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3" r:id="rId8"/>
    <p:sldId id="260" r:id="rId9"/>
    <p:sldId id="264" r:id="rId10"/>
    <p:sldId id="261" r:id="rId11"/>
    <p:sldId id="262" r:id="rId12"/>
    <p:sldId id="265" r:id="rId13"/>
    <p:sldId id="272" r:id="rId14"/>
    <p:sldId id="270" r:id="rId15"/>
    <p:sldId id="271" r:id="rId16"/>
    <p:sldId id="266" r:id="rId17"/>
    <p:sldId id="268" r:id="rId18"/>
    <p:sldId id="269" r:id="rId19"/>
  </p:sldIdLst>
  <p:sldSz cx="12192000" cy="6858000"/>
  <p:notesSz cx="6858000" cy="9144000"/>
  <p:embeddedFontLst>
    <p:embeddedFont>
      <p:font typeface="Corbel" panose="020B05030202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1834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96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109979" y="8823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709927" y="4154519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4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4060030" y="-859631"/>
            <a:ext cx="4038599" cy="98726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5413248" y="1069846"/>
            <a:ext cx="6099047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28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19" cy="2880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17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852158" y="1097279"/>
            <a:ext cx="521208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79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3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482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6223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9048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8572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39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346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29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377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19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17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43000" y="2001510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24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  <a:defRPr sz="2400" b="1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31775" y="244475"/>
            <a:ext cx="11723686" cy="6376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31775" y="244475"/>
            <a:ext cx="11723686" cy="637698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1978025" y="3733800"/>
            <a:ext cx="82296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31775" y="244475"/>
            <a:ext cx="11723686" cy="6376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31775" y="244475"/>
            <a:ext cx="11723686" cy="6376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1981200" y="4021137"/>
            <a:ext cx="82296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787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730250" marR="0" lvl="2" indent="-9270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04888" marR="0" lvl="3" indent="-11080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279525" marR="0" lvl="4" indent="-1060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600000" marR="0" lvl="5" indent="-1598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1899999" marR="0" lvl="6" indent="-1550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200000" marR="0" lvl="7" indent="-1502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500000" marR="0" lvl="8" indent="-15812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143000" y="6224587"/>
            <a:ext cx="232886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949700" y="6224587"/>
            <a:ext cx="4716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9329736" y="6224587"/>
            <a:ext cx="170656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US" sz="1200" b="0" i="0" u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1109662" y="882650"/>
            <a:ext cx="9967911" cy="292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BRAND CHARACTER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709736" y="3870325"/>
            <a:ext cx="8767762" cy="1387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endParaRPr lang="en-US" sz="2200" b="0" i="1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4" name="Shape 104" descr="logo-up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9825" y="573087"/>
            <a:ext cx="2547936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id-ID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ELEMEN</a:t>
            </a:r>
            <a:r>
              <a:rPr lang="en-US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DARI </a:t>
            </a:r>
            <a:r>
              <a:rPr lang="en-US" sz="4400" b="1" i="1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BRAND IDENTITY </a:t>
            </a:r>
            <a:r>
              <a:rPr lang="en-US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r>
              <a:rPr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1. </a:t>
            </a:r>
            <a:r>
              <a:rPr lang="id-ID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N</a:t>
            </a:r>
            <a:r>
              <a:rPr sz="2800" b="1" i="1" u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ama</a:t>
            </a:r>
            <a:endParaRPr sz="2800" b="1" i="1" u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r>
              <a:rPr lang="x-none" sz="2800" b="1" i="1" dirty="0">
                <a:solidFill>
                  <a:schemeClr val="tx1"/>
                </a:solidFill>
              </a:rPr>
              <a:t>2. </a:t>
            </a:r>
            <a:r>
              <a:rPr lang="id-ID" sz="2800" b="1" i="1" dirty="0">
                <a:solidFill>
                  <a:schemeClr val="tx1"/>
                </a:solidFill>
              </a:rPr>
              <a:t>L</a:t>
            </a:r>
            <a:r>
              <a:rPr lang="x-none" sz="2800" b="1" i="1" dirty="0">
                <a:solidFill>
                  <a:schemeClr val="tx1"/>
                </a:solidFill>
              </a:rPr>
              <a:t>ogo</a:t>
            </a: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r>
              <a:rPr lang="x-none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3. </a:t>
            </a:r>
            <a:r>
              <a:rPr lang="id-ID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</a:t>
            </a:r>
            <a:r>
              <a:rPr lang="x-none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ag line</a:t>
            </a: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r>
              <a:rPr lang="x-none" sz="2800" b="1" i="1" dirty="0">
                <a:solidFill>
                  <a:schemeClr val="tx1"/>
                </a:solidFill>
              </a:rPr>
              <a:t>4. </a:t>
            </a:r>
            <a:r>
              <a:rPr lang="id-ID" sz="2800" b="1" i="1" dirty="0">
                <a:solidFill>
                  <a:schemeClr val="tx1"/>
                </a:solidFill>
              </a:rPr>
              <a:t>C</a:t>
            </a:r>
            <a:r>
              <a:rPr lang="x-none" sz="2800" b="1" i="1" dirty="0">
                <a:solidFill>
                  <a:schemeClr val="tx1"/>
                </a:solidFill>
              </a:rPr>
              <a:t>olor palette</a:t>
            </a: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r>
              <a:rPr lang="x-none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5. Arsitektur dan desain interior</a:t>
            </a: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r>
              <a:rPr lang="x-none" sz="2800" b="1" i="1" dirty="0">
                <a:solidFill>
                  <a:schemeClr val="tx1"/>
                </a:solidFill>
              </a:rPr>
              <a:t>6. Su</a:t>
            </a:r>
            <a:r>
              <a:rPr lang="en-US" sz="2800" b="1" i="1" dirty="0">
                <a:solidFill>
                  <a:schemeClr val="tx1"/>
                </a:solidFill>
              </a:rPr>
              <a:t>a</a:t>
            </a:r>
            <a:r>
              <a:rPr lang="x-none" sz="2800" b="1" i="1" dirty="0">
                <a:solidFill>
                  <a:schemeClr val="tx1"/>
                </a:solidFill>
              </a:rPr>
              <a:t>ra saat memasuki toko</a:t>
            </a:r>
            <a:endParaRPr sz="2800" b="1" i="1" u="none" dirty="0">
              <a:solidFill>
                <a:schemeClr val="tx1"/>
              </a:solidFill>
              <a:sym typeface="Corbe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72816"/>
            <a:ext cx="51999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6FC6-1177-4B66-A9D4-0743FE08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CD1FD-28B8-4133-9707-5D506E2C8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601854"/>
            <a:ext cx="7827892" cy="55879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6C284-EE0A-420B-B5B0-838758768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endParaRPr lang="en-US" sz="4400" b="1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90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endParaRPr sz="2800" b="1" i="1" u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76672"/>
            <a:ext cx="8928992" cy="58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9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id-ID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BRAND ESSENCE</a:t>
            </a:r>
            <a:r>
              <a:rPr lang="en-US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&amp; BRAND STRATEGY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9860" indent="0" algn="just">
              <a:buNone/>
            </a:pPr>
            <a:r>
              <a:rPr lang="en-US" sz="2800" dirty="0" err="1">
                <a:solidFill>
                  <a:schemeClr val="tx1"/>
                </a:solidFill>
              </a:rPr>
              <a:t>Definisi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brand strategy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sendiri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yaitu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proses yang </a:t>
            </a:r>
            <a:r>
              <a:rPr lang="en-US" sz="2800" dirty="0" err="1">
                <a:solidFill>
                  <a:schemeClr val="tx1"/>
                </a:solidFill>
              </a:rPr>
              <a:t>dilakukan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menciptakan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Pengertian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lainnya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aktivitas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mengatur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elemen-elemen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i="1" dirty="0">
                <a:solidFill>
                  <a:schemeClr val="tx1"/>
                </a:solidFill>
              </a:rPr>
              <a:t>positioning, brand essence, brand equity, brand personality, brand extension, brand communication</a:t>
            </a:r>
            <a:r>
              <a:rPr lang="en-US" sz="2800" dirty="0">
                <a:solidFill>
                  <a:schemeClr val="tx1"/>
                </a:solidFill>
              </a:rPr>
              <a:t>) yang </a:t>
            </a:r>
            <a:r>
              <a:rPr lang="en-US" sz="2800" dirty="0" err="1">
                <a:solidFill>
                  <a:schemeClr val="tx1"/>
                </a:solidFill>
              </a:rPr>
              <a:t>bertujuan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membuat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brand.</a:t>
            </a:r>
            <a:endParaRPr lang="en-US" sz="2800" dirty="0">
              <a:solidFill>
                <a:schemeClr val="tx1"/>
              </a:solidFill>
            </a:endParaRPr>
          </a:p>
          <a:p>
            <a:pPr marL="228600" marR="0" lvl="0" indent="-190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endParaRPr sz="2800" b="1" i="1" u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7346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id-ID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BRAND ESSENCE</a:t>
            </a:r>
            <a:r>
              <a:rPr lang="en-US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&amp; BRAND STRATEGY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90500" algn="just">
              <a:lnSpc>
                <a:spcPct val="150000"/>
              </a:lnSpc>
              <a:buNone/>
            </a:pPr>
            <a:r>
              <a:rPr lang="en-US" sz="2800" b="1" i="1" dirty="0">
                <a:solidFill>
                  <a:schemeClr val="tx1"/>
                </a:solidFill>
              </a:rPr>
              <a:t>Brand essence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kalimat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mengkomunikasikan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dasar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dagang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lebih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produk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dibuat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sama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i="1" dirty="0">
                <a:solidFill>
                  <a:schemeClr val="tx1"/>
                </a:solidFill>
              </a:rPr>
              <a:t>Brand essence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mengkomunikasikan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manfaat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unik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disediakan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produk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merek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id-ID" sz="2800" dirty="0">
              <a:solidFill>
                <a:schemeClr val="tx1"/>
              </a:solidFill>
            </a:endParaRPr>
          </a:p>
          <a:p>
            <a:pPr marL="228600" marR="0" lvl="0" indent="-190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endParaRPr sz="2800" b="1" i="1" u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8363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id-ID" sz="4400" b="1" i="0" u="none" strike="noStrike" cap="none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PERBEDAAN BRAND POSITIONING DENGAN BRAND ESSENCE</a:t>
            </a:r>
            <a:endParaRPr lang="en-US" sz="4400" b="1" i="0" u="none" strike="noStrike" cap="none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9860" indent="0" algn="just">
              <a:buNone/>
            </a:pPr>
            <a:r>
              <a:rPr lang="en-US" sz="2800" i="1" dirty="0">
                <a:solidFill>
                  <a:schemeClr val="tx1"/>
                </a:solidFill>
              </a:rPr>
              <a:t>Brand positioning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memuat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alasan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mengapa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konsumen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membeli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produk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melihat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kosumen</a:t>
            </a:r>
            <a:r>
              <a:rPr lang="en-US" sz="2800" dirty="0">
                <a:solidFill>
                  <a:schemeClr val="tx1"/>
                </a:solidFill>
              </a:rPr>
              <a:t>), </a:t>
            </a:r>
            <a:r>
              <a:rPr lang="en-US" sz="2800" dirty="0" err="1">
                <a:solidFill>
                  <a:schemeClr val="tx1"/>
                </a:solidFill>
              </a:rPr>
              <a:t>siapa</a:t>
            </a:r>
            <a:r>
              <a:rPr lang="en-US" sz="2800" dirty="0">
                <a:solidFill>
                  <a:schemeClr val="tx1"/>
                </a:solidFill>
              </a:rPr>
              <a:t> target pasar yang </a:t>
            </a:r>
            <a:r>
              <a:rPr lang="en-US" sz="2800" dirty="0" err="1">
                <a:solidFill>
                  <a:schemeClr val="tx1"/>
                </a:solidFill>
              </a:rPr>
              <a:t>mau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disasar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apa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menjadi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pembeda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produk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lainnya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kategori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sama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alasan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konsumen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yakin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produk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diinginkannya</a:t>
            </a:r>
            <a:r>
              <a:rPr lang="en-US" sz="2800" dirty="0">
                <a:solidFill>
                  <a:schemeClr val="tx1"/>
                </a:solidFill>
              </a:rPr>
              <a:t>.  </a:t>
            </a:r>
            <a:r>
              <a:rPr lang="en-US" sz="2800" dirty="0" err="1">
                <a:solidFill>
                  <a:schemeClr val="tx1"/>
                </a:solidFill>
              </a:rPr>
              <a:t>Sedangkan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 essence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soul of brand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melihat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emosional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</a:t>
            </a:r>
            <a:r>
              <a:rPr lang="en-US" sz="2800" dirty="0">
                <a:solidFill>
                  <a:schemeClr val="tx1"/>
                </a:solidFill>
              </a:rPr>
              <a:t>), </a:t>
            </a:r>
            <a:r>
              <a:rPr lang="en-US" sz="2800" dirty="0" err="1">
                <a:solidFill>
                  <a:schemeClr val="tx1"/>
                </a:solidFill>
              </a:rPr>
              <a:t>memuat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nilai-nilai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ingin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disampaikan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brand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memperkuat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positioning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dibangun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7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628800"/>
            <a:ext cx="4547406" cy="30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mage result for air asi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836712"/>
            <a:ext cx="4809627" cy="48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9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1109662" y="882650"/>
            <a:ext cx="9967911" cy="292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BRAND CHARACTER = BRAND IDENTITY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5" y="3973512"/>
            <a:ext cx="5602287" cy="218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1109662" y="882650"/>
            <a:ext cx="9967911" cy="292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BRAND IDENTITY</a:t>
            </a: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MERUPAKAN SUATU KONSEP YANG MENJADI DASAR DARI TEORI SEBUAH </a:t>
            </a:r>
            <a:r>
              <a:rPr lang="en-US" sz="32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BRAND</a:t>
            </a: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JIKA DIIBARATKAN </a:t>
            </a:r>
            <a:r>
              <a:rPr lang="en-US" sz="32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BRAND IDENTITY</a:t>
            </a: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ADALAH 'NYAWA' DARI SEBUAH </a:t>
            </a:r>
            <a:r>
              <a:rPr lang="en-US" sz="32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BRAND</a:t>
            </a: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775" y="3989387"/>
            <a:ext cx="4102100" cy="224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143000" y="760412"/>
            <a:ext cx="9872662" cy="533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9860" indent="0" algn="just">
              <a:buNone/>
            </a:pPr>
            <a:r>
              <a:rPr lang="en-US" sz="3200" i="1" dirty="0">
                <a:solidFill>
                  <a:schemeClr val="tx1"/>
                </a:solidFill>
              </a:rPr>
              <a:t>Brand identity </a:t>
            </a:r>
            <a:r>
              <a:rPr lang="en-US" sz="3200" dirty="0">
                <a:solidFill>
                  <a:schemeClr val="tx1"/>
                </a:solidFill>
              </a:rPr>
              <a:t>is a combination of many factors, including the name, logo, symbols,</a:t>
            </a:r>
            <a:r>
              <a:rPr lang="id-ID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design, packaging, and performance of a product or service as well as the image or type</a:t>
            </a:r>
            <a:r>
              <a:rPr lang="id-ID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of associations that comes to mind when consumers think about a brand.</a:t>
            </a:r>
            <a:endParaRPr lang="en-US" sz="3200" b="0" i="1" u="none" strike="noStrike" cap="none" dirty="0">
              <a:solidFill>
                <a:schemeClr val="tx1"/>
              </a:solidFill>
              <a:sym typeface="Corbel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6" y="4275137"/>
            <a:ext cx="6415087" cy="216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143000" y="760412"/>
            <a:ext cx="9872662" cy="533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986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A brand’s identity is its strategically</a:t>
            </a:r>
            <a:r>
              <a:rPr lang="id-ID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planned and purposeful presentation of itself to gain a positive image in the</a:t>
            </a:r>
            <a:r>
              <a:rPr lang="id-ID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minds of the public. Basically, this is the company or brand’s presentation of</a:t>
            </a:r>
            <a:r>
              <a:rPr lang="id-ID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itself, including its name, logo, tag line, color palette, architecture, and even</a:t>
            </a:r>
            <a:r>
              <a:rPr lang="id-ID" sz="3200" dirty="0">
                <a:solidFill>
                  <a:schemeClr val="tx1"/>
                </a:solidFill>
              </a:rPr>
              <a:t> sounds.</a:t>
            </a:r>
          </a:p>
          <a:p>
            <a:pPr marL="149860" indent="0" algn="just">
              <a:buNone/>
            </a:pPr>
            <a:endParaRPr lang="en-US" sz="3200" b="0" i="1" u="none" strike="noStrike" cap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212976"/>
            <a:ext cx="57531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81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140968"/>
            <a:ext cx="3461370" cy="34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143000" y="760412"/>
            <a:ext cx="9872662" cy="533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450" lvl="0" indent="-6350" algn="just">
              <a:buSzPct val="25000"/>
              <a:buNone/>
            </a:pPr>
            <a:r>
              <a:rPr lang="en-US" sz="3200" i="1" dirty="0">
                <a:solidFill>
                  <a:schemeClr val="tx1"/>
                </a:solidFill>
              </a:rPr>
              <a:t>Brand identity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adalah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perusahaan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mengenalkan</a:t>
            </a:r>
            <a:r>
              <a:rPr lang="en-US" sz="3200" dirty="0">
                <a:solidFill>
                  <a:schemeClr val="tx1"/>
                </a:solidFill>
              </a:rPr>
              <a:t> dan </a:t>
            </a:r>
            <a:r>
              <a:rPr lang="en-US" sz="3200" dirty="0" err="1">
                <a:solidFill>
                  <a:schemeClr val="tx1"/>
                </a:solidFill>
              </a:rPr>
              <a:t>menyampaikan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bisnis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sedang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dijalankan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konsumen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i="1" dirty="0">
                <a:solidFill>
                  <a:schemeClr val="tx1"/>
                </a:solidFill>
              </a:rPr>
              <a:t>Brand identity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mengarah</a:t>
            </a:r>
            <a:r>
              <a:rPr lang="en-US" sz="3200" dirty="0">
                <a:solidFill>
                  <a:schemeClr val="tx1"/>
                </a:solidFill>
              </a:rPr>
              <a:t> pada </a:t>
            </a:r>
            <a:r>
              <a:rPr lang="en-US" sz="3200" dirty="0" err="1">
                <a:solidFill>
                  <a:schemeClr val="tx1"/>
                </a:solidFill>
              </a:rPr>
              <a:t>apa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kita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lihat</a:t>
            </a:r>
            <a:r>
              <a:rPr lang="en-US" sz="3200" dirty="0">
                <a:solidFill>
                  <a:schemeClr val="tx1"/>
                </a:solidFill>
              </a:rPr>
              <a:t> dan </a:t>
            </a:r>
            <a:r>
              <a:rPr lang="en-US" sz="3200" dirty="0" err="1">
                <a:solidFill>
                  <a:schemeClr val="tx1"/>
                </a:solidFill>
              </a:rPr>
              <a:t>rasakan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tentang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sebuah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perusahaan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melihat</a:t>
            </a:r>
            <a:r>
              <a:rPr lang="en-US" sz="3200" dirty="0">
                <a:solidFill>
                  <a:schemeClr val="tx1"/>
                </a:solidFill>
              </a:rPr>
              <a:t> visual </a:t>
            </a:r>
            <a:r>
              <a:rPr lang="en-US" sz="3200" dirty="0" err="1">
                <a:solidFill>
                  <a:schemeClr val="tx1"/>
                </a:solidFill>
              </a:rPr>
              <a:t>mereka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000" b="0" i="0" u="none" strike="noStrike" cap="none" dirty="0">
              <a:solidFill>
                <a:schemeClr val="tx1"/>
              </a:solidFill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143000" y="760412"/>
            <a:ext cx="9872662" cy="533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450" marR="0" lvl="0" indent="-6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endParaRPr sz="3000" b="0" i="0" u="none" strike="noStrike" cap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4450" marR="0" lvl="0" indent="-635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Jadi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apabila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ketika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melihat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tanda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“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Ceklis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”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pasti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orang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bilang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itu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adalah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logo NIKE. Di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dalam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sebuah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1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brand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terdapat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juga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yang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namanya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logo, logo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dan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1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brand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bisa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dibilang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fungsinya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adalah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sebagai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identitas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. Dan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mereka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sangat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berpengaruh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terhadap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sebuah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perusahaan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karena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merekalah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yang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membentuk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asosiasi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produk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kita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terhadap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benak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konsumen</a:t>
            </a:r>
            <a:r>
              <a:rPr lang="en-US" sz="3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id-ID" sz="3000" b="0" i="0" u="none" strike="noStrike" cap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395059"/>
            <a:ext cx="34099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00A38B-2F13-4753-93A5-F0D224025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387" y="4365104"/>
            <a:ext cx="7143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143000" y="1030287"/>
            <a:ext cx="9872662" cy="5065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4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Walau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Logo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Brand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mempunyai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fungsi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yang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hampir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sama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tapi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tetaplah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mereka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memiliki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beda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pengertian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Brand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membutuhkan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logo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utuk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merepresentasi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dalam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membangun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citra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sebuah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perusahaan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. Dan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untuk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membangun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citra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sebuah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perusahaan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kita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harus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membangun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identitas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sebuah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merk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atau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biasa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disebut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1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brand identity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</a:p>
          <a:p>
            <a:pPr marL="44450" marR="0" lvl="0" indent="-6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endParaRPr sz="3200" b="0" i="0" u="none" strike="noStrike" cap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endParaRPr sz="3200" b="0" i="0" u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4900" y="3770312"/>
            <a:ext cx="4830762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837" cy="1355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orbel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KOMPONEN DARI </a:t>
            </a:r>
            <a:r>
              <a:rPr lang="en-US" sz="4400" b="1" i="1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BRAND IDENTITY </a:t>
            </a:r>
            <a:r>
              <a:rPr lang="en-US" sz="4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662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1650" marR="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AutoNum type="arabicPeriod"/>
            </a:pPr>
            <a:r>
              <a:rPr lang="en-US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Positioning</a:t>
            </a:r>
          </a:p>
          <a:p>
            <a:pPr marL="501650" marR="0" lvl="0" indent="-463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AutoNum type="arabicPeriod"/>
            </a:pPr>
            <a:r>
              <a:rPr lang="en-US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Verbal</a:t>
            </a:r>
            <a:r>
              <a:rPr lang="en-US" sz="2800" b="1" i="0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(Slogan)</a:t>
            </a:r>
          </a:p>
          <a:p>
            <a:pPr marL="501650" marR="0" lvl="0" indent="-463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AutoNum type="arabicPeriod"/>
            </a:pPr>
            <a:r>
              <a:rPr lang="en-US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Visual</a:t>
            </a:r>
            <a:r>
              <a:rPr lang="en-US" sz="2800" b="1" i="0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1" i="0" u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Berupa</a:t>
            </a:r>
            <a:r>
              <a:rPr lang="en-US" sz="2800" b="1" i="0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Logo)</a:t>
            </a:r>
          </a:p>
          <a:p>
            <a:pPr marL="501650" marR="0" lvl="0" indent="-4635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AutoNum type="arabicPeriod"/>
            </a:pPr>
            <a:r>
              <a:rPr lang="en-US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Experiential </a:t>
            </a:r>
            <a:r>
              <a:rPr lang="en-US" sz="2800" b="1" i="0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800" b="1" i="0" u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Kisah</a:t>
            </a:r>
            <a:r>
              <a:rPr lang="en-US" sz="2800" b="1" i="0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1" i="1" u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Brand)</a:t>
            </a:r>
          </a:p>
          <a:p>
            <a:pPr marL="228600" marR="0" lvl="0" indent="-1905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/>
              <a:buNone/>
            </a:pPr>
            <a:endParaRPr sz="2800" b="1" i="1" u="none" dirty="0">
              <a:solidFill>
                <a:schemeClr val="tx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25" y="1965325"/>
            <a:ext cx="4935537" cy="413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504</Words>
  <Application>Microsoft Office PowerPoint</Application>
  <PresentationFormat>Widescreen</PresentationFormat>
  <Paragraphs>27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1_Basis</vt:lpstr>
      <vt:lpstr>Basis</vt:lpstr>
      <vt:lpstr>2_Basis</vt:lpstr>
      <vt:lpstr>BRAND CHARACTER</vt:lpstr>
      <vt:lpstr>BRAND CHARACTER = BRAND IDENTITY</vt:lpstr>
      <vt:lpstr>BRAND IDENTITY MERUPAKAN SUATU KONSEP YANG MENJADI DASAR DARI TEORI SEBUAH BRAND, JIKA DIIBARATKAN BRAND IDENTITY ADALAH 'NYAWA' DARI SEBUAH BRAND.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KOMPONEN DARI BRAND IDENTITY :</vt:lpstr>
      <vt:lpstr>ELEMEN DARI BRAND IDENTITY :</vt:lpstr>
      <vt:lpstr>PowerPoint Presentation</vt:lpstr>
      <vt:lpstr>PowerPoint Presentation</vt:lpstr>
      <vt:lpstr>BRAND ESSENCE &amp; BRAND STRATEGY</vt:lpstr>
      <vt:lpstr>BRAND ESSENCE &amp; BRAND STRATEGY</vt:lpstr>
      <vt:lpstr>PERBEDAAN BRAND POSITIONING DENGAN BRAND ESSENCE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CHARACTER</dc:title>
  <dc:creator>Nadya</dc:creator>
  <cp:lastModifiedBy>Acer</cp:lastModifiedBy>
  <cp:revision>17</cp:revision>
  <dcterms:modified xsi:type="dcterms:W3CDTF">2020-09-14T04:40:47Z</dcterms:modified>
</cp:coreProperties>
</file>