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65" r:id="rId3"/>
    <p:sldId id="262" r:id="rId4"/>
    <p:sldId id="263" r:id="rId5"/>
    <p:sldId id="257" r:id="rId6"/>
    <p:sldId id="267" r:id="rId7"/>
    <p:sldId id="266" r:id="rId8"/>
    <p:sldId id="268" r:id="rId9"/>
    <p:sldId id="272" r:id="rId10"/>
    <p:sldId id="273" r:id="rId11"/>
    <p:sldId id="269" r:id="rId12"/>
    <p:sldId id="270" r:id="rId13"/>
    <p:sldId id="271" r:id="rId14"/>
    <p:sldId id="274" r:id="rId15"/>
    <p:sldId id="259" r:id="rId16"/>
    <p:sldId id="258" r:id="rId17"/>
    <p:sldId id="261" r:id="rId18"/>
    <p:sldId id="2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Indonesia--Trends of Exports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'[Table and chart.xlsx]Sheet1'!$I$9</c:f>
              <c:strCache>
                <c:ptCount val="1"/>
                <c:pt idx="0">
                  <c:v>Agricultural Products (%)</c:v>
                </c:pt>
              </c:strCache>
            </c:strRef>
          </c:tx>
          <c:spPr>
            <a:ln w="28575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cat>
            <c:numRef>
              <c:f>'[Table and chart.xlsx]Sheet1'!$J$8:$R$8</c:f>
              <c:numCache>
                <c:formatCode>General</c:formatCode>
                <c:ptCount val="9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  <c:pt idx="8">
                  <c:v>2017</c:v>
                </c:pt>
              </c:numCache>
            </c:numRef>
          </c:cat>
          <c:val>
            <c:numRef>
              <c:f>'[Table and chart.xlsx]Sheet1'!$J$9:$R$9</c:f>
              <c:numCache>
                <c:formatCode>#,##0.00</c:formatCode>
                <c:ptCount val="9"/>
                <c:pt idx="0">
                  <c:v>20.010898268851911</c:v>
                </c:pt>
                <c:pt idx="1">
                  <c:v>14.429677230904044</c:v>
                </c:pt>
                <c:pt idx="2">
                  <c:v>15.081871981991796</c:v>
                </c:pt>
                <c:pt idx="3">
                  <c:v>17.304931599391995</c:v>
                </c:pt>
                <c:pt idx="4">
                  <c:v>11.844754988710564</c:v>
                </c:pt>
                <c:pt idx="5">
                  <c:v>16.030412529779888</c:v>
                </c:pt>
                <c:pt idx="6">
                  <c:v>22.671071795615468</c:v>
                </c:pt>
                <c:pt idx="7">
                  <c:v>25.080862278771527</c:v>
                </c:pt>
                <c:pt idx="8">
                  <c:v>31.079487777658681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78-49C0-98A8-F88BA8E691C1}"/>
            </c:ext>
          </c:extLst>
        </c:ser>
        <c:ser>
          <c:idx val="1"/>
          <c:order val="1"/>
          <c:tx>
            <c:strRef>
              <c:f>'[Table and chart.xlsx]Sheet1'!$I$10</c:f>
              <c:strCache>
                <c:ptCount val="1"/>
                <c:pt idx="0">
                  <c:v>Fuel &amp; Minings Products (%)</c:v>
                </c:pt>
              </c:strCache>
            </c:strRef>
          </c:tx>
          <c:spPr>
            <a:ln w="28575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cat>
            <c:numRef>
              <c:f>'[Table and chart.xlsx]Sheet1'!$J$8:$R$8</c:f>
              <c:numCache>
                <c:formatCode>General</c:formatCode>
                <c:ptCount val="9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  <c:pt idx="8">
                  <c:v>2017</c:v>
                </c:pt>
              </c:numCache>
            </c:numRef>
          </c:cat>
          <c:val>
            <c:numRef>
              <c:f>'[Table and chart.xlsx]Sheet1'!$J$10:$R$10</c:f>
              <c:numCache>
                <c:formatCode>#,##0.00</c:formatCode>
                <c:ptCount val="9"/>
                <c:pt idx="0">
                  <c:v>69.598021545039188</c:v>
                </c:pt>
                <c:pt idx="1">
                  <c:v>65.95589309186505</c:v>
                </c:pt>
                <c:pt idx="2">
                  <c:v>44.868024543441166</c:v>
                </c:pt>
                <c:pt idx="3">
                  <c:v>30.018155716939702</c:v>
                </c:pt>
                <c:pt idx="4">
                  <c:v>28.749923720021968</c:v>
                </c:pt>
                <c:pt idx="5">
                  <c:v>36.761772316390626</c:v>
                </c:pt>
                <c:pt idx="6">
                  <c:v>39.227505154379173</c:v>
                </c:pt>
                <c:pt idx="7">
                  <c:v>27.037950101826574</c:v>
                </c:pt>
                <c:pt idx="8">
                  <c:v>29.581407665680974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78-49C0-98A8-F88BA8E691C1}"/>
            </c:ext>
          </c:extLst>
        </c:ser>
        <c:ser>
          <c:idx val="2"/>
          <c:order val="2"/>
          <c:tx>
            <c:strRef>
              <c:f>'[Table and chart.xlsx]Sheet1'!$I$11</c:f>
              <c:strCache>
                <c:ptCount val="1"/>
                <c:pt idx="0">
                  <c:v>Manufactures Products (%)</c:v>
                </c:pt>
              </c:strCache>
            </c:strRef>
          </c:tx>
          <c:spPr>
            <a:ln w="28575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cat>
            <c:numRef>
              <c:f>'[Table and chart.xlsx]Sheet1'!$J$8:$R$8</c:f>
              <c:numCache>
                <c:formatCode>General</c:formatCode>
                <c:ptCount val="9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  <c:pt idx="8">
                  <c:v>2017</c:v>
                </c:pt>
              </c:numCache>
            </c:numRef>
          </c:cat>
          <c:val>
            <c:numRef>
              <c:f>'[Table and chart.xlsx]Sheet1'!$J$11:$R$11</c:f>
              <c:numCache>
                <c:formatCode>#,##0.00</c:formatCode>
                <c:ptCount val="9"/>
                <c:pt idx="0">
                  <c:v>2.0916292911933603</c:v>
                </c:pt>
                <c:pt idx="1">
                  <c:v>9.9508300472226274</c:v>
                </c:pt>
                <c:pt idx="2">
                  <c:v>32.825037214537268</c:v>
                </c:pt>
                <c:pt idx="3">
                  <c:v>48.46520857963182</c:v>
                </c:pt>
                <c:pt idx="4">
                  <c:v>56.354122170012808</c:v>
                </c:pt>
                <c:pt idx="5">
                  <c:v>44.922315820670946</c:v>
                </c:pt>
                <c:pt idx="6">
                  <c:v>36.834107803761597</c:v>
                </c:pt>
                <c:pt idx="7">
                  <c:v>41.786094840576787</c:v>
                </c:pt>
                <c:pt idx="8">
                  <c:v>44.552751208993527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78-49C0-98A8-F88BA8E69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418688"/>
        <c:axId val="38421248"/>
      </c:lineChart>
      <c:catAx>
        <c:axId val="3841868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21248"/>
        <c:crosses val="autoZero"/>
        <c:auto val="1"/>
        <c:lblAlgn val="ctr"/>
        <c:lblOffset val="100"/>
        <c:noMultiLvlLbl val="0"/>
      </c:catAx>
      <c:valAx>
        <c:axId val="3842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18688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3">
  <a:schemeClr val="accent1"/>
  <a:schemeClr val="accent1"/>
  <a:schemeClr val="accent1"/>
  <a:schemeClr val="accent1"/>
  <a:schemeClr val="accent1"/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2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9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1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3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1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7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5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9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2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5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9" r:id="rId8"/>
    <p:sldLayoutId id="2147483746" r:id="rId9"/>
    <p:sldLayoutId id="2147483747" r:id="rId10"/>
    <p:sldLayoutId id="214748374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729F2144-48B7-4730-955E-365ECED3A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E765FF50-D2F9-4A4F-86ED-F101E172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59C8CF-A583-4B73-92F4-5F9021712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13189"/>
            <a:ext cx="5797883" cy="2667000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Indonesia dalam Globalisasi dan Neoliberalism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EF80F-A0FA-453B-AB9A-305460291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08788"/>
            <a:ext cx="5797882" cy="1785690"/>
          </a:xfrm>
        </p:spPr>
        <p:txBody>
          <a:bodyPr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solidFill>
                  <a:schemeClr val="tx2"/>
                </a:solidFill>
              </a:rPr>
              <a:t>Disampaikan dalam kuliah umum</a:t>
            </a:r>
          </a:p>
          <a:p>
            <a:pPr algn="l">
              <a:lnSpc>
                <a:spcPct val="100000"/>
              </a:lnSpc>
            </a:pPr>
            <a:r>
              <a:rPr lang="en-US">
                <a:solidFill>
                  <a:schemeClr val="tx2"/>
                </a:solidFill>
              </a:rPr>
              <a:t>Indonesia dalam Ekonomi Politik Internasional</a:t>
            </a:r>
          </a:p>
          <a:p>
            <a:pPr algn="l">
              <a:lnSpc>
                <a:spcPct val="100000"/>
              </a:lnSpc>
            </a:pPr>
            <a:r>
              <a:rPr lang="en-US">
                <a:solidFill>
                  <a:schemeClr val="tx2"/>
                </a:solidFill>
              </a:rPr>
              <a:t>UPN Veteran Jakarta</a:t>
            </a:r>
          </a:p>
          <a:p>
            <a:pPr algn="l">
              <a:lnSpc>
                <a:spcPct val="100000"/>
              </a:lnSpc>
            </a:pPr>
            <a:r>
              <a:rPr lang="en-GB">
                <a:solidFill>
                  <a:schemeClr val="tx2"/>
                </a:solidFill>
              </a:rPr>
              <a:t>Semester Genap 2020/2021</a:t>
            </a:r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66F3F412-650C-4D23-91FB-E2EFE28902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34" r="3842" b="3"/>
          <a:stretch/>
        </p:blipFill>
        <p:spPr>
          <a:xfrm>
            <a:off x="7162800" y="10"/>
            <a:ext cx="5029200" cy="569380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4D834C7-8223-43DA-AA30-E15A1BC7B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93812"/>
            <a:ext cx="12192000" cy="1164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2DE6C5-8EB8-4E41-B0FF-93563AA4C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1" y="5693811"/>
            <a:ext cx="12191999" cy="1164188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64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7B23D1-8B9A-4B79-B62A-02B576079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r>
              <a:rPr lang="en-US" sz="4100"/>
              <a:t>Trend eksport Indonesia</a:t>
            </a:r>
            <a:endParaRPr lang="en-GB" sz="410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AC04E3-5DF8-484E-B6E6-2167725991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243235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5970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A57B7B-30D9-4515-9542-FFA699A3C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6ACD18-7D40-494B-9101-E9EE299E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0" y="559813"/>
            <a:ext cx="6172199" cy="166457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Orde Baru dan Neoliberalisme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5C3B756-88D3-4576-A217-6995584AB9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524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BF5392-ED6D-419D-A1F8-29650B91D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5244" cy="6858000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C0067-BF41-4178-BD35-F1A29AB39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917" y="2384474"/>
            <a:ext cx="6171801" cy="3728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chemeClr val="tx2"/>
                </a:solidFill>
              </a:rPr>
              <a:t>Otoritarianisme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>
                <a:solidFill>
                  <a:schemeClr val="tx2"/>
                </a:solidFill>
              </a:rPr>
              <a:t>politik</a:t>
            </a:r>
            <a:r>
              <a:rPr lang="en-US" sz="1800" dirty="0">
                <a:solidFill>
                  <a:schemeClr val="tx2"/>
                </a:solidFill>
              </a:rPr>
              <a:t> dan liberalism </a:t>
            </a:r>
            <a:r>
              <a:rPr lang="en-US" sz="1800">
                <a:solidFill>
                  <a:schemeClr val="tx2"/>
                </a:solidFill>
              </a:rPr>
              <a:t>ekonomi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UU PMA No. 1/1967</a:t>
            </a:r>
            <a:endParaRPr lang="en-US" sz="180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1800">
                <a:solidFill>
                  <a:schemeClr val="tx2"/>
                </a:solidFill>
              </a:rPr>
              <a:t>Subsidi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>
                <a:solidFill>
                  <a:schemeClr val="tx2"/>
                </a:solidFill>
              </a:rPr>
              <a:t>ekspor</a:t>
            </a:r>
          </a:p>
          <a:p>
            <a:pPr lvl="1">
              <a:lnSpc>
                <a:spcPct val="100000"/>
              </a:lnSpc>
            </a:pPr>
            <a:r>
              <a:rPr lang="en-GB" sz="1800">
                <a:solidFill>
                  <a:schemeClr val="tx2"/>
                </a:solidFill>
              </a:rPr>
              <a:t>liberalisasi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ekonomi</a:t>
            </a:r>
          </a:p>
          <a:p>
            <a:pPr lvl="1">
              <a:lnSpc>
                <a:spcPct val="100000"/>
              </a:lnSpc>
            </a:pPr>
            <a:r>
              <a:rPr lang="en-GB" sz="1800">
                <a:solidFill>
                  <a:schemeClr val="tx2"/>
                </a:solidFill>
              </a:rPr>
              <a:t>Penurunan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tarif</a:t>
            </a:r>
            <a:r>
              <a:rPr lang="en-GB" sz="1800" dirty="0">
                <a:solidFill>
                  <a:schemeClr val="tx2"/>
                </a:solidFill>
              </a:rPr>
              <a:t> import</a:t>
            </a:r>
            <a:endParaRPr lang="en-GB" sz="180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GB" sz="1800">
                <a:solidFill>
                  <a:schemeClr val="tx2"/>
                </a:solidFill>
              </a:rPr>
              <a:t>Tetapi</a:t>
            </a:r>
            <a:r>
              <a:rPr lang="en-GB" sz="1800" dirty="0">
                <a:solidFill>
                  <a:schemeClr val="tx2"/>
                </a:solidFill>
              </a:rPr>
              <a:t>, </a:t>
            </a:r>
            <a:r>
              <a:rPr lang="en-GB" sz="1800">
                <a:solidFill>
                  <a:schemeClr val="tx2"/>
                </a:solidFill>
              </a:rPr>
              <a:t>proteksionisme</a:t>
            </a:r>
            <a:r>
              <a:rPr lang="en-GB" sz="1800" dirty="0">
                <a:solidFill>
                  <a:schemeClr val="tx2"/>
                </a:solidFill>
              </a:rPr>
              <a:t> pada sector </a:t>
            </a:r>
            <a:r>
              <a:rPr lang="en-GB" sz="1800">
                <a:solidFill>
                  <a:schemeClr val="tx2"/>
                </a:solidFill>
              </a:rPr>
              <a:t>tertentu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masih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diberlakukan</a:t>
            </a:r>
          </a:p>
          <a:p>
            <a:pPr lvl="2">
              <a:lnSpc>
                <a:spcPct val="100000"/>
              </a:lnSpc>
            </a:pPr>
            <a:r>
              <a:rPr lang="en-GB" sz="1800">
                <a:solidFill>
                  <a:schemeClr val="tx2"/>
                </a:solidFill>
              </a:rPr>
              <a:t>Menyangkut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kepentingan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umum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spt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pangan</a:t>
            </a:r>
            <a:r>
              <a:rPr lang="en-GB" sz="1800" dirty="0">
                <a:solidFill>
                  <a:schemeClr val="tx2"/>
                </a:solidFill>
              </a:rPr>
              <a:t>, </a:t>
            </a:r>
            <a:r>
              <a:rPr lang="en-GB" sz="1800">
                <a:solidFill>
                  <a:schemeClr val="tx2"/>
                </a:solidFill>
              </a:rPr>
              <a:t>listrik</a:t>
            </a:r>
            <a:r>
              <a:rPr lang="en-GB" sz="1800" dirty="0">
                <a:solidFill>
                  <a:schemeClr val="tx2"/>
                </a:solidFill>
              </a:rPr>
              <a:t> dan </a:t>
            </a:r>
            <a:r>
              <a:rPr lang="en-GB" sz="1800">
                <a:solidFill>
                  <a:schemeClr val="tx2"/>
                </a:solidFill>
              </a:rPr>
              <a:t>telekomunikasi</a:t>
            </a:r>
          </a:p>
          <a:p>
            <a:pPr lvl="2">
              <a:lnSpc>
                <a:spcPct val="100000"/>
              </a:lnSpc>
            </a:pPr>
            <a:r>
              <a:rPr lang="en-GB" sz="1800">
                <a:solidFill>
                  <a:schemeClr val="tx2"/>
                </a:solidFill>
              </a:rPr>
              <a:t>Intervensi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ekonomi</a:t>
            </a:r>
            <a:r>
              <a:rPr lang="en-GB" sz="1800" dirty="0">
                <a:solidFill>
                  <a:schemeClr val="tx2"/>
                </a:solidFill>
              </a:rPr>
              <a:t> di infant industry </a:t>
            </a:r>
            <a:endParaRPr lang="en-GB" sz="180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GB" sz="1800">
                <a:solidFill>
                  <a:schemeClr val="tx2"/>
                </a:solidFill>
              </a:rPr>
              <a:t>Kerjasama ekonomi multilateral</a:t>
            </a:r>
          </a:p>
          <a:p>
            <a:pPr lvl="1">
              <a:lnSpc>
                <a:spcPct val="100000"/>
              </a:lnSpc>
            </a:pPr>
            <a:endParaRPr lang="en-GB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999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1DA57B7B-30D9-4515-9542-FFA699A3C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3932B-2394-474E-9AB9-3A15C4314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8763000" cy="166457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Pasca Order Baru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F1DA3-5A36-4265-A499-1739AAB2E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797" y="2384474"/>
            <a:ext cx="8762436" cy="3728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Pasca krisis finansial 1998 dan berakhirnya Orde Baru, liberalisasi ekonomi semakin meluas dengan restrukturisasi ekonomi menyeluruh atas tekanan IMF/WB</a:t>
            </a:r>
          </a:p>
          <a:p>
            <a:pPr lvl="1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100% kepemilikan asing dalam asset </a:t>
            </a:r>
          </a:p>
          <a:p>
            <a:pPr lvl="1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PMA dalam sector retail dan wholesale dan industri perbankan dan telekomunikasi</a:t>
            </a:r>
          </a:p>
          <a:p>
            <a:pPr lvl="1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UU PMA No. 25/2007</a:t>
            </a:r>
          </a:p>
          <a:p>
            <a:pPr lvl="2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Perlakuan yang sama antara investor domestic dan asing</a:t>
            </a:r>
          </a:p>
          <a:p>
            <a:pPr lvl="2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Jaminan perlindungan dari nasionalisasi</a:t>
            </a:r>
          </a:p>
          <a:p>
            <a:pPr lvl="2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PMA terbuka bagi semua sector kecuali sector-sector strategis yang terkait kepentingan nasional (spt, pertahanan)</a:t>
            </a:r>
          </a:p>
          <a:p>
            <a:pPr lvl="2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Perpanjangan durasi sewa lahan bagi asing hingga 65 tahun dan perpanjangan 35 tahun</a:t>
            </a:r>
          </a:p>
          <a:p>
            <a:pPr lvl="1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Menjamin persaingan usaha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en-GB" sz="1500">
              <a:solidFill>
                <a:schemeClr val="tx2"/>
              </a:solidFill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9729F241-2B1B-40E9-A72C-63955DFFF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52B4B9D7-F359-44A2-87B4-EAFA68AA9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xy" algn="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81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FB3AC6-CEAD-4DAE-9E9F-A3B0506BB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10348146" cy="1283471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>
                <a:solidFill>
                  <a:schemeClr val="tx2"/>
                </a:solidFill>
              </a:rPr>
              <a:t>Perkembangan realisasi investasi asing di Indonesia, 1967-2017</a:t>
            </a:r>
            <a:endParaRPr lang="en-GB" sz="4100">
              <a:solidFill>
                <a:schemeClr val="tx2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42"/>
          <a:stretch/>
        </p:blipFill>
        <p:spPr>
          <a:xfrm rot="10800000">
            <a:off x="-1" y="2719661"/>
            <a:ext cx="830249" cy="2548349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B0051E0-79DC-45C1-8CF7-BB9E6A5A79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655533"/>
              </p:ext>
            </p:extLst>
          </p:nvPr>
        </p:nvGraphicFramePr>
        <p:xfrm>
          <a:off x="1197268" y="2047863"/>
          <a:ext cx="10156533" cy="3924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9781">
                  <a:extLst>
                    <a:ext uri="{9D8B030D-6E8A-4147-A177-3AD203B41FA5}">
                      <a16:colId xmlns:a16="http://schemas.microsoft.com/office/drawing/2014/main" val="3456265763"/>
                    </a:ext>
                  </a:extLst>
                </a:gridCol>
                <a:gridCol w="2331560">
                  <a:extLst>
                    <a:ext uri="{9D8B030D-6E8A-4147-A177-3AD203B41FA5}">
                      <a16:colId xmlns:a16="http://schemas.microsoft.com/office/drawing/2014/main" val="376072816"/>
                    </a:ext>
                  </a:extLst>
                </a:gridCol>
                <a:gridCol w="1516456">
                  <a:extLst>
                    <a:ext uri="{9D8B030D-6E8A-4147-A177-3AD203B41FA5}">
                      <a16:colId xmlns:a16="http://schemas.microsoft.com/office/drawing/2014/main" val="2681413241"/>
                    </a:ext>
                  </a:extLst>
                </a:gridCol>
                <a:gridCol w="3362280">
                  <a:extLst>
                    <a:ext uri="{9D8B030D-6E8A-4147-A177-3AD203B41FA5}">
                      <a16:colId xmlns:a16="http://schemas.microsoft.com/office/drawing/2014/main" val="2391276479"/>
                    </a:ext>
                  </a:extLst>
                </a:gridCol>
                <a:gridCol w="1516456">
                  <a:extLst>
                    <a:ext uri="{9D8B030D-6E8A-4147-A177-3AD203B41FA5}">
                      <a16:colId xmlns:a16="http://schemas.microsoft.com/office/drawing/2014/main" val="2577083637"/>
                    </a:ext>
                  </a:extLst>
                </a:gridCol>
              </a:tblGrid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TAHUN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JUMLAH PROYEK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Growth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NILAI INVESTASI (US$ Juta)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Growth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2219205043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1967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207.1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768959784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1970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83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277%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166.8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-19%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3519480738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1975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-71%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1,145.0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586%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1527282722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1980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-17%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1,074.4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-6%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4032437052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1985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45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125%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853.2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-21%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1225206935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1990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432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860%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8,751.1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926%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3961826521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1995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799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85%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29,928.5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242%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30251677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2000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1,524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91%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15,420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-48%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2420136769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2005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908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-40%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8,916.90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-42%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968242371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2010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3,076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239%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16,214.80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82%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3094895086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2015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17,738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477%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29,275.90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81%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2007159444"/>
                  </a:ext>
                </a:extLst>
              </a:tr>
              <a:tr h="301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2017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26,257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48%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32,239.80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10%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717" marR="88717" marT="0" marB="0"/>
                </a:tc>
                <a:extLst>
                  <a:ext uri="{0D108BD9-81ED-4DB2-BD59-A6C34878D82A}">
                    <a16:rowId xmlns:a16="http://schemas.microsoft.com/office/drawing/2014/main" val="44423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992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9A9C93-A771-4F47-AA95-C97911741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10348146" cy="1675009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Mengapa neoliberalisme?</a:t>
            </a:r>
            <a:endParaRPr lang="en-GB">
              <a:solidFill>
                <a:schemeClr val="tx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8"/>
          <a:stretch/>
        </p:blipFill>
        <p:spPr>
          <a:xfrm rot="10800000">
            <a:off x="0" y="2719662"/>
            <a:ext cx="1371600" cy="254834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BA813-E2D3-48D8-92C4-80B1C8D66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587" y="2403097"/>
            <a:ext cx="7178691" cy="370999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Faktor eksternal</a:t>
            </a:r>
          </a:p>
          <a:p>
            <a:pPr lvl="1">
              <a:lnSpc>
                <a:spcPct val="100000"/>
              </a:lnSpc>
            </a:pPr>
            <a:r>
              <a:rPr lang="en-GB" sz="1500">
                <a:solidFill>
                  <a:schemeClr val="tx2"/>
                </a:solidFill>
              </a:rPr>
              <a:t>Tekanan IMF melalui structural adjustment program</a:t>
            </a:r>
          </a:p>
          <a:p>
            <a:pPr lvl="1">
              <a:lnSpc>
                <a:spcPct val="100000"/>
              </a:lnSpc>
            </a:pPr>
            <a:r>
              <a:rPr lang="en-GB" sz="1500">
                <a:solidFill>
                  <a:schemeClr val="tx2"/>
                </a:solidFill>
              </a:rPr>
              <a:t>Prinsip-prinsip neoliberal dalam ASEAN dan Kerjasama ekonomi Asia Timur</a:t>
            </a:r>
          </a:p>
          <a:p>
            <a:pPr lvl="1">
              <a:lnSpc>
                <a:spcPct val="100000"/>
              </a:lnSpc>
            </a:pPr>
            <a:r>
              <a:rPr lang="en-GB" sz="1500">
                <a:solidFill>
                  <a:schemeClr val="tx2"/>
                </a:solidFill>
              </a:rPr>
              <a:t>Berkembangnya free trade area yang mengadopsi prinsip neoliberalisme</a:t>
            </a:r>
          </a:p>
          <a:p>
            <a:pPr>
              <a:lnSpc>
                <a:spcPct val="100000"/>
              </a:lnSpc>
            </a:pPr>
            <a:r>
              <a:rPr lang="en-GB" sz="1500">
                <a:solidFill>
                  <a:schemeClr val="tx2"/>
                </a:solidFill>
              </a:rPr>
              <a:t>Faktor internal</a:t>
            </a:r>
          </a:p>
          <a:p>
            <a:pPr lvl="1">
              <a:lnSpc>
                <a:spcPct val="100000"/>
              </a:lnSpc>
            </a:pPr>
            <a:r>
              <a:rPr lang="en-GB" sz="1500">
                <a:solidFill>
                  <a:schemeClr val="tx2"/>
                </a:solidFill>
              </a:rPr>
              <a:t>Masuknya teknokrat dalam lingkaran policy-making elites sejak awal Orde Baru</a:t>
            </a:r>
          </a:p>
          <a:p>
            <a:pPr lvl="1">
              <a:lnSpc>
                <a:spcPct val="100000"/>
              </a:lnSpc>
            </a:pPr>
            <a:r>
              <a:rPr lang="en-GB" sz="1500">
                <a:solidFill>
                  <a:schemeClr val="tx2"/>
                </a:solidFill>
              </a:rPr>
              <a:t>Masuknya jaringan think-tank beraliran “mainstream economics” dalam policy-making circle</a:t>
            </a:r>
          </a:p>
          <a:p>
            <a:pPr lvl="1">
              <a:lnSpc>
                <a:spcPct val="100000"/>
              </a:lnSpc>
            </a:pPr>
            <a:r>
              <a:rPr lang="en-GB" sz="1500">
                <a:solidFill>
                  <a:schemeClr val="tx2"/>
                </a:solidFill>
              </a:rPr>
              <a:t>Semakin menguatnya pengaruh konglomerasi bisnis besar yang menginginkan perekonomian liberal</a:t>
            </a:r>
          </a:p>
          <a:p>
            <a:pPr lvl="1">
              <a:lnSpc>
                <a:spcPct val="100000"/>
              </a:lnSpc>
            </a:pPr>
            <a:endParaRPr lang="en-GB" sz="150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</a:pPr>
            <a:endParaRPr lang="en-GB" sz="15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76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BEE602-02D2-420A-AFC1-438A1699A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0BF185-8801-4D94-9F27-633E2A45A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847"/>
            <a:ext cx="3962400" cy="2895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Ideologi dan pilihan politik 2017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A38EEA1-D7BD-49FD-B57F-04CB9800A4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86557" y="619034"/>
            <a:ext cx="6402214" cy="469482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3FAB79E-1E1B-4287-B4EA-26E497404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30812"/>
            <a:ext cx="12192000" cy="1127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2256D1-A993-4D2E-943C-2E87F8BFC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0" y="5730813"/>
            <a:ext cx="12191999" cy="1127186"/>
          </a:xfrm>
          <a:prstGeom prst="rect">
            <a:avLst/>
          </a:prstGeom>
          <a:blipFill dpi="0" rotWithShape="1">
            <a:blip r:embed="rId4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378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3" name="Picture 11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4" name="Rectangle 13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8DBEE602-02D2-420A-AFC1-438A1699A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39238-4723-4A79-AEB8-14F142FA3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847"/>
            <a:ext cx="3962400" cy="2895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Ideologi ekonomi dan pilihan politik 2019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789692-8D8C-4598-BEF0-475FA4F82E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86557" y="619034"/>
            <a:ext cx="6402214" cy="4694829"/>
          </a:xfrm>
          <a:prstGeom prst="rect">
            <a:avLst/>
          </a:prstGeom>
        </p:spPr>
      </p:pic>
      <p:sp>
        <p:nvSpPr>
          <p:cNvPr id="26" name="Rectangle 17">
            <a:extLst>
              <a:ext uri="{FF2B5EF4-FFF2-40B4-BE49-F238E27FC236}">
                <a16:creationId xmlns:a16="http://schemas.microsoft.com/office/drawing/2014/main" id="{B3FAB79E-1E1B-4287-B4EA-26E497404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30812"/>
            <a:ext cx="12192000" cy="1127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A22256D1-A993-4D2E-943C-2E87F8BFC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0" y="5730813"/>
            <a:ext cx="12191999" cy="1127186"/>
          </a:xfrm>
          <a:prstGeom prst="rect">
            <a:avLst/>
          </a:prstGeom>
          <a:blipFill dpi="0" rotWithShape="1">
            <a:blip r:embed="rId4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0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BEE602-02D2-420A-AFC1-438A1699A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C7405B-7F3E-4DD6-967D-6328EDD37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847"/>
            <a:ext cx="3962400" cy="2895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Kernel density ideologi ekonomi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2C32AC-C71C-4A97-8384-A0F7ACD50D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86557" y="619034"/>
            <a:ext cx="6402214" cy="469482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3FAB79E-1E1B-4287-B4EA-26E497404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30812"/>
            <a:ext cx="12192000" cy="1127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2256D1-A993-4D2E-943C-2E87F8BFC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0" y="5730813"/>
            <a:ext cx="12191999" cy="1127186"/>
          </a:xfrm>
          <a:prstGeom prst="rect">
            <a:avLst/>
          </a:prstGeom>
          <a:blipFill dpi="0" rotWithShape="1">
            <a:blip r:embed="rId4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342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BEE602-02D2-420A-AFC1-438A1699A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96FEF4-EC24-4B16-98D6-D9666B50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847"/>
            <a:ext cx="3962400" cy="2895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Polarisasi berdasarkan ideologi ekonomi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76A2C7-E13C-4FA2-AB14-DFBC7578A5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86557" y="619034"/>
            <a:ext cx="6402214" cy="469482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3FAB79E-1E1B-4287-B4EA-26E497404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30812"/>
            <a:ext cx="12192000" cy="1127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2256D1-A993-4D2E-943C-2E87F8BFC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0" y="5730813"/>
            <a:ext cx="12191999" cy="1127186"/>
          </a:xfrm>
          <a:prstGeom prst="rect">
            <a:avLst/>
          </a:prstGeom>
          <a:blipFill dpi="0" rotWithShape="1">
            <a:blip r:embed="rId4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0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3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3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35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EAC539-D85C-4BE3-B2F3-565C9D112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>
            <a:normAutofit/>
          </a:bodyPr>
          <a:lstStyle/>
          <a:p>
            <a:r>
              <a:rPr lang="en-US"/>
              <a:t>Hakikat globalisasi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BC16-AC53-44AC-A12C-ADE65A823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0" y="559813"/>
            <a:ext cx="4467677" cy="5553275"/>
          </a:xfrm>
        </p:spPr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tx2"/>
                </a:solidFill>
              </a:rPr>
              <a:t>Kedaulatan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ekonomi</a:t>
            </a:r>
            <a:r>
              <a:rPr lang="en-US" sz="1800" dirty="0">
                <a:solidFill>
                  <a:schemeClr val="tx2"/>
                </a:solidFill>
              </a:rPr>
              <a:t> dan non-</a:t>
            </a:r>
            <a:r>
              <a:rPr lang="en-US" sz="1800" dirty="0" err="1">
                <a:solidFill>
                  <a:schemeClr val="tx2"/>
                </a:solidFill>
              </a:rPr>
              <a:t>ekonomi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 err="1">
                <a:solidFill>
                  <a:schemeClr val="tx2"/>
                </a:solidFill>
              </a:rPr>
              <a:t>Dalam</a:t>
            </a:r>
            <a:r>
              <a:rPr lang="en-US" sz="1800" dirty="0">
                <a:solidFill>
                  <a:schemeClr val="tx2"/>
                </a:solidFill>
              </a:rPr>
              <a:t> dunia global, </a:t>
            </a:r>
            <a:r>
              <a:rPr lang="en-US" sz="1800" dirty="0" err="1">
                <a:solidFill>
                  <a:schemeClr val="tx2"/>
                </a:solidFill>
              </a:rPr>
              <a:t>pemerintah</a:t>
            </a:r>
            <a:r>
              <a:rPr lang="en-US" sz="1800" dirty="0">
                <a:solidFill>
                  <a:schemeClr val="tx2"/>
                </a:solidFill>
              </a:rPr>
              <a:t> tidak </a:t>
            </a:r>
            <a:r>
              <a:rPr lang="en-US" sz="1800" dirty="0" err="1">
                <a:solidFill>
                  <a:schemeClr val="tx2"/>
                </a:solidFill>
              </a:rPr>
              <a:t>memiliki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pilihan</a:t>
            </a:r>
            <a:r>
              <a:rPr lang="en-US" sz="1800" dirty="0">
                <a:solidFill>
                  <a:schemeClr val="tx2"/>
                </a:solidFill>
              </a:rPr>
              <a:t> lain </a:t>
            </a:r>
            <a:r>
              <a:rPr lang="en-US" sz="1800" dirty="0" err="1">
                <a:solidFill>
                  <a:schemeClr val="tx2"/>
                </a:solidFill>
              </a:rPr>
              <a:t>selain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mengadopsi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liberalisasi</a:t>
            </a:r>
            <a:r>
              <a:rPr lang="en-US" sz="1800" dirty="0">
                <a:solidFill>
                  <a:schemeClr val="tx2"/>
                </a:solidFill>
              </a:rPr>
              <a:t> pasar</a:t>
            </a:r>
          </a:p>
          <a:p>
            <a:pPr lvl="1"/>
            <a:r>
              <a:rPr lang="en-US" sz="1800" dirty="0" err="1">
                <a:solidFill>
                  <a:schemeClr val="tx2"/>
                </a:solidFill>
              </a:rPr>
              <a:t>Pendekatan</a:t>
            </a:r>
            <a:r>
              <a:rPr lang="en-US" sz="1800" dirty="0">
                <a:solidFill>
                  <a:schemeClr val="tx2"/>
                </a:solidFill>
              </a:rPr>
              <a:t> neoliberal:</a:t>
            </a:r>
          </a:p>
          <a:p>
            <a:pPr lvl="2"/>
            <a:r>
              <a:rPr lang="en-US" sz="1800" dirty="0" err="1">
                <a:solidFill>
                  <a:schemeClr val="tx2"/>
                </a:solidFill>
              </a:rPr>
              <a:t>Privatisasi</a:t>
            </a:r>
            <a:endParaRPr lang="en-US" sz="1800" dirty="0">
              <a:solidFill>
                <a:schemeClr val="tx2"/>
              </a:solidFill>
            </a:endParaRPr>
          </a:p>
          <a:p>
            <a:pPr lvl="2"/>
            <a:r>
              <a:rPr lang="en-US" sz="1800" dirty="0" err="1">
                <a:solidFill>
                  <a:schemeClr val="tx2"/>
                </a:solidFill>
              </a:rPr>
              <a:t>Deregulasi</a:t>
            </a:r>
            <a:endParaRPr lang="en-US" sz="1800" dirty="0">
              <a:solidFill>
                <a:schemeClr val="tx2"/>
              </a:solidFill>
            </a:endParaRPr>
          </a:p>
          <a:p>
            <a:pPr lvl="2"/>
            <a:r>
              <a:rPr lang="en-US" sz="1800" dirty="0" err="1">
                <a:solidFill>
                  <a:schemeClr val="tx2"/>
                </a:solidFill>
              </a:rPr>
              <a:t>Stabilisasi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pPr lvl="2"/>
            <a:r>
              <a:rPr lang="en-US" sz="1800" dirty="0" err="1">
                <a:solidFill>
                  <a:schemeClr val="tx2"/>
                </a:solidFill>
              </a:rPr>
              <a:t>Liberalisasi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n-US" sz="1800" dirty="0" err="1">
                <a:solidFill>
                  <a:schemeClr val="tx2"/>
                </a:solidFill>
              </a:rPr>
              <a:t>Globalisasi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ekonomi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  <a:sym typeface="Wingdings" panose="05000000000000000000" pitchFamily="2" charset="2"/>
              </a:rPr>
              <a:t>menggerogoti</a:t>
            </a:r>
            <a:r>
              <a:rPr lang="en-US" sz="1800" dirty="0">
                <a:solidFill>
                  <a:schemeClr val="tx2"/>
                </a:solidFill>
                <a:sym typeface="Wingdings" panose="05000000000000000000" pitchFamily="2" charset="2"/>
              </a:rPr>
              <a:t> 3 </a:t>
            </a:r>
            <a:r>
              <a:rPr lang="en-US" sz="1800" dirty="0" err="1">
                <a:solidFill>
                  <a:schemeClr val="tx2"/>
                </a:solidFill>
                <a:sym typeface="Wingdings" panose="05000000000000000000" pitchFamily="2" charset="2"/>
              </a:rPr>
              <a:t>dari</a:t>
            </a:r>
            <a:r>
              <a:rPr lang="en-US" sz="1800" dirty="0">
                <a:solidFill>
                  <a:schemeClr val="tx2"/>
                </a:solidFill>
                <a:sym typeface="Wingdings" panose="05000000000000000000" pitchFamily="2" charset="2"/>
              </a:rPr>
              <a:t> 4 </a:t>
            </a:r>
            <a:r>
              <a:rPr lang="en-US" sz="1800" dirty="0" err="1">
                <a:solidFill>
                  <a:schemeClr val="tx2"/>
                </a:solidFill>
                <a:sym typeface="Wingdings" panose="05000000000000000000" pitchFamily="2" charset="2"/>
              </a:rPr>
              <a:t>jenis</a:t>
            </a:r>
            <a:r>
              <a:rPr lang="en-US" sz="18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chemeClr val="tx2"/>
                </a:solidFill>
                <a:sym typeface="Wingdings" panose="05000000000000000000" pitchFamily="2" charset="2"/>
              </a:rPr>
              <a:t>kedaulautan</a:t>
            </a:r>
            <a:r>
              <a:rPr lang="en-US" sz="1800" dirty="0">
                <a:solidFill>
                  <a:schemeClr val="tx2"/>
                </a:solidFill>
                <a:sym typeface="Wingdings" panose="05000000000000000000" pitchFamily="2" charset="2"/>
              </a:rPr>
              <a:t>: 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sym typeface="Wingdings" panose="05000000000000000000" pitchFamily="2" charset="2"/>
              </a:rPr>
              <a:t>interdependence sovereignty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sym typeface="Wingdings" panose="05000000000000000000" pitchFamily="2" charset="2"/>
              </a:rPr>
              <a:t>Westphalian sovereignty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sym typeface="Wingdings" panose="05000000000000000000" pitchFamily="2" charset="2"/>
              </a:rPr>
              <a:t>Domestic sovereignty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GB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2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3BB68A-49BF-4571-9471-5BA107DF1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>
            <a:normAutofit/>
          </a:bodyPr>
          <a:lstStyle/>
          <a:p>
            <a:r>
              <a:rPr lang="en-US" dirty="0" err="1"/>
              <a:t>Neoliberalisme</a:t>
            </a:r>
            <a:r>
              <a:rPr lang="en-US" dirty="0"/>
              <a:t> dan fundamentalism pasar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9B55A-F07B-4924-A48D-763770625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0" y="559813"/>
            <a:ext cx="4467677" cy="5553275"/>
          </a:xfrm>
        </p:spPr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tx2"/>
                </a:solidFill>
              </a:rPr>
              <a:t>Neoliberalisme</a:t>
            </a:r>
            <a:r>
              <a:rPr lang="en-US" sz="1800" dirty="0">
                <a:solidFill>
                  <a:schemeClr val="tx2"/>
                </a:solidFill>
              </a:rPr>
              <a:t>:  </a:t>
            </a:r>
            <a:r>
              <a:rPr lang="en-US" sz="1800" dirty="0" err="1">
                <a:solidFill>
                  <a:schemeClr val="tx2"/>
                </a:solidFill>
              </a:rPr>
              <a:t>gagasan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bahwa</a:t>
            </a:r>
            <a:r>
              <a:rPr lang="en-US" sz="1800" dirty="0">
                <a:solidFill>
                  <a:schemeClr val="tx2"/>
                </a:solidFill>
              </a:rPr>
              <a:t> pasar </a:t>
            </a:r>
            <a:r>
              <a:rPr lang="en-US" sz="1800" dirty="0" err="1">
                <a:solidFill>
                  <a:schemeClr val="tx2"/>
                </a:solidFill>
              </a:rPr>
              <a:t>menyediakan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mekanisme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alokasi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sumber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daya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secara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efisien</a:t>
            </a:r>
            <a:r>
              <a:rPr lang="en-US" sz="1800" dirty="0">
                <a:solidFill>
                  <a:schemeClr val="tx2"/>
                </a:solidFill>
              </a:rPr>
              <a:t> dan </a:t>
            </a:r>
            <a:r>
              <a:rPr lang="en-US" sz="1800" dirty="0" err="1">
                <a:solidFill>
                  <a:schemeClr val="tx2"/>
                </a:solidFill>
              </a:rPr>
              <a:t>adil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 err="1">
                <a:solidFill>
                  <a:schemeClr val="tx2"/>
                </a:solidFill>
              </a:rPr>
              <a:t>Pemerintah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adalah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sumber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masalah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bukan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solusi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 err="1">
                <a:solidFill>
                  <a:schemeClr val="tx2"/>
                </a:solidFill>
              </a:rPr>
              <a:t>Memiliki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sejarah</a:t>
            </a:r>
            <a:r>
              <a:rPr lang="en-US" sz="1800" dirty="0">
                <a:solidFill>
                  <a:schemeClr val="tx2"/>
                </a:solidFill>
              </a:rPr>
              <a:t> yang Panjang </a:t>
            </a:r>
            <a:r>
              <a:rPr lang="en-US" sz="1800" dirty="0" err="1">
                <a:solidFill>
                  <a:schemeClr val="tx2"/>
                </a:solidFill>
              </a:rPr>
              <a:t>sebagai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penantang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peran</a:t>
            </a:r>
            <a:r>
              <a:rPr lang="en-US" sz="1800" dirty="0">
                <a:solidFill>
                  <a:schemeClr val="tx2"/>
                </a:solidFill>
              </a:rPr>
              <a:t> negara</a:t>
            </a:r>
          </a:p>
          <a:p>
            <a:pPr lvl="1"/>
            <a:r>
              <a:rPr lang="en-US" sz="1800" dirty="0" err="1">
                <a:solidFill>
                  <a:schemeClr val="tx2"/>
                </a:solidFill>
              </a:rPr>
              <a:t>Penantang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intelektual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bagi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Keynesianisme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 err="1">
                <a:solidFill>
                  <a:schemeClr val="tx2"/>
                </a:solidFill>
              </a:rPr>
              <a:t>Pendukungnya</a:t>
            </a:r>
            <a:r>
              <a:rPr lang="en-US" sz="1800" dirty="0">
                <a:solidFill>
                  <a:schemeClr val="tx2"/>
                </a:solidFill>
              </a:rPr>
              <a:t> tidak </a:t>
            </a:r>
            <a:r>
              <a:rPr lang="en-US" sz="1800" dirty="0" err="1">
                <a:solidFill>
                  <a:schemeClr val="tx2"/>
                </a:solidFill>
              </a:rPr>
              <a:t>mengakui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adanya</a:t>
            </a:r>
            <a:r>
              <a:rPr lang="en-US" sz="1800" dirty="0">
                <a:solidFill>
                  <a:schemeClr val="tx2"/>
                </a:solidFill>
              </a:rPr>
              <a:t> market failure, dan </a:t>
            </a:r>
            <a:r>
              <a:rPr lang="en-US" sz="1800" dirty="0" err="1">
                <a:solidFill>
                  <a:schemeClr val="tx2"/>
                </a:solidFill>
              </a:rPr>
              <a:t>menganggap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keterlibatan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pemerintah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dalam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memperbaiki</a:t>
            </a:r>
            <a:r>
              <a:rPr lang="en-US" sz="1800" dirty="0">
                <a:solidFill>
                  <a:schemeClr val="tx2"/>
                </a:solidFill>
              </a:rPr>
              <a:t> pasar </a:t>
            </a:r>
            <a:r>
              <a:rPr lang="en-US" sz="1800" dirty="0" err="1">
                <a:solidFill>
                  <a:schemeClr val="tx2"/>
                </a:solidFill>
              </a:rPr>
              <a:t>justru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memperburuk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keadaan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68000" y="6327648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E6884FD-5AE3-4AB8-A131-D5275E4E2CDB}" type="slidenum">
              <a:rPr lang="en-US">
                <a:solidFill>
                  <a:schemeClr val="tx1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89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40ABB3-41FF-464D-A370-76CC919BF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>
            <a:normAutofit/>
          </a:bodyPr>
          <a:lstStyle/>
          <a:p>
            <a:r>
              <a:rPr lang="en-US" sz="4100"/>
              <a:t>Kembalinya fundamentalisme pasar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7E6C2-B110-454A-9332-ADA97F0B8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0" y="559813"/>
            <a:ext cx="4467677" cy="55532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Diadopsi oleh Reagan dan Thatcher</a:t>
            </a:r>
          </a:p>
          <a:p>
            <a:pPr lvl="1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Label baru, yakni supply-side economics</a:t>
            </a:r>
          </a:p>
          <a:p>
            <a:pPr lvl="1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Mengabaikan kegagalan pasar (externalitas, seperti polusi; persaingan tidak sempurna, informasi yang timpang), memberi kebebasan bagi perusahaan (untuk memaksimalkan keuntungan bagi pemegang saham), dan abai terhadap ketimpangan distribusi</a:t>
            </a:r>
          </a:p>
          <a:p>
            <a:pPr lvl="1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Melebih-lebihkan kegagalan pemerintah</a:t>
            </a:r>
          </a:p>
          <a:p>
            <a:pPr lvl="2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Tidak ada perekonomian yang berhasil tanpa peran pemerintah</a:t>
            </a:r>
          </a:p>
          <a:p>
            <a:pPr lvl="3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“Even an imperfect government can make a difference”</a:t>
            </a:r>
          </a:p>
          <a:p>
            <a:pPr lvl="2"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Institusi public yang kuat dapat mendorong perbaikan ekonomi</a:t>
            </a:r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chemeClr val="tx2"/>
                </a:solidFill>
              </a:rPr>
              <a:t>Diadopsi oleh Lembaga-Lembaga ekonomi global dan dipaksakan pada sejumlah negara debitur dalam bentuk structural adjustment program</a:t>
            </a:r>
          </a:p>
          <a:p>
            <a:pPr>
              <a:lnSpc>
                <a:spcPct val="100000"/>
              </a:lnSpc>
            </a:pPr>
            <a:endParaRPr lang="en-US" sz="15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68000" y="6327648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E6884FD-5AE3-4AB8-A131-D5275E4E2CDB}" type="slidenum">
              <a:rPr lang="en-US">
                <a:solidFill>
                  <a:schemeClr val="tx1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50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97F7562-DBE2-4729-835D-1486BBB437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-2627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E0245F-7D4D-413E-940B-1D9D9A171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627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B97BE4-8A98-49F3-8669-EAAF6D433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390032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090277-9074-44AA-8A49-453BF2C45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-1"/>
            <a:ext cx="12191999" cy="3909853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3E54BF-5CD4-4549-B4E3-FBF83B2C5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9930" y="744909"/>
            <a:ext cx="3776416" cy="291269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/>
              <a:t>Agenda Neoliberalisme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2C8464-274C-49BA-B320-B2A5D90F8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03229" y="1395097"/>
            <a:ext cx="6402214" cy="406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71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A9B7B3-F171-4C25-99FC-C54250F0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D5C7C5-9C27-4A61-9F57-1857D4532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B9546E-20BE-462C-8BE8-4EBDB46F8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2567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E5D2E8-C366-48AC-97AE-18C67E4EF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2225674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00EF98-1392-441C-A700-AA2B4D75B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/>
              <a:t>Kritik</a:t>
            </a:r>
            <a:r>
              <a:rPr lang="en-US" dirty="0"/>
              <a:t> </a:t>
            </a:r>
            <a:r>
              <a:rPr lang="en-US"/>
              <a:t>neoliberalisme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1A163-D56A-4C5D-A9BF-B079D8A3C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62200"/>
            <a:ext cx="8796444" cy="3935986"/>
          </a:xfrm>
        </p:spPr>
        <p:txBody>
          <a:bodyPr anchor="ctr">
            <a:normAutofit/>
          </a:bodyPr>
          <a:lstStyle/>
          <a:p>
            <a:r>
              <a:rPr lang="en-US" sz="1800">
                <a:solidFill>
                  <a:schemeClr val="tx1">
                    <a:alpha val="80000"/>
                  </a:schemeClr>
                </a:solidFill>
              </a:rPr>
              <a:t>Skeptics: </a:t>
            </a:r>
          </a:p>
          <a:p>
            <a:pPr lvl="1"/>
            <a:r>
              <a:rPr lang="en-GB" sz="1800">
                <a:solidFill>
                  <a:schemeClr val="tx1">
                    <a:alpha val="80000"/>
                  </a:schemeClr>
                </a:solidFill>
              </a:rPr>
              <a:t>Lalu lintas modal yang tidak terkontrol membuat perekonomian rentan</a:t>
            </a:r>
          </a:p>
          <a:p>
            <a:pPr lvl="2"/>
            <a:r>
              <a:rPr lang="en-GB" sz="1800">
                <a:solidFill>
                  <a:schemeClr val="tx1">
                    <a:alpha val="80000"/>
                  </a:schemeClr>
                </a:solidFill>
              </a:rPr>
              <a:t>Menyulitkan independensi keb. moneter dan stabilitas nilai tukar (impossible trinity theorem)</a:t>
            </a:r>
          </a:p>
          <a:p>
            <a:pPr lvl="1"/>
            <a:r>
              <a:rPr lang="en-GB" sz="1800">
                <a:solidFill>
                  <a:schemeClr val="tx1">
                    <a:alpha val="80000"/>
                  </a:schemeClr>
                </a:solidFill>
              </a:rPr>
              <a:t>Basis societal yang kuat dan multipillar approach dapat menopang beban social protection negara terhadap mereka yang rentan terkena krisis</a:t>
            </a:r>
          </a:p>
          <a:p>
            <a:r>
              <a:rPr lang="en-GB" sz="1800">
                <a:solidFill>
                  <a:schemeClr val="tx1">
                    <a:alpha val="80000"/>
                  </a:schemeClr>
                </a:solidFill>
              </a:rPr>
              <a:t>Anti-globalization:</a:t>
            </a:r>
          </a:p>
          <a:p>
            <a:pPr lvl="1"/>
            <a:r>
              <a:rPr lang="en-GB" sz="1800">
                <a:solidFill>
                  <a:schemeClr val="tx1">
                    <a:alpha val="80000"/>
                  </a:schemeClr>
                </a:solidFill>
              </a:rPr>
              <a:t>Monopoli oleh MNCs membuat ekonomi rentan</a:t>
            </a:r>
          </a:p>
          <a:p>
            <a:pPr lvl="1"/>
            <a:r>
              <a:rPr lang="en-GB" sz="1800">
                <a:solidFill>
                  <a:schemeClr val="tx1">
                    <a:alpha val="80000"/>
                  </a:schemeClr>
                </a:solidFill>
              </a:rPr>
              <a:t>Perdagangan bebas menekan upah di sector dengan sumber daya melimpah (Stolper-Samuelson theorem)</a:t>
            </a:r>
          </a:p>
          <a:p>
            <a:pPr lvl="1"/>
            <a:r>
              <a:rPr lang="en-GB" sz="1800">
                <a:solidFill>
                  <a:schemeClr val="tx1">
                    <a:alpha val="80000"/>
                  </a:schemeClr>
                </a:solidFill>
              </a:rPr>
              <a:t>Race to the bottom</a:t>
            </a:r>
          </a:p>
        </p:txBody>
      </p:sp>
    </p:spTree>
    <p:extLst>
      <p:ext uri="{BB962C8B-B14F-4D97-AF65-F5344CB8AC3E}">
        <p14:creationId xmlns:p14="http://schemas.microsoft.com/office/powerpoint/2010/main" val="3815388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DA57B7B-30D9-4515-9542-FFA699A3C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A6EB0-04BC-40E8-B5BB-F041E907B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8763000" cy="166457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Indonesia dalam neoliberalisme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1F920-9D38-490B-B3B8-31FEDFCD1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797" y="2384474"/>
            <a:ext cx="8762436" cy="3728613"/>
          </a:xfrm>
        </p:spPr>
        <p:txBody>
          <a:bodyPr>
            <a:norm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Gagasan</a:t>
            </a:r>
            <a:r>
              <a:rPr lang="en-US" sz="1800" dirty="0">
                <a:solidFill>
                  <a:schemeClr val="tx2"/>
                </a:solidFill>
              </a:rPr>
              <a:t> neoliberal tidak </a:t>
            </a:r>
            <a:r>
              <a:rPr lang="en-US" sz="1800">
                <a:solidFill>
                  <a:schemeClr val="tx2"/>
                </a:solidFill>
              </a:rPr>
              <a:t>sesuai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>
                <a:solidFill>
                  <a:schemeClr val="tx2"/>
                </a:solidFill>
              </a:rPr>
              <a:t>dengan</a:t>
            </a:r>
            <a:r>
              <a:rPr lang="en-US" sz="1800" dirty="0">
                <a:solidFill>
                  <a:schemeClr val="tx2"/>
                </a:solidFill>
              </a:rPr>
              <a:t> Pancasila.</a:t>
            </a:r>
          </a:p>
          <a:p>
            <a:r>
              <a:rPr lang="en-US" sz="1800" dirty="0">
                <a:solidFill>
                  <a:schemeClr val="tx2"/>
                </a:solidFill>
              </a:rPr>
              <a:t>Awal </a:t>
            </a:r>
            <a:r>
              <a:rPr lang="en-US" sz="1800">
                <a:solidFill>
                  <a:schemeClr val="tx2"/>
                </a:solidFill>
              </a:rPr>
              <a:t>kemerdekaan</a:t>
            </a:r>
            <a:r>
              <a:rPr lang="en-US" sz="1800" dirty="0">
                <a:solidFill>
                  <a:schemeClr val="tx2"/>
                </a:solidFill>
              </a:rPr>
              <a:t>, Indonesia </a:t>
            </a:r>
            <a:r>
              <a:rPr lang="en-US" sz="1800">
                <a:solidFill>
                  <a:schemeClr val="tx2"/>
                </a:solidFill>
              </a:rPr>
              <a:t>mengadopsi</a:t>
            </a:r>
            <a:r>
              <a:rPr lang="en-US" sz="1800" dirty="0">
                <a:solidFill>
                  <a:schemeClr val="tx2"/>
                </a:solidFill>
              </a:rPr>
              <a:t> economic nationalist approach:</a:t>
            </a:r>
          </a:p>
          <a:p>
            <a:pPr lvl="1"/>
            <a:r>
              <a:rPr lang="en-US" sz="1800">
                <a:solidFill>
                  <a:schemeClr val="tx2"/>
                </a:solidFill>
                <a:sym typeface="Wingdings" panose="05000000000000000000" pitchFamily="2" charset="2"/>
              </a:rPr>
              <a:t>Ekonomi terpimpim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Nasionalisasi modal asing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Substitusi import</a:t>
            </a:r>
          </a:p>
          <a:p>
            <a:r>
              <a:rPr lang="en-GB" sz="1800">
                <a:solidFill>
                  <a:schemeClr val="tx2"/>
                </a:solidFill>
              </a:rPr>
              <a:t>Mulai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mengadopsi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pendekatan</a:t>
            </a:r>
            <a:r>
              <a:rPr lang="en-GB" sz="1800" dirty="0">
                <a:solidFill>
                  <a:schemeClr val="tx2"/>
                </a:solidFill>
              </a:rPr>
              <a:t> liberal </a:t>
            </a:r>
            <a:r>
              <a:rPr lang="en-GB" sz="1800">
                <a:solidFill>
                  <a:schemeClr val="tx2"/>
                </a:solidFill>
              </a:rPr>
              <a:t>sejak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pemerintahan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Orba</a:t>
            </a:r>
            <a:r>
              <a:rPr lang="en-GB" sz="1800" dirty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en-GB" sz="1800">
                <a:solidFill>
                  <a:schemeClr val="tx2"/>
                </a:solidFill>
              </a:rPr>
              <a:t>Fokus</a:t>
            </a:r>
            <a:r>
              <a:rPr lang="en-GB" sz="1800" dirty="0">
                <a:solidFill>
                  <a:schemeClr val="tx2"/>
                </a:solidFill>
              </a:rPr>
              <a:t> pada </a:t>
            </a:r>
            <a:r>
              <a:rPr lang="en-GB" sz="1800">
                <a:solidFill>
                  <a:schemeClr val="tx2"/>
                </a:solidFill>
              </a:rPr>
              <a:t>pertumbuhan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ekonomi</a:t>
            </a:r>
            <a:endParaRPr lang="en-GB" sz="1800" dirty="0">
              <a:solidFill>
                <a:schemeClr val="tx2"/>
              </a:solidFill>
            </a:endParaRPr>
          </a:p>
          <a:p>
            <a:pPr lvl="1"/>
            <a:r>
              <a:rPr lang="en-GB" sz="1800">
                <a:solidFill>
                  <a:schemeClr val="tx2"/>
                </a:solidFill>
              </a:rPr>
              <a:t>Menarik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investasi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asing</a:t>
            </a:r>
            <a:endParaRPr lang="en-GB" sz="1800" dirty="0">
              <a:solidFill>
                <a:schemeClr val="tx2"/>
              </a:solidFill>
            </a:endParaRPr>
          </a:p>
          <a:p>
            <a:r>
              <a:rPr lang="en-GB" sz="1800">
                <a:solidFill>
                  <a:schemeClr val="tx2"/>
                </a:solidFill>
              </a:rPr>
              <a:t>Pertanyaan</a:t>
            </a:r>
            <a:r>
              <a:rPr lang="en-GB" sz="1800" dirty="0">
                <a:solidFill>
                  <a:schemeClr val="tx2"/>
                </a:solidFill>
              </a:rPr>
              <a:t>: </a:t>
            </a:r>
            <a:r>
              <a:rPr lang="en-GB" sz="1800">
                <a:solidFill>
                  <a:schemeClr val="tx2"/>
                </a:solidFill>
              </a:rPr>
              <a:t>mengapa</a:t>
            </a:r>
            <a:r>
              <a:rPr lang="en-GB" sz="1800" dirty="0">
                <a:solidFill>
                  <a:schemeClr val="tx2"/>
                </a:solidFill>
              </a:rPr>
              <a:t> Indonesia </a:t>
            </a:r>
            <a:r>
              <a:rPr lang="en-GB" sz="1800">
                <a:solidFill>
                  <a:schemeClr val="tx2"/>
                </a:solidFill>
              </a:rPr>
              <a:t>mengadopsi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pendekatan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>
                <a:solidFill>
                  <a:schemeClr val="tx2"/>
                </a:solidFill>
              </a:rPr>
              <a:t>ini</a:t>
            </a:r>
            <a:r>
              <a:rPr lang="en-GB" sz="1800" dirty="0">
                <a:solidFill>
                  <a:schemeClr val="tx2"/>
                </a:solidFill>
              </a:rPr>
              <a:t>?</a:t>
            </a:r>
          </a:p>
          <a:p>
            <a:pPr lvl="1"/>
            <a:endParaRPr lang="en-GB" sz="1800" dirty="0">
              <a:solidFill>
                <a:schemeClr val="tx2"/>
              </a:solidFill>
            </a:endParaRPr>
          </a:p>
          <a:p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729F241-2B1B-40E9-A72C-63955DFFF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2B4B9D7-F359-44A2-87B4-EAFA68AA9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xy" algn="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9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3" name="Picture 11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4" name="Rectangle 13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32EBE56B-DFF0-4948-83B7-D40B66737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12" y="-9526"/>
            <a:ext cx="12188952" cy="6858000"/>
          </a:xfrm>
          <a:prstGeom prst="rect">
            <a:avLst/>
          </a:prstGeom>
          <a:solidFill>
            <a:schemeClr val="bg2">
              <a:alpha val="61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76332-FD1B-4ABF-BA3A-530D7D53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275" y="4071961"/>
            <a:ext cx="5996628" cy="20680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Indonesia dan dunia: export-import</a:t>
            </a:r>
          </a:p>
        </p:txBody>
      </p:sp>
      <p:pic>
        <p:nvPicPr>
          <p:cNvPr id="26" name="Picture 17">
            <a:extLst>
              <a:ext uri="{FF2B5EF4-FFF2-40B4-BE49-F238E27FC236}">
                <a16:creationId xmlns:a16="http://schemas.microsoft.com/office/drawing/2014/main" id="{0504D9BB-C5B4-4DB5-9217-B4CDBBE19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pic>
        <p:nvPicPr>
          <p:cNvPr id="27" name="Picture 19">
            <a:extLst>
              <a:ext uri="{FF2B5EF4-FFF2-40B4-BE49-F238E27FC236}">
                <a16:creationId xmlns:a16="http://schemas.microsoft.com/office/drawing/2014/main" id="{0A80FB64-DCE9-4522-B219-46AD36DB5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807"/>
          <a:stretch/>
        </p:blipFill>
        <p:spPr>
          <a:xfrm rot="10800000">
            <a:off x="0" y="3047998"/>
            <a:ext cx="640488" cy="2548349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CA3D87-0B61-464C-A169-944BAF60E0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838200" y="546562"/>
            <a:ext cx="10515600" cy="33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FA4EFD-7F47-46F0-B026-EA0A68FAA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10348146" cy="1283471"/>
          </a:xfrm>
        </p:spPr>
        <p:txBody>
          <a:bodyPr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100" dirty="0" err="1">
                <a:solidFill>
                  <a:schemeClr val="tx2"/>
                </a:solidFill>
              </a:rPr>
              <a:t>Profil</a:t>
            </a:r>
            <a:r>
              <a:rPr lang="en-US" sz="4100" dirty="0">
                <a:solidFill>
                  <a:schemeClr val="tx2"/>
                </a:solidFill>
              </a:rPr>
              <a:t> </a:t>
            </a:r>
            <a:r>
              <a:rPr lang="en-US" sz="4100" dirty="0" err="1">
                <a:solidFill>
                  <a:schemeClr val="tx2"/>
                </a:solidFill>
              </a:rPr>
              <a:t>eksport</a:t>
            </a:r>
            <a:r>
              <a:rPr lang="en-US" sz="4100" dirty="0">
                <a:solidFill>
                  <a:schemeClr val="tx2"/>
                </a:solidFill>
              </a:rPr>
              <a:t> Indonesia, 1980-2017 (US$ million)</a:t>
            </a:r>
            <a:endParaRPr lang="en-GB" sz="4100" dirty="0">
              <a:solidFill>
                <a:schemeClr val="tx2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42"/>
          <a:stretch/>
        </p:blipFill>
        <p:spPr>
          <a:xfrm rot="10800000">
            <a:off x="-1" y="2719661"/>
            <a:ext cx="830249" cy="2548349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2BB6F7-661C-4929-9B86-1AE3799D2C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532244"/>
              </p:ext>
            </p:extLst>
          </p:nvPr>
        </p:nvGraphicFramePr>
        <p:xfrm>
          <a:off x="1197268" y="2123687"/>
          <a:ext cx="10156535" cy="4025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0132">
                  <a:extLst>
                    <a:ext uri="{9D8B030D-6E8A-4147-A177-3AD203B41FA5}">
                      <a16:colId xmlns:a16="http://schemas.microsoft.com/office/drawing/2014/main" val="3933517075"/>
                    </a:ext>
                  </a:extLst>
                </a:gridCol>
                <a:gridCol w="875425">
                  <a:extLst>
                    <a:ext uri="{9D8B030D-6E8A-4147-A177-3AD203B41FA5}">
                      <a16:colId xmlns:a16="http://schemas.microsoft.com/office/drawing/2014/main" val="2005480127"/>
                    </a:ext>
                  </a:extLst>
                </a:gridCol>
                <a:gridCol w="875425">
                  <a:extLst>
                    <a:ext uri="{9D8B030D-6E8A-4147-A177-3AD203B41FA5}">
                      <a16:colId xmlns:a16="http://schemas.microsoft.com/office/drawing/2014/main" val="1692214443"/>
                    </a:ext>
                  </a:extLst>
                </a:gridCol>
                <a:gridCol w="875425">
                  <a:extLst>
                    <a:ext uri="{9D8B030D-6E8A-4147-A177-3AD203B41FA5}">
                      <a16:colId xmlns:a16="http://schemas.microsoft.com/office/drawing/2014/main" val="1539346372"/>
                    </a:ext>
                  </a:extLst>
                </a:gridCol>
                <a:gridCol w="875425">
                  <a:extLst>
                    <a:ext uri="{9D8B030D-6E8A-4147-A177-3AD203B41FA5}">
                      <a16:colId xmlns:a16="http://schemas.microsoft.com/office/drawing/2014/main" val="1339397010"/>
                    </a:ext>
                  </a:extLst>
                </a:gridCol>
                <a:gridCol w="875425">
                  <a:extLst>
                    <a:ext uri="{9D8B030D-6E8A-4147-A177-3AD203B41FA5}">
                      <a16:colId xmlns:a16="http://schemas.microsoft.com/office/drawing/2014/main" val="2170845669"/>
                    </a:ext>
                  </a:extLst>
                </a:gridCol>
                <a:gridCol w="875425">
                  <a:extLst>
                    <a:ext uri="{9D8B030D-6E8A-4147-A177-3AD203B41FA5}">
                      <a16:colId xmlns:a16="http://schemas.microsoft.com/office/drawing/2014/main" val="1716975562"/>
                    </a:ext>
                  </a:extLst>
                </a:gridCol>
                <a:gridCol w="977951">
                  <a:extLst>
                    <a:ext uri="{9D8B030D-6E8A-4147-A177-3AD203B41FA5}">
                      <a16:colId xmlns:a16="http://schemas.microsoft.com/office/drawing/2014/main" val="1278422154"/>
                    </a:ext>
                  </a:extLst>
                </a:gridCol>
                <a:gridCol w="977951">
                  <a:extLst>
                    <a:ext uri="{9D8B030D-6E8A-4147-A177-3AD203B41FA5}">
                      <a16:colId xmlns:a16="http://schemas.microsoft.com/office/drawing/2014/main" val="2649871953"/>
                    </a:ext>
                  </a:extLst>
                </a:gridCol>
                <a:gridCol w="977951">
                  <a:extLst>
                    <a:ext uri="{9D8B030D-6E8A-4147-A177-3AD203B41FA5}">
                      <a16:colId xmlns:a16="http://schemas.microsoft.com/office/drawing/2014/main" val="2825283374"/>
                    </a:ext>
                  </a:extLst>
                </a:gridCol>
              </a:tblGrid>
              <a:tr h="2772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Commodities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1980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1985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1990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1995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2000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2005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2010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2015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2017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extLst>
                  <a:ext uri="{0D108BD9-81ED-4DB2-BD59-A6C34878D82A}">
                    <a16:rowId xmlns:a16="http://schemas.microsoft.com/office/drawing/2014/main" val="4102233887"/>
                  </a:ext>
                </a:extLst>
              </a:tr>
              <a:tr h="2772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Agricultural Products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4,774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2,964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4,154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8,197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7,764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14,063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35,957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39,779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49,293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extLst>
                  <a:ext uri="{0D108BD9-81ED-4DB2-BD59-A6C34878D82A}">
                    <a16:rowId xmlns:a16="http://schemas.microsoft.com/office/drawing/2014/main" val="3389892400"/>
                  </a:ext>
                </a:extLst>
              </a:tr>
              <a:tr h="5328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Fuel &amp; Minings Products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16,604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13,548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12,358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14,219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18,845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32,250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62,216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42,883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46,917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extLst>
                  <a:ext uri="{0D108BD9-81ED-4DB2-BD59-A6C34878D82A}">
                    <a16:rowId xmlns:a16="http://schemas.microsoft.com/office/drawing/2014/main" val="219576880"/>
                  </a:ext>
                </a:extLst>
              </a:tr>
              <a:tr h="53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Manufactures Products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499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2,044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9,041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22,957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36,939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39,409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58,420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66,274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70,662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extLst>
                  <a:ext uri="{0D108BD9-81ED-4DB2-BD59-A6C34878D82A}">
                    <a16:rowId xmlns:a16="http://schemas.microsoft.com/office/drawing/2014/main" val="1587068994"/>
                  </a:ext>
                </a:extLst>
              </a:tr>
              <a:tr h="277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Total  US$ Juta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23,857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20,541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27,543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47,368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65,548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87,727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158,603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150,951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168,889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extLst>
                  <a:ext uri="{0D108BD9-81ED-4DB2-BD59-A6C34878D82A}">
                    <a16:rowId xmlns:a16="http://schemas.microsoft.com/office/drawing/2014/main" val="3523781049"/>
                  </a:ext>
                </a:extLst>
              </a:tr>
              <a:tr h="277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1980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1985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1990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1995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2000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2005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2010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2015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2017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extLst>
                  <a:ext uri="{0D108BD9-81ED-4DB2-BD59-A6C34878D82A}">
                    <a16:rowId xmlns:a16="http://schemas.microsoft.com/office/drawing/2014/main" val="3846273569"/>
                  </a:ext>
                </a:extLst>
              </a:tr>
              <a:tr h="5328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Agricultural Products (%)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20.01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14.43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15.08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17.30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11.84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16.03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22.67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25.08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31.08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extLst>
                  <a:ext uri="{0D108BD9-81ED-4DB2-BD59-A6C34878D82A}">
                    <a16:rowId xmlns:a16="http://schemas.microsoft.com/office/drawing/2014/main" val="1327948278"/>
                  </a:ext>
                </a:extLst>
              </a:tr>
              <a:tr h="5328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Fuel &amp; Minings Products (%)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69.60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65.96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44.87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30.02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28.75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36.76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39.23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27.04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29.58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extLst>
                  <a:ext uri="{0D108BD9-81ED-4DB2-BD59-A6C34878D82A}">
                    <a16:rowId xmlns:a16="http://schemas.microsoft.com/office/drawing/2014/main" val="967819822"/>
                  </a:ext>
                </a:extLst>
              </a:tr>
              <a:tr h="53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Manufactures Products (%)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2.09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9.95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32.83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48.47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56.35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44.92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36.83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41.79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44.55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379" marR="99379" marT="0" marB="0" anchor="b"/>
                </a:tc>
                <a:extLst>
                  <a:ext uri="{0D108BD9-81ED-4DB2-BD59-A6C34878D82A}">
                    <a16:rowId xmlns:a16="http://schemas.microsoft.com/office/drawing/2014/main" val="2037675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552105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9B"/>
      </a:accent1>
      <a:accent2>
        <a:srgbClr val="A83BB1"/>
      </a:accent2>
      <a:accent3>
        <a:srgbClr val="884DC3"/>
      </a:accent3>
      <a:accent4>
        <a:srgbClr val="4E44B5"/>
      </a:accent4>
      <a:accent5>
        <a:srgbClr val="4D74C3"/>
      </a:accent5>
      <a:accent6>
        <a:srgbClr val="3B93B1"/>
      </a:accent6>
      <a:hlink>
        <a:srgbClr val="3F54BF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790</Words>
  <Application>Microsoft Office PowerPoint</Application>
  <PresentationFormat>Widescreen</PresentationFormat>
  <Paragraphs>246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Avenir Next LT Pro</vt:lpstr>
      <vt:lpstr>AvenirNext LT Pro Medium</vt:lpstr>
      <vt:lpstr>Calibri</vt:lpstr>
      <vt:lpstr>BlockprintVTI</vt:lpstr>
      <vt:lpstr>Indonesia dalam Globalisasi dan Neoliberalism</vt:lpstr>
      <vt:lpstr>Hakikat globalisasi</vt:lpstr>
      <vt:lpstr>Neoliberalisme dan fundamentalism pasar</vt:lpstr>
      <vt:lpstr>Kembalinya fundamentalisme pasar </vt:lpstr>
      <vt:lpstr>Agenda Neoliberalisme</vt:lpstr>
      <vt:lpstr>Kritik neoliberalisme</vt:lpstr>
      <vt:lpstr>Indonesia dalam neoliberalisme</vt:lpstr>
      <vt:lpstr>Indonesia dan dunia: export-import</vt:lpstr>
      <vt:lpstr>Profil eksport Indonesia, 1980-2017 (US$ million)</vt:lpstr>
      <vt:lpstr>Trend eksport Indonesia</vt:lpstr>
      <vt:lpstr>Orde Baru dan Neoliberalisme</vt:lpstr>
      <vt:lpstr>Pasca Order Baru</vt:lpstr>
      <vt:lpstr>Perkembangan realisasi investasi asing di Indonesia, 1967-2017</vt:lpstr>
      <vt:lpstr>Mengapa neoliberalisme?</vt:lpstr>
      <vt:lpstr>Ideologi dan pilihan politik 2017</vt:lpstr>
      <vt:lpstr>Ideologi ekonomi dan pilihan politik 2019</vt:lpstr>
      <vt:lpstr>Kernel density ideologi ekonomi</vt:lpstr>
      <vt:lpstr>Polarisasi berdasarkan ideologi ekonomi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Indonesia dalam Globalisasi dan Neoliberalism</dc:title>
  <dc:creator>afrimadona zainuzir</dc:creator>
  <cp:lastModifiedBy>afrimadona zainuzir</cp:lastModifiedBy>
  <cp:revision>32</cp:revision>
  <dcterms:created xsi:type="dcterms:W3CDTF">2021-03-01T14:17:58Z</dcterms:created>
  <dcterms:modified xsi:type="dcterms:W3CDTF">2021-03-02T15:02:17Z</dcterms:modified>
</cp:coreProperties>
</file>