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2" r:id="rId5"/>
    <p:sldId id="301" r:id="rId6"/>
    <p:sldId id="283" r:id="rId7"/>
    <p:sldId id="312" r:id="rId8"/>
    <p:sldId id="313" r:id="rId9"/>
    <p:sldId id="314" r:id="rId10"/>
    <p:sldId id="299" r:id="rId11"/>
    <p:sldId id="284" r:id="rId12"/>
    <p:sldId id="307" r:id="rId13"/>
    <p:sldId id="306" r:id="rId14"/>
    <p:sldId id="308" r:id="rId15"/>
    <p:sldId id="309" r:id="rId16"/>
    <p:sldId id="310" r:id="rId17"/>
    <p:sldId id="302" r:id="rId18"/>
    <p:sldId id="305" r:id="rId19"/>
    <p:sldId id="304" r:id="rId20"/>
    <p:sldId id="3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6/3/2020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8017" y="2169005"/>
            <a:ext cx="9035966" cy="2519990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6" r:id="rId11"/>
    <p:sldLayoutId id="2147483657" r:id="rId12"/>
    <p:sldLayoutId id="2147483667" r:id="rId13"/>
    <p:sldLayoutId id="2147483668" r:id="rId14"/>
    <p:sldLayoutId id="2147483650" r:id="rId15"/>
    <p:sldLayoutId id="2147483652" r:id="rId16"/>
    <p:sldLayoutId id="2147483669" r:id="rId17"/>
    <p:sldLayoutId id="2147483671" r:id="rId18"/>
    <p:sldLayoutId id="2147483672" r:id="rId19"/>
    <p:sldLayoutId id="2147483670" r:id="rId20"/>
    <p:sldLayoutId id="2147483673" r:id="rId21"/>
    <p:sldLayoutId id="214748365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erica_First_Committe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Seattle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eattl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ueens,_New_York_Cit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welfthbough.blogspot.com/2011/07/how-far-is-heaven-part-2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ia-Pacific_Economic_Cooperatio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hite_house_south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nument_valley,_Arizona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d.wikipedia.org/wiki/Stimulus_(ekonomi)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nument_valley,_Arizona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lide image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3" y="2211355"/>
            <a:ext cx="5228572" cy="448802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algn="ctr"/>
            <a:r>
              <a:rPr lang="en-US" sz="4800" dirty="0" err="1"/>
              <a:t>Perkembangan</a:t>
            </a:r>
            <a:r>
              <a:rPr lang="en-US" sz="4800" dirty="0"/>
              <a:t> </a:t>
            </a:r>
            <a:r>
              <a:rPr lang="en-US" sz="4800" dirty="0" err="1"/>
              <a:t>Ekonomi</a:t>
            </a:r>
            <a:r>
              <a:rPr lang="en-US" sz="4800" dirty="0"/>
              <a:t>  AS dan </a:t>
            </a:r>
            <a:r>
              <a:rPr lang="en-US" sz="4800" dirty="0" err="1"/>
              <a:t>Implikasinya</a:t>
            </a:r>
            <a:r>
              <a:rPr lang="en-US" sz="4800" dirty="0"/>
              <a:t> </a:t>
            </a:r>
            <a:r>
              <a:rPr lang="en-US" sz="4800" dirty="0" err="1"/>
              <a:t>Bagi</a:t>
            </a:r>
            <a:r>
              <a:rPr lang="en-US" sz="4800" dirty="0"/>
              <a:t> Indonesia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5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896403" y="5245486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800" dirty="0"/>
              <a:t>“America First” dan Indonesia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425" y="979714"/>
            <a:ext cx="6203787" cy="6081301"/>
          </a:xfrm>
        </p:spPr>
        <p:txBody>
          <a:bodyPr/>
          <a:lstStyle/>
          <a:p>
            <a:pPr algn="just"/>
            <a:r>
              <a:rPr lang="en-US" sz="2000" dirty="0"/>
              <a:t>America First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negeri  AS yang </a:t>
            </a:r>
            <a:r>
              <a:rPr lang="en-US" sz="2000" dirty="0" err="1"/>
              <a:t>menekankan</a:t>
            </a:r>
            <a:r>
              <a:rPr lang="en-US" sz="2000" dirty="0"/>
              <a:t> </a:t>
            </a:r>
            <a:r>
              <a:rPr lang="en-US" sz="2000" dirty="0" err="1"/>
              <a:t>nasionalisme</a:t>
            </a:r>
            <a:r>
              <a:rPr lang="en-US" sz="2000" dirty="0"/>
              <a:t> Amerika, </a:t>
            </a:r>
            <a:r>
              <a:rPr lang="en-US" sz="2000" dirty="0" err="1"/>
              <a:t>nasionalisme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dan non-</a:t>
            </a:r>
            <a:r>
              <a:rPr lang="en-US" sz="2000" dirty="0" err="1"/>
              <a:t>intervensionisme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penolakan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internasionalis</a:t>
            </a:r>
            <a:r>
              <a:rPr lang="en-US" sz="2000" dirty="0"/>
              <a:t>. </a:t>
            </a:r>
            <a:r>
              <a:rPr lang="en-US" sz="2000" dirty="0" err="1"/>
              <a:t>Kebijakan</a:t>
            </a:r>
            <a:r>
              <a:rPr lang="en-US" sz="2000" dirty="0"/>
              <a:t> America First pada </a:t>
            </a:r>
            <a:r>
              <a:rPr lang="en-US" sz="2000" dirty="0" err="1"/>
              <a:t>dasarnya</a:t>
            </a:r>
            <a:r>
              <a:rPr lang="en-US" sz="2000" dirty="0"/>
              <a:t> </a:t>
            </a:r>
            <a:r>
              <a:rPr lang="en-US" sz="2000" dirty="0" err="1"/>
              <a:t>bermuara</a:t>
            </a:r>
            <a:r>
              <a:rPr lang="en-US" sz="2000" dirty="0"/>
              <a:t> pada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yang </a:t>
            </a:r>
            <a:r>
              <a:rPr lang="en-US" sz="2000" dirty="0" err="1"/>
              <a:t>diambil</a:t>
            </a:r>
            <a:r>
              <a:rPr lang="en-US" sz="2000" dirty="0"/>
              <a:t> oleh AS,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domestik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asing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memprioritaskan</a:t>
            </a:r>
            <a:r>
              <a:rPr lang="en-US" sz="2000" dirty="0"/>
              <a:t> </a:t>
            </a:r>
            <a:r>
              <a:rPr lang="en-US" sz="2000" dirty="0" err="1"/>
              <a:t>kesejahteraan</a:t>
            </a:r>
            <a:r>
              <a:rPr lang="en-US" sz="2000" dirty="0"/>
              <a:t> AS di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segalanya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, </a:t>
            </a:r>
            <a:r>
              <a:rPr lang="en-US" sz="2000" dirty="0" err="1"/>
              <a:t>manifestasi</a:t>
            </a:r>
            <a:r>
              <a:rPr lang="en-US" sz="2000" dirty="0"/>
              <a:t> America First ini </a:t>
            </a:r>
            <a:r>
              <a:rPr lang="en-US" sz="2000" dirty="0" err="1"/>
              <a:t>muncul</a:t>
            </a:r>
            <a:r>
              <a:rPr lang="en-US" sz="2000" dirty="0"/>
              <a:t> salah </a:t>
            </a:r>
            <a:r>
              <a:rPr lang="en-US" sz="2000" dirty="0" err="1"/>
              <a:t>satunya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sasaran</a:t>
            </a:r>
            <a:r>
              <a:rPr lang="en-US" sz="2000" dirty="0"/>
              <a:t> </a:t>
            </a:r>
            <a:r>
              <a:rPr lang="en-US" sz="2000" dirty="0" err="1"/>
              <a:t>administrasi</a:t>
            </a:r>
            <a:r>
              <a:rPr lang="en-US" sz="2000" dirty="0"/>
              <a:t> Trump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lapangan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stimulus </a:t>
            </a:r>
            <a:r>
              <a:rPr lang="en-US" sz="2000" dirty="0" err="1"/>
              <a:t>fiskal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perluasan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infrastruktur</a:t>
            </a:r>
            <a:r>
              <a:rPr lang="en-US" sz="2000" dirty="0"/>
              <a:t> mulai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, </a:t>
            </a:r>
            <a:r>
              <a:rPr lang="en-US" sz="2000" dirty="0" err="1"/>
              <a:t>rekonstruksi</a:t>
            </a:r>
            <a:r>
              <a:rPr lang="en-US" sz="2000" dirty="0"/>
              <a:t> </a:t>
            </a:r>
            <a:r>
              <a:rPr lang="en-US" sz="2000" dirty="0" err="1"/>
              <a:t>bandara</a:t>
            </a:r>
            <a:r>
              <a:rPr lang="en-US" sz="2000" dirty="0"/>
              <a:t>, </a:t>
            </a:r>
            <a:r>
              <a:rPr lang="en-US" sz="2000" dirty="0" err="1"/>
              <a:t>kompleks</a:t>
            </a:r>
            <a:r>
              <a:rPr lang="en-US" sz="2000" dirty="0"/>
              <a:t> </a:t>
            </a:r>
            <a:r>
              <a:rPr lang="en-US" sz="2000" dirty="0" err="1"/>
              <a:t>perumahan</a:t>
            </a:r>
            <a:r>
              <a:rPr lang="en-US" sz="2000" dirty="0"/>
              <a:t>, </a:t>
            </a:r>
            <a:r>
              <a:rPr lang="en-US" sz="2000" dirty="0" err="1"/>
              <a:t>pasokan</a:t>
            </a:r>
            <a:r>
              <a:rPr lang="en-US" sz="2000" dirty="0"/>
              <a:t> air dan </a:t>
            </a:r>
            <a:r>
              <a:rPr lang="en-US" sz="2000" dirty="0" err="1"/>
              <a:t>energi</a:t>
            </a:r>
            <a:r>
              <a:rPr lang="en-US" sz="2000" dirty="0"/>
              <a:t>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membiayai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ini Trump </a:t>
            </a:r>
            <a:r>
              <a:rPr lang="en-US" sz="2000" dirty="0" err="1"/>
              <a:t>akan</a:t>
            </a:r>
            <a:r>
              <a:rPr lang="en-US" sz="2000" dirty="0"/>
              <a:t> 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cakupan</a:t>
            </a:r>
            <a:r>
              <a:rPr lang="en-US" sz="2000" dirty="0"/>
              <a:t> </a:t>
            </a:r>
            <a:r>
              <a:rPr lang="en-US" sz="2000" dirty="0" err="1"/>
              <a:t>pendapatan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bergantung</a:t>
            </a:r>
            <a:r>
              <a:rPr lang="en-US" sz="2000" dirty="0"/>
              <a:t> pada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negeri,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langkah-langkah</a:t>
            </a:r>
            <a:r>
              <a:rPr lang="en-US" sz="2000" dirty="0"/>
              <a:t> anti-</a:t>
            </a:r>
            <a:r>
              <a:rPr lang="en-US" sz="2000" dirty="0" err="1"/>
              <a:t>manipulasi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uang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dan </a:t>
            </a:r>
            <a:r>
              <a:rPr lang="en-US" sz="2000" dirty="0" err="1"/>
              <a:t>mengenakan</a:t>
            </a:r>
            <a:r>
              <a:rPr lang="en-US" sz="2000" dirty="0"/>
              <a:t> </a:t>
            </a:r>
            <a:r>
              <a:rPr lang="en-US" sz="2000" dirty="0" err="1"/>
              <a:t>tarif</a:t>
            </a:r>
            <a:r>
              <a:rPr lang="en-US" sz="2000" dirty="0"/>
              <a:t>.</a:t>
            </a:r>
          </a:p>
          <a:p>
            <a:pPr algn="just"/>
            <a:endParaRPr lang="en-US" sz="2400" dirty="0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9038592" y="6192000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algn="just"/>
            <a:fld id="{19B51A1E-902D-48AF-9020-955120F399B6}" type="slidenum">
              <a:rPr lang="en-US" smtClean="0"/>
              <a:pPr algn="just"/>
              <a:t>10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A042B-0B0D-4FD2-A363-C7A97F70D406}"/>
              </a:ext>
            </a:extLst>
          </p:cNvPr>
          <p:cNvSpPr/>
          <p:nvPr/>
        </p:nvSpPr>
        <p:spPr>
          <a:xfrm>
            <a:off x="6429131" y="979714"/>
            <a:ext cx="5218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>Pada akhirnya ini akan secara keseluruhan mengurangi volume ekspor negara lain ke AS karena adanya dongkrakan untuk menggunakan barang dalam negeri di AS.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BF9329D-00D7-4A17-A222-090623756E7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20592" y="2413996"/>
            <a:ext cx="4436000" cy="3544050"/>
          </a:xfrm>
          <a:blipFill>
            <a:blip r:embed="rId2"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3101181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934" y="3778310"/>
            <a:ext cx="8601108" cy="2987642"/>
          </a:xfrm>
        </p:spPr>
        <p:txBody>
          <a:bodyPr/>
          <a:lstStyle/>
          <a:p>
            <a:pPr algn="just"/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begitu</a:t>
            </a:r>
            <a:r>
              <a:rPr lang="en-US" sz="2000" dirty="0"/>
              <a:t>, Indonesia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mencakup</a:t>
            </a:r>
            <a:r>
              <a:rPr lang="en-US" sz="2000" dirty="0"/>
              <a:t> 0,89% (2015) </a:t>
            </a:r>
            <a:r>
              <a:rPr lang="en-US" sz="2000" dirty="0" err="1"/>
              <a:t>dari</a:t>
            </a:r>
            <a:r>
              <a:rPr lang="en-US" sz="2000" dirty="0"/>
              <a:t> total </a:t>
            </a:r>
            <a:r>
              <a:rPr lang="en-US" sz="2000" dirty="0" err="1"/>
              <a:t>impor</a:t>
            </a:r>
            <a:r>
              <a:rPr lang="en-US" sz="2000" dirty="0"/>
              <a:t> AS yang mana </a:t>
            </a: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kontributor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defisit</a:t>
            </a:r>
            <a:r>
              <a:rPr lang="en-US" sz="2000" dirty="0"/>
              <a:t> </a:t>
            </a:r>
            <a:r>
              <a:rPr lang="en-US" sz="2000" dirty="0" err="1"/>
              <a:t>perdagangan</a:t>
            </a:r>
            <a:r>
              <a:rPr lang="en-US" sz="2000" dirty="0"/>
              <a:t> AS. Hal ini pun </a:t>
            </a:r>
            <a:r>
              <a:rPr lang="en-US" sz="2000" dirty="0" err="1"/>
              <a:t>artinya</a:t>
            </a:r>
            <a:r>
              <a:rPr lang="en-US" sz="2000" dirty="0"/>
              <a:t> America First 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perdagangan</a:t>
            </a:r>
            <a:r>
              <a:rPr lang="en-US" sz="2000" dirty="0"/>
              <a:t> Indonesia-AS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skala</a:t>
            </a:r>
            <a:r>
              <a:rPr lang="en-US" sz="2000" dirty="0"/>
              <a:t> yang </a:t>
            </a:r>
            <a:r>
              <a:rPr lang="en-US" sz="2000" dirty="0" err="1"/>
              <a:t>signifikan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Namun</a:t>
            </a:r>
            <a:r>
              <a:rPr lang="en-US" sz="2000" dirty="0"/>
              <a:t> yang </a:t>
            </a:r>
            <a:r>
              <a:rPr lang="en-US" sz="2000" dirty="0" err="1"/>
              <a:t>dikhawatirkan</a:t>
            </a:r>
            <a:r>
              <a:rPr lang="en-US" sz="2000" dirty="0"/>
              <a:t> </a:t>
            </a:r>
            <a:r>
              <a:rPr lang="en-US" sz="2000" dirty="0" err="1"/>
              <a:t>disini</a:t>
            </a:r>
            <a:r>
              <a:rPr lang="en-US" sz="2000" dirty="0"/>
              <a:t> </a:t>
            </a:r>
            <a:r>
              <a:rPr lang="en-US" sz="2000" dirty="0" err="1"/>
              <a:t>ialah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China.  China </a:t>
            </a:r>
            <a:r>
              <a:rPr lang="en-US" sz="2000" dirty="0" err="1"/>
              <a:t>mencakup</a:t>
            </a:r>
            <a:r>
              <a:rPr lang="en-US" sz="2000" dirty="0"/>
              <a:t> 22% (2015) </a:t>
            </a:r>
            <a:r>
              <a:rPr lang="en-US" sz="2000" dirty="0" err="1"/>
              <a:t>dari</a:t>
            </a:r>
            <a:r>
              <a:rPr lang="en-US" sz="2000" dirty="0"/>
              <a:t> total </a:t>
            </a:r>
            <a:r>
              <a:rPr lang="en-US" sz="2000" dirty="0" err="1"/>
              <a:t>impor</a:t>
            </a:r>
            <a:r>
              <a:rPr lang="en-US" sz="2000" dirty="0"/>
              <a:t> AS yang </a:t>
            </a:r>
            <a:r>
              <a:rPr lang="en-US" sz="2000" dirty="0" err="1"/>
              <a:t>menjadikan</a:t>
            </a:r>
            <a:r>
              <a:rPr lang="en-US" sz="2000" dirty="0"/>
              <a:t> China </a:t>
            </a:r>
            <a:r>
              <a:rPr lang="en-US" sz="2000" dirty="0" err="1"/>
              <a:t>sebagai</a:t>
            </a:r>
            <a:r>
              <a:rPr lang="en-US" sz="2000" dirty="0"/>
              <a:t> target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pengurangan</a:t>
            </a:r>
            <a:r>
              <a:rPr lang="en-US" sz="2000" dirty="0"/>
              <a:t> </a:t>
            </a:r>
            <a:r>
              <a:rPr lang="en-US" sz="2000" dirty="0" err="1"/>
              <a:t>impor</a:t>
            </a:r>
            <a:r>
              <a:rPr lang="en-US" sz="2000" dirty="0"/>
              <a:t> di AS. China </a:t>
            </a:r>
            <a:r>
              <a:rPr lang="en-US" sz="2000" dirty="0" err="1"/>
              <a:t>sendiri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mitra</a:t>
            </a:r>
            <a:r>
              <a:rPr lang="en-US" sz="2000" dirty="0"/>
              <a:t> </a:t>
            </a:r>
            <a:r>
              <a:rPr lang="en-US" sz="2000" dirty="0" err="1"/>
              <a:t>dagang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Indonesia dan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dibatasinya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China </a:t>
            </a:r>
            <a:r>
              <a:rPr lang="en-US" sz="2000" dirty="0" err="1"/>
              <a:t>tersebut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berdampak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perekonomian</a:t>
            </a:r>
            <a:r>
              <a:rPr lang="en-US" sz="2000" dirty="0"/>
              <a:t> China, </a:t>
            </a:r>
            <a:r>
              <a:rPr lang="en-US" sz="2000" dirty="0" err="1"/>
              <a:t>maka</a:t>
            </a:r>
            <a:r>
              <a:rPr lang="en-US" sz="2000" dirty="0"/>
              <a:t> Indonesia pun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turut</a:t>
            </a:r>
            <a:r>
              <a:rPr lang="en-US" sz="2000" dirty="0"/>
              <a:t> </a:t>
            </a:r>
            <a:r>
              <a:rPr lang="en-US" sz="2000" dirty="0" err="1"/>
              <a:t>mengalami</a:t>
            </a:r>
            <a:r>
              <a:rPr lang="en-US" sz="2000" dirty="0"/>
              <a:t> </a:t>
            </a:r>
            <a:r>
              <a:rPr lang="en-US" sz="2000" dirty="0" err="1"/>
              <a:t>penurunan</a:t>
            </a:r>
            <a:r>
              <a:rPr lang="en-US" sz="2000" dirty="0"/>
              <a:t> </a:t>
            </a:r>
            <a:r>
              <a:rPr lang="en-US" sz="2000" dirty="0" err="1"/>
              <a:t>ekspor</a:t>
            </a:r>
            <a:r>
              <a:rPr lang="en-US" sz="2000" dirty="0"/>
              <a:t> yang </a:t>
            </a:r>
            <a:r>
              <a:rPr lang="en-US" sz="2000" dirty="0" err="1"/>
              <a:t>signifikan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</p:txBody>
      </p:sp>
      <p:pic>
        <p:nvPicPr>
          <p:cNvPr id="14" name="Picture Placeholder 13" descr="Image plaeceholder left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218" y="4209511"/>
            <a:ext cx="2405261" cy="2125239"/>
          </a:xfrm>
        </p:spPr>
      </p:pic>
      <p:pic>
        <p:nvPicPr>
          <p:cNvPr id="19" name="Picture Placeholder 18" descr="Image placeholder bottom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41937" y="1970899"/>
            <a:ext cx="2405261" cy="2125239"/>
          </a:xfrm>
        </p:spPr>
      </p:pic>
      <p:pic>
        <p:nvPicPr>
          <p:cNvPr id="17" name="Picture Placeholder 16" descr="Image placeholder top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0274" y="749365"/>
            <a:ext cx="2405261" cy="2125239"/>
          </a:xfrm>
          <a:blipFill>
            <a:blip r:embed="rId5">
              <a:extLs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a:blip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248F27-1345-4A5D-B37E-8EE110BB2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34" y="339308"/>
            <a:ext cx="4032449" cy="32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8683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5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896403" y="5245486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288910"/>
            <a:ext cx="10851502" cy="83696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d-ID" sz="2800" dirty="0"/>
              <a:t>“Trump Tariffs”, Perang Dagang dan Indonesia</a:t>
            </a:r>
            <a:endParaRPr lang="en-US" sz="2800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425" y="1362269"/>
            <a:ext cx="6203787" cy="5495731"/>
          </a:xfrm>
        </p:spPr>
        <p:txBody>
          <a:bodyPr/>
          <a:lstStyle/>
          <a:p>
            <a:pPr algn="just"/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merealisasikan</a:t>
            </a:r>
            <a:r>
              <a:rPr lang="en-US" dirty="0"/>
              <a:t> America First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dan </a:t>
            </a:r>
            <a:r>
              <a:rPr lang="en-US" dirty="0" err="1"/>
              <a:t>kuota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ekspor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negara lain,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ini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besar-besaran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masa </a:t>
            </a:r>
            <a:r>
              <a:rPr lang="en-US" dirty="0" err="1"/>
              <a:t>pemerintahan</a:t>
            </a:r>
            <a:r>
              <a:rPr lang="en-US" dirty="0"/>
              <a:t> Trump dan ini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Trump Tariffs.</a:t>
            </a:r>
          </a:p>
          <a:p>
            <a:pPr algn="just"/>
            <a:r>
              <a:rPr lang="en-US" dirty="0"/>
              <a:t>China </a:t>
            </a:r>
            <a:r>
              <a:rPr lang="en-US" dirty="0" err="1"/>
              <a:t>merupakan</a:t>
            </a:r>
            <a:r>
              <a:rPr lang="en-US" dirty="0"/>
              <a:t> target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Trump Tariffs ini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AS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China. Pada 6 </a:t>
            </a:r>
            <a:r>
              <a:rPr lang="en-US" dirty="0" err="1"/>
              <a:t>Juli</a:t>
            </a:r>
            <a:r>
              <a:rPr lang="en-US" dirty="0"/>
              <a:t> 2018, AS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25%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China yang </a:t>
            </a:r>
            <a:r>
              <a:rPr lang="en-US" dirty="0" err="1"/>
              <a:t>senilai</a:t>
            </a:r>
            <a:r>
              <a:rPr lang="en-US" dirty="0"/>
              <a:t> $34 </a:t>
            </a:r>
            <a:r>
              <a:rPr lang="en-US" dirty="0" err="1"/>
              <a:t>milliar</a:t>
            </a:r>
            <a:r>
              <a:rPr lang="en-US" dirty="0"/>
              <a:t>. </a:t>
            </a:r>
            <a:r>
              <a:rPr lang="en-US" dirty="0" err="1"/>
              <a:t>Membalas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China pun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yang sama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25% </a:t>
            </a:r>
            <a:r>
              <a:rPr lang="en-US" dirty="0" err="1"/>
              <a:t>terhadap</a:t>
            </a:r>
            <a:r>
              <a:rPr lang="en-US" dirty="0"/>
              <a:t> $34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AS. Dari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retaliasi</a:t>
            </a:r>
            <a:r>
              <a:rPr lang="en-US" dirty="0"/>
              <a:t> oleh China ini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lah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AS-China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AS dan China </a:t>
            </a:r>
            <a:r>
              <a:rPr lang="en-US" dirty="0" err="1"/>
              <a:t>dua-duanya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rekan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Indonesia yang </a:t>
            </a:r>
            <a:r>
              <a:rPr lang="en-US" dirty="0" err="1"/>
              <a:t>penting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,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ini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dirty="0" err="1"/>
              <a:t>tensi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negara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juga negara lain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berpihak</a:t>
            </a:r>
            <a:r>
              <a:rPr lang="en-US" dirty="0"/>
              <a:t> ke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lain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ini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lekas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dan terus </a:t>
            </a:r>
            <a:r>
              <a:rPr lang="en-US" dirty="0" err="1"/>
              <a:t>berlanjut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9038592" y="6192000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algn="just"/>
            <a:fld id="{19B51A1E-902D-48AF-9020-955120F399B6}" type="slidenum">
              <a:rPr lang="en-US" smtClean="0"/>
              <a:pPr algn="just"/>
              <a:t>12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375688-A19A-4B7A-B239-0843CD82CC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48028" y="1362269"/>
            <a:ext cx="5511800" cy="4829731"/>
          </a:xfrm>
          <a:blipFill>
            <a:blip r:embed="rId2"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5840744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9E7714A-90B3-42ED-A487-8E682B2133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blipFill>
            <a:blip r:embed="rId2"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F4B45A-04C1-4F97-9DA2-DB7B2084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0CD1E-0E96-45A4-8764-006EBD0D1B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44FF20-A76E-4F92-BDCE-518776A2FD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GB" sz="1600" dirty="0" err="1"/>
              <a:t>Selain</a:t>
            </a:r>
            <a:r>
              <a:rPr lang="en-GB" sz="1600" dirty="0"/>
              <a:t> </a:t>
            </a:r>
            <a:r>
              <a:rPr lang="en-GB" sz="1600" dirty="0" err="1"/>
              <a:t>itu</a:t>
            </a:r>
            <a:r>
              <a:rPr lang="en-GB" sz="1600" dirty="0"/>
              <a:t> </a:t>
            </a:r>
            <a:r>
              <a:rPr lang="en-GB" sz="1600" dirty="0" err="1"/>
              <a:t>banyak</a:t>
            </a:r>
            <a:r>
              <a:rPr lang="en-GB" sz="1600" dirty="0"/>
              <a:t> </a:t>
            </a:r>
            <a:r>
              <a:rPr lang="en-GB" sz="1600" dirty="0" err="1"/>
              <a:t>ahli</a:t>
            </a:r>
            <a:r>
              <a:rPr lang="en-GB" sz="1600" dirty="0"/>
              <a:t> </a:t>
            </a:r>
            <a:r>
              <a:rPr lang="en-GB" sz="1600" dirty="0" err="1"/>
              <a:t>berpendapat</a:t>
            </a:r>
            <a:r>
              <a:rPr lang="en-GB" sz="1600" dirty="0"/>
              <a:t> </a:t>
            </a:r>
            <a:r>
              <a:rPr lang="en-GB" sz="1600" dirty="0" err="1"/>
              <a:t>bahwa</a:t>
            </a:r>
            <a:r>
              <a:rPr lang="en-GB" sz="1600" dirty="0"/>
              <a:t> </a:t>
            </a:r>
            <a:r>
              <a:rPr lang="en-GB" sz="1600" dirty="0" err="1"/>
              <a:t>perang</a:t>
            </a:r>
            <a:r>
              <a:rPr lang="en-GB" sz="1600" dirty="0"/>
              <a:t> </a:t>
            </a:r>
            <a:r>
              <a:rPr lang="en-GB" sz="1600" dirty="0" err="1"/>
              <a:t>dagang</a:t>
            </a:r>
            <a:r>
              <a:rPr lang="en-GB" sz="1600" dirty="0"/>
              <a:t> </a:t>
            </a:r>
            <a:r>
              <a:rPr lang="en-GB" sz="1600" dirty="0" err="1"/>
              <a:t>ini</a:t>
            </a:r>
            <a:r>
              <a:rPr lang="en-GB" sz="1600" dirty="0"/>
              <a:t> pada </a:t>
            </a:r>
            <a:r>
              <a:rPr lang="en-GB" sz="1600" dirty="0" err="1"/>
              <a:t>akhirnya</a:t>
            </a:r>
            <a:r>
              <a:rPr lang="en-GB" sz="1600" dirty="0"/>
              <a:t> </a:t>
            </a:r>
            <a:r>
              <a:rPr lang="en-GB" sz="1600" dirty="0" err="1"/>
              <a:t>akan</a:t>
            </a:r>
            <a:r>
              <a:rPr lang="en-GB" sz="1600" dirty="0"/>
              <a:t> </a:t>
            </a:r>
            <a:r>
              <a:rPr lang="en-GB" sz="1600" dirty="0" err="1"/>
              <a:t>melemahkan</a:t>
            </a:r>
            <a:r>
              <a:rPr lang="en-GB" sz="1600" dirty="0"/>
              <a:t> </a:t>
            </a:r>
            <a:r>
              <a:rPr lang="en-GB" sz="1600" dirty="0" err="1"/>
              <a:t>ekonomi</a:t>
            </a:r>
            <a:r>
              <a:rPr lang="en-GB" sz="1600" dirty="0"/>
              <a:t> AS </a:t>
            </a:r>
            <a:r>
              <a:rPr lang="en-GB" sz="1600" dirty="0" err="1"/>
              <a:t>maupun</a:t>
            </a:r>
            <a:r>
              <a:rPr lang="en-GB" sz="1600" dirty="0"/>
              <a:t> China dan </a:t>
            </a:r>
            <a:r>
              <a:rPr lang="en-GB" sz="1600" dirty="0" err="1"/>
              <a:t>dengan</a:t>
            </a:r>
            <a:r>
              <a:rPr lang="en-GB" sz="1600" dirty="0"/>
              <a:t> </a:t>
            </a:r>
            <a:r>
              <a:rPr lang="en-GB" sz="1600" dirty="0" err="1"/>
              <a:t>dua</a:t>
            </a:r>
            <a:r>
              <a:rPr lang="en-GB" sz="1600" dirty="0"/>
              <a:t> </a:t>
            </a:r>
            <a:r>
              <a:rPr lang="en-GB" sz="1600" dirty="0" err="1"/>
              <a:t>rekan</a:t>
            </a:r>
            <a:r>
              <a:rPr lang="en-GB" sz="1600" dirty="0"/>
              <a:t> </a:t>
            </a:r>
            <a:r>
              <a:rPr lang="en-GB" sz="1600" dirty="0" err="1"/>
              <a:t>dagang</a:t>
            </a:r>
            <a:r>
              <a:rPr lang="en-GB" sz="1600" dirty="0"/>
              <a:t> </a:t>
            </a:r>
            <a:r>
              <a:rPr lang="en-GB" sz="1600" dirty="0" err="1"/>
              <a:t>penting</a:t>
            </a:r>
            <a:r>
              <a:rPr lang="en-GB" sz="1600" dirty="0"/>
              <a:t> </a:t>
            </a:r>
            <a:r>
              <a:rPr lang="en-GB" sz="1600" dirty="0" err="1"/>
              <a:t>melemah</a:t>
            </a:r>
            <a:r>
              <a:rPr lang="en-GB" sz="1600" dirty="0"/>
              <a:t> </a:t>
            </a:r>
            <a:r>
              <a:rPr lang="en-GB" sz="1600" dirty="0" err="1"/>
              <a:t>ekonominya</a:t>
            </a:r>
            <a:r>
              <a:rPr lang="en-GB" sz="1600" dirty="0"/>
              <a:t>, Indonesia yang </a:t>
            </a:r>
            <a:r>
              <a:rPr lang="en-GB" sz="1600" dirty="0" err="1"/>
              <a:t>cenderung</a:t>
            </a:r>
            <a:r>
              <a:rPr lang="en-GB" sz="1600" dirty="0"/>
              <a:t> </a:t>
            </a:r>
            <a:r>
              <a:rPr lang="en-GB" sz="1600" dirty="0" err="1"/>
              <a:t>bergantung</a:t>
            </a:r>
            <a:r>
              <a:rPr lang="en-GB" sz="1600" dirty="0"/>
              <a:t> pada </a:t>
            </a:r>
            <a:r>
              <a:rPr lang="en-GB" sz="1600" dirty="0" err="1"/>
              <a:t>kedua</a:t>
            </a:r>
            <a:r>
              <a:rPr lang="en-GB" sz="1600" dirty="0"/>
              <a:t> negara </a:t>
            </a:r>
            <a:r>
              <a:rPr lang="en-GB" sz="1600" dirty="0" err="1"/>
              <a:t>ini</a:t>
            </a:r>
            <a:r>
              <a:rPr lang="en-GB" sz="1600" dirty="0"/>
              <a:t> juga </a:t>
            </a:r>
            <a:r>
              <a:rPr lang="en-GB" sz="1600" dirty="0" err="1"/>
              <a:t>akan</a:t>
            </a:r>
            <a:r>
              <a:rPr lang="en-GB" sz="1600" dirty="0"/>
              <a:t> </a:t>
            </a:r>
            <a:r>
              <a:rPr lang="en-GB" sz="1600" dirty="0" err="1"/>
              <a:t>terkena</a:t>
            </a:r>
            <a:r>
              <a:rPr lang="en-GB" sz="1600" dirty="0"/>
              <a:t> </a:t>
            </a:r>
            <a:r>
              <a:rPr lang="en-GB" sz="1600" dirty="0" err="1"/>
              <a:t>efeknya</a:t>
            </a:r>
            <a:r>
              <a:rPr lang="en-GB" sz="1600" dirty="0"/>
              <a:t> pula.</a:t>
            </a:r>
          </a:p>
          <a:p>
            <a:pPr algn="just"/>
            <a:r>
              <a:rPr lang="en-GB" sz="1600" dirty="0" err="1"/>
              <a:t>Meskipun</a:t>
            </a:r>
            <a:r>
              <a:rPr lang="en-GB" sz="1600" dirty="0"/>
              <a:t> </a:t>
            </a:r>
            <a:r>
              <a:rPr lang="en-GB" sz="1600" dirty="0" err="1"/>
              <a:t>begitu</a:t>
            </a:r>
            <a:r>
              <a:rPr lang="en-GB" sz="1600" dirty="0"/>
              <a:t> </a:t>
            </a:r>
            <a:r>
              <a:rPr lang="en-GB" sz="1600" dirty="0" err="1"/>
              <a:t>secara</a:t>
            </a:r>
            <a:r>
              <a:rPr lang="en-GB" sz="1600" dirty="0"/>
              <a:t> </a:t>
            </a:r>
            <a:r>
              <a:rPr lang="en-GB" sz="1600" dirty="0" err="1"/>
              <a:t>ekonomi</a:t>
            </a:r>
            <a:r>
              <a:rPr lang="en-GB" sz="1600" dirty="0"/>
              <a:t> </a:t>
            </a:r>
            <a:r>
              <a:rPr lang="en-GB" sz="1600" dirty="0" err="1"/>
              <a:t>perang</a:t>
            </a:r>
            <a:r>
              <a:rPr lang="en-GB" sz="1600" dirty="0"/>
              <a:t> </a:t>
            </a:r>
            <a:r>
              <a:rPr lang="en-GB" sz="1600" dirty="0" err="1"/>
              <a:t>dagang</a:t>
            </a:r>
            <a:r>
              <a:rPr lang="en-GB" sz="1600" dirty="0"/>
              <a:t> </a:t>
            </a:r>
            <a:r>
              <a:rPr lang="en-GB" sz="1600" dirty="0" err="1"/>
              <a:t>ini</a:t>
            </a:r>
            <a:r>
              <a:rPr lang="en-GB" sz="1600" dirty="0"/>
              <a:t> </a:t>
            </a:r>
            <a:r>
              <a:rPr lang="en-GB" sz="1600" dirty="0" err="1"/>
              <a:t>bisa</a:t>
            </a:r>
            <a:r>
              <a:rPr lang="en-GB" sz="1600" dirty="0"/>
              <a:t> juga </a:t>
            </a:r>
            <a:r>
              <a:rPr lang="en-GB" sz="1600" dirty="0" err="1"/>
              <a:t>berdampak</a:t>
            </a:r>
            <a:r>
              <a:rPr lang="en-GB" sz="1600" dirty="0"/>
              <a:t> </a:t>
            </a:r>
            <a:r>
              <a:rPr lang="en-GB" sz="1600" dirty="0" err="1"/>
              <a:t>positif</a:t>
            </a:r>
            <a:r>
              <a:rPr lang="en-GB" sz="1600" dirty="0"/>
              <a:t> </a:t>
            </a:r>
            <a:r>
              <a:rPr lang="en-GB" sz="1600" dirty="0" err="1"/>
              <a:t>bagi</a:t>
            </a:r>
            <a:r>
              <a:rPr lang="en-GB" sz="1600" dirty="0"/>
              <a:t> Indonesia. </a:t>
            </a:r>
            <a:r>
              <a:rPr lang="en-GB" sz="1600" dirty="0" err="1"/>
              <a:t>Ini</a:t>
            </a:r>
            <a:r>
              <a:rPr lang="en-GB" sz="1600" dirty="0"/>
              <a:t> </a:t>
            </a:r>
            <a:r>
              <a:rPr lang="en-GB" sz="1600" dirty="0" err="1"/>
              <a:t>karena</a:t>
            </a:r>
            <a:r>
              <a:rPr lang="en-GB" sz="1600" dirty="0"/>
              <a:t> Asia Tenggara </a:t>
            </a:r>
            <a:r>
              <a:rPr lang="en-GB" sz="1600" dirty="0" err="1"/>
              <a:t>merupakan</a:t>
            </a:r>
            <a:r>
              <a:rPr lang="en-GB" sz="1600" dirty="0"/>
              <a:t> </a:t>
            </a:r>
            <a:r>
              <a:rPr lang="en-GB" sz="1600" dirty="0" err="1"/>
              <a:t>destinasi</a:t>
            </a:r>
            <a:r>
              <a:rPr lang="en-GB" sz="1600" dirty="0"/>
              <a:t> </a:t>
            </a:r>
            <a:r>
              <a:rPr lang="en-GB" sz="1600" dirty="0" err="1"/>
              <a:t>utama</a:t>
            </a:r>
            <a:r>
              <a:rPr lang="en-GB" sz="1600" dirty="0"/>
              <a:t> </a:t>
            </a:r>
            <a:r>
              <a:rPr lang="en-GB" sz="1600" dirty="0" err="1"/>
              <a:t>relokasi</a:t>
            </a:r>
            <a:r>
              <a:rPr lang="en-GB" sz="1600" dirty="0"/>
              <a:t> </a:t>
            </a:r>
            <a:r>
              <a:rPr lang="en-GB" sz="1600" dirty="0" err="1"/>
              <a:t>investasi</a:t>
            </a:r>
            <a:r>
              <a:rPr lang="en-GB" sz="1600" dirty="0"/>
              <a:t> </a:t>
            </a:r>
            <a:r>
              <a:rPr lang="en-GB" sz="1600" dirty="0" err="1"/>
              <a:t>bagi</a:t>
            </a:r>
            <a:r>
              <a:rPr lang="en-GB" sz="1600" dirty="0"/>
              <a:t> China </a:t>
            </a:r>
            <a:r>
              <a:rPr lang="en-GB" sz="1600" dirty="0" err="1"/>
              <a:t>apabila</a:t>
            </a:r>
            <a:r>
              <a:rPr lang="en-GB" sz="1600" dirty="0"/>
              <a:t> </a:t>
            </a:r>
            <a:r>
              <a:rPr lang="en-GB" sz="1600" dirty="0" err="1"/>
              <a:t>influensi</a:t>
            </a:r>
            <a:r>
              <a:rPr lang="en-GB" sz="1600" dirty="0"/>
              <a:t> </a:t>
            </a:r>
            <a:r>
              <a:rPr lang="en-GB" sz="1600" dirty="0" err="1"/>
              <a:t>dagang</a:t>
            </a:r>
            <a:r>
              <a:rPr lang="en-GB" sz="1600" dirty="0"/>
              <a:t> China </a:t>
            </a:r>
            <a:r>
              <a:rPr lang="en-GB" sz="1600" dirty="0" err="1"/>
              <a:t>harus</a:t>
            </a:r>
            <a:r>
              <a:rPr lang="en-GB" sz="1600" dirty="0"/>
              <a:t> </a:t>
            </a:r>
            <a:r>
              <a:rPr lang="en-GB" sz="1600" dirty="0" err="1"/>
              <a:t>dikurangi</a:t>
            </a:r>
            <a:r>
              <a:rPr lang="en-GB" sz="1600" dirty="0"/>
              <a:t> di AS.</a:t>
            </a:r>
          </a:p>
          <a:p>
            <a:pPr algn="just"/>
            <a:r>
              <a:rPr lang="en-GB" sz="1600" dirty="0"/>
              <a:t>Pada </a:t>
            </a:r>
            <a:r>
              <a:rPr lang="en-GB" sz="1600" dirty="0" err="1"/>
              <a:t>akhirnya</a:t>
            </a:r>
            <a:r>
              <a:rPr lang="en-GB" sz="1600" dirty="0"/>
              <a:t> </a:t>
            </a:r>
            <a:r>
              <a:rPr lang="en-GB" sz="1600" dirty="0" err="1"/>
              <a:t>mengenai</a:t>
            </a:r>
            <a:r>
              <a:rPr lang="en-GB" sz="1600" dirty="0"/>
              <a:t> </a:t>
            </a:r>
            <a:r>
              <a:rPr lang="en-GB" sz="1600" dirty="0" err="1"/>
              <a:t>implikasi</a:t>
            </a:r>
            <a:r>
              <a:rPr lang="en-GB" sz="1600" dirty="0"/>
              <a:t> </a:t>
            </a:r>
            <a:r>
              <a:rPr lang="en-GB" sz="1600" dirty="0" err="1"/>
              <a:t>kebijakan</a:t>
            </a:r>
            <a:r>
              <a:rPr lang="en-GB" sz="1600" dirty="0"/>
              <a:t> Trump </a:t>
            </a:r>
            <a:r>
              <a:rPr lang="en-GB" sz="1600" dirty="0" err="1"/>
              <a:t>terhadap</a:t>
            </a:r>
            <a:r>
              <a:rPr lang="en-GB" sz="1600" dirty="0"/>
              <a:t> Indonesia </a:t>
            </a:r>
            <a:r>
              <a:rPr lang="en-GB" sz="1600" dirty="0" err="1"/>
              <a:t>bisa</a:t>
            </a:r>
            <a:r>
              <a:rPr lang="en-GB" sz="1600" dirty="0"/>
              <a:t> </a:t>
            </a:r>
            <a:r>
              <a:rPr lang="en-GB" sz="1600" dirty="0" err="1"/>
              <a:t>dibilang</a:t>
            </a:r>
            <a:r>
              <a:rPr lang="en-GB" sz="1600" dirty="0"/>
              <a:t> </a:t>
            </a:r>
            <a:r>
              <a:rPr lang="en-GB" sz="1600" dirty="0" err="1"/>
              <a:t>merupakan</a:t>
            </a:r>
            <a:r>
              <a:rPr lang="en-GB" sz="1600" dirty="0"/>
              <a:t> </a:t>
            </a:r>
            <a:r>
              <a:rPr lang="en-GB" sz="1600" dirty="0" err="1"/>
              <a:t>permasalahan</a:t>
            </a:r>
            <a:r>
              <a:rPr lang="en-GB" sz="1600" dirty="0"/>
              <a:t> yang </a:t>
            </a:r>
            <a:r>
              <a:rPr lang="en-GB" sz="1600" dirty="0" err="1"/>
              <a:t>kompleks</a:t>
            </a:r>
            <a:r>
              <a:rPr lang="en-GB" sz="1600" dirty="0"/>
              <a:t> </a:t>
            </a:r>
            <a:r>
              <a:rPr lang="en-GB" sz="1600" dirty="0" err="1"/>
              <a:t>karena</a:t>
            </a:r>
            <a:r>
              <a:rPr lang="en-GB" sz="1600" dirty="0"/>
              <a:t> </a:t>
            </a:r>
            <a:r>
              <a:rPr lang="en-GB" sz="1600" dirty="0" err="1"/>
              <a:t>harus</a:t>
            </a:r>
            <a:r>
              <a:rPr lang="en-GB" sz="1600" dirty="0"/>
              <a:t> </a:t>
            </a:r>
            <a:r>
              <a:rPr lang="en-GB" sz="1600" dirty="0" err="1"/>
              <a:t>dimasukkannya</a:t>
            </a:r>
            <a:r>
              <a:rPr lang="en-GB" sz="1600" dirty="0"/>
              <a:t> China juga </a:t>
            </a:r>
            <a:r>
              <a:rPr lang="en-GB" sz="1600" dirty="0" err="1"/>
              <a:t>dalam</a:t>
            </a:r>
            <a:r>
              <a:rPr lang="en-GB" sz="1600" dirty="0"/>
              <a:t> </a:t>
            </a:r>
            <a:r>
              <a:rPr lang="en-GB" sz="1600" dirty="0" err="1"/>
              <a:t>perhitungan</a:t>
            </a:r>
            <a:r>
              <a:rPr lang="en-GB" sz="1600" dirty="0"/>
              <a:t>. Di </a:t>
            </a:r>
            <a:r>
              <a:rPr lang="en-GB" sz="1600" dirty="0" err="1"/>
              <a:t>satu</a:t>
            </a:r>
            <a:r>
              <a:rPr lang="en-GB" sz="1600" dirty="0"/>
              <a:t> </a:t>
            </a:r>
            <a:r>
              <a:rPr lang="en-GB" sz="1600" dirty="0" err="1"/>
              <a:t>sisi</a:t>
            </a:r>
            <a:r>
              <a:rPr lang="en-GB" sz="1600" dirty="0"/>
              <a:t> </a:t>
            </a:r>
            <a:r>
              <a:rPr lang="en-GB" sz="1600" dirty="0" err="1"/>
              <a:t>akibat</a:t>
            </a:r>
            <a:r>
              <a:rPr lang="en-GB" sz="1600" dirty="0"/>
              <a:t> </a:t>
            </a:r>
            <a:r>
              <a:rPr lang="en-GB" sz="1600" dirty="0" err="1"/>
              <a:t>kebijakan</a:t>
            </a:r>
            <a:r>
              <a:rPr lang="en-GB" sz="1600" dirty="0"/>
              <a:t> </a:t>
            </a:r>
            <a:r>
              <a:rPr lang="en-GB" sz="1600" dirty="0" err="1"/>
              <a:t>proteksionis</a:t>
            </a:r>
            <a:r>
              <a:rPr lang="en-GB" sz="1600" dirty="0"/>
              <a:t> Trump, yang paling </a:t>
            </a:r>
            <a:r>
              <a:rPr lang="en-GB" sz="1600" dirty="0" err="1"/>
              <a:t>terpukul</a:t>
            </a:r>
            <a:r>
              <a:rPr lang="en-GB" sz="1600" dirty="0"/>
              <a:t> </a:t>
            </a:r>
            <a:r>
              <a:rPr lang="en-GB" sz="1600" dirty="0" err="1"/>
              <a:t>disini</a:t>
            </a:r>
            <a:r>
              <a:rPr lang="en-GB" sz="1600" dirty="0"/>
              <a:t> </a:t>
            </a:r>
            <a:r>
              <a:rPr lang="en-GB" sz="1600" dirty="0" err="1"/>
              <a:t>adalah</a:t>
            </a:r>
            <a:r>
              <a:rPr lang="en-GB" sz="1600" dirty="0"/>
              <a:t> China </a:t>
            </a:r>
            <a:r>
              <a:rPr lang="en-GB" sz="1600" dirty="0" err="1"/>
              <a:t>karena</a:t>
            </a:r>
            <a:r>
              <a:rPr lang="en-GB" sz="1600" dirty="0"/>
              <a:t> </a:t>
            </a:r>
            <a:r>
              <a:rPr lang="en-GB" sz="1600" dirty="0" err="1"/>
              <a:t>berkurangnya</a:t>
            </a:r>
            <a:r>
              <a:rPr lang="en-GB" sz="1600" dirty="0"/>
              <a:t> volume </a:t>
            </a:r>
            <a:r>
              <a:rPr lang="en-GB" sz="1600" dirty="0" err="1"/>
              <a:t>dagang</a:t>
            </a:r>
            <a:r>
              <a:rPr lang="en-GB" sz="1600" dirty="0"/>
              <a:t> China </a:t>
            </a:r>
            <a:r>
              <a:rPr lang="en-GB" sz="1600" dirty="0" err="1"/>
              <a:t>ke</a:t>
            </a:r>
            <a:r>
              <a:rPr lang="en-GB" sz="1600" dirty="0"/>
              <a:t> AS dan </a:t>
            </a:r>
            <a:r>
              <a:rPr lang="en-GB" sz="1600" dirty="0" err="1"/>
              <a:t>dengan</a:t>
            </a:r>
            <a:r>
              <a:rPr lang="en-GB" sz="1600" dirty="0"/>
              <a:t> </a:t>
            </a:r>
            <a:r>
              <a:rPr lang="en-GB" sz="1600" dirty="0" err="1"/>
              <a:t>melemahnya</a:t>
            </a:r>
            <a:r>
              <a:rPr lang="en-GB" sz="1600" dirty="0"/>
              <a:t> </a:t>
            </a:r>
            <a:r>
              <a:rPr lang="en-GB" sz="1600" dirty="0" err="1"/>
              <a:t>ekonomi</a:t>
            </a:r>
            <a:r>
              <a:rPr lang="en-GB" sz="1600" dirty="0"/>
              <a:t> China, Indonesia yang salah </a:t>
            </a:r>
            <a:r>
              <a:rPr lang="en-GB" sz="1600" dirty="0" err="1"/>
              <a:t>satu</a:t>
            </a:r>
            <a:r>
              <a:rPr lang="en-GB" sz="1600" dirty="0"/>
              <a:t> </a:t>
            </a:r>
            <a:r>
              <a:rPr lang="en-GB" sz="1600" dirty="0" err="1"/>
              <a:t>rekan</a:t>
            </a:r>
            <a:r>
              <a:rPr lang="en-GB" sz="1600" dirty="0"/>
              <a:t> </a:t>
            </a:r>
            <a:r>
              <a:rPr lang="en-GB" sz="1600" dirty="0" err="1"/>
              <a:t>dagang</a:t>
            </a:r>
            <a:r>
              <a:rPr lang="en-GB" sz="1600" dirty="0"/>
              <a:t> </a:t>
            </a:r>
            <a:r>
              <a:rPr lang="en-GB" sz="1600" dirty="0" err="1"/>
              <a:t>utamanya</a:t>
            </a:r>
            <a:r>
              <a:rPr lang="en-GB" sz="1600" dirty="0"/>
              <a:t> </a:t>
            </a:r>
            <a:r>
              <a:rPr lang="en-GB" sz="1600" dirty="0" err="1"/>
              <a:t>adalah</a:t>
            </a:r>
            <a:r>
              <a:rPr lang="en-GB" sz="1600" dirty="0"/>
              <a:t> China </a:t>
            </a:r>
            <a:r>
              <a:rPr lang="en-GB" sz="1600" dirty="0" err="1"/>
              <a:t>akan</a:t>
            </a:r>
            <a:r>
              <a:rPr lang="en-GB" sz="1600" dirty="0"/>
              <a:t> </a:t>
            </a:r>
            <a:r>
              <a:rPr lang="en-GB" sz="1600" dirty="0" err="1"/>
              <a:t>melemah</a:t>
            </a:r>
            <a:r>
              <a:rPr lang="en-GB" sz="1600" dirty="0"/>
              <a:t> juga. </a:t>
            </a:r>
            <a:r>
              <a:rPr lang="en-GB" sz="1600" dirty="0" err="1"/>
              <a:t>Tetapi</a:t>
            </a:r>
            <a:r>
              <a:rPr lang="en-GB" sz="1600" dirty="0"/>
              <a:t> di </a:t>
            </a:r>
            <a:r>
              <a:rPr lang="en-GB" sz="1600" dirty="0" err="1"/>
              <a:t>sisi</a:t>
            </a:r>
            <a:r>
              <a:rPr lang="en-GB" sz="1600" dirty="0"/>
              <a:t> lain </a:t>
            </a:r>
            <a:r>
              <a:rPr lang="en-GB" sz="1600" dirty="0" err="1"/>
              <a:t>tensi</a:t>
            </a:r>
            <a:r>
              <a:rPr lang="en-GB" sz="1600" dirty="0"/>
              <a:t> yang </a:t>
            </a:r>
            <a:r>
              <a:rPr lang="en-GB" sz="1600" dirty="0" err="1"/>
              <a:t>ada</a:t>
            </a:r>
            <a:r>
              <a:rPr lang="en-GB" sz="1600" dirty="0"/>
              <a:t> </a:t>
            </a:r>
            <a:r>
              <a:rPr lang="en-GB" sz="1600" dirty="0" err="1"/>
              <a:t>antara</a:t>
            </a:r>
            <a:r>
              <a:rPr lang="en-GB" sz="1600" dirty="0"/>
              <a:t> AS-China </a:t>
            </a:r>
            <a:r>
              <a:rPr lang="en-GB" sz="1600" dirty="0" err="1"/>
              <a:t>membuka</a:t>
            </a:r>
            <a:r>
              <a:rPr lang="en-GB" sz="1600" dirty="0"/>
              <a:t> </a:t>
            </a:r>
            <a:r>
              <a:rPr lang="en-GB" sz="1600" dirty="0" err="1"/>
              <a:t>peluang</a:t>
            </a:r>
            <a:r>
              <a:rPr lang="en-GB" sz="1600" dirty="0"/>
              <a:t> </a:t>
            </a:r>
            <a:r>
              <a:rPr lang="en-GB" sz="1600" dirty="0" err="1"/>
              <a:t>bagi</a:t>
            </a:r>
            <a:r>
              <a:rPr lang="en-GB" sz="1600" dirty="0"/>
              <a:t> Indonesia (</a:t>
            </a:r>
            <a:r>
              <a:rPr lang="en-GB" sz="1600" dirty="0" err="1"/>
              <a:t>serta</a:t>
            </a:r>
            <a:r>
              <a:rPr lang="en-GB" sz="1600" dirty="0"/>
              <a:t> negara lain) agar </a:t>
            </a:r>
            <a:r>
              <a:rPr lang="en-GB" sz="1600" dirty="0" err="1"/>
              <a:t>dapat</a:t>
            </a:r>
            <a:r>
              <a:rPr lang="en-GB" sz="1600" dirty="0"/>
              <a:t> </a:t>
            </a:r>
            <a:r>
              <a:rPr lang="en-GB" sz="1600" dirty="0" err="1"/>
              <a:t>mengisi</a:t>
            </a:r>
            <a:r>
              <a:rPr lang="en-GB" sz="1600" dirty="0"/>
              <a:t> </a:t>
            </a:r>
            <a:r>
              <a:rPr lang="en-GB" sz="1600" dirty="0" err="1"/>
              <a:t>hilangnya</a:t>
            </a:r>
            <a:r>
              <a:rPr lang="en-GB" sz="1600" dirty="0"/>
              <a:t> </a:t>
            </a:r>
            <a:r>
              <a:rPr lang="en-GB" sz="1600" dirty="0" err="1"/>
              <a:t>bagian</a:t>
            </a:r>
            <a:r>
              <a:rPr lang="en-GB" sz="1600" dirty="0"/>
              <a:t> </a:t>
            </a:r>
            <a:r>
              <a:rPr lang="en-GB" sz="1600" dirty="0" err="1"/>
              <a:t>besar</a:t>
            </a:r>
            <a:r>
              <a:rPr lang="en-GB" sz="1600" dirty="0"/>
              <a:t> </a:t>
            </a:r>
            <a:r>
              <a:rPr lang="en-GB" sz="1600" dirty="0" err="1"/>
              <a:t>dari</a:t>
            </a:r>
            <a:r>
              <a:rPr lang="en-GB" sz="1600" dirty="0"/>
              <a:t> </a:t>
            </a:r>
            <a:r>
              <a:rPr lang="en-GB" sz="1600" dirty="0" err="1"/>
              <a:t>impor</a:t>
            </a:r>
            <a:r>
              <a:rPr lang="en-GB" sz="1600" dirty="0"/>
              <a:t> </a:t>
            </a:r>
            <a:r>
              <a:rPr lang="en-GB" sz="1600" dirty="0" err="1"/>
              <a:t>kedua</a:t>
            </a:r>
            <a:r>
              <a:rPr lang="en-GB" sz="1600" dirty="0"/>
              <a:t> negara.</a:t>
            </a:r>
          </a:p>
          <a:p>
            <a:pPr algn="just"/>
            <a:endParaRPr lang="en-GB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69406-0FE0-4825-9089-26563418786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0009159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5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896403" y="5245486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Kerjasama Bilateral /Multilateral Amerika Serikat dan Indonesia. 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965" y="1721654"/>
            <a:ext cx="5472000" cy="4470346"/>
          </a:xfrm>
        </p:spPr>
        <p:txBody>
          <a:bodyPr/>
          <a:lstStyle/>
          <a:p>
            <a:pPr algn="just"/>
            <a:r>
              <a:rPr lang="en-US" sz="2400" dirty="0"/>
              <a:t>Dalam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 dan </a:t>
            </a:r>
            <a:r>
              <a:rPr lang="en-US" sz="2400" dirty="0" err="1"/>
              <a:t>kerjasama</a:t>
            </a:r>
            <a:r>
              <a:rPr lang="en-US" sz="2400" dirty="0"/>
              <a:t> </a:t>
            </a:r>
            <a:r>
              <a:rPr lang="en-US" sz="2400" dirty="0" err="1"/>
              <a:t>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Amerika </a:t>
            </a:r>
            <a:r>
              <a:rPr lang="en-US" sz="2400" dirty="0" err="1"/>
              <a:t>Serikat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negara yang </a:t>
            </a:r>
            <a:r>
              <a:rPr lang="en-US" sz="2400" dirty="0" err="1"/>
              <a:t>patut</a:t>
            </a:r>
            <a:r>
              <a:rPr lang="en-US" sz="2400" dirty="0"/>
              <a:t> </a:t>
            </a:r>
            <a:r>
              <a:rPr lang="en-US" sz="2400" dirty="0" err="1"/>
              <a:t>diperhitungkan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negara-negara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terbesar</a:t>
            </a:r>
            <a:r>
              <a:rPr lang="en-US" sz="2400" dirty="0"/>
              <a:t> di dunia ini. </a:t>
            </a:r>
            <a:r>
              <a:rPr lang="en-US" sz="2400" dirty="0" err="1"/>
              <a:t>Sebagar</a:t>
            </a:r>
            <a:r>
              <a:rPr lang="en-US" sz="2400" dirty="0"/>
              <a:t> negara yang </a:t>
            </a:r>
            <a:r>
              <a:rPr lang="en-US" sz="2400" dirty="0" err="1"/>
              <a:t>menganut</a:t>
            </a:r>
            <a:r>
              <a:rPr lang="en-US" sz="2400" dirty="0"/>
              <a:t> </a:t>
            </a:r>
            <a:r>
              <a:rPr lang="en-US" sz="2400" dirty="0" err="1"/>
              <a:t>paham</a:t>
            </a:r>
            <a:r>
              <a:rPr lang="en-US" sz="2400" dirty="0"/>
              <a:t> </a:t>
            </a:r>
            <a:r>
              <a:rPr lang="en-US" sz="2400" dirty="0" err="1"/>
              <a:t>kapitalis</a:t>
            </a:r>
            <a:r>
              <a:rPr lang="en-US" sz="2400" dirty="0"/>
              <a:t>, Amerika </a:t>
            </a:r>
            <a:r>
              <a:rPr lang="en-US" sz="2400" dirty="0" err="1"/>
              <a:t>Serikat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sebesar-besarnya</a:t>
            </a:r>
            <a:r>
              <a:rPr lang="en-US" sz="2400" dirty="0"/>
              <a:t>.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Amerika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mengadakan</a:t>
            </a:r>
            <a:r>
              <a:rPr lang="en-US" sz="2400" dirty="0"/>
              <a:t> </a:t>
            </a:r>
            <a:r>
              <a:rPr lang="en-US" sz="2400" dirty="0" err="1"/>
              <a:t>perjanjian</a:t>
            </a:r>
            <a:r>
              <a:rPr lang="en-US" sz="2400" dirty="0"/>
              <a:t> </a:t>
            </a:r>
            <a:r>
              <a:rPr lang="en-US" sz="2400" dirty="0" err="1"/>
              <a:t>kerjasama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negara lain </a:t>
            </a:r>
            <a:r>
              <a:rPr lang="en-US" sz="2400" dirty="0" err="1"/>
              <a:t>terutama</a:t>
            </a:r>
            <a:r>
              <a:rPr lang="en-US" sz="2400" dirty="0"/>
              <a:t> negara-negara </a:t>
            </a:r>
            <a:r>
              <a:rPr lang="en-US" sz="2400" dirty="0" err="1"/>
              <a:t>berkembang</a:t>
            </a:r>
            <a:r>
              <a:rPr lang="en-US" sz="2400" dirty="0"/>
              <a:t>. </a:t>
            </a:r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9038592" y="6192000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FCDA9E-C353-426B-845C-3B15C66788D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blipFill>
            <a:blip r:embed="rId2"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47837959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139563" y="5439884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220ACF3-5F11-436A-AE84-192B0EC232FF}"/>
              </a:ext>
            </a:extLst>
          </p:cNvPr>
          <p:cNvSpPr/>
          <p:nvPr/>
        </p:nvSpPr>
        <p:spPr>
          <a:xfrm>
            <a:off x="4474445" y="6353443"/>
            <a:ext cx="2258008" cy="1457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57" y="954222"/>
            <a:ext cx="10932686" cy="432000"/>
          </a:xfrm>
        </p:spPr>
        <p:txBody>
          <a:bodyPr/>
          <a:lstStyle/>
          <a:p>
            <a:pPr algn="ctr"/>
            <a:r>
              <a:rPr lang="en-US" dirty="0"/>
              <a:t>Bilateral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000" y="1099087"/>
            <a:ext cx="5472000" cy="360000"/>
          </a:xfrm>
        </p:spPr>
        <p:txBody>
          <a:bodyPr/>
          <a:lstStyle/>
          <a:p>
            <a:pPr algn="just"/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39884"/>
            <a:ext cx="5472000" cy="3600000"/>
          </a:xfrm>
        </p:spPr>
        <p:txBody>
          <a:bodyPr/>
          <a:lstStyle/>
          <a:p>
            <a:pPr marL="342900" indent="-342900" algn="just">
              <a:buFont typeface="+mj-lt"/>
              <a:buAutoNum type="arabicPeriod" startAt="2"/>
            </a:pPr>
            <a:r>
              <a:rPr lang="en-GB" dirty="0"/>
              <a:t>Indonesia </a:t>
            </a:r>
            <a:r>
              <a:rPr lang="en-GB" dirty="0" err="1"/>
              <a:t>menjadi</a:t>
            </a:r>
            <a:r>
              <a:rPr lang="en-GB" dirty="0"/>
              <a:t> salah </a:t>
            </a:r>
            <a:r>
              <a:rPr lang="en-GB" dirty="0" err="1"/>
              <a:t>satu</a:t>
            </a:r>
            <a:r>
              <a:rPr lang="en-GB" dirty="0"/>
              <a:t> negara </a:t>
            </a:r>
            <a:r>
              <a:rPr lang="en-GB" dirty="0" err="1"/>
              <a:t>mitra</a:t>
            </a:r>
            <a:r>
              <a:rPr lang="en-GB" dirty="0"/>
              <a:t> </a:t>
            </a:r>
            <a:r>
              <a:rPr lang="en-GB" dirty="0" err="1"/>
              <a:t>dagang</a:t>
            </a:r>
            <a:r>
              <a:rPr lang="en-GB" dirty="0"/>
              <a:t> </a:t>
            </a:r>
            <a:r>
              <a:rPr lang="en-GB" dirty="0" err="1"/>
              <a:t>terbesar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Amerika </a:t>
            </a:r>
            <a:r>
              <a:rPr lang="en-GB" dirty="0" err="1"/>
              <a:t>Serikat</a:t>
            </a:r>
            <a:r>
              <a:rPr lang="en-GB" dirty="0"/>
              <a:t>. Di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tahun</a:t>
            </a:r>
            <a:r>
              <a:rPr lang="en-GB" dirty="0"/>
              <a:t> 2018 Indonesia dan Amerika </a:t>
            </a:r>
            <a:r>
              <a:rPr lang="en-GB" dirty="0" err="1"/>
              <a:t>Serikat</a:t>
            </a:r>
            <a:r>
              <a:rPr lang="en-GB" dirty="0"/>
              <a:t>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perdagangan</a:t>
            </a:r>
            <a:r>
              <a:rPr lang="en-GB" dirty="0"/>
              <a:t> </a:t>
            </a:r>
            <a:r>
              <a:rPr lang="en-GB" dirty="0" err="1"/>
              <a:t>ekspor-impor</a:t>
            </a:r>
            <a:r>
              <a:rPr lang="en-GB" dirty="0"/>
              <a:t> </a:t>
            </a:r>
            <a:r>
              <a:rPr lang="en-GB" dirty="0" err="1"/>
              <a:t>barang</a:t>
            </a:r>
            <a:r>
              <a:rPr lang="en-GB" dirty="0"/>
              <a:t> yang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nilai</a:t>
            </a:r>
            <a:r>
              <a:rPr lang="en-GB" dirty="0"/>
              <a:t> total </a:t>
            </a:r>
            <a:r>
              <a:rPr lang="en-GB" dirty="0" err="1"/>
              <a:t>sebesar</a:t>
            </a:r>
            <a:r>
              <a:rPr lang="en-GB" dirty="0"/>
              <a:t> $29,0 </a:t>
            </a:r>
            <a:r>
              <a:rPr lang="en-GB" dirty="0" err="1"/>
              <a:t>miliar</a:t>
            </a:r>
            <a:r>
              <a:rPr lang="en-GB" dirty="0"/>
              <a:t> US dollar. Statistic </a:t>
            </a:r>
            <a:r>
              <a:rPr lang="en-GB" dirty="0" err="1"/>
              <a:t>ekspor</a:t>
            </a:r>
            <a:r>
              <a:rPr lang="en-GB" dirty="0"/>
              <a:t> </a:t>
            </a:r>
            <a:r>
              <a:rPr lang="en-GB" dirty="0" err="1"/>
              <a:t>barang</a:t>
            </a:r>
            <a:r>
              <a:rPr lang="en-GB" dirty="0"/>
              <a:t> Amerika </a:t>
            </a:r>
            <a:r>
              <a:rPr lang="en-GB" dirty="0" err="1"/>
              <a:t>Serikat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Indonesia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nilai</a:t>
            </a:r>
            <a:r>
              <a:rPr lang="en-GB" dirty="0"/>
              <a:t> </a:t>
            </a:r>
            <a:r>
              <a:rPr lang="en-GB" dirty="0" err="1"/>
              <a:t>sebesar</a:t>
            </a:r>
            <a:r>
              <a:rPr lang="en-GB" dirty="0"/>
              <a:t> $8,2 </a:t>
            </a:r>
            <a:r>
              <a:rPr lang="en-GB" dirty="0" err="1"/>
              <a:t>miliar</a:t>
            </a:r>
            <a:r>
              <a:rPr lang="en-GB" dirty="0"/>
              <a:t> dollar Amerika dan </a:t>
            </a:r>
            <a:r>
              <a:rPr lang="en-GB" dirty="0" err="1"/>
              <a:t>Impor</a:t>
            </a:r>
            <a:r>
              <a:rPr lang="en-GB" dirty="0"/>
              <a:t> </a:t>
            </a:r>
            <a:r>
              <a:rPr lang="en-GB" dirty="0" err="1"/>
              <a:t>barang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Indonesia </a:t>
            </a:r>
            <a:r>
              <a:rPr lang="en-GB" dirty="0" err="1"/>
              <a:t>menuju</a:t>
            </a:r>
            <a:r>
              <a:rPr lang="en-GB" dirty="0"/>
              <a:t> Amerika </a:t>
            </a:r>
            <a:r>
              <a:rPr lang="en-GB" dirty="0" err="1"/>
              <a:t>Serikat</a:t>
            </a:r>
            <a:r>
              <a:rPr lang="en-GB" dirty="0"/>
              <a:t> </a:t>
            </a:r>
            <a:r>
              <a:rPr lang="en-GB" dirty="0" err="1"/>
              <a:t>bernilai</a:t>
            </a:r>
            <a:r>
              <a:rPr lang="en-GB" dirty="0"/>
              <a:t> $20,8 </a:t>
            </a:r>
            <a:r>
              <a:rPr lang="en-GB" dirty="0" err="1"/>
              <a:t>milliar</a:t>
            </a:r>
            <a:r>
              <a:rPr lang="en-GB" dirty="0"/>
              <a:t> dollar Amerika. Di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bidang</a:t>
            </a:r>
            <a:r>
              <a:rPr lang="en-GB" dirty="0"/>
              <a:t> </a:t>
            </a:r>
            <a:r>
              <a:rPr lang="en-GB" dirty="0" err="1"/>
              <a:t>pertukaran</a:t>
            </a:r>
            <a:r>
              <a:rPr lang="en-GB" dirty="0"/>
              <a:t> </a:t>
            </a:r>
            <a:r>
              <a:rPr lang="en-GB" dirty="0" err="1"/>
              <a:t>jasa</a:t>
            </a:r>
            <a:r>
              <a:rPr lang="en-GB" dirty="0"/>
              <a:t> Amerika </a:t>
            </a:r>
            <a:r>
              <a:rPr lang="en-GB" dirty="0" err="1"/>
              <a:t>Serikat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Indonesia </a:t>
            </a:r>
            <a:r>
              <a:rPr lang="en-GB" dirty="0" err="1"/>
              <a:t>memiliki</a:t>
            </a:r>
            <a:r>
              <a:rPr lang="en-GB" dirty="0"/>
              <a:t> total </a:t>
            </a:r>
            <a:r>
              <a:rPr lang="en-GB" dirty="0" err="1"/>
              <a:t>nilai</a:t>
            </a:r>
            <a:r>
              <a:rPr lang="en-GB" dirty="0"/>
              <a:t> yang </a:t>
            </a:r>
            <a:r>
              <a:rPr lang="en-GB" dirty="0" err="1"/>
              <a:t>diperkirakan</a:t>
            </a:r>
            <a:r>
              <a:rPr lang="en-GB" dirty="0"/>
              <a:t> </a:t>
            </a:r>
            <a:r>
              <a:rPr lang="en-GB" dirty="0" err="1"/>
              <a:t>mencapai</a:t>
            </a:r>
            <a:r>
              <a:rPr lang="en-GB" dirty="0"/>
              <a:t> $ 3,9 </a:t>
            </a:r>
            <a:r>
              <a:rPr lang="en-GB" dirty="0" err="1"/>
              <a:t>milliar</a:t>
            </a:r>
            <a:r>
              <a:rPr lang="en-GB" dirty="0"/>
              <a:t> dollar, yang </a:t>
            </a:r>
            <a:r>
              <a:rPr lang="en-GB" dirty="0" err="1"/>
              <a:t>terhitung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ekspor</a:t>
            </a:r>
            <a:r>
              <a:rPr lang="en-GB" dirty="0"/>
              <a:t> </a:t>
            </a:r>
            <a:r>
              <a:rPr lang="en-GB" dirty="0" err="1"/>
              <a:t>jasa</a:t>
            </a:r>
            <a:r>
              <a:rPr lang="en-GB" dirty="0"/>
              <a:t> </a:t>
            </a:r>
            <a:r>
              <a:rPr lang="en-GB" dirty="0" err="1"/>
              <a:t>sebesar</a:t>
            </a:r>
            <a:r>
              <a:rPr lang="en-GB" dirty="0"/>
              <a:t> $ 2,6 </a:t>
            </a:r>
            <a:r>
              <a:rPr lang="en-GB" dirty="0" err="1"/>
              <a:t>miliar</a:t>
            </a:r>
            <a:r>
              <a:rPr lang="en-GB" dirty="0"/>
              <a:t> dollar dan </a:t>
            </a:r>
            <a:r>
              <a:rPr lang="en-GB" dirty="0" err="1"/>
              <a:t>impor</a:t>
            </a:r>
            <a:r>
              <a:rPr lang="en-GB" dirty="0"/>
              <a:t> </a:t>
            </a:r>
            <a:r>
              <a:rPr lang="en-GB" dirty="0" err="1"/>
              <a:t>jasa</a:t>
            </a:r>
            <a:r>
              <a:rPr lang="en-GB" dirty="0"/>
              <a:t> </a:t>
            </a:r>
            <a:r>
              <a:rPr lang="en-GB" dirty="0" err="1"/>
              <a:t>sebesar</a:t>
            </a:r>
            <a:r>
              <a:rPr lang="en-GB" dirty="0"/>
              <a:t> $ 1,2 </a:t>
            </a:r>
            <a:r>
              <a:rPr lang="en-GB" dirty="0" err="1"/>
              <a:t>miliar</a:t>
            </a:r>
            <a:r>
              <a:rPr lang="en-GB" dirty="0"/>
              <a:t> dollar. 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5" y="5978982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algn="just"/>
            <a:fld id="{19B51A1E-902D-48AF-9020-955120F399B6}" type="slidenum">
              <a:rPr lang="en-US" smtClean="0"/>
              <a:pPr algn="just"/>
              <a:t>15</a:t>
            </a:fld>
            <a:endParaRPr lang="en-US" dirty="0"/>
          </a:p>
        </p:txBody>
      </p:sp>
      <p:sp>
        <p:nvSpPr>
          <p:cNvPr id="9" name="Content Placeholder 28">
            <a:extLst>
              <a:ext uri="{FF2B5EF4-FFF2-40B4-BE49-F238E27FC236}">
                <a16:creationId xmlns:a16="http://schemas.microsoft.com/office/drawing/2014/main" id="{18B4473F-55DB-420A-9520-983D82E9CE20}"/>
              </a:ext>
            </a:extLst>
          </p:cNvPr>
          <p:cNvSpPr txBox="1">
            <a:spLocks/>
          </p:cNvSpPr>
          <p:nvPr/>
        </p:nvSpPr>
        <p:spPr>
          <a:xfrm>
            <a:off x="6215856" y="432000"/>
            <a:ext cx="5544144" cy="2889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4D2B5-85B8-425D-88E7-F070E0122F7A}"/>
              </a:ext>
            </a:extLst>
          </p:cNvPr>
          <p:cNvSpPr/>
          <p:nvPr/>
        </p:nvSpPr>
        <p:spPr>
          <a:xfrm>
            <a:off x="59305" y="1997780"/>
            <a:ext cx="55441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sz="2000" dirty="0"/>
              <a:t>Dalam </a:t>
            </a:r>
            <a:r>
              <a:rPr lang="en-GB" sz="2000" dirty="0" err="1"/>
              <a:t>kerjasama</a:t>
            </a:r>
            <a:r>
              <a:rPr lang="en-GB" sz="2000" dirty="0"/>
              <a:t> bilateral </a:t>
            </a:r>
            <a:r>
              <a:rPr lang="en-GB" sz="2000" dirty="0" err="1"/>
              <a:t>antara</a:t>
            </a:r>
            <a:r>
              <a:rPr lang="en-GB" sz="2000" dirty="0"/>
              <a:t> Indonesia dan Amerika, </a:t>
            </a:r>
            <a:r>
              <a:rPr lang="en-GB" sz="2000" dirty="0" err="1"/>
              <a:t>hal</a:t>
            </a:r>
            <a:r>
              <a:rPr lang="en-GB" sz="2000" dirty="0"/>
              <a:t> </a:t>
            </a:r>
            <a:r>
              <a:rPr lang="en-GB" sz="2000" dirty="0" err="1"/>
              <a:t>tersebut</a:t>
            </a:r>
            <a:r>
              <a:rPr lang="en-GB" sz="2000" dirty="0"/>
              <a:t> </a:t>
            </a:r>
            <a:r>
              <a:rPr lang="en-GB" sz="2000" dirty="0" err="1"/>
              <a:t>sudah</a:t>
            </a:r>
            <a:r>
              <a:rPr lang="en-GB" sz="2000" dirty="0"/>
              <a:t> </a:t>
            </a:r>
            <a:r>
              <a:rPr lang="en-GB" sz="2000" dirty="0" err="1"/>
              <a:t>diatur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perjanjian</a:t>
            </a:r>
            <a:r>
              <a:rPr lang="en-GB" sz="2000" dirty="0"/>
              <a:t> bilateral Trade and Investment Framework Agreement di </a:t>
            </a:r>
            <a:r>
              <a:rPr lang="en-GB" sz="2000" dirty="0" err="1"/>
              <a:t>tahun</a:t>
            </a:r>
            <a:r>
              <a:rPr lang="en-GB" sz="2000" dirty="0"/>
              <a:t> 1996. Dalam </a:t>
            </a:r>
            <a:r>
              <a:rPr lang="en-GB" sz="2000" dirty="0" err="1"/>
              <a:t>perjanjian</a:t>
            </a:r>
            <a:r>
              <a:rPr lang="en-GB" sz="2000" dirty="0"/>
              <a:t> </a:t>
            </a:r>
            <a:r>
              <a:rPr lang="en-GB" sz="2000" dirty="0" err="1"/>
              <a:t>tersebut</a:t>
            </a:r>
            <a:r>
              <a:rPr lang="en-GB" sz="2000" dirty="0"/>
              <a:t> </a:t>
            </a:r>
            <a:r>
              <a:rPr lang="en-GB" sz="2000" dirty="0" err="1"/>
              <a:t>berisikan</a:t>
            </a:r>
            <a:r>
              <a:rPr lang="en-GB" sz="2000" dirty="0"/>
              <a:t> </a:t>
            </a:r>
            <a:r>
              <a:rPr lang="en-GB" sz="2000" dirty="0" err="1"/>
              <a:t>segala</a:t>
            </a:r>
            <a:r>
              <a:rPr lang="en-GB" sz="2000" dirty="0"/>
              <a:t> </a:t>
            </a:r>
            <a:r>
              <a:rPr lang="en-GB" sz="2000" dirty="0" err="1"/>
              <a:t>bentuk</a:t>
            </a:r>
            <a:r>
              <a:rPr lang="en-GB" sz="2000" dirty="0"/>
              <a:t> </a:t>
            </a:r>
            <a:r>
              <a:rPr lang="en-GB" sz="2000" dirty="0" err="1"/>
              <a:t>kesepakatan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hal</a:t>
            </a:r>
            <a:r>
              <a:rPr lang="en-GB" sz="2000" dirty="0"/>
              <a:t> </a:t>
            </a:r>
            <a:r>
              <a:rPr lang="en-GB" sz="2000" dirty="0" err="1"/>
              <a:t>perdagangan</a:t>
            </a:r>
            <a:r>
              <a:rPr lang="en-GB" sz="2000" dirty="0"/>
              <a:t>, </a:t>
            </a:r>
            <a:r>
              <a:rPr lang="en-GB" sz="2000" dirty="0" err="1"/>
              <a:t>investasi</a:t>
            </a:r>
            <a:r>
              <a:rPr lang="en-GB" sz="2000" dirty="0"/>
              <a:t>, dan </a:t>
            </a:r>
            <a:r>
              <a:rPr lang="en-GB" sz="2000" dirty="0" err="1"/>
              <a:t>pertemuan</a:t>
            </a:r>
            <a:r>
              <a:rPr lang="en-GB" sz="2000" dirty="0"/>
              <a:t> </a:t>
            </a:r>
            <a:r>
              <a:rPr lang="en-GB" sz="2000" dirty="0" err="1"/>
              <a:t>antara</a:t>
            </a:r>
            <a:r>
              <a:rPr lang="en-GB" sz="2000" dirty="0"/>
              <a:t> Indonesia </a:t>
            </a:r>
            <a:r>
              <a:rPr lang="en-GB" sz="2000" dirty="0" err="1"/>
              <a:t>dengan</a:t>
            </a:r>
            <a:r>
              <a:rPr lang="en-GB" sz="2000" dirty="0"/>
              <a:t> Amerika </a:t>
            </a:r>
            <a:r>
              <a:rPr lang="en-GB" sz="2000" dirty="0" err="1"/>
              <a:t>Serikat</a:t>
            </a:r>
            <a:r>
              <a:rPr lang="en-GB" sz="2000" dirty="0"/>
              <a:t>. Di </a:t>
            </a:r>
            <a:r>
              <a:rPr lang="en-GB" sz="2000" dirty="0" err="1"/>
              <a:t>bawah</a:t>
            </a:r>
            <a:r>
              <a:rPr lang="en-GB" sz="2000" dirty="0"/>
              <a:t> TIFA,  Indonesia dan Amerika </a:t>
            </a:r>
            <a:r>
              <a:rPr lang="en-GB" sz="2000" dirty="0" err="1"/>
              <a:t>Serikat</a:t>
            </a:r>
            <a:r>
              <a:rPr lang="en-GB" sz="2000" dirty="0"/>
              <a:t> </a:t>
            </a:r>
            <a:r>
              <a:rPr lang="en-GB" sz="2000" dirty="0" err="1"/>
              <a:t>bekerja</a:t>
            </a:r>
            <a:r>
              <a:rPr lang="en-GB" sz="2000" dirty="0"/>
              <a:t> </a:t>
            </a:r>
            <a:r>
              <a:rPr lang="en-GB" sz="2000" dirty="0" err="1"/>
              <a:t>sama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mengatasi</a:t>
            </a:r>
            <a:r>
              <a:rPr lang="en-GB" sz="2000" dirty="0"/>
              <a:t> </a:t>
            </a:r>
            <a:r>
              <a:rPr lang="en-GB" sz="2000" dirty="0" err="1"/>
              <a:t>masalah</a:t>
            </a:r>
            <a:r>
              <a:rPr lang="en-GB" sz="2000" dirty="0"/>
              <a:t> bilateral dan </a:t>
            </a:r>
            <a:r>
              <a:rPr lang="en-GB" sz="2000" dirty="0" err="1"/>
              <a:t>mengoordinasikan</a:t>
            </a:r>
            <a:r>
              <a:rPr lang="en-GB" sz="2000" dirty="0"/>
              <a:t> </a:t>
            </a:r>
            <a:r>
              <a:rPr lang="en-GB" sz="2000" dirty="0" err="1"/>
              <a:t>masalah</a:t>
            </a:r>
            <a:r>
              <a:rPr lang="en-GB" sz="2000" dirty="0"/>
              <a:t> regional dan multilateral 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893B0E-C0C7-4252-A5DD-2836BE5638E4}"/>
              </a:ext>
            </a:extLst>
          </p:cNvPr>
          <p:cNvCxnSpPr/>
          <p:nvPr/>
        </p:nvCxnSpPr>
        <p:spPr>
          <a:xfrm>
            <a:off x="6096000" y="1651518"/>
            <a:ext cx="0" cy="25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019C88-858C-4902-9182-7333118B7274}"/>
              </a:ext>
            </a:extLst>
          </p:cNvPr>
          <p:cNvSpPr/>
          <p:nvPr/>
        </p:nvSpPr>
        <p:spPr>
          <a:xfrm>
            <a:off x="74645" y="6277243"/>
            <a:ext cx="2258008" cy="1457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51361C-4893-4C5A-A180-C52BFF8C0916}"/>
              </a:ext>
            </a:extLst>
          </p:cNvPr>
          <p:cNvSpPr/>
          <p:nvPr/>
        </p:nvSpPr>
        <p:spPr>
          <a:xfrm>
            <a:off x="2274545" y="6353443"/>
            <a:ext cx="2258008" cy="1457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18329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139563" y="5439884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220ACF3-5F11-436A-AE84-192B0EC232FF}"/>
              </a:ext>
            </a:extLst>
          </p:cNvPr>
          <p:cNvSpPr/>
          <p:nvPr/>
        </p:nvSpPr>
        <p:spPr>
          <a:xfrm>
            <a:off x="4474445" y="6353443"/>
            <a:ext cx="2258008" cy="1457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932686" cy="432000"/>
          </a:xfrm>
        </p:spPr>
        <p:txBody>
          <a:bodyPr/>
          <a:lstStyle/>
          <a:p>
            <a:pPr algn="ctr"/>
            <a:r>
              <a:rPr lang="en-US" dirty="0"/>
              <a:t>Multilateral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512" y="957046"/>
            <a:ext cx="5472000" cy="360000"/>
          </a:xfrm>
        </p:spPr>
        <p:txBody>
          <a:bodyPr/>
          <a:lstStyle/>
          <a:p>
            <a:pPr algn="just"/>
            <a:r>
              <a:rPr lang="en-US" b="1" dirty="0"/>
              <a:t>APEC (</a:t>
            </a:r>
            <a:r>
              <a:rPr lang="en-GB" b="1" dirty="0"/>
              <a:t>Asia-Pacific Economic </a:t>
            </a:r>
            <a:r>
              <a:rPr lang="en-GB" b="1" dirty="0" err="1"/>
              <a:t>Coorperation</a:t>
            </a:r>
            <a:r>
              <a:rPr lang="en-GB" b="1" dirty="0"/>
              <a:t>)</a:t>
            </a:r>
            <a:endParaRPr lang="en-US" b="1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512" y="1346800"/>
            <a:ext cx="5472000" cy="4384350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APEC </a:t>
            </a:r>
            <a:r>
              <a:rPr lang="en-GB" dirty="0" err="1"/>
              <a:t>atau</a:t>
            </a:r>
            <a:r>
              <a:rPr lang="en-GB" dirty="0"/>
              <a:t> Asia-Pacific Economic </a:t>
            </a:r>
            <a:r>
              <a:rPr lang="en-GB" dirty="0" err="1"/>
              <a:t>Coorperation</a:t>
            </a:r>
            <a:r>
              <a:rPr lang="en-GB" dirty="0"/>
              <a:t> (APEC) </a:t>
            </a:r>
            <a:r>
              <a:rPr lang="en-GB" dirty="0" err="1"/>
              <a:t>merupakan</a:t>
            </a:r>
            <a:r>
              <a:rPr lang="en-GB" dirty="0"/>
              <a:t> forum </a:t>
            </a:r>
            <a:r>
              <a:rPr lang="en-GB" dirty="0" err="1"/>
              <a:t>kerja</a:t>
            </a:r>
            <a:r>
              <a:rPr lang="en-GB" dirty="0"/>
              <a:t>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antar</a:t>
            </a:r>
            <a:r>
              <a:rPr lang="en-GB" dirty="0"/>
              <a:t> 21 </a:t>
            </a:r>
            <a:r>
              <a:rPr lang="en-GB" dirty="0" err="1"/>
              <a:t>ekonomi</a:t>
            </a:r>
            <a:r>
              <a:rPr lang="en-GB" dirty="0"/>
              <a:t> </a:t>
            </a:r>
            <a:r>
              <a:rPr lang="en-GB" dirty="0" err="1"/>
              <a:t>lingkar</a:t>
            </a:r>
            <a:r>
              <a:rPr lang="en-GB" dirty="0"/>
              <a:t> </a:t>
            </a:r>
            <a:r>
              <a:rPr lang="en-GB" dirty="0" err="1"/>
              <a:t>Samudera</a:t>
            </a:r>
            <a:r>
              <a:rPr lang="en-GB" dirty="0"/>
              <a:t> </a:t>
            </a:r>
            <a:r>
              <a:rPr lang="en-GB" dirty="0" err="1"/>
              <a:t>Pasifik</a:t>
            </a:r>
            <a:r>
              <a:rPr lang="en-GB" dirty="0"/>
              <a:t> yang </a:t>
            </a:r>
            <a:r>
              <a:rPr lang="en-GB" dirty="0" err="1"/>
              <a:t>berdiri</a:t>
            </a:r>
            <a:r>
              <a:rPr lang="en-GB" dirty="0"/>
              <a:t> di </a:t>
            </a:r>
            <a:r>
              <a:rPr lang="en-GB" dirty="0" err="1"/>
              <a:t>tahun</a:t>
            </a:r>
            <a:r>
              <a:rPr lang="en-GB" dirty="0"/>
              <a:t> 1989.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terdapat</a:t>
            </a:r>
            <a:r>
              <a:rPr lang="en-GB" dirty="0"/>
              <a:t> 21 </a:t>
            </a:r>
            <a:r>
              <a:rPr lang="en-GB" dirty="0" err="1"/>
              <a:t>Ekonomi</a:t>
            </a:r>
            <a:r>
              <a:rPr lang="en-GB" dirty="0"/>
              <a:t> yang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anggota</a:t>
            </a:r>
            <a:r>
              <a:rPr lang="en-GB" dirty="0"/>
              <a:t> APEC, </a:t>
            </a:r>
            <a:r>
              <a:rPr lang="en-GB" dirty="0" err="1"/>
              <a:t>yaitu</a:t>
            </a:r>
            <a:r>
              <a:rPr lang="en-GB" dirty="0"/>
              <a:t> Australia, Brunei Darussalam, Canada, Chile, China, Hong Kong-China, Indonesia, Japan, South Korea, Malaysia, Mexico, New Zealand, the Philippines, Peru, PNG, Russia, Singapore, Chinese Taipei, Thailand, the United States, dan Vietnam . </a:t>
            </a:r>
            <a:r>
              <a:rPr lang="en-GB" dirty="0" err="1"/>
              <a:t>Tujuan</a:t>
            </a:r>
            <a:r>
              <a:rPr lang="en-GB" dirty="0"/>
              <a:t> </a:t>
            </a:r>
            <a:r>
              <a:rPr lang="en-GB" dirty="0" err="1"/>
              <a:t>utama</a:t>
            </a:r>
            <a:r>
              <a:rPr lang="en-GB" dirty="0"/>
              <a:t> APEC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mendorong</a:t>
            </a:r>
            <a:r>
              <a:rPr lang="en-GB" dirty="0"/>
              <a:t> </a:t>
            </a:r>
            <a:r>
              <a:rPr lang="en-GB" dirty="0" err="1"/>
              <a:t>pertumbuhan</a:t>
            </a:r>
            <a:r>
              <a:rPr lang="en-GB" dirty="0"/>
              <a:t> </a:t>
            </a:r>
            <a:r>
              <a:rPr lang="en-GB" dirty="0" err="1"/>
              <a:t>ekonomi</a:t>
            </a:r>
            <a:r>
              <a:rPr lang="en-GB" dirty="0"/>
              <a:t> dan </a:t>
            </a:r>
            <a:r>
              <a:rPr lang="en-GB" dirty="0" err="1"/>
              <a:t>meningkatkan</a:t>
            </a:r>
            <a:r>
              <a:rPr lang="en-GB" dirty="0"/>
              <a:t> </a:t>
            </a:r>
            <a:r>
              <a:rPr lang="en-GB" dirty="0" err="1"/>
              <a:t>kesejahteraan</a:t>
            </a:r>
            <a:r>
              <a:rPr lang="en-GB" dirty="0"/>
              <a:t> negara-negara Asia </a:t>
            </a:r>
            <a:r>
              <a:rPr lang="en-GB" dirty="0" err="1"/>
              <a:t>Pasifik</a:t>
            </a:r>
            <a:r>
              <a:rPr lang="en-GB" dirty="0"/>
              <a:t> </a:t>
            </a:r>
            <a:r>
              <a:rPr lang="en-GB" dirty="0" err="1"/>
              <a:t>terutama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anggota</a:t>
            </a:r>
            <a:r>
              <a:rPr lang="en-GB" dirty="0"/>
              <a:t>. APEC </a:t>
            </a:r>
            <a:r>
              <a:rPr lang="en-GB" dirty="0" err="1"/>
              <a:t>menunjang</a:t>
            </a:r>
            <a:r>
              <a:rPr lang="en-GB" dirty="0"/>
              <a:t> </a:t>
            </a:r>
            <a:r>
              <a:rPr lang="en-GB" dirty="0" err="1"/>
              <a:t>kesejahteraan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mendorong</a:t>
            </a:r>
            <a:r>
              <a:rPr lang="en-GB" dirty="0"/>
              <a:t> dan </a:t>
            </a:r>
            <a:r>
              <a:rPr lang="en-GB" dirty="0" err="1"/>
              <a:t>menfasilitasi</a:t>
            </a:r>
            <a:r>
              <a:rPr lang="en-GB" dirty="0"/>
              <a:t> </a:t>
            </a:r>
            <a:r>
              <a:rPr lang="en-GB" dirty="0" err="1"/>
              <a:t>perdagangan</a:t>
            </a:r>
            <a:r>
              <a:rPr lang="en-GB" dirty="0"/>
              <a:t> dan </a:t>
            </a:r>
            <a:r>
              <a:rPr lang="en-GB" dirty="0" err="1"/>
              <a:t>investasi</a:t>
            </a:r>
            <a:r>
              <a:rPr lang="en-GB" dirty="0"/>
              <a:t> yang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bebas</a:t>
            </a:r>
            <a:r>
              <a:rPr lang="en-GB" dirty="0"/>
              <a:t> dan </a:t>
            </a:r>
            <a:r>
              <a:rPr lang="en-GB" dirty="0" err="1"/>
              <a:t>terbuka</a:t>
            </a:r>
            <a:r>
              <a:rPr lang="en-GB" dirty="0"/>
              <a:t> di Kawasan, </a:t>
            </a:r>
            <a:r>
              <a:rPr lang="en-GB" dirty="0" err="1"/>
              <a:t>serta</a:t>
            </a:r>
            <a:r>
              <a:rPr lang="en-GB" dirty="0"/>
              <a:t> </a:t>
            </a:r>
            <a:r>
              <a:rPr lang="en-GB" dirty="0" err="1"/>
              <a:t>meningkatkan</a:t>
            </a:r>
            <a:r>
              <a:rPr lang="en-GB" dirty="0"/>
              <a:t> </a:t>
            </a:r>
            <a:r>
              <a:rPr lang="en-GB" dirty="0" err="1"/>
              <a:t>kerja</a:t>
            </a:r>
            <a:r>
              <a:rPr lang="en-GB" dirty="0"/>
              <a:t>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pengembangan</a:t>
            </a:r>
            <a:r>
              <a:rPr lang="en-GB" dirty="0"/>
              <a:t> </a:t>
            </a:r>
            <a:r>
              <a:rPr lang="en-GB" dirty="0" err="1"/>
              <a:t>kapasitas</a:t>
            </a:r>
            <a:r>
              <a:rPr lang="en-GB" dirty="0"/>
              <a:t> </a:t>
            </a:r>
            <a:r>
              <a:rPr lang="en-GB" dirty="0" err="1"/>
              <a:t>Ekonomi</a:t>
            </a:r>
            <a:r>
              <a:rPr lang="en-GB" dirty="0"/>
              <a:t> </a:t>
            </a:r>
            <a:r>
              <a:rPr lang="en-GB" dirty="0" err="1"/>
              <a:t>anggota</a:t>
            </a:r>
            <a:r>
              <a:rPr lang="en-GB" dirty="0"/>
              <a:t>. </a:t>
            </a:r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5" y="5978982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algn="just"/>
            <a:fld id="{19B51A1E-902D-48AF-9020-955120F399B6}" type="slidenum">
              <a:rPr lang="en-US" smtClean="0"/>
              <a:pPr algn="just"/>
              <a:t>16</a:t>
            </a:fld>
            <a:endParaRPr lang="en-US" dirty="0"/>
          </a:p>
        </p:txBody>
      </p:sp>
      <p:sp>
        <p:nvSpPr>
          <p:cNvPr id="9" name="Content Placeholder 28">
            <a:extLst>
              <a:ext uri="{FF2B5EF4-FFF2-40B4-BE49-F238E27FC236}">
                <a16:creationId xmlns:a16="http://schemas.microsoft.com/office/drawing/2014/main" id="{18B4473F-55DB-420A-9520-983D82E9CE20}"/>
              </a:ext>
            </a:extLst>
          </p:cNvPr>
          <p:cNvSpPr txBox="1">
            <a:spLocks/>
          </p:cNvSpPr>
          <p:nvPr/>
        </p:nvSpPr>
        <p:spPr>
          <a:xfrm>
            <a:off x="6215856" y="432000"/>
            <a:ext cx="5544144" cy="2889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893B0E-C0C7-4252-A5DD-2836BE5638E4}"/>
              </a:ext>
            </a:extLst>
          </p:cNvPr>
          <p:cNvCxnSpPr/>
          <p:nvPr/>
        </p:nvCxnSpPr>
        <p:spPr>
          <a:xfrm>
            <a:off x="6096000" y="1651518"/>
            <a:ext cx="0" cy="25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019C88-858C-4902-9182-7333118B7274}"/>
              </a:ext>
            </a:extLst>
          </p:cNvPr>
          <p:cNvSpPr/>
          <p:nvPr/>
        </p:nvSpPr>
        <p:spPr>
          <a:xfrm>
            <a:off x="74645" y="6277243"/>
            <a:ext cx="2258008" cy="1457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51361C-4893-4C5A-A180-C52BFF8C0916}"/>
              </a:ext>
            </a:extLst>
          </p:cNvPr>
          <p:cNvSpPr/>
          <p:nvPr/>
        </p:nvSpPr>
        <p:spPr>
          <a:xfrm>
            <a:off x="2274545" y="6353443"/>
            <a:ext cx="2258008" cy="1457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4D1A6E-CA6A-494D-AF7F-1F6C2EE7FD7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282692" y="1238460"/>
            <a:ext cx="5511800" cy="4953539"/>
          </a:xfrm>
          <a:blipFill>
            <a:blip r:embed="rId2"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6163368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11354303" y="3842399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DBE4D9-1044-49A3-ABD5-477041FF2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A3C93FA-830A-43A2-9AC2-66EFA88DA2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blipFill>
            <a:blip r:embed="rId2"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40D4F4-EC06-4022-B664-3353BC70B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92357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vider slide image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3B1474-02E3-4509-B5C5-84427653B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766" cy="3146839"/>
          </a:xfrm>
        </p:spPr>
        <p:txBody>
          <a:bodyPr anchor="ctr"/>
          <a:lstStyle/>
          <a:p>
            <a:r>
              <a:rPr lang="en-US" sz="3200" dirty="0"/>
              <a:t>Kiki </a:t>
            </a:r>
            <a:r>
              <a:rPr lang="en-US" sz="3200" dirty="0" err="1"/>
              <a:t>Prasetya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/>
              <a:t>Farhan Fadilah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Ivan </a:t>
            </a:r>
            <a:r>
              <a:rPr lang="en-US" sz="3200" dirty="0" err="1"/>
              <a:t>Adriyansyah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Otniel Rahadiyan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 descr="Hollow accent block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7180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1" y="2043127"/>
            <a:ext cx="5472000" cy="3600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err="1"/>
              <a:t>Ekonomi</a:t>
            </a:r>
            <a:r>
              <a:rPr lang="en-US" dirty="0"/>
              <a:t> AS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i="1" dirty="0"/>
              <a:t>World War II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Ekonomi</a:t>
            </a:r>
            <a:r>
              <a:rPr lang="en-US" dirty="0"/>
              <a:t> AS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i="1" dirty="0"/>
              <a:t>Cold War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2000an </a:t>
            </a:r>
          </a:p>
          <a:p>
            <a:pPr marL="342900" indent="-342900">
              <a:buAutoNum type="arabicPeriod"/>
            </a:pPr>
            <a:r>
              <a:rPr lang="en-US" i="1" dirty="0"/>
              <a:t>Great Recession</a:t>
            </a:r>
          </a:p>
          <a:p>
            <a:pPr marL="342900" indent="-342900">
              <a:buAutoNum type="arabicPeriod"/>
            </a:pPr>
            <a:r>
              <a:rPr lang="en-US" dirty="0" err="1"/>
              <a:t>Ekonomi</a:t>
            </a:r>
            <a:r>
              <a:rPr lang="en-US" dirty="0"/>
              <a:t> di masa </a:t>
            </a:r>
            <a:r>
              <a:rPr lang="en-US" dirty="0" err="1"/>
              <a:t>Presiden</a:t>
            </a:r>
            <a:r>
              <a:rPr lang="en-US" dirty="0"/>
              <a:t> Obama</a:t>
            </a:r>
          </a:p>
          <a:p>
            <a:pPr marL="342900" indent="-342900">
              <a:buAutoNum type="arabicPeriod"/>
            </a:pPr>
            <a:r>
              <a:rPr lang="en-US" dirty="0" err="1"/>
              <a:t>Ekonomi</a:t>
            </a:r>
            <a:r>
              <a:rPr lang="en-US" dirty="0"/>
              <a:t> di masa </a:t>
            </a:r>
            <a:r>
              <a:rPr lang="en-US" dirty="0" err="1"/>
              <a:t>Presiden</a:t>
            </a:r>
            <a:r>
              <a:rPr lang="en-US" dirty="0"/>
              <a:t> Trump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sekarang</a:t>
            </a:r>
            <a:endParaRPr lang="en-US" dirty="0"/>
          </a:p>
        </p:txBody>
      </p:sp>
      <p:pic>
        <p:nvPicPr>
          <p:cNvPr id="9" name="Picture Placeholder 8" descr="Image placeholder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932686" cy="432000"/>
          </a:xfrm>
        </p:spPr>
        <p:txBody>
          <a:bodyPr/>
          <a:lstStyle/>
          <a:p>
            <a:pPr algn="just"/>
            <a:r>
              <a:rPr lang="en-US" dirty="0"/>
              <a:t>Sejarah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1" y="1806898"/>
            <a:ext cx="5472000" cy="3600000"/>
          </a:xfrm>
        </p:spPr>
        <p:txBody>
          <a:bodyPr/>
          <a:lstStyle/>
          <a:p>
            <a:pPr marL="0" indent="0" algn="just">
              <a:buNone/>
            </a:pPr>
            <a:r>
              <a:rPr lang="id-ID" b="1" dirty="0" smtClean="0"/>
              <a:t>Great Depression sampai pasca Perang Dunia</a:t>
            </a:r>
            <a:endParaRPr lang="en-GB" dirty="0"/>
          </a:p>
          <a:p>
            <a:pPr marL="0" indent="0">
              <a:buNone/>
            </a:pPr>
            <a:r>
              <a:rPr lang="id-ID" dirty="0" smtClean="0"/>
              <a:t>Dari tahun 1929 sampai 1939 </a:t>
            </a:r>
            <a:r>
              <a:rPr lang="en-ID" dirty="0" smtClean="0"/>
              <a:t>Amerika </a:t>
            </a:r>
            <a:r>
              <a:rPr lang="en-ID" dirty="0" err="1" smtClean="0"/>
              <a:t>serikat</a:t>
            </a:r>
            <a:r>
              <a:rPr lang="id-ID" dirty="0" smtClean="0"/>
              <a:t> (dan seluruh dunia)</a:t>
            </a:r>
            <a:r>
              <a:rPr lang="en-ID" dirty="0" smtClean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krisis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yang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i="1" dirty="0"/>
              <a:t>The Great Depression </a:t>
            </a:r>
            <a:r>
              <a:rPr lang="en-ID" dirty="0" err="1"/>
              <a:t>ditandai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anjloknya</a:t>
            </a:r>
            <a:r>
              <a:rPr lang="en-ID" dirty="0"/>
              <a:t> pasar </a:t>
            </a:r>
            <a:r>
              <a:rPr lang="en-ID" dirty="0" err="1"/>
              <a:t>saham</a:t>
            </a:r>
            <a:r>
              <a:rPr lang="en-ID" dirty="0"/>
              <a:t>, </a:t>
            </a:r>
            <a:r>
              <a:rPr lang="en-ID" dirty="0" err="1"/>
              <a:t>pelemahan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sektor</a:t>
            </a:r>
            <a:r>
              <a:rPr lang="en-ID" dirty="0"/>
              <a:t> </a:t>
            </a:r>
            <a:r>
              <a:rPr lang="en-ID" dirty="0" err="1"/>
              <a:t>indsutri</a:t>
            </a:r>
            <a:r>
              <a:rPr lang="en-ID" dirty="0"/>
              <a:t> </a:t>
            </a:r>
            <a:r>
              <a:rPr lang="en-ID" dirty="0" err="1"/>
              <a:t>perbankan</a:t>
            </a:r>
            <a:r>
              <a:rPr lang="en-ID" dirty="0"/>
              <a:t>, dan </a:t>
            </a:r>
            <a:r>
              <a:rPr lang="en-ID" dirty="0" err="1"/>
              <a:t>meningkatnya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</a:t>
            </a:r>
            <a:r>
              <a:rPr lang="en-ID" dirty="0" err="1"/>
              <a:t>pengangguran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 20</a:t>
            </a:r>
            <a:r>
              <a:rPr lang="en-ID" dirty="0" smtClean="0"/>
              <a:t>%</a:t>
            </a:r>
            <a:r>
              <a:rPr lang="id-ID" dirty="0" smtClean="0"/>
              <a:t>, ini sering disebut-sebut sebagai titik terendah/terkelam dalam sejarah ekonomi modern AS</a:t>
            </a:r>
            <a:r>
              <a:rPr lang="en-ID" dirty="0" smtClean="0"/>
              <a:t>. </a:t>
            </a:r>
            <a:r>
              <a:rPr lang="en-ID" dirty="0"/>
              <a:t>Pada </a:t>
            </a:r>
            <a:r>
              <a:rPr lang="en-ID" dirty="0" err="1"/>
              <a:t>tahun</a:t>
            </a:r>
            <a:r>
              <a:rPr lang="en-ID" dirty="0"/>
              <a:t> 1933, Roosevelt </a:t>
            </a:r>
            <a:r>
              <a:rPr lang="en-ID" dirty="0" err="1"/>
              <a:t>mencanangkan</a:t>
            </a:r>
            <a:r>
              <a:rPr lang="en-ID" dirty="0"/>
              <a:t> ide </a:t>
            </a:r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 yang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istilah</a:t>
            </a:r>
            <a:r>
              <a:rPr lang="en-ID" dirty="0"/>
              <a:t> </a:t>
            </a:r>
            <a:r>
              <a:rPr lang="en-ID" i="1" dirty="0"/>
              <a:t>New Deal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penyaluran</a:t>
            </a:r>
            <a:r>
              <a:rPr lang="en-ID" dirty="0"/>
              <a:t> program </a:t>
            </a:r>
            <a:r>
              <a:rPr lang="en-ID" dirty="0" err="1"/>
              <a:t>penyelamatan</a:t>
            </a:r>
            <a:r>
              <a:rPr lang="en-ID" dirty="0"/>
              <a:t> </a:t>
            </a:r>
            <a:r>
              <a:rPr lang="en-ID" dirty="0" err="1"/>
              <a:t>industri</a:t>
            </a:r>
            <a:r>
              <a:rPr lang="en-ID" dirty="0"/>
              <a:t> </a:t>
            </a:r>
            <a:r>
              <a:rPr lang="en-ID" dirty="0" err="1"/>
              <a:t>perbankan</a:t>
            </a:r>
            <a:r>
              <a:rPr lang="en-ID" dirty="0"/>
              <a:t> dan </a:t>
            </a:r>
            <a:r>
              <a:rPr lang="en-ID" dirty="0" err="1"/>
              <a:t>pencipataan</a:t>
            </a:r>
            <a:r>
              <a:rPr lang="en-ID" dirty="0"/>
              <a:t> </a:t>
            </a:r>
            <a:r>
              <a:rPr lang="en-ID" dirty="0" err="1"/>
              <a:t>lapangan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 smtClean="0"/>
              <a:t>.</a:t>
            </a:r>
            <a:r>
              <a:rPr lang="id-ID" dirty="0" smtClean="0"/>
              <a:t> Pasca PD I dan II ekonomi AS stabil apabila dibandingkan dengan negara lain karena tidak ada pertempuran (kecuali serangan Pearl Harbour) yang terjadi di </a:t>
            </a:r>
            <a:r>
              <a:rPr lang="id-ID" smtClean="0"/>
              <a:t>wilayah AS. </a:t>
            </a:r>
            <a:r>
              <a:rPr lang="en-ID" dirty="0" smtClean="0"/>
              <a:t> </a:t>
            </a:r>
            <a:r>
              <a:rPr lang="en-ID" dirty="0"/>
              <a:t>Di era 1980an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di </a:t>
            </a:r>
            <a:r>
              <a:rPr lang="en-ID" dirty="0" err="1"/>
              <a:t>kawasan</a:t>
            </a:r>
            <a:r>
              <a:rPr lang="en-ID" dirty="0"/>
              <a:t> Timur Tengah </a:t>
            </a:r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dirty="0" err="1"/>
              <a:t>tingginya</a:t>
            </a:r>
            <a:r>
              <a:rPr lang="en-ID" dirty="0"/>
              <a:t>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minyak</a:t>
            </a:r>
            <a:r>
              <a:rPr lang="en-ID" dirty="0"/>
              <a:t> </a:t>
            </a:r>
            <a:r>
              <a:rPr lang="en-ID" dirty="0" err="1"/>
              <a:t>mentah</a:t>
            </a:r>
            <a:r>
              <a:rPr lang="en-ID" dirty="0"/>
              <a:t> dunia yang </a:t>
            </a:r>
            <a:r>
              <a:rPr lang="en-ID" dirty="0" err="1"/>
              <a:t>berdampak</a:t>
            </a:r>
            <a:r>
              <a:rPr lang="en-ID" dirty="0"/>
              <a:t> </a:t>
            </a:r>
            <a:r>
              <a:rPr lang="en-ID" dirty="0" err="1"/>
              <a:t>negaraif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perekonomian</a:t>
            </a:r>
            <a:r>
              <a:rPr lang="en-ID" dirty="0"/>
              <a:t> </a:t>
            </a:r>
            <a:r>
              <a:rPr lang="en-ID" dirty="0" err="1"/>
              <a:t>domestik</a:t>
            </a:r>
            <a:r>
              <a:rPr lang="en-ID" dirty="0"/>
              <a:t> AS.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algn="just"/>
            <a:fld id="{19B51A1E-902D-48AF-9020-955120F399B6}" type="slidenum">
              <a:rPr lang="en-US" smtClean="0"/>
              <a:pPr algn="just"/>
              <a:t>4</a:t>
            </a:fld>
            <a:endParaRPr lang="en-US" dirty="0"/>
          </a:p>
        </p:txBody>
      </p:sp>
      <p:sp>
        <p:nvSpPr>
          <p:cNvPr id="9" name="Content Placeholder 28">
            <a:extLst>
              <a:ext uri="{FF2B5EF4-FFF2-40B4-BE49-F238E27FC236}">
                <a16:creationId xmlns:a16="http://schemas.microsoft.com/office/drawing/2014/main" id="{18B4473F-55DB-420A-9520-983D82E9CE20}"/>
              </a:ext>
            </a:extLst>
          </p:cNvPr>
          <p:cNvSpPr txBox="1">
            <a:spLocks/>
          </p:cNvSpPr>
          <p:nvPr/>
        </p:nvSpPr>
        <p:spPr>
          <a:xfrm>
            <a:off x="6215856" y="432000"/>
            <a:ext cx="5544144" cy="2889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4D2B5-85B8-425D-88E7-F070E0122F7A}"/>
              </a:ext>
            </a:extLst>
          </p:cNvPr>
          <p:cNvSpPr/>
          <p:nvPr/>
        </p:nvSpPr>
        <p:spPr>
          <a:xfrm>
            <a:off x="6243436" y="1674674"/>
            <a:ext cx="5544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Tahun</a:t>
            </a:r>
            <a:r>
              <a:rPr lang="fr-FR" dirty="0"/>
              <a:t> 1981, Ronald </a:t>
            </a:r>
            <a:r>
              <a:rPr lang="fr-FR" dirty="0" err="1"/>
              <a:t>Reagen</a:t>
            </a:r>
            <a:r>
              <a:rPr lang="fr-FR" dirty="0"/>
              <a:t> </a:t>
            </a:r>
            <a:r>
              <a:rPr lang="fr-FR" dirty="0" err="1"/>
              <a:t>mengambil</a:t>
            </a:r>
            <a:r>
              <a:rPr lang="fr-FR" dirty="0"/>
              <a:t> </a:t>
            </a:r>
            <a:r>
              <a:rPr lang="fr-FR" dirty="0" err="1"/>
              <a:t>kebijakan</a:t>
            </a:r>
            <a:r>
              <a:rPr lang="fr-FR" dirty="0"/>
              <a:t>  </a:t>
            </a:r>
            <a:r>
              <a:rPr lang="fr-FR" dirty="0" err="1"/>
              <a:t>pemangkasan</a:t>
            </a:r>
            <a:r>
              <a:rPr lang="fr-FR" dirty="0"/>
              <a:t> tarif </a:t>
            </a:r>
            <a:r>
              <a:rPr lang="fr-FR" dirty="0" err="1"/>
              <a:t>pajak</a:t>
            </a:r>
            <a:r>
              <a:rPr lang="fr-FR" dirty="0"/>
              <a:t> </a:t>
            </a:r>
            <a:r>
              <a:rPr lang="fr-FR" dirty="0" err="1"/>
              <a:t>untuk</a:t>
            </a:r>
            <a:r>
              <a:rPr lang="fr-FR" dirty="0"/>
              <a:t> </a:t>
            </a:r>
            <a:r>
              <a:rPr lang="fr-FR" dirty="0" err="1"/>
              <a:t>mendorong</a:t>
            </a:r>
            <a:r>
              <a:rPr lang="fr-FR" dirty="0"/>
              <a:t> </a:t>
            </a:r>
            <a:r>
              <a:rPr lang="fr-FR" dirty="0" err="1"/>
              <a:t>pertumbuhan</a:t>
            </a:r>
            <a:r>
              <a:rPr lang="fr-FR" dirty="0"/>
              <a:t> </a:t>
            </a:r>
            <a:r>
              <a:rPr lang="fr-FR" dirty="0" err="1"/>
              <a:t>ekonomi</a:t>
            </a:r>
            <a:r>
              <a:rPr lang="fr-FR" dirty="0"/>
              <a:t> di </a:t>
            </a:r>
            <a:r>
              <a:rPr lang="fr-FR" dirty="0" err="1"/>
              <a:t>sektor</a:t>
            </a:r>
            <a:r>
              <a:rPr lang="fr-FR" dirty="0"/>
              <a:t> </a:t>
            </a:r>
            <a:r>
              <a:rPr lang="fr-FR" dirty="0" err="1"/>
              <a:t>riil</a:t>
            </a:r>
            <a:r>
              <a:rPr lang="fr-FR" dirty="0"/>
              <a:t> dan </a:t>
            </a:r>
            <a:r>
              <a:rPr lang="fr-FR" dirty="0" err="1"/>
              <a:t>konsumsi</a:t>
            </a:r>
            <a:r>
              <a:rPr lang="fr-FR" dirty="0"/>
              <a:t>. </a:t>
            </a:r>
            <a:r>
              <a:rPr lang="fr-FR" dirty="0" err="1"/>
              <a:t>Sedangkan</a:t>
            </a:r>
            <a:r>
              <a:rPr lang="fr-FR" dirty="0"/>
              <a:t> </a:t>
            </a:r>
            <a:r>
              <a:rPr lang="fr-FR" dirty="0" err="1"/>
              <a:t>pemberlakuan</a:t>
            </a:r>
            <a:r>
              <a:rPr lang="fr-FR" dirty="0"/>
              <a:t> </a:t>
            </a:r>
            <a:r>
              <a:rPr lang="fr-FR" dirty="0" err="1"/>
              <a:t>deregulasi</a:t>
            </a:r>
            <a:r>
              <a:rPr lang="fr-FR" dirty="0"/>
              <a:t> dan </a:t>
            </a:r>
            <a:r>
              <a:rPr lang="fr-FR" dirty="0" err="1"/>
              <a:t>penerapan</a:t>
            </a:r>
            <a:r>
              <a:rPr lang="fr-FR" dirty="0"/>
              <a:t> </a:t>
            </a:r>
            <a:r>
              <a:rPr lang="fr-FR" dirty="0" err="1"/>
              <a:t>aturan</a:t>
            </a:r>
            <a:r>
              <a:rPr lang="fr-FR" dirty="0"/>
              <a:t> </a:t>
            </a:r>
            <a:r>
              <a:rPr lang="fr-FR" dirty="0" err="1"/>
              <a:t>dagang</a:t>
            </a:r>
            <a:r>
              <a:rPr lang="fr-FR" dirty="0"/>
              <a:t> yang </a:t>
            </a:r>
            <a:r>
              <a:rPr lang="fr-FR" dirty="0" err="1"/>
              <a:t>fleksibel</a:t>
            </a:r>
            <a:r>
              <a:rPr lang="fr-FR" dirty="0"/>
              <a:t> </a:t>
            </a:r>
            <a:r>
              <a:rPr lang="fr-FR" dirty="0" err="1"/>
              <a:t>digunakan</a:t>
            </a:r>
            <a:r>
              <a:rPr lang="fr-FR" dirty="0"/>
              <a:t> </a:t>
            </a:r>
            <a:r>
              <a:rPr lang="fr-FR" dirty="0" err="1"/>
              <a:t>untuk</a:t>
            </a:r>
            <a:r>
              <a:rPr lang="fr-FR" dirty="0"/>
              <a:t> </a:t>
            </a:r>
            <a:r>
              <a:rPr lang="fr-FR" dirty="0" err="1"/>
              <a:t>meningkatkan</a:t>
            </a:r>
            <a:r>
              <a:rPr lang="fr-FR" dirty="0"/>
              <a:t> </a:t>
            </a:r>
            <a:r>
              <a:rPr lang="fr-FR" dirty="0" err="1"/>
              <a:t>produktivitas</a:t>
            </a:r>
            <a:r>
              <a:rPr lang="fr-FR" dirty="0"/>
              <a:t> </a:t>
            </a:r>
            <a:r>
              <a:rPr lang="fr-FR" dirty="0" err="1"/>
              <a:t>usaha</a:t>
            </a:r>
            <a:r>
              <a:rPr lang="fr-FR" dirty="0"/>
              <a:t> dan </a:t>
            </a:r>
            <a:r>
              <a:rPr lang="fr-FR" dirty="0" err="1"/>
              <a:t>perdagangan</a:t>
            </a:r>
            <a:r>
              <a:rPr lang="fr-FR" dirty="0"/>
              <a:t>. </a:t>
            </a:r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893B0E-C0C7-4252-A5DD-2836BE5638E4}"/>
              </a:ext>
            </a:extLst>
          </p:cNvPr>
          <p:cNvCxnSpPr/>
          <p:nvPr/>
        </p:nvCxnSpPr>
        <p:spPr>
          <a:xfrm>
            <a:off x="6096000" y="1651518"/>
            <a:ext cx="0" cy="25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1B50AF-8C67-4B40-8FC9-4BB3D4416E9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282692" y="3686522"/>
            <a:ext cx="5511800" cy="2505478"/>
          </a:xfrm>
          <a:blipFill>
            <a:blip r:embed="rId2"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9781494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932686" cy="432000"/>
          </a:xfrm>
        </p:spPr>
        <p:txBody>
          <a:bodyPr/>
          <a:lstStyle/>
          <a:p>
            <a:pPr algn="just"/>
            <a:r>
              <a:rPr lang="en-US" dirty="0"/>
              <a:t>Sejarah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1" y="1674674"/>
            <a:ext cx="5472000" cy="3600000"/>
          </a:xfrm>
        </p:spPr>
        <p:txBody>
          <a:bodyPr/>
          <a:lstStyle/>
          <a:p>
            <a:pPr marL="0" indent="0" algn="just">
              <a:buNone/>
            </a:pPr>
            <a:r>
              <a:rPr lang="en-GB" b="1" dirty="0" err="1"/>
              <a:t>Pasca</a:t>
            </a:r>
            <a:r>
              <a:rPr lang="en-GB" b="1" dirty="0"/>
              <a:t> </a:t>
            </a:r>
            <a:r>
              <a:rPr lang="en-GB" b="1" i="1" dirty="0"/>
              <a:t>Cold War</a:t>
            </a:r>
            <a:endParaRPr lang="en-GB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Pada</a:t>
            </a:r>
            <a:r>
              <a:rPr lang="fr-FR" dirty="0"/>
              <a:t> </a:t>
            </a:r>
            <a:r>
              <a:rPr lang="fr-FR" dirty="0" err="1"/>
              <a:t>era</a:t>
            </a:r>
            <a:r>
              <a:rPr lang="fr-FR" dirty="0"/>
              <a:t> </a:t>
            </a:r>
            <a:r>
              <a:rPr lang="fr-FR" dirty="0" err="1"/>
              <a:t>tahun</a:t>
            </a:r>
            <a:r>
              <a:rPr lang="fr-FR" dirty="0"/>
              <a:t> 1990an </a:t>
            </a:r>
            <a:r>
              <a:rPr lang="fr-FR" dirty="0" err="1"/>
              <a:t>perkembangan</a:t>
            </a:r>
            <a:r>
              <a:rPr lang="fr-FR" dirty="0"/>
              <a:t> </a:t>
            </a:r>
            <a:r>
              <a:rPr lang="fr-FR" dirty="0" err="1"/>
              <a:t>dalam</a:t>
            </a:r>
            <a:r>
              <a:rPr lang="fr-FR" dirty="0"/>
              <a:t> </a:t>
            </a:r>
            <a:r>
              <a:rPr lang="fr-FR" dirty="0" err="1"/>
              <a:t>bidang</a:t>
            </a:r>
            <a:r>
              <a:rPr lang="fr-FR" dirty="0"/>
              <a:t> </a:t>
            </a:r>
            <a:r>
              <a:rPr lang="fr-FR" dirty="0" err="1"/>
              <a:t>teknologi</a:t>
            </a:r>
            <a:r>
              <a:rPr lang="fr-FR" dirty="0"/>
              <a:t> </a:t>
            </a:r>
            <a:r>
              <a:rPr lang="fr-FR" dirty="0" err="1"/>
              <a:t>semakin</a:t>
            </a:r>
            <a:r>
              <a:rPr lang="fr-FR" dirty="0"/>
              <a:t> </a:t>
            </a:r>
            <a:r>
              <a:rPr lang="fr-FR" dirty="0" err="1"/>
              <a:t>berdampak</a:t>
            </a:r>
            <a:r>
              <a:rPr lang="fr-FR" dirty="0"/>
              <a:t> </a:t>
            </a:r>
            <a:r>
              <a:rPr lang="fr-FR" dirty="0" err="1"/>
              <a:t>pada</a:t>
            </a:r>
            <a:r>
              <a:rPr lang="fr-FR" dirty="0"/>
              <a:t> </a:t>
            </a:r>
            <a:r>
              <a:rPr lang="fr-FR" dirty="0" err="1"/>
              <a:t>perekonomian</a:t>
            </a:r>
            <a:r>
              <a:rPr lang="fr-FR" dirty="0"/>
              <a:t> </a:t>
            </a:r>
            <a:r>
              <a:rPr lang="fr-FR" dirty="0" err="1"/>
              <a:t>Amerika</a:t>
            </a:r>
            <a:r>
              <a:rPr lang="fr-FR" dirty="0"/>
              <a:t> </a:t>
            </a:r>
            <a:r>
              <a:rPr lang="fr-FR" dirty="0" err="1"/>
              <a:t>Serikat</a:t>
            </a:r>
            <a:r>
              <a:rPr lang="fr-FR" dirty="0"/>
              <a:t> </a:t>
            </a:r>
            <a:r>
              <a:rPr lang="fr-FR" dirty="0" err="1"/>
              <a:t>dengan</a:t>
            </a:r>
            <a:r>
              <a:rPr lang="fr-FR" dirty="0"/>
              <a:t> </a:t>
            </a:r>
            <a:r>
              <a:rPr lang="fr-FR" dirty="0" err="1"/>
              <a:t>lahirnya</a:t>
            </a:r>
            <a:r>
              <a:rPr lang="fr-FR" dirty="0"/>
              <a:t> </a:t>
            </a:r>
            <a:r>
              <a:rPr lang="fr-FR" dirty="0" err="1"/>
              <a:t>innovator</a:t>
            </a:r>
            <a:r>
              <a:rPr lang="fr-FR" dirty="0"/>
              <a:t> </a:t>
            </a:r>
            <a:r>
              <a:rPr lang="fr-FR" dirty="0" err="1"/>
              <a:t>dalam</a:t>
            </a:r>
            <a:r>
              <a:rPr lang="fr-FR" dirty="0"/>
              <a:t> </a:t>
            </a:r>
            <a:r>
              <a:rPr lang="fr-FR" dirty="0" err="1"/>
              <a:t>bidang</a:t>
            </a:r>
            <a:r>
              <a:rPr lang="fr-FR" dirty="0"/>
              <a:t> </a:t>
            </a:r>
            <a:r>
              <a:rPr lang="fr-FR" dirty="0" err="1"/>
              <a:t>teknologi</a:t>
            </a:r>
            <a:r>
              <a:rPr lang="fr-FR" dirty="0"/>
              <a:t> </a:t>
            </a:r>
            <a:r>
              <a:rPr lang="fr-FR" dirty="0" err="1"/>
              <a:t>seperti</a:t>
            </a:r>
            <a:r>
              <a:rPr lang="fr-FR" dirty="0"/>
              <a:t> Steve Jobs, Sergey Brin dan Larry Page, Bill Gates, </a:t>
            </a:r>
            <a:r>
              <a:rPr lang="fr-FR" dirty="0" err="1"/>
              <a:t>serta</a:t>
            </a:r>
            <a:r>
              <a:rPr lang="fr-FR" dirty="0"/>
              <a:t> Jerry yang dan David </a:t>
            </a:r>
            <a:r>
              <a:rPr lang="fr-FR" dirty="0" err="1"/>
              <a:t>Filo</a:t>
            </a:r>
            <a:r>
              <a:rPr lang="fr-FR" dirty="0"/>
              <a:t>. </a:t>
            </a:r>
            <a:r>
              <a:rPr lang="en-ID" dirty="0"/>
              <a:t>Di era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berkembangnya</a:t>
            </a:r>
            <a:r>
              <a:rPr lang="en-ID" dirty="0"/>
              <a:t> </a:t>
            </a:r>
            <a:r>
              <a:rPr lang="en-ID" dirty="0" err="1"/>
              <a:t>inovasi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yang </a:t>
            </a:r>
            <a:r>
              <a:rPr lang="en-ID" dirty="0" err="1"/>
              <a:t>diciptakan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kluster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(</a:t>
            </a:r>
            <a:r>
              <a:rPr lang="en-ID" i="1" dirty="0"/>
              <a:t>Cluster Based Economy) </a:t>
            </a:r>
            <a:r>
              <a:rPr lang="en-ID" dirty="0" err="1"/>
              <a:t>seperti</a:t>
            </a:r>
            <a:r>
              <a:rPr lang="en-ID" dirty="0"/>
              <a:t> Silicon Valley. Pada era 2000an </a:t>
            </a:r>
            <a:r>
              <a:rPr lang="en-ID" dirty="0" err="1"/>
              <a:t>munculnya</a:t>
            </a:r>
            <a:r>
              <a:rPr lang="en-ID" dirty="0"/>
              <a:t> </a:t>
            </a:r>
            <a:r>
              <a:rPr lang="en-ID" dirty="0" err="1"/>
              <a:t>startup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yang </a:t>
            </a:r>
            <a:r>
              <a:rPr lang="en-ID" dirty="0" err="1"/>
              <a:t>berbasis</a:t>
            </a:r>
            <a:r>
              <a:rPr lang="en-ID" dirty="0"/>
              <a:t> pada dunia </a:t>
            </a:r>
            <a:r>
              <a:rPr lang="en-ID" dirty="0" err="1"/>
              <a:t>maya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i="1" dirty="0"/>
              <a:t>Online </a:t>
            </a:r>
            <a:r>
              <a:rPr lang="en-ID" dirty="0"/>
              <a:t>yang </a:t>
            </a:r>
            <a:r>
              <a:rPr lang="en-ID" dirty="0" err="1"/>
              <a:t>disebut</a:t>
            </a:r>
            <a:r>
              <a:rPr lang="en-ID" dirty="0"/>
              <a:t> Ecommerce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i="1" dirty="0"/>
              <a:t>Dotcom Companies.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algn="just"/>
            <a:fld id="{19B51A1E-902D-48AF-9020-955120F399B6}" type="slidenum">
              <a:rPr lang="en-US" smtClean="0"/>
              <a:pPr algn="just"/>
              <a:t>5</a:t>
            </a:fld>
            <a:endParaRPr lang="en-US" dirty="0"/>
          </a:p>
        </p:txBody>
      </p:sp>
      <p:sp>
        <p:nvSpPr>
          <p:cNvPr id="9" name="Content Placeholder 28">
            <a:extLst>
              <a:ext uri="{FF2B5EF4-FFF2-40B4-BE49-F238E27FC236}">
                <a16:creationId xmlns:a16="http://schemas.microsoft.com/office/drawing/2014/main" id="{18B4473F-55DB-420A-9520-983D82E9CE20}"/>
              </a:ext>
            </a:extLst>
          </p:cNvPr>
          <p:cNvSpPr txBox="1">
            <a:spLocks/>
          </p:cNvSpPr>
          <p:nvPr/>
        </p:nvSpPr>
        <p:spPr>
          <a:xfrm>
            <a:off x="6215856" y="432000"/>
            <a:ext cx="5544144" cy="2889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4D2B5-85B8-425D-88E7-F070E0122F7A}"/>
              </a:ext>
            </a:extLst>
          </p:cNvPr>
          <p:cNvSpPr/>
          <p:nvPr/>
        </p:nvSpPr>
        <p:spPr>
          <a:xfrm>
            <a:off x="6215856" y="1651518"/>
            <a:ext cx="5544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i="1" dirty="0"/>
              <a:t>Great Recession</a:t>
            </a:r>
          </a:p>
          <a:p>
            <a:endParaRPr lang="en-ID" i="1" dirty="0"/>
          </a:p>
          <a:p>
            <a:r>
              <a:rPr lang="en-ID" dirty="0"/>
              <a:t>Amerika </a:t>
            </a:r>
            <a:r>
              <a:rPr lang="en-ID" dirty="0" err="1"/>
              <a:t>Serikat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krisis</a:t>
            </a:r>
            <a:r>
              <a:rPr lang="en-ID" dirty="0"/>
              <a:t> </a:t>
            </a:r>
            <a:r>
              <a:rPr lang="en-ID" dirty="0" err="1"/>
              <a:t>finansial</a:t>
            </a:r>
            <a:r>
              <a:rPr lang="en-ID" dirty="0"/>
              <a:t> </a:t>
            </a:r>
            <a:r>
              <a:rPr lang="en-ID" dirty="0" err="1"/>
              <a:t>terburuk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perang</a:t>
            </a:r>
            <a:r>
              <a:rPr lang="en-ID" dirty="0"/>
              <a:t> dunia ke-2 pada </a:t>
            </a:r>
            <a:r>
              <a:rPr lang="en-ID" dirty="0" err="1"/>
              <a:t>rahun</a:t>
            </a:r>
            <a:r>
              <a:rPr lang="en-ID" dirty="0"/>
              <a:t> 2008 yang </a:t>
            </a:r>
            <a:r>
              <a:rPr lang="en-ID" dirty="0" err="1"/>
              <a:t>diawali</a:t>
            </a:r>
            <a:r>
              <a:rPr lang="en-ID" dirty="0"/>
              <a:t> oleh </a:t>
            </a:r>
            <a:r>
              <a:rPr lang="en-ID" dirty="0" err="1"/>
              <a:t>kebangkrutan</a:t>
            </a:r>
            <a:r>
              <a:rPr lang="en-ID" dirty="0"/>
              <a:t> Lembaga </a:t>
            </a:r>
            <a:r>
              <a:rPr lang="en-ID" dirty="0" err="1"/>
              <a:t>keuangan</a:t>
            </a:r>
            <a:r>
              <a:rPr lang="en-ID" dirty="0"/>
              <a:t> Lehman Brothers dan </a:t>
            </a:r>
            <a:r>
              <a:rPr lang="en-ID" dirty="0" err="1"/>
              <a:t>menyeret</a:t>
            </a:r>
            <a:r>
              <a:rPr lang="en-ID" dirty="0"/>
              <a:t> negara-negara lain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krisis</a:t>
            </a:r>
            <a:r>
              <a:rPr lang="en-ID" dirty="0"/>
              <a:t> global.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menanggulangi</a:t>
            </a:r>
            <a:r>
              <a:rPr lang="en-ID" dirty="0"/>
              <a:t> </a:t>
            </a:r>
            <a:r>
              <a:rPr lang="en-ID" dirty="0" err="1"/>
              <a:t>krisis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Amerika </a:t>
            </a:r>
            <a:r>
              <a:rPr lang="en-ID" dirty="0" err="1"/>
              <a:t>Serikat</a:t>
            </a:r>
            <a:r>
              <a:rPr lang="en-ID" dirty="0"/>
              <a:t> </a:t>
            </a:r>
            <a:r>
              <a:rPr lang="en-ID" dirty="0" err="1"/>
              <a:t>mengeluarkan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moneter</a:t>
            </a:r>
            <a:r>
              <a:rPr lang="en-ID" dirty="0"/>
              <a:t> </a:t>
            </a:r>
            <a:r>
              <a:rPr lang="en-ID" dirty="0" err="1"/>
              <a:t>uyang</a:t>
            </a:r>
            <a:r>
              <a:rPr lang="en-ID" dirty="0"/>
              <a:t> </a:t>
            </a:r>
            <a:r>
              <a:rPr lang="en-ID" dirty="0" err="1"/>
              <a:t>bernama</a:t>
            </a:r>
            <a:r>
              <a:rPr lang="en-ID" dirty="0"/>
              <a:t> </a:t>
            </a:r>
            <a:r>
              <a:rPr lang="en-ID" i="1" dirty="0"/>
              <a:t>quantitative Easing </a:t>
            </a:r>
            <a:r>
              <a:rPr lang="en-ID" dirty="0"/>
              <a:t>yang </a:t>
            </a:r>
            <a:r>
              <a:rPr lang="en-ID" dirty="0" err="1"/>
              <a:t>digerakkan</a:t>
            </a:r>
            <a:r>
              <a:rPr lang="en-ID" dirty="0"/>
              <a:t> oleh </a:t>
            </a:r>
            <a:r>
              <a:rPr lang="en-ID" i="1" dirty="0"/>
              <a:t>The  Federal Reserve </a:t>
            </a:r>
            <a:r>
              <a:rPr lang="en-ID" dirty="0" err="1"/>
              <a:t>selaku</a:t>
            </a:r>
            <a:r>
              <a:rPr lang="en-ID" dirty="0"/>
              <a:t> bank </a:t>
            </a:r>
            <a:r>
              <a:rPr lang="en-ID" dirty="0" err="1"/>
              <a:t>sentral</a:t>
            </a:r>
            <a:r>
              <a:rPr lang="en-ID" dirty="0"/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893B0E-C0C7-4252-A5DD-2836BE5638E4}"/>
              </a:ext>
            </a:extLst>
          </p:cNvPr>
          <p:cNvCxnSpPr/>
          <p:nvPr/>
        </p:nvCxnSpPr>
        <p:spPr>
          <a:xfrm>
            <a:off x="6096000" y="1651518"/>
            <a:ext cx="0" cy="25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79802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932686" cy="432000"/>
          </a:xfrm>
        </p:spPr>
        <p:txBody>
          <a:bodyPr/>
          <a:lstStyle/>
          <a:p>
            <a:pPr algn="just"/>
            <a:r>
              <a:rPr lang="en-US" dirty="0"/>
              <a:t>Sejarah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343" y="1651518"/>
            <a:ext cx="5472000" cy="3600000"/>
          </a:xfrm>
        </p:spPr>
        <p:txBody>
          <a:bodyPr/>
          <a:lstStyle/>
          <a:p>
            <a:pPr marL="0" indent="0" algn="just">
              <a:buNone/>
            </a:pPr>
            <a:r>
              <a:rPr lang="en-GB" b="1" dirty="0"/>
              <a:t>Masa </a:t>
            </a:r>
            <a:r>
              <a:rPr lang="en-GB" b="1" dirty="0" err="1"/>
              <a:t>Pemerintahan</a:t>
            </a:r>
            <a:r>
              <a:rPr lang="en-GB" b="1" dirty="0"/>
              <a:t> </a:t>
            </a:r>
            <a:r>
              <a:rPr lang="en-GB" b="1" dirty="0" err="1"/>
              <a:t>Presiden</a:t>
            </a:r>
            <a:r>
              <a:rPr lang="en-GB" b="1" dirty="0"/>
              <a:t> Obama</a:t>
            </a:r>
          </a:p>
          <a:p>
            <a:pPr marL="0" indent="0" algn="just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GB" sz="1600" dirty="0" err="1">
                <a:solidFill>
                  <a:schemeClr val="tx1"/>
                </a:solidFill>
              </a:rPr>
              <a:t>Beberapa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kebijakan</a:t>
            </a:r>
            <a:r>
              <a:rPr lang="en-GB" sz="1600" dirty="0">
                <a:solidFill>
                  <a:schemeClr val="tx1"/>
                </a:solidFill>
              </a:rPr>
              <a:t> yang </a:t>
            </a:r>
            <a:r>
              <a:rPr lang="en-GB" sz="1600" dirty="0" err="1">
                <a:solidFill>
                  <a:schemeClr val="tx1"/>
                </a:solidFill>
              </a:rPr>
              <a:t>dibuat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seperti</a:t>
            </a:r>
            <a:r>
              <a:rPr lang="en-ID" sz="1600" dirty="0">
                <a:solidFill>
                  <a:schemeClr val="tx1"/>
                </a:solidFill>
              </a:rPr>
              <a:t>,Kebjakan American Recovery and Reinvestment act of 2009 </a:t>
            </a:r>
            <a:r>
              <a:rPr lang="en-ID" sz="1600" dirty="0" err="1">
                <a:solidFill>
                  <a:schemeClr val="tx1"/>
                </a:solidFill>
              </a:rPr>
              <a:t>sebuah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paket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  <a:r>
              <a:rPr lang="en-ID" sz="1600" dirty="0">
                <a:solidFill>
                  <a:schemeClr val="tx1"/>
                </a:solidFill>
                <a:hlinkClick r:id="rId2" tooltip="Stimulus (ekonomi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stimulus </a:t>
            </a:r>
            <a:r>
              <a:rPr lang="en-ID" sz="1600" dirty="0" err="1">
                <a:solidFill>
                  <a:schemeClr val="tx1"/>
                </a:solidFill>
                <a:hlinkClick r:id="rId2" tooltip="Stimulus (ekonomi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ekonomi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  <a:r>
              <a:rPr lang="en-ID" sz="1600" dirty="0" err="1">
                <a:solidFill>
                  <a:schemeClr val="tx1"/>
                </a:solidFill>
              </a:rPr>
              <a:t>senilai</a:t>
            </a:r>
            <a:r>
              <a:rPr lang="en-ID" sz="1600" dirty="0">
                <a:solidFill>
                  <a:schemeClr val="tx1"/>
                </a:solidFill>
              </a:rPr>
              <a:t> $787 </a:t>
            </a:r>
            <a:r>
              <a:rPr lang="en-ID" sz="1600" dirty="0" err="1">
                <a:solidFill>
                  <a:schemeClr val="tx1"/>
                </a:solidFill>
              </a:rPr>
              <a:t>miliar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untuk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membantu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pemulihan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ekonomi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akibat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memburuknya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resesi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globalUndang-undang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ini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mencakup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peningkatan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pengeluaran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pemerintah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untuk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layanan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kesehatan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infrastruktur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pendidikan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berbagai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pengecualian</a:t>
            </a:r>
            <a:r>
              <a:rPr lang="en-ID" sz="1600" dirty="0">
                <a:solidFill>
                  <a:schemeClr val="tx1"/>
                </a:solidFill>
              </a:rPr>
              <a:t> dan </a:t>
            </a:r>
            <a:r>
              <a:rPr lang="en-ID" sz="1600" dirty="0" err="1">
                <a:solidFill>
                  <a:schemeClr val="tx1"/>
                </a:solidFill>
              </a:rPr>
              <a:t>insentif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pajak</a:t>
            </a:r>
            <a:r>
              <a:rPr lang="en-ID" sz="1600" dirty="0">
                <a:solidFill>
                  <a:schemeClr val="tx1"/>
                </a:solidFill>
              </a:rPr>
              <a:t>, dan </a:t>
            </a:r>
            <a:r>
              <a:rPr lang="en-ID" sz="1600" dirty="0" err="1">
                <a:solidFill>
                  <a:schemeClr val="tx1"/>
                </a:solidFill>
              </a:rPr>
              <a:t>bantuan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langsung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individu</a:t>
            </a:r>
            <a:r>
              <a:rPr lang="en-ID" sz="1600" dirty="0">
                <a:solidFill>
                  <a:schemeClr val="tx1"/>
                </a:solidFill>
              </a:rPr>
              <a:t>. </a:t>
            </a:r>
            <a:r>
              <a:rPr lang="en-ID" sz="1600" dirty="0" err="1">
                <a:solidFill>
                  <a:schemeClr val="tx1"/>
                </a:solidFill>
              </a:rPr>
              <a:t>pengesahkan</a:t>
            </a:r>
            <a:r>
              <a:rPr lang="en-ID" sz="1600" dirty="0">
                <a:solidFill>
                  <a:schemeClr val="tx1"/>
                </a:solidFill>
              </a:rPr>
              <a:t> RUU </a:t>
            </a:r>
            <a:r>
              <a:rPr lang="en-ID" sz="1600" dirty="0" err="1">
                <a:solidFill>
                  <a:schemeClr val="tx1"/>
                </a:solidFill>
              </a:rPr>
              <a:t>dwipartai</a:t>
            </a:r>
            <a:r>
              <a:rPr lang="en-ID" sz="1600" dirty="0">
                <a:solidFill>
                  <a:schemeClr val="tx1"/>
                </a:solidFill>
              </a:rPr>
              <a:t> Budget Control Act of 2011. UU </a:t>
            </a:r>
            <a:r>
              <a:rPr lang="en-ID" sz="1600" dirty="0" err="1">
                <a:solidFill>
                  <a:schemeClr val="tx1"/>
                </a:solidFill>
              </a:rPr>
              <a:t>ini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memberlakukan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batasan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pengeluaran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rahasia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sampai</a:t>
            </a:r>
            <a:r>
              <a:rPr lang="en-ID" sz="1600" dirty="0">
                <a:solidFill>
                  <a:schemeClr val="tx1"/>
                </a:solidFill>
              </a:rPr>
              <a:t> 2021, </a:t>
            </a:r>
            <a:r>
              <a:rPr lang="en-ID" sz="1600" dirty="0" err="1">
                <a:solidFill>
                  <a:schemeClr val="tx1"/>
                </a:solidFill>
              </a:rPr>
              <a:t>menetapkan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prosedur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penaikan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batas</a:t>
            </a:r>
            <a:r>
              <a:rPr lang="en-ID" sz="1600" dirty="0">
                <a:solidFill>
                  <a:schemeClr val="tx1"/>
                </a:solidFill>
              </a:rPr>
              <a:t> utang, </a:t>
            </a:r>
            <a:r>
              <a:rPr lang="en-ID" sz="1600" dirty="0" err="1">
                <a:solidFill>
                  <a:schemeClr val="tx1"/>
                </a:solidFill>
              </a:rPr>
              <a:t>membentuk</a:t>
            </a:r>
            <a:r>
              <a:rPr lang="en-ID" sz="1600" dirty="0">
                <a:solidFill>
                  <a:schemeClr val="tx1"/>
                </a:solidFill>
              </a:rPr>
              <a:t> Congressional Joint Select Committee on Deficit Reduction </a:t>
            </a:r>
            <a:r>
              <a:rPr lang="en-ID" sz="1600" dirty="0" err="1">
                <a:solidFill>
                  <a:schemeClr val="tx1"/>
                </a:solidFill>
              </a:rPr>
              <a:t>untuk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merencanakan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pengurangan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defisit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lebih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lanjut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dengan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tujuan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mencapai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penghematan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anggaran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sebesar</a:t>
            </a:r>
            <a:r>
              <a:rPr lang="en-ID" sz="1600" dirty="0">
                <a:solidFill>
                  <a:schemeClr val="tx1"/>
                </a:solidFill>
              </a:rPr>
              <a:t> $1,5 </a:t>
            </a:r>
            <a:r>
              <a:rPr lang="en-ID" sz="1600" dirty="0" err="1">
                <a:solidFill>
                  <a:schemeClr val="tx1"/>
                </a:solidFill>
              </a:rPr>
              <a:t>triliun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dalam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kurun</a:t>
            </a:r>
            <a:r>
              <a:rPr lang="en-ID" sz="1600" dirty="0">
                <a:solidFill>
                  <a:schemeClr val="tx1"/>
                </a:solidFill>
              </a:rPr>
              <a:t> 10 </a:t>
            </a:r>
            <a:r>
              <a:rPr lang="en-ID" sz="1600" dirty="0" err="1">
                <a:solidFill>
                  <a:schemeClr val="tx1"/>
                </a:solidFill>
              </a:rPr>
              <a:t>tahun</a:t>
            </a:r>
            <a:r>
              <a:rPr lang="en-ID" sz="1600" dirty="0">
                <a:solidFill>
                  <a:schemeClr val="tx1"/>
                </a:solidFill>
              </a:rPr>
              <a:t>, dan </a:t>
            </a:r>
            <a:r>
              <a:rPr lang="en-ID" sz="1600" dirty="0" err="1">
                <a:solidFill>
                  <a:schemeClr val="tx1"/>
                </a:solidFill>
              </a:rPr>
              <a:t>menetapkan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prosedur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otomatis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untuk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mengurangi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pengeluaran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sampai</a:t>
            </a:r>
            <a:r>
              <a:rPr lang="en-ID" sz="1600" dirty="0">
                <a:solidFill>
                  <a:schemeClr val="tx1"/>
                </a:solidFill>
              </a:rPr>
              <a:t> $1,2 </a:t>
            </a:r>
            <a:r>
              <a:rPr lang="en-ID" sz="1600" dirty="0" err="1">
                <a:solidFill>
                  <a:schemeClr val="tx1"/>
                </a:solidFill>
              </a:rPr>
              <a:t>triliun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jika</a:t>
            </a:r>
            <a:r>
              <a:rPr lang="en-ID" sz="1600" dirty="0">
                <a:solidFill>
                  <a:schemeClr val="tx1"/>
                </a:solidFill>
              </a:rPr>
              <a:t> UU yang </a:t>
            </a:r>
            <a:r>
              <a:rPr lang="en-ID" sz="1600" dirty="0" err="1">
                <a:solidFill>
                  <a:schemeClr val="tx1"/>
                </a:solidFill>
              </a:rPr>
              <a:t>berawal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dengan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komite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gabungan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pilihan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baru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tersebut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gagal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mencapai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penghematan</a:t>
            </a:r>
            <a:r>
              <a:rPr lang="en-ID" sz="1600" dirty="0">
                <a:solidFill>
                  <a:schemeClr val="tx1"/>
                </a:solidFill>
              </a:rPr>
              <a:t> yang </a:t>
            </a:r>
            <a:r>
              <a:rPr lang="en-ID" sz="1600" dirty="0" err="1">
                <a:solidFill>
                  <a:schemeClr val="tx1"/>
                </a:solidFill>
              </a:rPr>
              <a:t>ditetapkan</a:t>
            </a:r>
            <a:r>
              <a:rPr lang="en-ID" sz="1600" dirty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algn="just"/>
            <a:fld id="{19B51A1E-902D-48AF-9020-955120F399B6}" type="slidenum">
              <a:rPr lang="en-US" smtClean="0"/>
              <a:pPr algn="just"/>
              <a:t>6</a:t>
            </a:fld>
            <a:endParaRPr lang="en-US" dirty="0"/>
          </a:p>
        </p:txBody>
      </p:sp>
      <p:sp>
        <p:nvSpPr>
          <p:cNvPr id="9" name="Content Placeholder 28">
            <a:extLst>
              <a:ext uri="{FF2B5EF4-FFF2-40B4-BE49-F238E27FC236}">
                <a16:creationId xmlns:a16="http://schemas.microsoft.com/office/drawing/2014/main" id="{18B4473F-55DB-420A-9520-983D82E9CE20}"/>
              </a:ext>
            </a:extLst>
          </p:cNvPr>
          <p:cNvSpPr txBox="1">
            <a:spLocks/>
          </p:cNvSpPr>
          <p:nvPr/>
        </p:nvSpPr>
        <p:spPr>
          <a:xfrm>
            <a:off x="6215856" y="432000"/>
            <a:ext cx="5544144" cy="2889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4D2B5-85B8-425D-88E7-F070E0122F7A}"/>
              </a:ext>
            </a:extLst>
          </p:cNvPr>
          <p:cNvSpPr/>
          <p:nvPr/>
        </p:nvSpPr>
        <p:spPr>
          <a:xfrm>
            <a:off x="6215856" y="1612699"/>
            <a:ext cx="55441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/>
              <a:t>Masa </a:t>
            </a:r>
            <a:r>
              <a:rPr lang="en-ID" b="1" dirty="0" err="1"/>
              <a:t>Pemerintahan</a:t>
            </a:r>
            <a:r>
              <a:rPr lang="en-ID" b="1" dirty="0"/>
              <a:t> </a:t>
            </a:r>
            <a:r>
              <a:rPr lang="en-ID" b="1" dirty="0" err="1"/>
              <a:t>Presiden</a:t>
            </a:r>
            <a:r>
              <a:rPr lang="en-ID" b="1" dirty="0"/>
              <a:t> Trump</a:t>
            </a:r>
          </a:p>
          <a:p>
            <a:endParaRPr lang="en-ID" i="1" dirty="0"/>
          </a:p>
          <a:p>
            <a:r>
              <a:rPr lang="en-ID" sz="1600" dirty="0"/>
              <a:t>Gross Domestic Product (GDP)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Produk</a:t>
            </a:r>
            <a:r>
              <a:rPr lang="en-ID" sz="1600" dirty="0"/>
              <a:t> </a:t>
            </a:r>
            <a:r>
              <a:rPr lang="en-ID" sz="1600" dirty="0" err="1"/>
              <a:t>domestik</a:t>
            </a:r>
            <a:r>
              <a:rPr lang="en-ID" sz="1600" dirty="0"/>
              <a:t> </a:t>
            </a:r>
            <a:r>
              <a:rPr lang="en-ID" sz="1600" dirty="0" err="1"/>
              <a:t>bruto</a:t>
            </a:r>
            <a:r>
              <a:rPr lang="en-ID" sz="1600" dirty="0"/>
              <a:t> (PDB) AS </a:t>
            </a:r>
            <a:r>
              <a:rPr lang="en-ID" sz="1600" dirty="0" err="1"/>
              <a:t>memang</a:t>
            </a:r>
            <a:r>
              <a:rPr lang="en-ID" sz="1600" dirty="0"/>
              <a:t> </a:t>
            </a:r>
            <a:r>
              <a:rPr lang="en-ID" sz="1600" dirty="0" err="1"/>
              <a:t>meningkat</a:t>
            </a:r>
            <a:r>
              <a:rPr lang="en-ID" sz="1600" dirty="0"/>
              <a:t> </a:t>
            </a:r>
            <a:r>
              <a:rPr lang="en-ID" sz="1600" dirty="0" err="1"/>
              <a:t>pesat</a:t>
            </a:r>
            <a:r>
              <a:rPr lang="en-ID" sz="1600" dirty="0"/>
              <a:t> di </a:t>
            </a:r>
            <a:r>
              <a:rPr lang="en-ID" sz="1600" dirty="0" err="1"/>
              <a:t>bawah</a:t>
            </a:r>
            <a:r>
              <a:rPr lang="en-ID" sz="1600" dirty="0"/>
              <a:t> </a:t>
            </a:r>
            <a:r>
              <a:rPr lang="en-ID" sz="1600" dirty="0" err="1"/>
              <a:t>kepemimpinan</a:t>
            </a:r>
            <a:r>
              <a:rPr lang="en-ID" sz="1600" dirty="0"/>
              <a:t> Trump. PDB AS </a:t>
            </a:r>
            <a:r>
              <a:rPr lang="en-ID" sz="1600" dirty="0" err="1"/>
              <a:t>menunjukkan</a:t>
            </a:r>
            <a:r>
              <a:rPr lang="en-ID" sz="1600" dirty="0"/>
              <a:t> </a:t>
            </a:r>
            <a:r>
              <a:rPr lang="en-ID" sz="1600" dirty="0" err="1"/>
              <a:t>tren</a:t>
            </a:r>
            <a:r>
              <a:rPr lang="en-ID" sz="1600" dirty="0"/>
              <a:t> </a:t>
            </a:r>
            <a:r>
              <a:rPr lang="en-ID" sz="1600" dirty="0" err="1"/>
              <a:t>pertumbuhan</a:t>
            </a:r>
            <a:r>
              <a:rPr lang="en-ID" sz="1600" dirty="0"/>
              <a:t>. Pada </a:t>
            </a:r>
            <a:r>
              <a:rPr lang="en-ID" sz="1600" dirty="0" err="1"/>
              <a:t>kuartal</a:t>
            </a:r>
            <a:r>
              <a:rPr lang="en-ID" sz="1600" dirty="0"/>
              <a:t> I-2017, PDB AS </a:t>
            </a:r>
            <a:r>
              <a:rPr lang="en-ID" sz="1600" dirty="0" err="1"/>
              <a:t>tercatat</a:t>
            </a:r>
            <a:r>
              <a:rPr lang="en-ID" sz="1600" dirty="0"/>
              <a:t> 1,8 </a:t>
            </a:r>
            <a:r>
              <a:rPr lang="en-ID" sz="1600" dirty="0" err="1"/>
              <a:t>persen</a:t>
            </a:r>
            <a:r>
              <a:rPr lang="en-ID" sz="1600" dirty="0"/>
              <a:t>. </a:t>
            </a:r>
            <a:r>
              <a:rPr lang="en-ID" sz="1600" dirty="0" err="1"/>
              <a:t>Angkanya</a:t>
            </a:r>
            <a:r>
              <a:rPr lang="en-ID" sz="1600" dirty="0"/>
              <a:t> </a:t>
            </a:r>
            <a:r>
              <a:rPr lang="en-ID" sz="1600" dirty="0" err="1"/>
              <a:t>terus</a:t>
            </a:r>
            <a:r>
              <a:rPr lang="en-ID" sz="1600" dirty="0"/>
              <a:t> </a:t>
            </a:r>
            <a:r>
              <a:rPr lang="en-ID" sz="1600" dirty="0" err="1"/>
              <a:t>meningkat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3 </a:t>
            </a:r>
            <a:r>
              <a:rPr lang="en-ID" sz="1600" dirty="0" err="1"/>
              <a:t>persen</a:t>
            </a:r>
            <a:r>
              <a:rPr lang="en-ID" sz="1600" dirty="0"/>
              <a:t> pada </a:t>
            </a:r>
            <a:r>
              <a:rPr lang="en-ID" sz="1600" dirty="0" err="1"/>
              <a:t>kuartal</a:t>
            </a:r>
            <a:r>
              <a:rPr lang="en-ID" sz="1600" dirty="0"/>
              <a:t> II-2017. </a:t>
            </a:r>
            <a:r>
              <a:rPr lang="en-ID" sz="1600" dirty="0" err="1"/>
              <a:t>Selanjutnya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2,8 </a:t>
            </a:r>
            <a:r>
              <a:rPr lang="en-ID" sz="1600" dirty="0" err="1"/>
              <a:t>persen</a:t>
            </a:r>
            <a:r>
              <a:rPr lang="en-ID" sz="1600" dirty="0"/>
              <a:t> dan 2,3 </a:t>
            </a:r>
            <a:r>
              <a:rPr lang="en-ID" sz="1600" dirty="0" err="1"/>
              <a:t>persen</a:t>
            </a:r>
            <a:r>
              <a:rPr lang="en-ID" sz="1600" dirty="0"/>
              <a:t> pada </a:t>
            </a:r>
            <a:r>
              <a:rPr lang="en-ID" sz="1600" dirty="0" err="1"/>
              <a:t>masing-masing</a:t>
            </a:r>
            <a:r>
              <a:rPr lang="en-ID" sz="1600" dirty="0"/>
              <a:t> </a:t>
            </a:r>
            <a:r>
              <a:rPr lang="en-ID" sz="1600" dirty="0" err="1"/>
              <a:t>triwulan</a:t>
            </a:r>
            <a:r>
              <a:rPr lang="en-ID" sz="1600" dirty="0"/>
              <a:t> III-2017 dan </a:t>
            </a:r>
            <a:r>
              <a:rPr lang="en-ID" sz="1600" dirty="0" err="1"/>
              <a:t>triwulan</a:t>
            </a:r>
            <a:r>
              <a:rPr lang="en-ID" sz="1600" dirty="0"/>
              <a:t> IV-2017. Angka </a:t>
            </a:r>
            <a:r>
              <a:rPr lang="en-ID" sz="1600" dirty="0" err="1"/>
              <a:t>pengangguran</a:t>
            </a:r>
            <a:r>
              <a:rPr lang="en-ID" sz="1600" dirty="0"/>
              <a:t> di AS </a:t>
            </a:r>
            <a:r>
              <a:rPr lang="en-ID" sz="1600" dirty="0" err="1"/>
              <a:t>terus</a:t>
            </a:r>
            <a:r>
              <a:rPr lang="en-ID" sz="1600" dirty="0"/>
              <a:t> </a:t>
            </a:r>
            <a:r>
              <a:rPr lang="en-ID" sz="1600" dirty="0" err="1"/>
              <a:t>menurun</a:t>
            </a:r>
            <a:r>
              <a:rPr lang="en-ID" sz="1600" dirty="0"/>
              <a:t>. </a:t>
            </a:r>
            <a:r>
              <a:rPr lang="en-ID" sz="1600" dirty="0" err="1"/>
              <a:t>Awal</a:t>
            </a:r>
            <a:r>
              <a:rPr lang="en-ID" sz="1600" dirty="0"/>
              <a:t> </a:t>
            </a:r>
            <a:r>
              <a:rPr lang="en-ID" sz="1600" dirty="0" err="1"/>
              <a:t>pemerintahan</a:t>
            </a:r>
            <a:r>
              <a:rPr lang="en-ID" sz="1600" dirty="0"/>
              <a:t> Trump, </a:t>
            </a:r>
            <a:r>
              <a:rPr lang="en-ID" sz="1600" dirty="0" err="1"/>
              <a:t>angka</a:t>
            </a:r>
            <a:r>
              <a:rPr lang="en-ID" sz="1600" dirty="0"/>
              <a:t> </a:t>
            </a:r>
            <a:r>
              <a:rPr lang="en-ID" sz="1600" dirty="0" err="1"/>
              <a:t>pengangguran</a:t>
            </a:r>
            <a:r>
              <a:rPr lang="en-ID" sz="1600" dirty="0"/>
              <a:t> </a:t>
            </a:r>
            <a:r>
              <a:rPr lang="en-ID" sz="1600" dirty="0" err="1"/>
              <a:t>berada</a:t>
            </a:r>
            <a:r>
              <a:rPr lang="en-ID" sz="1600" dirty="0"/>
              <a:t> di </a:t>
            </a:r>
            <a:r>
              <a:rPr lang="en-ID" sz="1600" dirty="0" err="1"/>
              <a:t>posisi</a:t>
            </a:r>
            <a:r>
              <a:rPr lang="en-ID" sz="1600" dirty="0"/>
              <a:t> 4,8 </a:t>
            </a:r>
            <a:r>
              <a:rPr lang="en-ID" sz="1600" dirty="0" err="1"/>
              <a:t>persen</a:t>
            </a:r>
            <a:r>
              <a:rPr lang="en-ID" sz="1600" dirty="0"/>
              <a:t> pada </a:t>
            </a:r>
            <a:r>
              <a:rPr lang="en-ID" sz="1600" dirty="0" err="1"/>
              <a:t>Januari</a:t>
            </a:r>
            <a:r>
              <a:rPr lang="en-ID" sz="1600" dirty="0"/>
              <a:t> 2017 dan </a:t>
            </a:r>
            <a:r>
              <a:rPr lang="en-ID" sz="1600" dirty="0" err="1"/>
              <a:t>terus</a:t>
            </a:r>
            <a:r>
              <a:rPr lang="en-ID" sz="1600" dirty="0"/>
              <a:t> </a:t>
            </a:r>
            <a:r>
              <a:rPr lang="en-ID" sz="1600" dirty="0" err="1"/>
              <a:t>berkurang</a:t>
            </a:r>
            <a:r>
              <a:rPr lang="en-ID" sz="1600" dirty="0"/>
              <a:t>. </a:t>
            </a:r>
            <a:r>
              <a:rPr lang="en-ID" sz="1600" dirty="0" err="1"/>
              <a:t>Setahun</a:t>
            </a:r>
            <a:r>
              <a:rPr lang="en-ID" sz="1600" dirty="0"/>
              <a:t> </a:t>
            </a:r>
            <a:r>
              <a:rPr lang="en-ID" sz="1600" dirty="0" err="1"/>
              <a:t>pertama</a:t>
            </a:r>
            <a:r>
              <a:rPr lang="en-ID" sz="1600" dirty="0"/>
              <a:t> masa </a:t>
            </a:r>
            <a:r>
              <a:rPr lang="en-ID" sz="1600" dirty="0" err="1"/>
              <a:t>jabatan</a:t>
            </a:r>
            <a:r>
              <a:rPr lang="en-ID" sz="1600" dirty="0"/>
              <a:t>, </a:t>
            </a:r>
            <a:r>
              <a:rPr lang="en-ID" sz="1600" dirty="0" err="1"/>
              <a:t>angka</a:t>
            </a:r>
            <a:r>
              <a:rPr lang="en-ID" sz="1600" dirty="0"/>
              <a:t> </a:t>
            </a:r>
            <a:r>
              <a:rPr lang="en-ID" sz="1600" dirty="0" err="1"/>
              <a:t>pengangguran</a:t>
            </a:r>
            <a:r>
              <a:rPr lang="en-ID" sz="1600" dirty="0"/>
              <a:t> AS </a:t>
            </a:r>
            <a:r>
              <a:rPr lang="en-ID" sz="1600" dirty="0" err="1"/>
              <a:t>terus</a:t>
            </a:r>
            <a:r>
              <a:rPr lang="en-ID" sz="1600" dirty="0"/>
              <a:t> </a:t>
            </a:r>
            <a:r>
              <a:rPr lang="en-ID" sz="1600" dirty="0" err="1"/>
              <a:t>membaik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level 4,1 </a:t>
            </a:r>
            <a:r>
              <a:rPr lang="en-ID" sz="1600" dirty="0" err="1"/>
              <a:t>persen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bertahan</a:t>
            </a:r>
            <a:r>
              <a:rPr lang="en-ID" sz="1600" dirty="0"/>
              <a:t> </a:t>
            </a:r>
            <a:r>
              <a:rPr lang="en-ID" sz="1600" dirty="0" err="1"/>
              <a:t>sejak</a:t>
            </a:r>
            <a:r>
              <a:rPr lang="en-ID" sz="1600" dirty="0"/>
              <a:t> </a:t>
            </a:r>
            <a:r>
              <a:rPr lang="en-ID" sz="1600" dirty="0" err="1"/>
              <a:t>kuartal</a:t>
            </a:r>
            <a:r>
              <a:rPr lang="en-ID" sz="1600" dirty="0"/>
              <a:t> III-2017. Per September dan </a:t>
            </a:r>
            <a:r>
              <a:rPr lang="en-ID" sz="1600" dirty="0" err="1"/>
              <a:t>Oktober</a:t>
            </a:r>
            <a:r>
              <a:rPr lang="en-ID" sz="1600" dirty="0"/>
              <a:t> 2018, </a:t>
            </a:r>
            <a:r>
              <a:rPr lang="en-ID" sz="1600" dirty="0" err="1"/>
              <a:t>angka</a:t>
            </a:r>
            <a:r>
              <a:rPr lang="en-ID" sz="1600" dirty="0"/>
              <a:t> </a:t>
            </a:r>
            <a:r>
              <a:rPr lang="en-ID" sz="1600" dirty="0" err="1"/>
              <a:t>pengangguran</a:t>
            </a:r>
            <a:r>
              <a:rPr lang="en-ID" sz="1600" dirty="0"/>
              <a:t> di AS </a:t>
            </a:r>
            <a:r>
              <a:rPr lang="en-ID" sz="1600" dirty="0" err="1"/>
              <a:t>bertahan</a:t>
            </a:r>
            <a:r>
              <a:rPr lang="en-ID" sz="1600" dirty="0"/>
              <a:t> di level 3,7 </a:t>
            </a:r>
            <a:r>
              <a:rPr lang="en-ID" sz="1600" dirty="0" err="1"/>
              <a:t>persen</a:t>
            </a:r>
            <a:r>
              <a:rPr lang="en-ID" sz="1600" dirty="0"/>
              <a:t> yang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terendah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sejarah</a:t>
            </a:r>
            <a:r>
              <a:rPr lang="en-ID" sz="1600" dirty="0"/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893B0E-C0C7-4252-A5DD-2836BE5638E4}"/>
              </a:ext>
            </a:extLst>
          </p:cNvPr>
          <p:cNvCxnSpPr/>
          <p:nvPr/>
        </p:nvCxnSpPr>
        <p:spPr>
          <a:xfrm>
            <a:off x="6096000" y="1651518"/>
            <a:ext cx="0" cy="25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648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139563" y="5439884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220ACF3-5F11-436A-AE84-192B0EC232FF}"/>
              </a:ext>
            </a:extLst>
          </p:cNvPr>
          <p:cNvSpPr/>
          <p:nvPr/>
        </p:nvSpPr>
        <p:spPr>
          <a:xfrm>
            <a:off x="4474445" y="6353443"/>
            <a:ext cx="2258008" cy="1457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932686" cy="432000"/>
          </a:xfrm>
        </p:spPr>
        <p:txBody>
          <a:bodyPr/>
          <a:lstStyle/>
          <a:p>
            <a:pPr algn="just"/>
            <a:r>
              <a:rPr lang="nn-NO" dirty="0"/>
              <a:t>Kebijakan </a:t>
            </a:r>
            <a:r>
              <a:rPr lang="id-ID" dirty="0"/>
              <a:t>E</a:t>
            </a:r>
            <a:r>
              <a:rPr lang="nn-NO" dirty="0"/>
              <a:t>konomi AS </a:t>
            </a:r>
            <a:r>
              <a:rPr lang="id-ID" dirty="0"/>
              <a:t>Dan Implikasinya Pada Indonesia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1" y="1806898"/>
            <a:ext cx="5472000" cy="3600000"/>
          </a:xfrm>
        </p:spPr>
        <p:txBody>
          <a:bodyPr/>
          <a:lstStyle/>
          <a:p>
            <a:pPr marL="0" indent="0" algn="just">
              <a:buNone/>
            </a:pPr>
            <a:r>
              <a:rPr lang="en-GB" b="1" dirty="0"/>
              <a:t>Kebijakan Generalized System of Preference (GSP) Amerika</a:t>
            </a:r>
          </a:p>
          <a:p>
            <a:pPr marL="0" indent="0" algn="just">
              <a:buNone/>
            </a:pPr>
            <a:r>
              <a:rPr lang="en-GB" dirty="0"/>
              <a:t>Kebijakan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dibentuk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Trade Act of 1974, GSP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system </a:t>
            </a:r>
            <a:r>
              <a:rPr lang="en-GB" dirty="0" err="1"/>
              <a:t>tarif</a:t>
            </a:r>
            <a:r>
              <a:rPr lang="en-GB" dirty="0"/>
              <a:t> </a:t>
            </a:r>
            <a:r>
              <a:rPr lang="en-GB" dirty="0" err="1"/>
              <a:t>impor</a:t>
            </a:r>
            <a:r>
              <a:rPr lang="en-GB" dirty="0"/>
              <a:t> di negara </a:t>
            </a:r>
            <a:r>
              <a:rPr lang="en-GB" dirty="0" err="1"/>
              <a:t>maju</a:t>
            </a:r>
            <a:r>
              <a:rPr lang="en-GB" dirty="0"/>
              <a:t>, yang </a:t>
            </a:r>
            <a:r>
              <a:rPr lang="en-GB" dirty="0" err="1"/>
              <a:t>dikhususkan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produk</a:t>
            </a:r>
            <a:r>
              <a:rPr lang="en-GB" dirty="0"/>
              <a:t> yang </a:t>
            </a:r>
            <a:r>
              <a:rPr lang="en-GB" dirty="0" err="1"/>
              <a:t>masuk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negara-negara </a:t>
            </a:r>
            <a:r>
              <a:rPr lang="en-GB" dirty="0" err="1"/>
              <a:t>berkembang</a:t>
            </a:r>
            <a:r>
              <a:rPr lang="en-GB" dirty="0"/>
              <a:t> agar </a:t>
            </a:r>
            <a:r>
              <a:rPr lang="en-GB" dirty="0" err="1"/>
              <a:t>mereka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meningkatkan</a:t>
            </a:r>
            <a:r>
              <a:rPr lang="en-GB" dirty="0"/>
              <a:t> </a:t>
            </a:r>
            <a:r>
              <a:rPr lang="en-GB" dirty="0" err="1"/>
              <a:t>pertumbuhan</a:t>
            </a:r>
            <a:r>
              <a:rPr lang="en-GB" dirty="0"/>
              <a:t> </a:t>
            </a:r>
            <a:r>
              <a:rPr lang="en-GB" dirty="0" err="1"/>
              <a:t>ekonomi</a:t>
            </a:r>
            <a:r>
              <a:rPr lang="en-GB" dirty="0"/>
              <a:t> </a:t>
            </a:r>
            <a:r>
              <a:rPr lang="en-GB" dirty="0" err="1"/>
              <a:t>mereka</a:t>
            </a:r>
            <a:r>
              <a:rPr lang="en-GB" dirty="0"/>
              <a:t> dan </a:t>
            </a:r>
            <a:r>
              <a:rPr lang="en-GB" dirty="0" err="1"/>
              <a:t>keluar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kemiskinan</a:t>
            </a:r>
            <a:r>
              <a:rPr lang="en-GB" dirty="0"/>
              <a:t>. </a:t>
            </a:r>
          </a:p>
          <a:p>
            <a:pPr marL="0" indent="0" algn="just">
              <a:buNone/>
            </a:pPr>
            <a:r>
              <a:rPr lang="en-GB" dirty="0" err="1"/>
              <a:t>Umumnya</a:t>
            </a:r>
            <a:r>
              <a:rPr lang="en-GB" dirty="0"/>
              <a:t>,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produk</a:t>
            </a:r>
            <a:r>
              <a:rPr lang="en-GB" dirty="0"/>
              <a:t> yang </a:t>
            </a:r>
            <a:r>
              <a:rPr lang="en-GB" dirty="0" err="1"/>
              <a:t>termasuk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daftar GSP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dikenakan</a:t>
            </a:r>
            <a:r>
              <a:rPr lang="en-GB" dirty="0"/>
              <a:t> </a:t>
            </a:r>
            <a:r>
              <a:rPr lang="en-GB" dirty="0" err="1"/>
              <a:t>tarif</a:t>
            </a:r>
            <a:r>
              <a:rPr lang="en-GB" dirty="0"/>
              <a:t> 0 </a:t>
            </a:r>
            <a:r>
              <a:rPr lang="en-GB" dirty="0" err="1"/>
              <a:t>persen</a:t>
            </a:r>
            <a:r>
              <a:rPr lang="en-GB" dirty="0"/>
              <a:t>. </a:t>
            </a:r>
          </a:p>
          <a:p>
            <a:pPr marL="0" indent="0" algn="just">
              <a:buNone/>
            </a:pPr>
            <a:r>
              <a:rPr lang="en-GB" dirty="0" err="1"/>
              <a:t>ketentuan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ditentukan</a:t>
            </a:r>
            <a:r>
              <a:rPr lang="en-GB" dirty="0"/>
              <a:t> oleh negara yang </a:t>
            </a:r>
            <a:r>
              <a:rPr lang="en-GB" dirty="0" err="1"/>
              <a:t>menerapkan</a:t>
            </a:r>
            <a:r>
              <a:rPr lang="en-GB" dirty="0"/>
              <a:t> </a:t>
            </a:r>
            <a:r>
              <a:rPr lang="en-GB" dirty="0" err="1"/>
              <a:t>kebijakan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. Indonesia </a:t>
            </a:r>
            <a:r>
              <a:rPr lang="en-GB" dirty="0" err="1"/>
              <a:t>merupakan</a:t>
            </a:r>
            <a:r>
              <a:rPr lang="en-GB" dirty="0"/>
              <a:t> salah </a:t>
            </a:r>
            <a:r>
              <a:rPr lang="en-GB" dirty="0" err="1"/>
              <a:t>satu</a:t>
            </a:r>
            <a:r>
              <a:rPr lang="en-GB" dirty="0"/>
              <a:t> negara </a:t>
            </a:r>
            <a:r>
              <a:rPr lang="en-GB" dirty="0" err="1"/>
              <a:t>penerima</a:t>
            </a:r>
            <a:r>
              <a:rPr lang="en-GB" dirty="0"/>
              <a:t> </a:t>
            </a:r>
            <a:r>
              <a:rPr lang="en-GB" dirty="0" err="1"/>
              <a:t>fasilitas</a:t>
            </a:r>
            <a:r>
              <a:rPr lang="en-GB" dirty="0"/>
              <a:t> GSP </a:t>
            </a:r>
            <a:r>
              <a:rPr lang="en-GB" dirty="0" err="1"/>
              <a:t>dari</a:t>
            </a:r>
            <a:r>
              <a:rPr lang="en-GB" dirty="0"/>
              <a:t> Amerika </a:t>
            </a:r>
            <a:r>
              <a:rPr lang="en-GB" dirty="0" err="1"/>
              <a:t>Serikat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negara </a:t>
            </a:r>
            <a:r>
              <a:rPr lang="en-GB" dirty="0" err="1"/>
              <a:t>tujuan</a:t>
            </a:r>
            <a:r>
              <a:rPr lang="en-GB" dirty="0"/>
              <a:t> </a:t>
            </a:r>
            <a:r>
              <a:rPr lang="en-GB" dirty="0" err="1"/>
              <a:t>ekspornya</a:t>
            </a:r>
            <a:endParaRPr lang="en-GB" dirty="0"/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5" y="5978982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algn="just"/>
            <a:fld id="{19B51A1E-902D-48AF-9020-955120F399B6}" type="slidenum">
              <a:rPr lang="en-US" smtClean="0"/>
              <a:pPr algn="just"/>
              <a:t>7</a:t>
            </a:fld>
            <a:endParaRPr lang="en-US" dirty="0"/>
          </a:p>
        </p:txBody>
      </p:sp>
      <p:sp>
        <p:nvSpPr>
          <p:cNvPr id="9" name="Content Placeholder 28">
            <a:extLst>
              <a:ext uri="{FF2B5EF4-FFF2-40B4-BE49-F238E27FC236}">
                <a16:creationId xmlns:a16="http://schemas.microsoft.com/office/drawing/2014/main" id="{18B4473F-55DB-420A-9520-983D82E9CE20}"/>
              </a:ext>
            </a:extLst>
          </p:cNvPr>
          <p:cNvSpPr txBox="1">
            <a:spLocks/>
          </p:cNvSpPr>
          <p:nvPr/>
        </p:nvSpPr>
        <p:spPr>
          <a:xfrm>
            <a:off x="6215856" y="432000"/>
            <a:ext cx="5544144" cy="2889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4D2B5-85B8-425D-88E7-F070E0122F7A}"/>
              </a:ext>
            </a:extLst>
          </p:cNvPr>
          <p:cNvSpPr/>
          <p:nvPr/>
        </p:nvSpPr>
        <p:spPr>
          <a:xfrm>
            <a:off x="6243436" y="1674674"/>
            <a:ext cx="5544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Manfaat GSP </a:t>
            </a:r>
            <a:r>
              <a:rPr lang="en-GB" dirty="0" err="1"/>
              <a:t>bagi</a:t>
            </a:r>
            <a:r>
              <a:rPr lang="en-GB" dirty="0"/>
              <a:t> Indonesia </a:t>
            </a:r>
            <a:r>
              <a:rPr lang="en-GB" dirty="0" err="1"/>
              <a:t>adalah</a:t>
            </a:r>
            <a:r>
              <a:rPr lang="en-GB" dirty="0"/>
              <a:t> 3.547 </a:t>
            </a:r>
            <a:r>
              <a:rPr lang="en-GB" dirty="0" err="1"/>
              <a:t>produk</a:t>
            </a:r>
            <a:r>
              <a:rPr lang="en-GB" dirty="0"/>
              <a:t> Indonesia </a:t>
            </a:r>
            <a:r>
              <a:rPr lang="en-GB" dirty="0" err="1"/>
              <a:t>mendapatkan</a:t>
            </a:r>
            <a:r>
              <a:rPr lang="en-GB" dirty="0"/>
              <a:t> </a:t>
            </a:r>
            <a:r>
              <a:rPr lang="en-GB" dirty="0" err="1"/>
              <a:t>pemotongan</a:t>
            </a:r>
            <a:r>
              <a:rPr lang="en-GB" dirty="0"/>
              <a:t> </a:t>
            </a:r>
            <a:r>
              <a:rPr lang="en-GB" dirty="0" err="1"/>
              <a:t>bea</a:t>
            </a:r>
            <a:r>
              <a:rPr lang="en-GB" dirty="0"/>
              <a:t> </a:t>
            </a:r>
            <a:r>
              <a:rPr lang="en-GB" dirty="0" err="1"/>
              <a:t>masuk</a:t>
            </a:r>
            <a:r>
              <a:rPr lang="en-GB" dirty="0"/>
              <a:t> </a:t>
            </a:r>
            <a:r>
              <a:rPr lang="en-GB" dirty="0" err="1"/>
              <a:t>impor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Amerika,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produk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Indonesia </a:t>
            </a:r>
            <a:r>
              <a:rPr lang="en-GB" dirty="0" err="1"/>
              <a:t>mempunyai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saing</a:t>
            </a:r>
            <a:r>
              <a:rPr lang="en-GB" dirty="0"/>
              <a:t> di pasar Amerika. Pada </a:t>
            </a:r>
            <a:r>
              <a:rPr lang="en-GB" dirty="0" err="1"/>
              <a:t>tahun</a:t>
            </a:r>
            <a:r>
              <a:rPr lang="en-GB" dirty="0"/>
              <a:t> 2016, Indonesia </a:t>
            </a:r>
            <a:r>
              <a:rPr lang="en-GB" dirty="0" err="1"/>
              <a:t>mampu</a:t>
            </a:r>
            <a:r>
              <a:rPr lang="en-GB" dirty="0"/>
              <a:t> </a:t>
            </a:r>
            <a:r>
              <a:rPr lang="en-GB" dirty="0" err="1"/>
              <a:t>mendapatkan</a:t>
            </a:r>
            <a:r>
              <a:rPr lang="en-GB" dirty="0"/>
              <a:t> </a:t>
            </a:r>
            <a:r>
              <a:rPr lang="en-GB" dirty="0" err="1"/>
              <a:t>potongan</a:t>
            </a:r>
            <a:r>
              <a:rPr lang="en-GB" dirty="0"/>
              <a:t> US$1,9 </a:t>
            </a:r>
            <a:r>
              <a:rPr lang="en-GB" dirty="0" err="1"/>
              <a:t>milyar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total US$20 </a:t>
            </a:r>
            <a:r>
              <a:rPr lang="en-GB" dirty="0" err="1"/>
              <a:t>milyar</a:t>
            </a:r>
            <a:r>
              <a:rPr lang="en-GB" dirty="0"/>
              <a:t> </a:t>
            </a:r>
            <a:r>
              <a:rPr lang="en-GB" dirty="0" err="1"/>
              <a:t>ekspor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Amerika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893B0E-C0C7-4252-A5DD-2836BE5638E4}"/>
              </a:ext>
            </a:extLst>
          </p:cNvPr>
          <p:cNvCxnSpPr/>
          <p:nvPr/>
        </p:nvCxnSpPr>
        <p:spPr>
          <a:xfrm>
            <a:off x="6096000" y="1651518"/>
            <a:ext cx="0" cy="25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019C88-858C-4902-9182-7333118B7274}"/>
              </a:ext>
            </a:extLst>
          </p:cNvPr>
          <p:cNvSpPr/>
          <p:nvPr/>
        </p:nvSpPr>
        <p:spPr>
          <a:xfrm>
            <a:off x="74645" y="6277243"/>
            <a:ext cx="2258008" cy="1457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51361C-4893-4C5A-A180-C52BFF8C0916}"/>
              </a:ext>
            </a:extLst>
          </p:cNvPr>
          <p:cNvSpPr/>
          <p:nvPr/>
        </p:nvSpPr>
        <p:spPr>
          <a:xfrm>
            <a:off x="2274545" y="6353443"/>
            <a:ext cx="2258008" cy="1457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1B50AF-8C67-4B40-8FC9-4BB3D4416E9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282692" y="3686522"/>
            <a:ext cx="5511800" cy="2505478"/>
          </a:xfrm>
          <a:blipFill>
            <a:blip r:embed="rId2"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580534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670" y="363856"/>
            <a:ext cx="5472000" cy="4394756"/>
          </a:xfrm>
        </p:spPr>
        <p:txBody>
          <a:bodyPr/>
          <a:lstStyle/>
          <a:p>
            <a:pPr algn="just"/>
            <a:r>
              <a:rPr lang="en-US" sz="2000" dirty="0"/>
              <a:t>United States Trade Representative (USTR) </a:t>
            </a:r>
            <a:r>
              <a:rPr lang="en-US" sz="2000" dirty="0" err="1"/>
              <a:t>mewakili</a:t>
            </a:r>
            <a:r>
              <a:rPr lang="en-US" sz="2000" dirty="0"/>
              <a:t> Amerika </a:t>
            </a:r>
            <a:r>
              <a:rPr lang="en-US" sz="2000" dirty="0" err="1"/>
              <a:t>melakukan</a:t>
            </a:r>
            <a:r>
              <a:rPr lang="en-US" sz="2000" dirty="0"/>
              <a:t> proses review </a:t>
            </a:r>
            <a:r>
              <a:rPr lang="en-US" sz="2000" dirty="0" err="1"/>
              <a:t>tiap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negara-negara </a:t>
            </a:r>
            <a:r>
              <a:rPr lang="en-US" sz="2000" dirty="0" err="1"/>
              <a:t>penerima</a:t>
            </a:r>
            <a:r>
              <a:rPr lang="en-US" sz="2000" dirty="0"/>
              <a:t> </a:t>
            </a:r>
            <a:r>
              <a:rPr lang="en-US" sz="2000" dirty="0" err="1"/>
              <a:t>bantuan</a:t>
            </a:r>
            <a:r>
              <a:rPr lang="en-US" sz="2000" dirty="0"/>
              <a:t> GSP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menilai</a:t>
            </a:r>
            <a:r>
              <a:rPr lang="en-US" sz="2000" dirty="0"/>
              <a:t> </a:t>
            </a:r>
            <a:r>
              <a:rPr lang="en-US" sz="2000" dirty="0" err="1"/>
              <a:t>kelayakan</a:t>
            </a:r>
            <a:r>
              <a:rPr lang="en-US" sz="2000" dirty="0"/>
              <a:t> </a:t>
            </a:r>
            <a:r>
              <a:rPr lang="en-US" sz="2000" dirty="0" err="1"/>
              <a:t>penerima</a:t>
            </a:r>
            <a:r>
              <a:rPr lang="en-US" sz="2000" dirty="0"/>
              <a:t> </a:t>
            </a:r>
            <a:r>
              <a:rPr lang="en-US" sz="2000" dirty="0" err="1"/>
              <a:t>bantuan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mencegah</a:t>
            </a:r>
            <a:r>
              <a:rPr lang="en-US" sz="2000" dirty="0"/>
              <a:t> deficit yang </a:t>
            </a:r>
            <a:r>
              <a:rPr lang="en-US" sz="2000" dirty="0" err="1"/>
              <a:t>berlebih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negara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terus </a:t>
            </a:r>
            <a:r>
              <a:rPr lang="en-US" sz="2000" dirty="0" err="1"/>
              <a:t>mendapat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GSP.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evaluasi</a:t>
            </a:r>
            <a:r>
              <a:rPr lang="en-US" sz="2000" dirty="0"/>
              <a:t> </a:t>
            </a:r>
            <a:r>
              <a:rPr lang="en-US" sz="2000" dirty="0" err="1"/>
              <a:t>merekomendasikan</a:t>
            </a:r>
            <a:r>
              <a:rPr lang="en-US" sz="2000" dirty="0"/>
              <a:t> Indonesia </a:t>
            </a:r>
            <a:r>
              <a:rPr lang="en-US" sz="2000" dirty="0" err="1"/>
              <a:t>tidak</a:t>
            </a:r>
            <a:r>
              <a:rPr lang="en-US" sz="2000" dirty="0"/>
              <a:t> lagi </a:t>
            </a:r>
            <a:r>
              <a:rPr lang="en-US" sz="2000" dirty="0" err="1"/>
              <a:t>berhak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GSP,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GSP yang </a:t>
            </a:r>
            <a:r>
              <a:rPr lang="en-US" sz="2000" dirty="0" err="1"/>
              <a:t>diterima</a:t>
            </a:r>
            <a:r>
              <a:rPr lang="en-US" sz="2000" dirty="0"/>
              <a:t> Indonesia </a:t>
            </a:r>
            <a:r>
              <a:rPr lang="en-US" sz="2000" dirty="0" err="1"/>
              <a:t>saat</a:t>
            </a:r>
            <a:r>
              <a:rPr lang="en-US" sz="2000" dirty="0"/>
              <a:t> ini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dihapuskan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rekomendasinya</a:t>
            </a:r>
            <a:r>
              <a:rPr lang="en-US" sz="2000" dirty="0"/>
              <a:t> </a:t>
            </a:r>
            <a:r>
              <a:rPr lang="en-US" sz="2000" dirty="0" err="1"/>
              <a:t>ditandatangani</a:t>
            </a:r>
            <a:r>
              <a:rPr lang="en-US" sz="2000" dirty="0"/>
              <a:t> Trump, </a:t>
            </a:r>
            <a:r>
              <a:rPr lang="en-US" sz="2000" dirty="0" err="1"/>
              <a:t>Kehilangan</a:t>
            </a:r>
            <a:r>
              <a:rPr lang="en-US" sz="2000" dirty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GSP di AS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diikuti</a:t>
            </a:r>
            <a:r>
              <a:rPr lang="en-US" sz="2000" dirty="0"/>
              <a:t> juga </a:t>
            </a:r>
            <a:r>
              <a:rPr lang="en-US" sz="2000" dirty="0" err="1"/>
              <a:t>hilangnya</a:t>
            </a:r>
            <a:r>
              <a:rPr lang="en-US" sz="2000" dirty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impor</a:t>
            </a:r>
            <a:r>
              <a:rPr lang="en-US" sz="2000" dirty="0"/>
              <a:t> di </a:t>
            </a:r>
            <a:r>
              <a:rPr lang="en-US" sz="2000" dirty="0" err="1"/>
              <a:t>beberapa</a:t>
            </a:r>
            <a:r>
              <a:rPr lang="en-US" sz="2000" dirty="0"/>
              <a:t> Negara lain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Eropa</a:t>
            </a:r>
            <a:r>
              <a:rPr lang="en-US" sz="2000" dirty="0"/>
              <a:t> dan </a:t>
            </a:r>
            <a:r>
              <a:rPr lang="en-US" sz="2000" dirty="0" err="1"/>
              <a:t>anggota</a:t>
            </a:r>
            <a:r>
              <a:rPr lang="en-US" sz="2000" dirty="0"/>
              <a:t> OECD </a:t>
            </a:r>
            <a:r>
              <a:rPr lang="en-US" sz="2000" dirty="0" err="1"/>
              <a:t>lainnya</a:t>
            </a:r>
            <a:r>
              <a:rPr lang="en-US" sz="2000" dirty="0"/>
              <a:t>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5543" y="2860962"/>
            <a:ext cx="5472113" cy="3795300"/>
          </a:xfrm>
        </p:spPr>
        <p:txBody>
          <a:bodyPr/>
          <a:lstStyle/>
          <a:p>
            <a:pPr algn="just"/>
            <a:r>
              <a:rPr lang="en-US" sz="2000" dirty="0"/>
              <a:t>Pada </a:t>
            </a:r>
            <a:r>
              <a:rPr lang="en-US" sz="2000" dirty="0" err="1"/>
              <a:t>tanggal</a:t>
            </a:r>
            <a:r>
              <a:rPr lang="en-US" sz="2000" dirty="0"/>
              <a:t> 10 </a:t>
            </a:r>
            <a:r>
              <a:rPr lang="en-US" sz="2000" dirty="0" err="1"/>
              <a:t>Februari</a:t>
            </a:r>
            <a:r>
              <a:rPr lang="en-US" sz="2000" dirty="0"/>
              <a:t> 2020 United States Trade Representative (USTR) </a:t>
            </a:r>
            <a:r>
              <a:rPr lang="en-US" sz="2000" dirty="0" err="1"/>
              <a:t>menerbitkan</a:t>
            </a:r>
            <a:r>
              <a:rPr lang="en-US" sz="2000" dirty="0"/>
              <a:t> Notice yang </a:t>
            </a:r>
            <a:r>
              <a:rPr lang="en-US" sz="2000" dirty="0" err="1"/>
              <a:t>mengeluarkan</a:t>
            </a:r>
            <a:r>
              <a:rPr lang="en-US" sz="2000" dirty="0"/>
              <a:t> Indonesia dan </a:t>
            </a:r>
            <a:r>
              <a:rPr lang="en-US" sz="2000" dirty="0" err="1"/>
              <a:t>sejumlah</a:t>
            </a:r>
            <a:r>
              <a:rPr lang="en-US" sz="2000" dirty="0"/>
              <a:t> negara lain </a:t>
            </a:r>
            <a:r>
              <a:rPr lang="en-US" sz="2000" dirty="0" err="1"/>
              <a:t>dari</a:t>
            </a:r>
            <a:r>
              <a:rPr lang="en-US" sz="2000" dirty="0"/>
              <a:t> daftar negara </a:t>
            </a:r>
            <a:r>
              <a:rPr lang="en-US" sz="2000" dirty="0" err="1"/>
              <a:t>berkembang</a:t>
            </a:r>
            <a:r>
              <a:rPr lang="en-US" sz="2000" dirty="0"/>
              <a:t>. </a:t>
            </a:r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walaupun</a:t>
            </a:r>
            <a:r>
              <a:rPr lang="en-US" sz="2000" dirty="0"/>
              <a:t> USTR </a:t>
            </a:r>
            <a:r>
              <a:rPr lang="en-US" sz="2000" dirty="0" err="1"/>
              <a:t>menetapkan</a:t>
            </a:r>
            <a:r>
              <a:rPr lang="en-US" sz="2000" dirty="0"/>
              <a:t> Indonesia </a:t>
            </a:r>
            <a:r>
              <a:rPr lang="en-US" sz="2000" dirty="0" err="1"/>
              <a:t>menjadi</a:t>
            </a:r>
            <a:r>
              <a:rPr lang="en-US" sz="2000" dirty="0"/>
              <a:t> negara </a:t>
            </a:r>
            <a:r>
              <a:rPr lang="en-US" sz="2000" dirty="0" err="1"/>
              <a:t>maju</a:t>
            </a:r>
            <a:r>
              <a:rPr lang="en-US" sz="2000" dirty="0"/>
              <a:t>, Indonesia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kehilangan</a:t>
            </a:r>
            <a:r>
              <a:rPr lang="en-US" sz="2000" dirty="0"/>
              <a:t> privilege GSP, </a:t>
            </a:r>
            <a:r>
              <a:rPr lang="en-US" sz="2000" dirty="0" err="1"/>
              <a:t>hal</a:t>
            </a:r>
            <a:r>
              <a:rPr lang="en-US" sz="2000" dirty="0"/>
              <a:t> ini </a:t>
            </a:r>
            <a:r>
              <a:rPr lang="en-US" sz="2000" dirty="0" err="1"/>
              <a:t>dikarenakan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US countervailing duty investigations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menghilangkan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subsidi</a:t>
            </a:r>
            <a:r>
              <a:rPr lang="en-US" sz="2000" dirty="0"/>
              <a:t> yang </a:t>
            </a:r>
            <a:r>
              <a:rPr lang="en-US" sz="2000" dirty="0" err="1"/>
              <a:t>dilakukan</a:t>
            </a:r>
            <a:r>
              <a:rPr lang="en-US" sz="2000" dirty="0"/>
              <a:t> oleh negara </a:t>
            </a:r>
            <a:r>
              <a:rPr lang="en-US" sz="2000" dirty="0" err="1"/>
              <a:t>pengekspor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merugikan</a:t>
            </a:r>
            <a:r>
              <a:rPr lang="en-US" sz="2000" dirty="0"/>
              <a:t> sector domestic AS.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894B78-F781-4697-8ACD-C08E72B02716}"/>
              </a:ext>
            </a:extLst>
          </p:cNvPr>
          <p:cNvCxnSpPr/>
          <p:nvPr/>
        </p:nvCxnSpPr>
        <p:spPr>
          <a:xfrm>
            <a:off x="6096000" y="205273"/>
            <a:ext cx="0" cy="64721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722727" y="5670584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932686" cy="432000"/>
          </a:xfrm>
        </p:spPr>
        <p:txBody>
          <a:bodyPr/>
          <a:lstStyle/>
          <a:p>
            <a:pPr algn="just"/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Trump dan </a:t>
            </a:r>
            <a:r>
              <a:rPr lang="en-US" dirty="0" err="1"/>
              <a:t>Implikasinya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Indonesia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99" y="1865155"/>
            <a:ext cx="5472000" cy="4042545"/>
          </a:xfrm>
        </p:spPr>
        <p:txBody>
          <a:bodyPr/>
          <a:lstStyle/>
          <a:p>
            <a:pPr algn="just"/>
            <a:r>
              <a:rPr lang="en-GB" sz="2000" dirty="0" err="1"/>
              <a:t>Naiknya</a:t>
            </a:r>
            <a:r>
              <a:rPr lang="en-GB" sz="2000" dirty="0"/>
              <a:t> Trump </a:t>
            </a:r>
            <a:r>
              <a:rPr lang="en-GB" sz="2000" dirty="0" err="1"/>
              <a:t>selaku</a:t>
            </a:r>
            <a:r>
              <a:rPr lang="en-GB" sz="2000" dirty="0"/>
              <a:t> </a:t>
            </a:r>
            <a:r>
              <a:rPr lang="en-GB" sz="2000" dirty="0" err="1"/>
              <a:t>presiden</a:t>
            </a:r>
            <a:r>
              <a:rPr lang="en-GB" sz="2000" dirty="0"/>
              <a:t> AS pada 2016 </a:t>
            </a:r>
            <a:r>
              <a:rPr lang="en-GB" sz="2000" dirty="0" err="1"/>
              <a:t>lalu</a:t>
            </a:r>
            <a:r>
              <a:rPr lang="en-GB" sz="2000" dirty="0"/>
              <a:t> </a:t>
            </a:r>
            <a:r>
              <a:rPr lang="en-GB" sz="2000" dirty="0" err="1"/>
              <a:t>melihat</a:t>
            </a:r>
            <a:r>
              <a:rPr lang="en-GB" sz="2000" dirty="0"/>
              <a:t> </a:t>
            </a:r>
            <a:r>
              <a:rPr lang="en-GB" sz="2000" dirty="0" err="1"/>
              <a:t>perubahan</a:t>
            </a:r>
            <a:r>
              <a:rPr lang="en-GB" sz="2000" dirty="0"/>
              <a:t> </a:t>
            </a:r>
            <a:r>
              <a:rPr lang="en-GB" sz="2000" dirty="0" err="1"/>
              <a:t>dinamika</a:t>
            </a:r>
            <a:r>
              <a:rPr lang="en-GB" sz="2000" dirty="0"/>
              <a:t> </a:t>
            </a:r>
            <a:r>
              <a:rPr lang="en-GB" sz="2000" dirty="0" err="1"/>
              <a:t>politik</a:t>
            </a:r>
            <a:r>
              <a:rPr lang="en-GB" sz="2000" dirty="0"/>
              <a:t> AS </a:t>
            </a:r>
            <a:r>
              <a:rPr lang="en-GB" sz="2000" dirty="0" err="1"/>
              <a:t>menjadi</a:t>
            </a:r>
            <a:r>
              <a:rPr lang="en-GB" sz="2000" dirty="0"/>
              <a:t> </a:t>
            </a:r>
            <a:r>
              <a:rPr lang="en-GB" sz="2000" dirty="0" err="1"/>
              <a:t>lebih</a:t>
            </a:r>
            <a:r>
              <a:rPr lang="en-GB" sz="2000" dirty="0"/>
              <a:t> </a:t>
            </a:r>
            <a:r>
              <a:rPr lang="en-GB" sz="2000" dirty="0" err="1"/>
              <a:t>bersifat</a:t>
            </a:r>
            <a:r>
              <a:rPr lang="en-GB" sz="2000" dirty="0"/>
              <a:t> </a:t>
            </a:r>
            <a:r>
              <a:rPr lang="en-GB" sz="2000" dirty="0" err="1"/>
              <a:t>proteksionis</a:t>
            </a:r>
            <a:r>
              <a:rPr lang="en-GB" sz="2000" dirty="0"/>
              <a:t>, salah </a:t>
            </a:r>
            <a:r>
              <a:rPr lang="en-GB" sz="2000" dirty="0" err="1"/>
              <a:t>satunya</a:t>
            </a:r>
            <a:r>
              <a:rPr lang="en-GB" sz="2000" dirty="0"/>
              <a:t> </a:t>
            </a:r>
            <a:r>
              <a:rPr lang="en-GB" sz="2000" dirty="0" err="1"/>
              <a:t>adalah</a:t>
            </a:r>
            <a:r>
              <a:rPr lang="en-GB" sz="2000" dirty="0"/>
              <a:t> di </a:t>
            </a:r>
            <a:r>
              <a:rPr lang="en-GB" sz="2000" dirty="0" err="1"/>
              <a:t>bidang</a:t>
            </a:r>
            <a:r>
              <a:rPr lang="en-GB" sz="2000" dirty="0"/>
              <a:t> </a:t>
            </a:r>
            <a:r>
              <a:rPr lang="en-GB" sz="2000" dirty="0" err="1"/>
              <a:t>ekonomi</a:t>
            </a:r>
            <a:r>
              <a:rPr lang="en-GB" sz="2000" dirty="0"/>
              <a:t>. </a:t>
            </a:r>
            <a:r>
              <a:rPr lang="en-GB" sz="2000" dirty="0" err="1"/>
              <a:t>Ini</a:t>
            </a:r>
            <a:r>
              <a:rPr lang="en-GB" sz="2000" dirty="0"/>
              <a:t> </a:t>
            </a:r>
            <a:r>
              <a:rPr lang="en-GB" sz="2000" dirty="0" err="1"/>
              <a:t>merupakan</a:t>
            </a:r>
            <a:r>
              <a:rPr lang="en-GB" sz="2000" dirty="0"/>
              <a:t> salah 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poin</a:t>
            </a:r>
            <a:r>
              <a:rPr lang="en-GB" sz="2000" dirty="0"/>
              <a:t> </a:t>
            </a:r>
            <a:r>
              <a:rPr lang="en-GB" sz="2000" dirty="0" err="1"/>
              <a:t>utama</a:t>
            </a:r>
            <a:r>
              <a:rPr lang="en-GB" sz="2000" dirty="0"/>
              <a:t> </a:t>
            </a:r>
            <a:r>
              <a:rPr lang="en-GB" sz="2000" dirty="0" err="1"/>
              <a:t>dari</a:t>
            </a:r>
            <a:r>
              <a:rPr lang="en-GB" sz="2000" dirty="0"/>
              <a:t> </a:t>
            </a:r>
            <a:r>
              <a:rPr lang="en-GB" sz="2000" dirty="0" err="1"/>
              <a:t>kampanye</a:t>
            </a:r>
            <a:r>
              <a:rPr lang="en-GB" sz="2000" dirty="0"/>
              <a:t> “Make America Great Again” Trump.</a:t>
            </a:r>
          </a:p>
          <a:p>
            <a:pPr algn="just"/>
            <a:r>
              <a:rPr lang="en-GB" sz="2000" dirty="0" err="1"/>
              <a:t>Politik</a:t>
            </a:r>
            <a:r>
              <a:rPr lang="en-GB" sz="2000" dirty="0"/>
              <a:t> </a:t>
            </a:r>
            <a:r>
              <a:rPr lang="en-GB" sz="2000" dirty="0" err="1"/>
              <a:t>proteksionis</a:t>
            </a:r>
            <a:r>
              <a:rPr lang="en-GB" sz="2000" dirty="0"/>
              <a:t> di </a:t>
            </a:r>
            <a:r>
              <a:rPr lang="en-GB" sz="2000" dirty="0" err="1"/>
              <a:t>bidang</a:t>
            </a:r>
            <a:r>
              <a:rPr lang="en-GB" sz="2000" dirty="0"/>
              <a:t> </a:t>
            </a:r>
            <a:r>
              <a:rPr lang="en-GB" sz="2000" dirty="0" err="1"/>
              <a:t>ekonomi</a:t>
            </a:r>
            <a:r>
              <a:rPr lang="en-GB" sz="2000" dirty="0"/>
              <a:t> </a:t>
            </a:r>
            <a:r>
              <a:rPr lang="en-GB" sz="2000" dirty="0" err="1"/>
              <a:t>ini</a:t>
            </a:r>
            <a:r>
              <a:rPr lang="en-GB" sz="2000" dirty="0"/>
              <a:t> </a:t>
            </a:r>
            <a:r>
              <a:rPr lang="en-GB" sz="2000" dirty="0" err="1"/>
              <a:t>menjelma</a:t>
            </a:r>
            <a:r>
              <a:rPr lang="en-GB" sz="2000" dirty="0"/>
              <a:t> </a:t>
            </a:r>
            <a:r>
              <a:rPr lang="en-GB" sz="2000" dirty="0" err="1"/>
              <a:t>melalui</a:t>
            </a:r>
            <a:r>
              <a:rPr lang="en-GB" sz="2000" dirty="0"/>
              <a:t> </a:t>
            </a:r>
            <a:r>
              <a:rPr lang="en-GB" sz="2000" dirty="0" err="1"/>
              <a:t>kebijakan</a:t>
            </a:r>
            <a:r>
              <a:rPr lang="en-GB" sz="2000" dirty="0"/>
              <a:t> </a:t>
            </a:r>
            <a:r>
              <a:rPr lang="en-GB" sz="2000" dirty="0" err="1"/>
              <a:t>luar</a:t>
            </a:r>
            <a:r>
              <a:rPr lang="en-GB" sz="2000" dirty="0"/>
              <a:t> negeri yang </a:t>
            </a:r>
            <a:r>
              <a:rPr lang="en-GB" sz="2000" dirty="0" err="1"/>
              <a:t>dikeluarkan</a:t>
            </a:r>
            <a:r>
              <a:rPr lang="en-GB" sz="2000" dirty="0"/>
              <a:t> Trump </a:t>
            </a:r>
            <a:r>
              <a:rPr lang="en-GB" sz="2000" dirty="0" err="1"/>
              <a:t>dimana</a:t>
            </a:r>
            <a:r>
              <a:rPr lang="en-GB" sz="2000" dirty="0"/>
              <a:t> </a:t>
            </a:r>
            <a:r>
              <a:rPr lang="en-GB" sz="2000" dirty="0" err="1"/>
              <a:t>ditaruh</a:t>
            </a:r>
            <a:r>
              <a:rPr lang="en-GB" sz="2000" dirty="0"/>
              <a:t> </a:t>
            </a:r>
            <a:r>
              <a:rPr lang="en-GB" sz="2000" dirty="0" err="1"/>
              <a:t>fokus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pengembanganan</a:t>
            </a:r>
            <a:r>
              <a:rPr lang="en-GB" sz="2000" dirty="0"/>
              <a:t> </a:t>
            </a:r>
            <a:r>
              <a:rPr lang="en-GB" sz="2000" dirty="0" err="1"/>
              <a:t>usaha</a:t>
            </a:r>
            <a:r>
              <a:rPr lang="en-GB" sz="2000" dirty="0"/>
              <a:t> </a:t>
            </a:r>
            <a:r>
              <a:rPr lang="en-GB" sz="2000" dirty="0" err="1"/>
              <a:t>domestik</a:t>
            </a:r>
            <a:r>
              <a:rPr lang="en-GB" sz="2000" dirty="0"/>
              <a:t> AS yang mana agar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tercapai</a:t>
            </a:r>
            <a:r>
              <a:rPr lang="en-GB" sz="2000" dirty="0"/>
              <a:t> AS </a:t>
            </a:r>
            <a:r>
              <a:rPr lang="en-GB" sz="2000" dirty="0" err="1"/>
              <a:t>harus</a:t>
            </a:r>
            <a:r>
              <a:rPr lang="en-GB" sz="2000" dirty="0"/>
              <a:t> </a:t>
            </a:r>
            <a:r>
              <a:rPr lang="en-GB" sz="2000" dirty="0" err="1"/>
              <a:t>mengurangi</a:t>
            </a:r>
            <a:r>
              <a:rPr lang="en-GB" sz="2000" dirty="0"/>
              <a:t> volume </a:t>
            </a:r>
            <a:r>
              <a:rPr lang="en-GB" sz="2000" dirty="0" err="1"/>
              <a:t>impornya</a:t>
            </a:r>
            <a:r>
              <a:rPr lang="en-GB" sz="2000" dirty="0"/>
              <a:t>.</a:t>
            </a:r>
          </a:p>
          <a:p>
            <a:pPr algn="just"/>
            <a:endParaRPr lang="en-GB" sz="2000" dirty="0"/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146894" y="4863831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algn="just"/>
            <a:fld id="{19B51A1E-902D-48AF-9020-955120F399B6}" type="slidenum">
              <a:rPr lang="en-US" smtClean="0"/>
              <a:pPr algn="just"/>
              <a:t>9</a:t>
            </a:fld>
            <a:endParaRPr lang="en-US" dirty="0"/>
          </a:p>
        </p:txBody>
      </p:sp>
      <p:sp>
        <p:nvSpPr>
          <p:cNvPr id="9" name="Content Placeholder 28">
            <a:extLst>
              <a:ext uri="{FF2B5EF4-FFF2-40B4-BE49-F238E27FC236}">
                <a16:creationId xmlns:a16="http://schemas.microsoft.com/office/drawing/2014/main" id="{18B4473F-55DB-420A-9520-983D82E9CE20}"/>
              </a:ext>
            </a:extLst>
          </p:cNvPr>
          <p:cNvSpPr txBox="1">
            <a:spLocks/>
          </p:cNvSpPr>
          <p:nvPr/>
        </p:nvSpPr>
        <p:spPr>
          <a:xfrm>
            <a:off x="6215856" y="432000"/>
            <a:ext cx="5544144" cy="2889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4D2B5-85B8-425D-88E7-F070E0122F7A}"/>
              </a:ext>
            </a:extLst>
          </p:cNvPr>
          <p:cNvSpPr/>
          <p:nvPr/>
        </p:nvSpPr>
        <p:spPr>
          <a:xfrm>
            <a:off x="6096000" y="1901510"/>
            <a:ext cx="55441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3200" dirty="0"/>
              <a:t>Kebijakan-kebijakan ini secara langsung maupun tidak langsung berpengaruh bukan hanya pada AS saja tetapi juga negara lain, salah satunya adalah indonesia.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893B0E-C0C7-4252-A5DD-2836BE5638E4}"/>
              </a:ext>
            </a:extLst>
          </p:cNvPr>
          <p:cNvCxnSpPr>
            <a:cxnSpLocks/>
          </p:cNvCxnSpPr>
          <p:nvPr/>
        </p:nvCxnSpPr>
        <p:spPr>
          <a:xfrm>
            <a:off x="6096000" y="1651518"/>
            <a:ext cx="0" cy="336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019C88-858C-4902-9182-7333118B7274}"/>
              </a:ext>
            </a:extLst>
          </p:cNvPr>
          <p:cNvSpPr/>
          <p:nvPr/>
        </p:nvSpPr>
        <p:spPr>
          <a:xfrm>
            <a:off x="74645" y="6277243"/>
            <a:ext cx="2258008" cy="1457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51361C-4893-4C5A-A180-C52BFF8C0916}"/>
              </a:ext>
            </a:extLst>
          </p:cNvPr>
          <p:cNvSpPr/>
          <p:nvPr/>
        </p:nvSpPr>
        <p:spPr>
          <a:xfrm>
            <a:off x="2274545" y="6353443"/>
            <a:ext cx="2258008" cy="1457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87566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AE7CBC-C35C-4FA9-B339-59E31F30C6A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61FE8A-8F15-409F-AF62-619C69C0D537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1943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Times New Roman</vt:lpstr>
      <vt:lpstr>Office Theme</vt:lpstr>
      <vt:lpstr>Perkembangan Ekonomi  AS dan Implikasinya Bagi Indonesia</vt:lpstr>
      <vt:lpstr>Kiki Prasetya Farhan Fadilah Ivan Adriyansyah Otniel Rahadiyan</vt:lpstr>
      <vt:lpstr>Sejarah Pertumbuhan Ekonomi AS</vt:lpstr>
      <vt:lpstr>Sejarah Pertumbuhan Ekonomi AS </vt:lpstr>
      <vt:lpstr>Sejarah Pertumbuhan Ekonomi AS </vt:lpstr>
      <vt:lpstr>Sejarah Pertumbuhan Ekonomi AS </vt:lpstr>
      <vt:lpstr>Kebijakan Ekonomi AS Dan Implikasinya Pada Indonesia</vt:lpstr>
      <vt:lpstr>PowerPoint Presentation</vt:lpstr>
      <vt:lpstr>Kebijakan Ekonomi Trump dan Implikasinya terhadap Indonesia</vt:lpstr>
      <vt:lpstr>“America First” dan Indonesia</vt:lpstr>
      <vt:lpstr>PowerPoint Presentation</vt:lpstr>
      <vt:lpstr>“Trump Tariffs”, Perang Dagang dan Indonesia</vt:lpstr>
      <vt:lpstr>PowerPoint Presentation</vt:lpstr>
      <vt:lpstr>Kerjasama Bilateral /Multilateral Amerika Serikat dan Indonesia. </vt:lpstr>
      <vt:lpstr>Bilateral</vt:lpstr>
      <vt:lpstr>Multilateral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Ekonomi  AS dan Implikasinya Bagi Indonesia</dc:title>
  <dc:creator/>
  <cp:lastModifiedBy/>
  <cp:revision>2</cp:revision>
  <dcterms:created xsi:type="dcterms:W3CDTF">2020-04-28T15:23:41Z</dcterms:created>
  <dcterms:modified xsi:type="dcterms:W3CDTF">2020-06-03T02:39:29Z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