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C1332-2500-4C0D-9472-C30E0FC85C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81DB2-3F29-4C72-BF3C-4DE1B75FF804}">
      <dgm:prSet phldrT="[Text]"/>
      <dgm:spPr/>
      <dgm:t>
        <a:bodyPr/>
        <a:lstStyle/>
        <a:p>
          <a:r>
            <a:rPr lang="en-US" dirty="0" err="1">
              <a:effectLst/>
            </a:rPr>
            <a:t>Fungsi</a:t>
          </a:r>
          <a:r>
            <a:rPr lang="id-ID" dirty="0">
              <a:effectLst/>
            </a:rPr>
            <a:t> :</a:t>
          </a:r>
          <a:endParaRPr lang="en-US" dirty="0"/>
        </a:p>
      </dgm:t>
    </dgm:pt>
    <dgm:pt modelId="{0E82CEBA-197F-451A-BF90-12CC02385001}" type="parTrans" cxnId="{929F5F3D-783C-4872-8B38-7AFB42779CDC}">
      <dgm:prSet/>
      <dgm:spPr/>
      <dgm:t>
        <a:bodyPr/>
        <a:lstStyle/>
        <a:p>
          <a:endParaRPr lang="en-US"/>
        </a:p>
      </dgm:t>
    </dgm:pt>
    <dgm:pt modelId="{E9A9C564-E06F-490F-B059-A3B9FE08B1FA}" type="sibTrans" cxnId="{929F5F3D-783C-4872-8B38-7AFB42779CDC}">
      <dgm:prSet/>
      <dgm:spPr/>
      <dgm:t>
        <a:bodyPr/>
        <a:lstStyle/>
        <a:p>
          <a:endParaRPr lang="en-US"/>
        </a:p>
      </dgm:t>
    </dgm:pt>
    <dgm:pt modelId="{B548885F-1174-40C1-B9CC-81AAF7ABC5A1}">
      <dgm:prSet phldrT="[Text]"/>
      <dgm:spPr/>
      <dgm:t>
        <a:bodyPr/>
        <a:lstStyle/>
        <a:p>
          <a:r>
            <a:rPr lang="en-US" dirty="0" err="1">
              <a:effectLst/>
            </a:rPr>
            <a:t>Produksi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gamet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betina</a:t>
          </a:r>
          <a:r>
            <a:rPr lang="en-US" dirty="0">
              <a:effectLst/>
            </a:rPr>
            <a:t>, ovum, </a:t>
          </a:r>
          <a:r>
            <a:rPr lang="en-US" dirty="0" err="1">
              <a:effectLst/>
            </a:rPr>
            <a:t>dengan</a:t>
          </a:r>
          <a:r>
            <a:rPr lang="en-US" dirty="0">
              <a:effectLst/>
            </a:rPr>
            <a:t> proses oogenesis.</a:t>
          </a:r>
          <a:endParaRPr lang="en-US" dirty="0"/>
        </a:p>
      </dgm:t>
    </dgm:pt>
    <dgm:pt modelId="{0F9EA1C2-ACFE-4BEF-B9EB-734D0A31D7CF}" type="parTrans" cxnId="{E7FCE752-9484-4933-9B56-3B9E4D046831}">
      <dgm:prSet/>
      <dgm:spPr/>
      <dgm:t>
        <a:bodyPr/>
        <a:lstStyle/>
        <a:p>
          <a:endParaRPr lang="en-US"/>
        </a:p>
      </dgm:t>
    </dgm:pt>
    <dgm:pt modelId="{5FC0F4A5-F0DD-48F5-814E-8121AD25E9AD}" type="sibTrans" cxnId="{E7FCE752-9484-4933-9B56-3B9E4D046831}">
      <dgm:prSet/>
      <dgm:spPr/>
      <dgm:t>
        <a:bodyPr/>
        <a:lstStyle/>
        <a:p>
          <a:endParaRPr lang="en-US"/>
        </a:p>
      </dgm:t>
    </dgm:pt>
    <dgm:pt modelId="{84332445-92A8-4FB1-8E97-1CD69A3E5602}">
      <dgm:prSet/>
      <dgm:spPr/>
      <dgm:t>
        <a:bodyPr/>
        <a:lstStyle/>
        <a:p>
          <a:r>
            <a:rPr lang="en-US" dirty="0" err="1">
              <a:effectLst/>
            </a:rPr>
            <a:t>Penerimaan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gamet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jantan</a:t>
          </a:r>
          <a:r>
            <a:rPr lang="en-US" dirty="0">
              <a:effectLst/>
            </a:rPr>
            <a:t>, spermatozoa </a:t>
          </a:r>
        </a:p>
      </dgm:t>
    </dgm:pt>
    <dgm:pt modelId="{51D9442E-559B-4DF2-956B-D63B3E184DA8}" type="parTrans" cxnId="{1CF94AC1-1842-4B0D-9D34-563487F939B5}">
      <dgm:prSet/>
      <dgm:spPr/>
      <dgm:t>
        <a:bodyPr/>
        <a:lstStyle/>
        <a:p>
          <a:endParaRPr lang="en-US"/>
        </a:p>
      </dgm:t>
    </dgm:pt>
    <dgm:pt modelId="{9FD62522-18BD-4662-96BD-3C9C53CA184C}" type="sibTrans" cxnId="{1CF94AC1-1842-4B0D-9D34-563487F939B5}">
      <dgm:prSet/>
      <dgm:spPr/>
      <dgm:t>
        <a:bodyPr/>
        <a:lstStyle/>
        <a:p>
          <a:endParaRPr lang="en-US"/>
        </a:p>
      </dgm:t>
    </dgm:pt>
    <dgm:pt modelId="{6B27945B-6E3D-4F36-B58E-FFE3BBAC378E}">
      <dgm:prSet/>
      <dgm:spPr/>
      <dgm:t>
        <a:bodyPr/>
        <a:lstStyle/>
        <a:p>
          <a:r>
            <a:rPr lang="en-US" dirty="0" err="1">
              <a:effectLst/>
            </a:rPr>
            <a:t>Penyediaan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lingkungan</a:t>
          </a:r>
          <a:r>
            <a:rPr lang="en-US" dirty="0">
              <a:effectLst/>
            </a:rPr>
            <a:t> yang </a:t>
          </a:r>
          <a:r>
            <a:rPr lang="en-US" dirty="0" err="1">
              <a:effectLst/>
            </a:rPr>
            <a:t>sesuai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untuk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pembuahan</a:t>
          </a:r>
          <a:r>
            <a:rPr lang="en-US" dirty="0">
              <a:effectLst/>
            </a:rPr>
            <a:t> ovum </a:t>
          </a:r>
          <a:r>
            <a:rPr lang="en-US" dirty="0" err="1">
              <a:effectLst/>
            </a:rPr>
            <a:t>oleh</a:t>
          </a:r>
          <a:r>
            <a:rPr lang="en-US" dirty="0">
              <a:effectLst/>
            </a:rPr>
            <a:t> spermatozoa. </a:t>
          </a:r>
        </a:p>
      </dgm:t>
    </dgm:pt>
    <dgm:pt modelId="{6B2875EB-A7D5-475C-8A48-203BF3C521FB}" type="parTrans" cxnId="{69DA7BFE-14C1-4A27-B0BD-13B69039F2FA}">
      <dgm:prSet/>
      <dgm:spPr/>
      <dgm:t>
        <a:bodyPr/>
        <a:lstStyle/>
        <a:p>
          <a:endParaRPr lang="en-US"/>
        </a:p>
      </dgm:t>
    </dgm:pt>
    <dgm:pt modelId="{B3125E8A-0800-499A-99B7-2BFAECBC7917}" type="sibTrans" cxnId="{69DA7BFE-14C1-4A27-B0BD-13B69039F2FA}">
      <dgm:prSet/>
      <dgm:spPr/>
      <dgm:t>
        <a:bodyPr/>
        <a:lstStyle/>
        <a:p>
          <a:endParaRPr lang="en-US"/>
        </a:p>
      </dgm:t>
    </dgm:pt>
    <dgm:pt modelId="{4BE8A988-03D2-49B4-BA42-30B31D06FC79}">
      <dgm:prSet/>
      <dgm:spPr/>
      <dgm:t>
        <a:bodyPr/>
        <a:lstStyle/>
        <a:p>
          <a:r>
            <a:rPr lang="en-US" dirty="0" err="1">
              <a:effectLst/>
            </a:rPr>
            <a:t>Penyediaan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lingkungan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untuk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perkembangan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janin</a:t>
          </a:r>
          <a:endParaRPr lang="en-US" dirty="0">
            <a:effectLst/>
          </a:endParaRPr>
        </a:p>
      </dgm:t>
    </dgm:pt>
    <dgm:pt modelId="{2EF87214-3DA1-4021-9B3B-6785FBC9B905}" type="parTrans" cxnId="{762BAEC8-A5D0-4E97-B850-F60728776AF7}">
      <dgm:prSet/>
      <dgm:spPr/>
      <dgm:t>
        <a:bodyPr/>
        <a:lstStyle/>
        <a:p>
          <a:endParaRPr lang="en-US"/>
        </a:p>
      </dgm:t>
    </dgm:pt>
    <dgm:pt modelId="{F4F35DDC-EEA1-4055-8FA4-ACF7D0FF1708}" type="sibTrans" cxnId="{762BAEC8-A5D0-4E97-B850-F60728776AF7}">
      <dgm:prSet/>
      <dgm:spPr/>
      <dgm:t>
        <a:bodyPr/>
        <a:lstStyle/>
        <a:p>
          <a:endParaRPr lang="en-US"/>
        </a:p>
      </dgm:t>
    </dgm:pt>
    <dgm:pt modelId="{80A6F284-8099-4BFD-8E5A-918DACBBF69D}">
      <dgm:prSet/>
      <dgm:spPr/>
      <dgm:t>
        <a:bodyPr/>
        <a:lstStyle/>
        <a:p>
          <a:r>
            <a:rPr lang="en-US" dirty="0" err="1">
              <a:effectLst/>
            </a:rPr>
            <a:t>Ekspulsi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janin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untuk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dikembangkan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untuk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lingkungan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luar</a:t>
          </a:r>
          <a:endParaRPr lang="en-US" dirty="0">
            <a:effectLst/>
          </a:endParaRPr>
        </a:p>
      </dgm:t>
    </dgm:pt>
    <dgm:pt modelId="{A22C2871-A34C-467A-929A-2CE39AE868F2}" type="parTrans" cxnId="{F13DFF5E-D831-4DDB-A327-1A226B308E02}">
      <dgm:prSet/>
      <dgm:spPr/>
      <dgm:t>
        <a:bodyPr/>
        <a:lstStyle/>
        <a:p>
          <a:endParaRPr lang="en-US"/>
        </a:p>
      </dgm:t>
    </dgm:pt>
    <dgm:pt modelId="{8E865665-0388-4246-8C89-47F6C2FE6202}" type="sibTrans" cxnId="{F13DFF5E-D831-4DDB-A327-1A226B308E02}">
      <dgm:prSet/>
      <dgm:spPr/>
      <dgm:t>
        <a:bodyPr/>
        <a:lstStyle/>
        <a:p>
          <a:endParaRPr lang="en-US"/>
        </a:p>
      </dgm:t>
    </dgm:pt>
    <dgm:pt modelId="{D3A9E2E4-6902-4B09-AF41-F383B6F60C47}">
      <dgm:prSet/>
      <dgm:spPr/>
      <dgm:t>
        <a:bodyPr/>
        <a:lstStyle/>
        <a:p>
          <a:r>
            <a:rPr lang="en-US" dirty="0" err="1">
              <a:effectLst/>
            </a:rPr>
            <a:t>Nutrisi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bayi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baru</a:t>
          </a:r>
          <a:r>
            <a:rPr lang="en-US" dirty="0">
              <a:effectLst/>
            </a:rPr>
            <a:t> </a:t>
          </a:r>
          <a:r>
            <a:rPr lang="en-US" dirty="0" err="1">
              <a:effectLst/>
            </a:rPr>
            <a:t>lahir</a:t>
          </a:r>
          <a:endParaRPr lang="en-US" dirty="0">
            <a:effectLst/>
          </a:endParaRPr>
        </a:p>
      </dgm:t>
    </dgm:pt>
    <dgm:pt modelId="{B185DE28-7FA5-478F-AAE1-25F2181BE7C5}" type="parTrans" cxnId="{068C89E5-0C21-47D4-9EAE-CBB272BF4572}">
      <dgm:prSet/>
      <dgm:spPr/>
      <dgm:t>
        <a:bodyPr/>
        <a:lstStyle/>
        <a:p>
          <a:endParaRPr lang="en-US"/>
        </a:p>
      </dgm:t>
    </dgm:pt>
    <dgm:pt modelId="{9E9FBA55-E702-487C-99C3-2AD837DD7328}" type="sibTrans" cxnId="{068C89E5-0C21-47D4-9EAE-CBB272BF4572}">
      <dgm:prSet/>
      <dgm:spPr/>
      <dgm:t>
        <a:bodyPr/>
        <a:lstStyle/>
        <a:p>
          <a:endParaRPr lang="en-US"/>
        </a:p>
      </dgm:t>
    </dgm:pt>
    <dgm:pt modelId="{0FB571C5-9790-4D17-975E-8F21AE7E0A72}" type="pres">
      <dgm:prSet presAssocID="{C4DC1332-2500-4C0D-9472-C30E0FC85CBC}" presName="linear" presStyleCnt="0">
        <dgm:presLayoutVars>
          <dgm:animLvl val="lvl"/>
          <dgm:resizeHandles val="exact"/>
        </dgm:presLayoutVars>
      </dgm:prSet>
      <dgm:spPr/>
    </dgm:pt>
    <dgm:pt modelId="{E36AC338-5994-4072-8F4C-F590E8F8D6E0}" type="pres">
      <dgm:prSet presAssocID="{9C281DB2-3F29-4C72-BF3C-4DE1B75FF80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E1AF584-F690-464B-AAEC-F674335E1BC6}" type="pres">
      <dgm:prSet presAssocID="{9C281DB2-3F29-4C72-BF3C-4DE1B75FF80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4A1C00D-7DB4-4568-BE6D-410D1BF3A27A}" type="presOf" srcId="{B548885F-1174-40C1-B9CC-81AAF7ABC5A1}" destId="{9E1AF584-F690-464B-AAEC-F674335E1BC6}" srcOrd="0" destOrd="0" presId="urn:microsoft.com/office/officeart/2005/8/layout/vList2"/>
    <dgm:cxn modelId="{62D0EC1F-1BC5-4009-BADF-DA98D02E8DDB}" type="presOf" srcId="{D3A9E2E4-6902-4B09-AF41-F383B6F60C47}" destId="{9E1AF584-F690-464B-AAEC-F674335E1BC6}" srcOrd="0" destOrd="5" presId="urn:microsoft.com/office/officeart/2005/8/layout/vList2"/>
    <dgm:cxn modelId="{96F03E35-D935-4BE3-8980-9FA3101543C3}" type="presOf" srcId="{9C281DB2-3F29-4C72-BF3C-4DE1B75FF804}" destId="{E36AC338-5994-4072-8F4C-F590E8F8D6E0}" srcOrd="0" destOrd="0" presId="urn:microsoft.com/office/officeart/2005/8/layout/vList2"/>
    <dgm:cxn modelId="{929F5F3D-783C-4872-8B38-7AFB42779CDC}" srcId="{C4DC1332-2500-4C0D-9472-C30E0FC85CBC}" destId="{9C281DB2-3F29-4C72-BF3C-4DE1B75FF804}" srcOrd="0" destOrd="0" parTransId="{0E82CEBA-197F-451A-BF90-12CC02385001}" sibTransId="{E9A9C564-E06F-490F-B059-A3B9FE08B1FA}"/>
    <dgm:cxn modelId="{CC9DBF40-47AB-467C-A227-E9765DA1BF67}" type="presOf" srcId="{80A6F284-8099-4BFD-8E5A-918DACBBF69D}" destId="{9E1AF584-F690-464B-AAEC-F674335E1BC6}" srcOrd="0" destOrd="4" presId="urn:microsoft.com/office/officeart/2005/8/layout/vList2"/>
    <dgm:cxn modelId="{F13DFF5E-D831-4DDB-A327-1A226B308E02}" srcId="{9C281DB2-3F29-4C72-BF3C-4DE1B75FF804}" destId="{80A6F284-8099-4BFD-8E5A-918DACBBF69D}" srcOrd="4" destOrd="0" parTransId="{A22C2871-A34C-467A-929A-2CE39AE868F2}" sibTransId="{8E865665-0388-4246-8C89-47F6C2FE6202}"/>
    <dgm:cxn modelId="{84E4B442-F9BF-4143-961C-28228963A25E}" type="presOf" srcId="{84332445-92A8-4FB1-8E97-1CD69A3E5602}" destId="{9E1AF584-F690-464B-AAEC-F674335E1BC6}" srcOrd="0" destOrd="1" presId="urn:microsoft.com/office/officeart/2005/8/layout/vList2"/>
    <dgm:cxn modelId="{E7FCE752-9484-4933-9B56-3B9E4D046831}" srcId="{9C281DB2-3F29-4C72-BF3C-4DE1B75FF804}" destId="{B548885F-1174-40C1-B9CC-81AAF7ABC5A1}" srcOrd="0" destOrd="0" parTransId="{0F9EA1C2-ACFE-4BEF-B9EB-734D0A31D7CF}" sibTransId="{5FC0F4A5-F0DD-48F5-814E-8121AD25E9AD}"/>
    <dgm:cxn modelId="{C699E359-AB51-4330-8AB3-B0620B29E097}" type="presOf" srcId="{C4DC1332-2500-4C0D-9472-C30E0FC85CBC}" destId="{0FB571C5-9790-4D17-975E-8F21AE7E0A72}" srcOrd="0" destOrd="0" presId="urn:microsoft.com/office/officeart/2005/8/layout/vList2"/>
    <dgm:cxn modelId="{B5DB209D-2004-4DBB-BFA9-2938419F8CCA}" type="presOf" srcId="{4BE8A988-03D2-49B4-BA42-30B31D06FC79}" destId="{9E1AF584-F690-464B-AAEC-F674335E1BC6}" srcOrd="0" destOrd="3" presId="urn:microsoft.com/office/officeart/2005/8/layout/vList2"/>
    <dgm:cxn modelId="{1CF94AC1-1842-4B0D-9D34-563487F939B5}" srcId="{9C281DB2-3F29-4C72-BF3C-4DE1B75FF804}" destId="{84332445-92A8-4FB1-8E97-1CD69A3E5602}" srcOrd="1" destOrd="0" parTransId="{51D9442E-559B-4DF2-956B-D63B3E184DA8}" sibTransId="{9FD62522-18BD-4662-96BD-3C9C53CA184C}"/>
    <dgm:cxn modelId="{762BAEC8-A5D0-4E97-B850-F60728776AF7}" srcId="{9C281DB2-3F29-4C72-BF3C-4DE1B75FF804}" destId="{4BE8A988-03D2-49B4-BA42-30B31D06FC79}" srcOrd="3" destOrd="0" parTransId="{2EF87214-3DA1-4021-9B3B-6785FBC9B905}" sibTransId="{F4F35DDC-EEA1-4055-8FA4-ACF7D0FF1708}"/>
    <dgm:cxn modelId="{5E7904DF-7BA1-4623-BD88-B716FF9AC1BF}" type="presOf" srcId="{6B27945B-6E3D-4F36-B58E-FFE3BBAC378E}" destId="{9E1AF584-F690-464B-AAEC-F674335E1BC6}" srcOrd="0" destOrd="2" presId="urn:microsoft.com/office/officeart/2005/8/layout/vList2"/>
    <dgm:cxn modelId="{068C89E5-0C21-47D4-9EAE-CBB272BF4572}" srcId="{9C281DB2-3F29-4C72-BF3C-4DE1B75FF804}" destId="{D3A9E2E4-6902-4B09-AF41-F383B6F60C47}" srcOrd="5" destOrd="0" parTransId="{B185DE28-7FA5-478F-AAE1-25F2181BE7C5}" sibTransId="{9E9FBA55-E702-487C-99C3-2AD837DD7328}"/>
    <dgm:cxn modelId="{69DA7BFE-14C1-4A27-B0BD-13B69039F2FA}" srcId="{9C281DB2-3F29-4C72-BF3C-4DE1B75FF804}" destId="{6B27945B-6E3D-4F36-B58E-FFE3BBAC378E}" srcOrd="2" destOrd="0" parTransId="{6B2875EB-A7D5-475C-8A48-203BF3C521FB}" sibTransId="{B3125E8A-0800-499A-99B7-2BFAECBC7917}"/>
    <dgm:cxn modelId="{E7F55A93-5BF7-4C14-BABA-CE7D1FEB45C4}" type="presParOf" srcId="{0FB571C5-9790-4D17-975E-8F21AE7E0A72}" destId="{E36AC338-5994-4072-8F4C-F590E8F8D6E0}" srcOrd="0" destOrd="0" presId="urn:microsoft.com/office/officeart/2005/8/layout/vList2"/>
    <dgm:cxn modelId="{93424F81-A79C-4F2D-9599-0E6C4FE2885D}" type="presParOf" srcId="{0FB571C5-9790-4D17-975E-8F21AE7E0A72}" destId="{9E1AF584-F690-464B-AAEC-F674335E1BC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79443-3674-4876-9F1E-CD2C551A47E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1172A9-3AD5-4F67-BA75-AE6D73EEC365}">
      <dgm:prSet phldrT="[Text]"/>
      <dgm:spPr/>
      <dgm:t>
        <a:bodyPr/>
        <a:lstStyle/>
        <a:p>
          <a:r>
            <a:rPr lang="id-ID" dirty="0"/>
            <a:t>Ovarium</a:t>
          </a:r>
          <a:endParaRPr lang="en-US" dirty="0"/>
        </a:p>
      </dgm:t>
    </dgm:pt>
    <dgm:pt modelId="{5986F8CB-E1DA-44F6-A987-17615C9DAB3A}" type="parTrans" cxnId="{4AB114CF-D08E-4516-8A86-60B6D7B98243}">
      <dgm:prSet/>
      <dgm:spPr/>
      <dgm:t>
        <a:bodyPr/>
        <a:lstStyle/>
        <a:p>
          <a:endParaRPr lang="en-US"/>
        </a:p>
      </dgm:t>
    </dgm:pt>
    <dgm:pt modelId="{D9040587-2E3C-4BC6-AEDA-F3AA16185D63}" type="sibTrans" cxnId="{4AB114CF-D08E-4516-8A86-60B6D7B98243}">
      <dgm:prSet/>
      <dgm:spPr/>
      <dgm:t>
        <a:bodyPr/>
        <a:lstStyle/>
        <a:p>
          <a:endParaRPr lang="en-US"/>
        </a:p>
      </dgm:t>
    </dgm:pt>
    <dgm:pt modelId="{E4966C06-08F9-46B6-8B37-B914C61210CE}">
      <dgm:prSet phldrT="[Text]"/>
      <dgm:spPr/>
      <dgm:t>
        <a:bodyPr/>
        <a:lstStyle/>
        <a:p>
          <a:r>
            <a:rPr lang="id-ID" dirty="0"/>
            <a:t>Tempat terjadinya oogenesis</a:t>
          </a:r>
          <a:endParaRPr lang="en-US" dirty="0"/>
        </a:p>
      </dgm:t>
    </dgm:pt>
    <dgm:pt modelId="{C7DD0BFB-1D76-4AAB-B334-CC54894419A7}" type="parTrans" cxnId="{972F952C-D193-4FD8-8AAE-25C44E06CC5A}">
      <dgm:prSet/>
      <dgm:spPr/>
      <dgm:t>
        <a:bodyPr/>
        <a:lstStyle/>
        <a:p>
          <a:endParaRPr lang="en-US"/>
        </a:p>
      </dgm:t>
    </dgm:pt>
    <dgm:pt modelId="{2F674291-C952-4EBB-9F9D-3CC14D11007F}" type="sibTrans" cxnId="{972F952C-D193-4FD8-8AAE-25C44E06CC5A}">
      <dgm:prSet/>
      <dgm:spPr/>
      <dgm:t>
        <a:bodyPr/>
        <a:lstStyle/>
        <a:p>
          <a:endParaRPr lang="en-US"/>
        </a:p>
      </dgm:t>
    </dgm:pt>
    <dgm:pt modelId="{CF49D842-3A99-44F1-AB68-954FF0D31E25}">
      <dgm:prSet phldrT="[Text]"/>
      <dgm:spPr/>
      <dgm:t>
        <a:bodyPr/>
        <a:lstStyle/>
        <a:p>
          <a:r>
            <a:rPr lang="id-ID" dirty="0"/>
            <a:t>Menghasilkan estrogen dan progesteron dengan kontrol dari LH dan FSH</a:t>
          </a:r>
          <a:endParaRPr lang="en-US" dirty="0"/>
        </a:p>
      </dgm:t>
    </dgm:pt>
    <dgm:pt modelId="{E20511E8-4702-4846-91F0-F971BE1A49C9}" type="parTrans" cxnId="{4DC1D2AF-F748-4BC2-84D4-E0DA4C137A13}">
      <dgm:prSet/>
      <dgm:spPr/>
      <dgm:t>
        <a:bodyPr/>
        <a:lstStyle/>
        <a:p>
          <a:endParaRPr lang="en-US"/>
        </a:p>
      </dgm:t>
    </dgm:pt>
    <dgm:pt modelId="{2072293B-EB14-44C8-B623-76A1A3A4700C}" type="sibTrans" cxnId="{4DC1D2AF-F748-4BC2-84D4-E0DA4C137A13}">
      <dgm:prSet/>
      <dgm:spPr/>
      <dgm:t>
        <a:bodyPr/>
        <a:lstStyle/>
        <a:p>
          <a:endParaRPr lang="en-US"/>
        </a:p>
      </dgm:t>
    </dgm:pt>
    <dgm:pt modelId="{CD487D89-E2AE-4C8E-BBC8-C384F15AA432}">
      <dgm:prSet phldrT="[Text]"/>
      <dgm:spPr/>
      <dgm:t>
        <a:bodyPr/>
        <a:lstStyle/>
        <a:p>
          <a:r>
            <a:rPr lang="id-ID" dirty="0"/>
            <a:t>Traktus Genitalia</a:t>
          </a:r>
          <a:endParaRPr lang="en-US" dirty="0"/>
        </a:p>
      </dgm:t>
    </dgm:pt>
    <dgm:pt modelId="{CC065486-0D89-4052-9AE8-2C317502217F}" type="parTrans" cxnId="{CCA036E9-73D2-4B55-B327-6904C98C8637}">
      <dgm:prSet/>
      <dgm:spPr/>
      <dgm:t>
        <a:bodyPr/>
        <a:lstStyle/>
        <a:p>
          <a:endParaRPr lang="en-US"/>
        </a:p>
      </dgm:t>
    </dgm:pt>
    <dgm:pt modelId="{E990FCD4-EEA5-4E5B-BBCE-E9AA510AB6F4}" type="sibTrans" cxnId="{CCA036E9-73D2-4B55-B327-6904C98C8637}">
      <dgm:prSet/>
      <dgm:spPr/>
      <dgm:t>
        <a:bodyPr/>
        <a:lstStyle/>
        <a:p>
          <a:endParaRPr lang="en-US"/>
        </a:p>
      </dgm:t>
    </dgm:pt>
    <dgm:pt modelId="{CF3CF2C8-09C7-44AC-A032-D84B957A5A65}">
      <dgm:prSet phldrT="[Text]"/>
      <dgm:spPr/>
      <dgm:t>
        <a:bodyPr/>
        <a:lstStyle/>
        <a:p>
          <a:r>
            <a:rPr lang="id-ID" dirty="0"/>
            <a:t>Tuba Fallopii/tuba uterina/ ovoduct </a:t>
          </a:r>
          <a:r>
            <a:rPr lang="id-ID" dirty="0">
              <a:sym typeface="Wingdings" panose="05000000000000000000" pitchFamily="2" charset="2"/>
            </a:rPr>
            <a:t> tempat fertilisasi</a:t>
          </a:r>
          <a:endParaRPr lang="en-US" dirty="0"/>
        </a:p>
      </dgm:t>
    </dgm:pt>
    <dgm:pt modelId="{0C49D9D7-D4C4-4FB4-8096-88979476303E}" type="parTrans" cxnId="{CC1314D5-5906-4A9A-A10D-44EF85728BBC}">
      <dgm:prSet/>
      <dgm:spPr/>
      <dgm:t>
        <a:bodyPr/>
        <a:lstStyle/>
        <a:p>
          <a:endParaRPr lang="en-US"/>
        </a:p>
      </dgm:t>
    </dgm:pt>
    <dgm:pt modelId="{EBEC0144-0A5B-4743-81E0-70A55A60610F}" type="sibTrans" cxnId="{CC1314D5-5906-4A9A-A10D-44EF85728BBC}">
      <dgm:prSet/>
      <dgm:spPr/>
      <dgm:t>
        <a:bodyPr/>
        <a:lstStyle/>
        <a:p>
          <a:endParaRPr lang="en-US"/>
        </a:p>
      </dgm:t>
    </dgm:pt>
    <dgm:pt modelId="{09A45039-548A-419C-A7BB-0EE668C064D7}">
      <dgm:prSet phldrT="[Text]"/>
      <dgm:spPr/>
      <dgm:t>
        <a:bodyPr/>
        <a:lstStyle/>
        <a:p>
          <a:r>
            <a:rPr lang="id-ID" dirty="0"/>
            <a:t>Uterus </a:t>
          </a:r>
          <a:r>
            <a:rPr lang="id-ID" dirty="0">
              <a:sym typeface="Wingdings" panose="05000000000000000000" pitchFamily="2" charset="2"/>
            </a:rPr>
            <a:t> perkembangan fetus</a:t>
          </a:r>
          <a:endParaRPr lang="en-US" dirty="0"/>
        </a:p>
      </dgm:t>
    </dgm:pt>
    <dgm:pt modelId="{18E93EA7-DEEB-4106-9873-374AC6457798}" type="parTrans" cxnId="{E5A1422D-A5E4-4CB3-AE1F-A4CEAADFDFD6}">
      <dgm:prSet/>
      <dgm:spPr/>
      <dgm:t>
        <a:bodyPr/>
        <a:lstStyle/>
        <a:p>
          <a:endParaRPr lang="en-US"/>
        </a:p>
      </dgm:t>
    </dgm:pt>
    <dgm:pt modelId="{6EF5C8FF-E551-406A-9B17-5488937FB5FD}" type="sibTrans" cxnId="{E5A1422D-A5E4-4CB3-AE1F-A4CEAADFDFD6}">
      <dgm:prSet/>
      <dgm:spPr/>
      <dgm:t>
        <a:bodyPr/>
        <a:lstStyle/>
        <a:p>
          <a:endParaRPr lang="en-US"/>
        </a:p>
      </dgm:t>
    </dgm:pt>
    <dgm:pt modelId="{C04753EB-C865-48EC-981D-FCCF2FA20BD2}">
      <dgm:prSet phldrT="[Text]"/>
      <dgm:spPr/>
      <dgm:t>
        <a:bodyPr/>
        <a:lstStyle/>
        <a:p>
          <a:r>
            <a:rPr lang="id-ID" dirty="0"/>
            <a:t>Payudara</a:t>
          </a:r>
          <a:endParaRPr lang="en-US" dirty="0"/>
        </a:p>
      </dgm:t>
    </dgm:pt>
    <dgm:pt modelId="{1BB41B9D-43D0-4B65-B3FE-3BC0BEEEABB6}" type="parTrans" cxnId="{1848F26D-F5CC-4E55-9DF1-16AB477AD673}">
      <dgm:prSet/>
      <dgm:spPr/>
      <dgm:t>
        <a:bodyPr/>
        <a:lstStyle/>
        <a:p>
          <a:endParaRPr lang="en-US"/>
        </a:p>
      </dgm:t>
    </dgm:pt>
    <dgm:pt modelId="{8F0D9D5A-D0D8-425A-9218-D485BB2C25FA}" type="sibTrans" cxnId="{1848F26D-F5CC-4E55-9DF1-16AB477AD673}">
      <dgm:prSet/>
      <dgm:spPr/>
      <dgm:t>
        <a:bodyPr/>
        <a:lstStyle/>
        <a:p>
          <a:endParaRPr lang="en-US"/>
        </a:p>
      </dgm:t>
    </dgm:pt>
    <dgm:pt modelId="{977B0220-787A-4899-9B91-2274E0E11DBB}">
      <dgm:prSet phldrT="[Text]"/>
      <dgm:spPr/>
      <dgm:t>
        <a:bodyPr/>
        <a:lstStyle/>
        <a:p>
          <a:r>
            <a:rPr lang="id-ID" dirty="0"/>
            <a:t> Laktans</a:t>
          </a:r>
          <a:endParaRPr lang="en-US" dirty="0"/>
        </a:p>
      </dgm:t>
    </dgm:pt>
    <dgm:pt modelId="{0ED779CD-8F1D-4904-A52A-82C3C2B19CE7}" type="parTrans" cxnId="{E1E71B7B-B379-436F-8C36-48667B083AEE}">
      <dgm:prSet/>
      <dgm:spPr/>
      <dgm:t>
        <a:bodyPr/>
        <a:lstStyle/>
        <a:p>
          <a:endParaRPr lang="en-US"/>
        </a:p>
      </dgm:t>
    </dgm:pt>
    <dgm:pt modelId="{2B9F9C5F-6ABE-49FE-883F-CEB968B2DF64}" type="sibTrans" cxnId="{E1E71B7B-B379-436F-8C36-48667B083AEE}">
      <dgm:prSet/>
      <dgm:spPr/>
      <dgm:t>
        <a:bodyPr/>
        <a:lstStyle/>
        <a:p>
          <a:endParaRPr lang="en-US"/>
        </a:p>
      </dgm:t>
    </dgm:pt>
    <dgm:pt modelId="{81E6E6AE-61F5-4985-BA7B-8BA8B8E7D75F}">
      <dgm:prSet phldrT="[Text]"/>
      <dgm:spPr/>
      <dgm:t>
        <a:bodyPr/>
        <a:lstStyle/>
        <a:p>
          <a:r>
            <a:rPr lang="id-ID" dirty="0"/>
            <a:t>Cervix</a:t>
          </a:r>
          <a:endParaRPr lang="en-US" dirty="0"/>
        </a:p>
      </dgm:t>
    </dgm:pt>
    <dgm:pt modelId="{1F60A297-90B1-4436-AFEF-349A8E649E65}" type="parTrans" cxnId="{D00CB39C-AB6F-45E6-90C6-19E91060C27D}">
      <dgm:prSet/>
      <dgm:spPr/>
      <dgm:t>
        <a:bodyPr/>
        <a:lstStyle/>
        <a:p>
          <a:endParaRPr lang="en-US"/>
        </a:p>
      </dgm:t>
    </dgm:pt>
    <dgm:pt modelId="{564F3D57-D8ED-4B6F-B713-E64AA6019B79}" type="sibTrans" cxnId="{D00CB39C-AB6F-45E6-90C6-19E91060C27D}">
      <dgm:prSet/>
      <dgm:spPr/>
      <dgm:t>
        <a:bodyPr/>
        <a:lstStyle/>
        <a:p>
          <a:endParaRPr lang="en-US"/>
        </a:p>
      </dgm:t>
    </dgm:pt>
    <dgm:pt modelId="{C17E7091-EBDC-4142-B3A8-45C6A2885FFB}">
      <dgm:prSet phldrT="[Text]"/>
      <dgm:spPr/>
      <dgm:t>
        <a:bodyPr/>
        <a:lstStyle/>
        <a:p>
          <a:r>
            <a:rPr lang="id-ID" dirty="0"/>
            <a:t>Vagina</a:t>
          </a:r>
          <a:endParaRPr lang="en-US" dirty="0"/>
        </a:p>
      </dgm:t>
    </dgm:pt>
    <dgm:pt modelId="{BB858335-D006-4B90-8760-53B6FD5D2595}" type="parTrans" cxnId="{5AFB2103-DFF3-4F86-94DA-13874AE9B85D}">
      <dgm:prSet/>
      <dgm:spPr/>
      <dgm:t>
        <a:bodyPr/>
        <a:lstStyle/>
        <a:p>
          <a:endParaRPr lang="en-US"/>
        </a:p>
      </dgm:t>
    </dgm:pt>
    <dgm:pt modelId="{96E1AC07-B2E1-4329-955A-0F0BD19D0307}" type="sibTrans" cxnId="{5AFB2103-DFF3-4F86-94DA-13874AE9B85D}">
      <dgm:prSet/>
      <dgm:spPr/>
      <dgm:t>
        <a:bodyPr/>
        <a:lstStyle/>
        <a:p>
          <a:endParaRPr lang="en-US"/>
        </a:p>
      </dgm:t>
    </dgm:pt>
    <dgm:pt modelId="{3104FCE9-F7F7-402B-90E7-5E63B8684778}">
      <dgm:prSet phldrT="[Text]"/>
      <dgm:spPr/>
      <dgm:t>
        <a:bodyPr/>
        <a:lstStyle/>
        <a:p>
          <a:r>
            <a:rPr lang="id-ID" dirty="0"/>
            <a:t>Non Laktans</a:t>
          </a:r>
          <a:endParaRPr lang="en-US" dirty="0"/>
        </a:p>
      </dgm:t>
    </dgm:pt>
    <dgm:pt modelId="{C6F611C9-8FA5-48DF-B80D-A9479B6DBB83}" type="parTrans" cxnId="{618EB174-ADBD-4046-A580-3F1B156B5284}">
      <dgm:prSet/>
      <dgm:spPr/>
      <dgm:t>
        <a:bodyPr/>
        <a:lstStyle/>
        <a:p>
          <a:endParaRPr lang="en-US"/>
        </a:p>
      </dgm:t>
    </dgm:pt>
    <dgm:pt modelId="{327E3094-4437-4CDF-B07A-AF0202A45040}" type="sibTrans" cxnId="{618EB174-ADBD-4046-A580-3F1B156B5284}">
      <dgm:prSet/>
      <dgm:spPr/>
      <dgm:t>
        <a:bodyPr/>
        <a:lstStyle/>
        <a:p>
          <a:endParaRPr lang="en-US"/>
        </a:p>
      </dgm:t>
    </dgm:pt>
    <dgm:pt modelId="{A3F98475-3D8C-4407-8C43-43267AD96D12}" type="pres">
      <dgm:prSet presAssocID="{CB179443-3674-4876-9F1E-CD2C551A47E8}" presName="Name0" presStyleCnt="0">
        <dgm:presLayoutVars>
          <dgm:dir/>
          <dgm:animLvl val="lvl"/>
          <dgm:resizeHandles val="exact"/>
        </dgm:presLayoutVars>
      </dgm:prSet>
      <dgm:spPr/>
    </dgm:pt>
    <dgm:pt modelId="{F1CC4333-A15A-4D33-98C5-45879CEDB90E}" type="pres">
      <dgm:prSet presAssocID="{9C1172A9-3AD5-4F67-BA75-AE6D73EEC365}" presName="composite" presStyleCnt="0"/>
      <dgm:spPr/>
    </dgm:pt>
    <dgm:pt modelId="{ABE8A01D-8CA4-470C-A579-F3228DB71E32}" type="pres">
      <dgm:prSet presAssocID="{9C1172A9-3AD5-4F67-BA75-AE6D73EEC3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9AE4CED-3F26-419B-806C-B1A82AAE77D4}" type="pres">
      <dgm:prSet presAssocID="{9C1172A9-3AD5-4F67-BA75-AE6D73EEC365}" presName="desTx" presStyleLbl="alignAccFollowNode1" presStyleIdx="0" presStyleCnt="3">
        <dgm:presLayoutVars>
          <dgm:bulletEnabled val="1"/>
        </dgm:presLayoutVars>
      </dgm:prSet>
      <dgm:spPr/>
    </dgm:pt>
    <dgm:pt modelId="{EADDF7B3-DC06-4CCD-B94D-7B35B4FBA673}" type="pres">
      <dgm:prSet presAssocID="{D9040587-2E3C-4BC6-AEDA-F3AA16185D63}" presName="space" presStyleCnt="0"/>
      <dgm:spPr/>
    </dgm:pt>
    <dgm:pt modelId="{0F46A6D3-0DB2-42E8-AA33-EF787F2FFA7D}" type="pres">
      <dgm:prSet presAssocID="{CD487D89-E2AE-4C8E-BBC8-C384F15AA432}" presName="composite" presStyleCnt="0"/>
      <dgm:spPr/>
    </dgm:pt>
    <dgm:pt modelId="{6A17EE89-F573-431A-9222-C9F171D23139}" type="pres">
      <dgm:prSet presAssocID="{CD487D89-E2AE-4C8E-BBC8-C384F15AA43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4903206-8705-4F1B-93A2-FF41BEA8F916}" type="pres">
      <dgm:prSet presAssocID="{CD487D89-E2AE-4C8E-BBC8-C384F15AA432}" presName="desTx" presStyleLbl="alignAccFollowNode1" presStyleIdx="1" presStyleCnt="3">
        <dgm:presLayoutVars>
          <dgm:bulletEnabled val="1"/>
        </dgm:presLayoutVars>
      </dgm:prSet>
      <dgm:spPr/>
    </dgm:pt>
    <dgm:pt modelId="{FBB559C8-4DD6-4C5B-BD6D-0431527AB212}" type="pres">
      <dgm:prSet presAssocID="{E990FCD4-EEA5-4E5B-BBCE-E9AA510AB6F4}" presName="space" presStyleCnt="0"/>
      <dgm:spPr/>
    </dgm:pt>
    <dgm:pt modelId="{A016F96D-61AC-4181-9A91-9B92E120819B}" type="pres">
      <dgm:prSet presAssocID="{C04753EB-C865-48EC-981D-FCCF2FA20BD2}" presName="composite" presStyleCnt="0"/>
      <dgm:spPr/>
    </dgm:pt>
    <dgm:pt modelId="{84DA63D3-9C83-42D9-858C-81DB63B65FA0}" type="pres">
      <dgm:prSet presAssocID="{C04753EB-C865-48EC-981D-FCCF2FA20BD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AFAE074-8F7D-4B2A-92EE-6455C53136D7}" type="pres">
      <dgm:prSet presAssocID="{C04753EB-C865-48EC-981D-FCCF2FA20BD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EF20B00-9327-44BA-AACB-FDEE38B99C05}" type="presOf" srcId="{CD487D89-E2AE-4C8E-BBC8-C384F15AA432}" destId="{6A17EE89-F573-431A-9222-C9F171D23139}" srcOrd="0" destOrd="0" presId="urn:microsoft.com/office/officeart/2005/8/layout/hList1"/>
    <dgm:cxn modelId="{5AFB2103-DFF3-4F86-94DA-13874AE9B85D}" srcId="{CD487D89-E2AE-4C8E-BBC8-C384F15AA432}" destId="{C17E7091-EBDC-4142-B3A8-45C6A2885FFB}" srcOrd="3" destOrd="0" parTransId="{BB858335-D006-4B90-8760-53B6FD5D2595}" sibTransId="{96E1AC07-B2E1-4329-955A-0F0BD19D0307}"/>
    <dgm:cxn modelId="{8A4D7805-E0DF-45E3-BB2E-75238D6B771D}" type="presOf" srcId="{C17E7091-EBDC-4142-B3A8-45C6A2885FFB}" destId="{54903206-8705-4F1B-93A2-FF41BEA8F916}" srcOrd="0" destOrd="3" presId="urn:microsoft.com/office/officeart/2005/8/layout/hList1"/>
    <dgm:cxn modelId="{972F952C-D193-4FD8-8AAE-25C44E06CC5A}" srcId="{9C1172A9-3AD5-4F67-BA75-AE6D73EEC365}" destId="{E4966C06-08F9-46B6-8B37-B914C61210CE}" srcOrd="0" destOrd="0" parTransId="{C7DD0BFB-1D76-4AAB-B334-CC54894419A7}" sibTransId="{2F674291-C952-4EBB-9F9D-3CC14D11007F}"/>
    <dgm:cxn modelId="{E5A1422D-A5E4-4CB3-AE1F-A4CEAADFDFD6}" srcId="{CD487D89-E2AE-4C8E-BBC8-C384F15AA432}" destId="{09A45039-548A-419C-A7BB-0EE668C064D7}" srcOrd="1" destOrd="0" parTransId="{18E93EA7-DEEB-4106-9873-374AC6457798}" sibTransId="{6EF5C8FF-E551-406A-9B17-5488937FB5FD}"/>
    <dgm:cxn modelId="{3998CE36-8F30-4EC5-83D9-570C7DCEEE5C}" type="presOf" srcId="{CF49D842-3A99-44F1-AB68-954FF0D31E25}" destId="{29AE4CED-3F26-419B-806C-B1A82AAE77D4}" srcOrd="0" destOrd="1" presId="urn:microsoft.com/office/officeart/2005/8/layout/hList1"/>
    <dgm:cxn modelId="{4385033D-94F5-41C5-8A40-BFC850886AD8}" type="presOf" srcId="{09A45039-548A-419C-A7BB-0EE668C064D7}" destId="{54903206-8705-4F1B-93A2-FF41BEA8F916}" srcOrd="0" destOrd="1" presId="urn:microsoft.com/office/officeart/2005/8/layout/hList1"/>
    <dgm:cxn modelId="{1848F26D-F5CC-4E55-9DF1-16AB477AD673}" srcId="{CB179443-3674-4876-9F1E-CD2C551A47E8}" destId="{C04753EB-C865-48EC-981D-FCCF2FA20BD2}" srcOrd="2" destOrd="0" parTransId="{1BB41B9D-43D0-4B65-B3FE-3BC0BEEEABB6}" sibTransId="{8F0D9D5A-D0D8-425A-9218-D485BB2C25FA}"/>
    <dgm:cxn modelId="{19976B73-D6F1-4AE8-8113-7F01236000A0}" type="presOf" srcId="{CB179443-3674-4876-9F1E-CD2C551A47E8}" destId="{A3F98475-3D8C-4407-8C43-43267AD96D12}" srcOrd="0" destOrd="0" presId="urn:microsoft.com/office/officeart/2005/8/layout/hList1"/>
    <dgm:cxn modelId="{618EB174-ADBD-4046-A580-3F1B156B5284}" srcId="{C04753EB-C865-48EC-981D-FCCF2FA20BD2}" destId="{3104FCE9-F7F7-402B-90E7-5E63B8684778}" srcOrd="1" destOrd="0" parTransId="{C6F611C9-8FA5-48DF-B80D-A9479B6DBB83}" sibTransId="{327E3094-4437-4CDF-B07A-AF0202A45040}"/>
    <dgm:cxn modelId="{E1E71B7B-B379-436F-8C36-48667B083AEE}" srcId="{C04753EB-C865-48EC-981D-FCCF2FA20BD2}" destId="{977B0220-787A-4899-9B91-2274E0E11DBB}" srcOrd="0" destOrd="0" parTransId="{0ED779CD-8F1D-4904-A52A-82C3C2B19CE7}" sibTransId="{2B9F9C5F-6ABE-49FE-883F-CEB968B2DF64}"/>
    <dgm:cxn modelId="{907B8F86-E7AD-4F35-936B-48229227B34A}" type="presOf" srcId="{E4966C06-08F9-46B6-8B37-B914C61210CE}" destId="{29AE4CED-3F26-419B-806C-B1A82AAE77D4}" srcOrd="0" destOrd="0" presId="urn:microsoft.com/office/officeart/2005/8/layout/hList1"/>
    <dgm:cxn modelId="{224C5A87-7188-435E-8C28-C23641913A14}" type="presOf" srcId="{C04753EB-C865-48EC-981D-FCCF2FA20BD2}" destId="{84DA63D3-9C83-42D9-858C-81DB63B65FA0}" srcOrd="0" destOrd="0" presId="urn:microsoft.com/office/officeart/2005/8/layout/hList1"/>
    <dgm:cxn modelId="{D00CB39C-AB6F-45E6-90C6-19E91060C27D}" srcId="{CD487D89-E2AE-4C8E-BBC8-C384F15AA432}" destId="{81E6E6AE-61F5-4985-BA7B-8BA8B8E7D75F}" srcOrd="2" destOrd="0" parTransId="{1F60A297-90B1-4436-AFEF-349A8E649E65}" sibTransId="{564F3D57-D8ED-4B6F-B713-E64AA6019B79}"/>
    <dgm:cxn modelId="{8F8CD8AB-C143-4447-844B-B07145D63B03}" type="presOf" srcId="{9C1172A9-3AD5-4F67-BA75-AE6D73EEC365}" destId="{ABE8A01D-8CA4-470C-A579-F3228DB71E32}" srcOrd="0" destOrd="0" presId="urn:microsoft.com/office/officeart/2005/8/layout/hList1"/>
    <dgm:cxn modelId="{4DC1D2AF-F748-4BC2-84D4-E0DA4C137A13}" srcId="{9C1172A9-3AD5-4F67-BA75-AE6D73EEC365}" destId="{CF49D842-3A99-44F1-AB68-954FF0D31E25}" srcOrd="1" destOrd="0" parTransId="{E20511E8-4702-4846-91F0-F971BE1A49C9}" sibTransId="{2072293B-EB14-44C8-B623-76A1A3A4700C}"/>
    <dgm:cxn modelId="{E7CF22BE-340C-43EE-8341-1C77396EF04B}" type="presOf" srcId="{CF3CF2C8-09C7-44AC-A032-D84B957A5A65}" destId="{54903206-8705-4F1B-93A2-FF41BEA8F916}" srcOrd="0" destOrd="0" presId="urn:microsoft.com/office/officeart/2005/8/layout/hList1"/>
    <dgm:cxn modelId="{73B9C5C4-D7A3-4094-8780-40663F06BA7A}" type="presOf" srcId="{81E6E6AE-61F5-4985-BA7B-8BA8B8E7D75F}" destId="{54903206-8705-4F1B-93A2-FF41BEA8F916}" srcOrd="0" destOrd="2" presId="urn:microsoft.com/office/officeart/2005/8/layout/hList1"/>
    <dgm:cxn modelId="{4AB114CF-D08E-4516-8A86-60B6D7B98243}" srcId="{CB179443-3674-4876-9F1E-CD2C551A47E8}" destId="{9C1172A9-3AD5-4F67-BA75-AE6D73EEC365}" srcOrd="0" destOrd="0" parTransId="{5986F8CB-E1DA-44F6-A987-17615C9DAB3A}" sibTransId="{D9040587-2E3C-4BC6-AEDA-F3AA16185D63}"/>
    <dgm:cxn modelId="{CC1314D5-5906-4A9A-A10D-44EF85728BBC}" srcId="{CD487D89-E2AE-4C8E-BBC8-C384F15AA432}" destId="{CF3CF2C8-09C7-44AC-A032-D84B957A5A65}" srcOrd="0" destOrd="0" parTransId="{0C49D9D7-D4C4-4FB4-8096-88979476303E}" sibTransId="{EBEC0144-0A5B-4743-81E0-70A55A60610F}"/>
    <dgm:cxn modelId="{CCA036E9-73D2-4B55-B327-6904C98C8637}" srcId="{CB179443-3674-4876-9F1E-CD2C551A47E8}" destId="{CD487D89-E2AE-4C8E-BBC8-C384F15AA432}" srcOrd="1" destOrd="0" parTransId="{CC065486-0D89-4052-9AE8-2C317502217F}" sibTransId="{E990FCD4-EEA5-4E5B-BBCE-E9AA510AB6F4}"/>
    <dgm:cxn modelId="{4218B5F2-DFFF-4565-BB40-0CB39C71A459}" type="presOf" srcId="{3104FCE9-F7F7-402B-90E7-5E63B8684778}" destId="{4AFAE074-8F7D-4B2A-92EE-6455C53136D7}" srcOrd="0" destOrd="1" presId="urn:microsoft.com/office/officeart/2005/8/layout/hList1"/>
    <dgm:cxn modelId="{822912F5-4908-4F88-A2DD-DAA8360B3A4B}" type="presOf" srcId="{977B0220-787A-4899-9B91-2274E0E11DBB}" destId="{4AFAE074-8F7D-4B2A-92EE-6455C53136D7}" srcOrd="0" destOrd="0" presId="urn:microsoft.com/office/officeart/2005/8/layout/hList1"/>
    <dgm:cxn modelId="{5509814B-ECED-4275-8A7A-1D9DB6AFCAB0}" type="presParOf" srcId="{A3F98475-3D8C-4407-8C43-43267AD96D12}" destId="{F1CC4333-A15A-4D33-98C5-45879CEDB90E}" srcOrd="0" destOrd="0" presId="urn:microsoft.com/office/officeart/2005/8/layout/hList1"/>
    <dgm:cxn modelId="{03497C71-A856-4081-A286-718528D60202}" type="presParOf" srcId="{F1CC4333-A15A-4D33-98C5-45879CEDB90E}" destId="{ABE8A01D-8CA4-470C-A579-F3228DB71E32}" srcOrd="0" destOrd="0" presId="urn:microsoft.com/office/officeart/2005/8/layout/hList1"/>
    <dgm:cxn modelId="{6012A96F-46BF-467F-B10C-7AED53C7B4CF}" type="presParOf" srcId="{F1CC4333-A15A-4D33-98C5-45879CEDB90E}" destId="{29AE4CED-3F26-419B-806C-B1A82AAE77D4}" srcOrd="1" destOrd="0" presId="urn:microsoft.com/office/officeart/2005/8/layout/hList1"/>
    <dgm:cxn modelId="{2C5D659A-0D2F-47C6-8B8C-FA84FDDADCDE}" type="presParOf" srcId="{A3F98475-3D8C-4407-8C43-43267AD96D12}" destId="{EADDF7B3-DC06-4CCD-B94D-7B35B4FBA673}" srcOrd="1" destOrd="0" presId="urn:microsoft.com/office/officeart/2005/8/layout/hList1"/>
    <dgm:cxn modelId="{75968D42-2E16-4754-B7C8-6327114DF5AA}" type="presParOf" srcId="{A3F98475-3D8C-4407-8C43-43267AD96D12}" destId="{0F46A6D3-0DB2-42E8-AA33-EF787F2FFA7D}" srcOrd="2" destOrd="0" presId="urn:microsoft.com/office/officeart/2005/8/layout/hList1"/>
    <dgm:cxn modelId="{461A10EB-0BE4-4973-8A90-EF1A3611C6BC}" type="presParOf" srcId="{0F46A6D3-0DB2-42E8-AA33-EF787F2FFA7D}" destId="{6A17EE89-F573-431A-9222-C9F171D23139}" srcOrd="0" destOrd="0" presId="urn:microsoft.com/office/officeart/2005/8/layout/hList1"/>
    <dgm:cxn modelId="{ACEC5E73-DE4C-420B-BF26-3AADD6A06F80}" type="presParOf" srcId="{0F46A6D3-0DB2-42E8-AA33-EF787F2FFA7D}" destId="{54903206-8705-4F1B-93A2-FF41BEA8F916}" srcOrd="1" destOrd="0" presId="urn:microsoft.com/office/officeart/2005/8/layout/hList1"/>
    <dgm:cxn modelId="{5772532D-ED0D-4A57-8965-5F9A9F08F360}" type="presParOf" srcId="{A3F98475-3D8C-4407-8C43-43267AD96D12}" destId="{FBB559C8-4DD6-4C5B-BD6D-0431527AB212}" srcOrd="3" destOrd="0" presId="urn:microsoft.com/office/officeart/2005/8/layout/hList1"/>
    <dgm:cxn modelId="{9D9FBA23-C922-4856-AEF8-68AD0413326D}" type="presParOf" srcId="{A3F98475-3D8C-4407-8C43-43267AD96D12}" destId="{A016F96D-61AC-4181-9A91-9B92E120819B}" srcOrd="4" destOrd="0" presId="urn:microsoft.com/office/officeart/2005/8/layout/hList1"/>
    <dgm:cxn modelId="{487C39D6-57B2-45AB-9872-23CD7D79B00E}" type="presParOf" srcId="{A016F96D-61AC-4181-9A91-9B92E120819B}" destId="{84DA63D3-9C83-42D9-858C-81DB63B65FA0}" srcOrd="0" destOrd="0" presId="urn:microsoft.com/office/officeart/2005/8/layout/hList1"/>
    <dgm:cxn modelId="{0A05A718-7E06-46E5-99D5-D1C2A9469243}" type="presParOf" srcId="{A016F96D-61AC-4181-9A91-9B92E120819B}" destId="{4AFAE074-8F7D-4B2A-92EE-6455C53136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AC338-5994-4072-8F4C-F590E8F8D6E0}">
      <dsp:nvSpPr>
        <dsp:cNvPr id="0" name=""/>
        <dsp:cNvSpPr/>
      </dsp:nvSpPr>
      <dsp:spPr>
        <a:xfrm>
          <a:off x="0" y="31465"/>
          <a:ext cx="1166826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effectLst/>
            </a:rPr>
            <a:t>Fungsi</a:t>
          </a:r>
          <a:r>
            <a:rPr lang="id-ID" sz="4400" kern="1200" dirty="0">
              <a:effectLst/>
            </a:rPr>
            <a:t> :</a:t>
          </a:r>
          <a:endParaRPr lang="en-US" sz="4400" kern="1200" dirty="0"/>
        </a:p>
      </dsp:txBody>
      <dsp:txXfrm>
        <a:off x="51517" y="82982"/>
        <a:ext cx="11565226" cy="952306"/>
      </dsp:txXfrm>
    </dsp:sp>
    <dsp:sp modelId="{9E1AF584-F690-464B-AAEC-F674335E1BC6}">
      <dsp:nvSpPr>
        <dsp:cNvPr id="0" name=""/>
        <dsp:cNvSpPr/>
      </dsp:nvSpPr>
      <dsp:spPr>
        <a:xfrm>
          <a:off x="0" y="1086805"/>
          <a:ext cx="11668260" cy="400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467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 err="1">
              <a:effectLst/>
            </a:rPr>
            <a:t>Produksi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gamet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betina</a:t>
          </a:r>
          <a:r>
            <a:rPr lang="en-US" sz="3400" kern="1200" dirty="0">
              <a:effectLst/>
            </a:rPr>
            <a:t>, ovum, </a:t>
          </a:r>
          <a:r>
            <a:rPr lang="en-US" sz="3400" kern="1200" dirty="0" err="1">
              <a:effectLst/>
            </a:rPr>
            <a:t>dengan</a:t>
          </a:r>
          <a:r>
            <a:rPr lang="en-US" sz="3400" kern="1200" dirty="0">
              <a:effectLst/>
            </a:rPr>
            <a:t> proses oogenesis.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 err="1">
              <a:effectLst/>
            </a:rPr>
            <a:t>Penerimaan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gamet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jantan</a:t>
          </a:r>
          <a:r>
            <a:rPr lang="en-US" sz="3400" kern="1200" dirty="0">
              <a:effectLst/>
            </a:rPr>
            <a:t>, spermatozoa 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 err="1">
              <a:effectLst/>
            </a:rPr>
            <a:t>Penyediaan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lingkungan</a:t>
          </a:r>
          <a:r>
            <a:rPr lang="en-US" sz="3400" kern="1200" dirty="0">
              <a:effectLst/>
            </a:rPr>
            <a:t> yang </a:t>
          </a:r>
          <a:r>
            <a:rPr lang="en-US" sz="3400" kern="1200" dirty="0" err="1">
              <a:effectLst/>
            </a:rPr>
            <a:t>sesuai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untuk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pembuahan</a:t>
          </a:r>
          <a:r>
            <a:rPr lang="en-US" sz="3400" kern="1200" dirty="0">
              <a:effectLst/>
            </a:rPr>
            <a:t> ovum </a:t>
          </a:r>
          <a:r>
            <a:rPr lang="en-US" sz="3400" kern="1200" dirty="0" err="1">
              <a:effectLst/>
            </a:rPr>
            <a:t>oleh</a:t>
          </a:r>
          <a:r>
            <a:rPr lang="en-US" sz="3400" kern="1200" dirty="0">
              <a:effectLst/>
            </a:rPr>
            <a:t> spermatozoa. 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 err="1">
              <a:effectLst/>
            </a:rPr>
            <a:t>Penyediaan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lingkungan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untuk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perkembangan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janin</a:t>
          </a:r>
          <a:endParaRPr lang="en-US" sz="3400" kern="1200" dirty="0">
            <a:effectLst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 err="1">
              <a:effectLst/>
            </a:rPr>
            <a:t>Ekspulsi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janin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untuk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dikembangkan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untuk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lingkungan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luar</a:t>
          </a:r>
          <a:endParaRPr lang="en-US" sz="3400" kern="1200" dirty="0">
            <a:effectLst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 err="1">
              <a:effectLst/>
            </a:rPr>
            <a:t>Nutrisi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bayi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baru</a:t>
          </a:r>
          <a:r>
            <a:rPr lang="en-US" sz="3400" kern="1200" dirty="0">
              <a:effectLst/>
            </a:rPr>
            <a:t> </a:t>
          </a:r>
          <a:r>
            <a:rPr lang="en-US" sz="3400" kern="1200" dirty="0" err="1">
              <a:effectLst/>
            </a:rPr>
            <a:t>lahir</a:t>
          </a:r>
          <a:endParaRPr lang="en-US" sz="3400" kern="1200" dirty="0">
            <a:effectLst/>
          </a:endParaRPr>
        </a:p>
      </dsp:txBody>
      <dsp:txXfrm>
        <a:off x="0" y="1086805"/>
        <a:ext cx="11668260" cy="4007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8A01D-8CA4-470C-A579-F3228DB71E32}">
      <dsp:nvSpPr>
        <dsp:cNvPr id="0" name=""/>
        <dsp:cNvSpPr/>
      </dsp:nvSpPr>
      <dsp:spPr>
        <a:xfrm>
          <a:off x="3706" y="126896"/>
          <a:ext cx="3614033" cy="835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/>
            <a:t>Ovarium</a:t>
          </a:r>
          <a:endParaRPr lang="en-US" sz="2900" kern="1200" dirty="0"/>
        </a:p>
      </dsp:txBody>
      <dsp:txXfrm>
        <a:off x="3706" y="126896"/>
        <a:ext cx="3614033" cy="835200"/>
      </dsp:txXfrm>
    </dsp:sp>
    <dsp:sp modelId="{29AE4CED-3F26-419B-806C-B1A82AAE77D4}">
      <dsp:nvSpPr>
        <dsp:cNvPr id="0" name=""/>
        <dsp:cNvSpPr/>
      </dsp:nvSpPr>
      <dsp:spPr>
        <a:xfrm>
          <a:off x="3706" y="962096"/>
          <a:ext cx="3614033" cy="38658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900" kern="1200" dirty="0"/>
            <a:t>Tempat terjadinya oogenesis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900" kern="1200" dirty="0"/>
            <a:t>Menghasilkan estrogen dan progesteron dengan kontrol dari LH dan FSH</a:t>
          </a:r>
          <a:endParaRPr lang="en-US" sz="2900" kern="1200" dirty="0"/>
        </a:p>
      </dsp:txBody>
      <dsp:txXfrm>
        <a:off x="3706" y="962096"/>
        <a:ext cx="3614033" cy="3865817"/>
      </dsp:txXfrm>
    </dsp:sp>
    <dsp:sp modelId="{6A17EE89-F573-431A-9222-C9F171D23139}">
      <dsp:nvSpPr>
        <dsp:cNvPr id="0" name=""/>
        <dsp:cNvSpPr/>
      </dsp:nvSpPr>
      <dsp:spPr>
        <a:xfrm>
          <a:off x="4123704" y="126896"/>
          <a:ext cx="3614033" cy="835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/>
            <a:t>Traktus Genitalia</a:t>
          </a:r>
          <a:endParaRPr lang="en-US" sz="2900" kern="1200" dirty="0"/>
        </a:p>
      </dsp:txBody>
      <dsp:txXfrm>
        <a:off x="4123704" y="126896"/>
        <a:ext cx="3614033" cy="835200"/>
      </dsp:txXfrm>
    </dsp:sp>
    <dsp:sp modelId="{54903206-8705-4F1B-93A2-FF41BEA8F916}">
      <dsp:nvSpPr>
        <dsp:cNvPr id="0" name=""/>
        <dsp:cNvSpPr/>
      </dsp:nvSpPr>
      <dsp:spPr>
        <a:xfrm>
          <a:off x="4123704" y="962096"/>
          <a:ext cx="3614033" cy="386581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900" kern="1200" dirty="0"/>
            <a:t>Tuba Fallopii/tuba uterina/ ovoduct </a:t>
          </a:r>
          <a:r>
            <a:rPr lang="id-ID" sz="2900" kern="1200" dirty="0">
              <a:sym typeface="Wingdings" panose="05000000000000000000" pitchFamily="2" charset="2"/>
            </a:rPr>
            <a:t> tempat fertilisasi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900" kern="1200" dirty="0"/>
            <a:t>Uterus </a:t>
          </a:r>
          <a:r>
            <a:rPr lang="id-ID" sz="2900" kern="1200" dirty="0">
              <a:sym typeface="Wingdings" panose="05000000000000000000" pitchFamily="2" charset="2"/>
            </a:rPr>
            <a:t> perkembangan fetus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900" kern="1200" dirty="0"/>
            <a:t>Cervix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900" kern="1200" dirty="0"/>
            <a:t>Vagina</a:t>
          </a:r>
          <a:endParaRPr lang="en-US" sz="2900" kern="1200" dirty="0"/>
        </a:p>
      </dsp:txBody>
      <dsp:txXfrm>
        <a:off x="4123704" y="962096"/>
        <a:ext cx="3614033" cy="3865817"/>
      </dsp:txXfrm>
    </dsp:sp>
    <dsp:sp modelId="{84DA63D3-9C83-42D9-858C-81DB63B65FA0}">
      <dsp:nvSpPr>
        <dsp:cNvPr id="0" name=""/>
        <dsp:cNvSpPr/>
      </dsp:nvSpPr>
      <dsp:spPr>
        <a:xfrm>
          <a:off x="8243702" y="126896"/>
          <a:ext cx="3614033" cy="835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/>
            <a:t>Payudara</a:t>
          </a:r>
          <a:endParaRPr lang="en-US" sz="2900" kern="1200" dirty="0"/>
        </a:p>
      </dsp:txBody>
      <dsp:txXfrm>
        <a:off x="8243702" y="126896"/>
        <a:ext cx="3614033" cy="835200"/>
      </dsp:txXfrm>
    </dsp:sp>
    <dsp:sp modelId="{4AFAE074-8F7D-4B2A-92EE-6455C53136D7}">
      <dsp:nvSpPr>
        <dsp:cNvPr id="0" name=""/>
        <dsp:cNvSpPr/>
      </dsp:nvSpPr>
      <dsp:spPr>
        <a:xfrm>
          <a:off x="8243702" y="962096"/>
          <a:ext cx="3614033" cy="386581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900" kern="1200" dirty="0"/>
            <a:t> Laktans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900" kern="1200" dirty="0"/>
            <a:t>Non Laktans</a:t>
          </a:r>
          <a:endParaRPr lang="en-US" sz="2900" kern="1200" dirty="0"/>
        </a:p>
      </dsp:txBody>
      <dsp:txXfrm>
        <a:off x="8243702" y="962096"/>
        <a:ext cx="3614033" cy="3865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8E1D-861D-49B8-B445-9CFDE5864B0D}" type="datetimeFigureOut">
              <a:rPr lang="id-ID" smtClean="0"/>
              <a:t>06/05/2021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75E-C910-448B-ACDA-4A4F1E04F1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280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8E1D-861D-49B8-B445-9CFDE5864B0D}" type="datetimeFigureOut">
              <a:rPr lang="id-ID" smtClean="0"/>
              <a:t>06/05/2021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75E-C910-448B-ACDA-4A4F1E04F1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45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8E1D-861D-49B8-B445-9CFDE5864B0D}" type="datetimeFigureOut">
              <a:rPr lang="id-ID" smtClean="0"/>
              <a:t>06/05/2021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75E-C910-448B-ACDA-4A4F1E04F1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82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8E1D-861D-49B8-B445-9CFDE5864B0D}" type="datetimeFigureOut">
              <a:rPr lang="id-ID" smtClean="0"/>
              <a:t>06/05/2021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75E-C910-448B-ACDA-4A4F1E04F1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6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8E1D-861D-49B8-B445-9CFDE5864B0D}" type="datetimeFigureOut">
              <a:rPr lang="id-ID" smtClean="0"/>
              <a:t>06/05/2021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75E-C910-448B-ACDA-4A4F1E04F1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584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8E1D-861D-49B8-B445-9CFDE5864B0D}" type="datetimeFigureOut">
              <a:rPr lang="id-ID" smtClean="0"/>
              <a:t>06/05/2021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75E-C910-448B-ACDA-4A4F1E04F1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038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8E1D-861D-49B8-B445-9CFDE5864B0D}" type="datetimeFigureOut">
              <a:rPr lang="id-ID" smtClean="0"/>
              <a:t>06/05/2021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75E-C910-448B-ACDA-4A4F1E04F1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312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8E1D-861D-49B8-B445-9CFDE5864B0D}" type="datetimeFigureOut">
              <a:rPr lang="id-ID" smtClean="0"/>
              <a:t>06/05/2021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75E-C910-448B-ACDA-4A4F1E04F1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804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8E1D-861D-49B8-B445-9CFDE5864B0D}" type="datetimeFigureOut">
              <a:rPr lang="id-ID" smtClean="0"/>
              <a:t>06/05/2021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75E-C910-448B-ACDA-4A4F1E04F1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121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8E1D-861D-49B8-B445-9CFDE5864B0D}" type="datetimeFigureOut">
              <a:rPr lang="id-ID" smtClean="0"/>
              <a:t>06/05/2021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75E-C910-448B-ACDA-4A4F1E04F1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09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8E1D-861D-49B8-B445-9CFDE5864B0D}" type="datetimeFigureOut">
              <a:rPr lang="id-ID" smtClean="0"/>
              <a:t>06/05/2021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75E-C910-448B-ACDA-4A4F1E04F1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457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8E1D-861D-49B8-B445-9CFDE5864B0D}" type="datetimeFigureOut">
              <a:rPr lang="id-ID" smtClean="0"/>
              <a:t>06/05/2021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175E-C910-448B-ACDA-4A4F1E04F1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540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701" y="249917"/>
            <a:ext cx="10805375" cy="1836460"/>
          </a:xfrm>
        </p:spPr>
        <p:txBody>
          <a:bodyPr>
            <a:noAutofit/>
          </a:bodyPr>
          <a:lstStyle/>
          <a:p>
            <a:r>
              <a:rPr lang="id-ID" sz="8800" dirty="0"/>
              <a:t>Reproductive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50958"/>
            <a:ext cx="5795493" cy="1252470"/>
          </a:xfrm>
        </p:spPr>
        <p:txBody>
          <a:bodyPr/>
          <a:lstStyle/>
          <a:p>
            <a:r>
              <a:rPr lang="id-ID" dirty="0"/>
              <a:t>Lab Act Histologi</a:t>
            </a:r>
          </a:p>
          <a:p>
            <a:r>
              <a:rPr lang="id-ID" dirty="0"/>
              <a:t>FK UPN “VETERAN” JAKARTA</a:t>
            </a:r>
          </a:p>
          <a:p>
            <a:endParaRPr lang="id-ID" dirty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2086377"/>
            <a:ext cx="4143375" cy="2409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30" y="3043917"/>
            <a:ext cx="5911470" cy="38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2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237149" cy="1493949"/>
          </a:xfrm>
        </p:spPr>
        <p:txBody>
          <a:bodyPr/>
          <a:lstStyle/>
          <a:p>
            <a:r>
              <a:rPr lang="id-ID" dirty="0"/>
              <a:t>86. Tuba Uterina-Ampula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939" y="1493947"/>
            <a:ext cx="4930462" cy="5171619"/>
          </a:xfrm>
        </p:spPr>
        <p:txBody>
          <a:bodyPr>
            <a:normAutofit lnSpcReduction="10000"/>
          </a:bodyPr>
          <a:lstStyle/>
          <a:p>
            <a:r>
              <a:rPr lang="id-ID" dirty="0"/>
              <a:t>Mukosa mempunyai lipatan yang rumit memenuhi lumennya, dilapisi epitel selapis silindris dengan lamina propria. Selnya terdiri dari 2 macam yang bersilia dan tidak bersilia (untuk sekresi).</a:t>
            </a:r>
          </a:p>
          <a:p>
            <a:r>
              <a:rPr lang="id-ID" dirty="0"/>
              <a:t>Tunika muskularis </a:t>
            </a:r>
            <a:r>
              <a:rPr lang="id-ID" dirty="0">
                <a:sym typeface="Wingdings" panose="05000000000000000000" pitchFamily="2" charset="2"/>
              </a:rPr>
              <a:t> terdiri atas 2 lapisan lapis melingkar tebal di dalam dan lapis memanjang yang tipis di luar</a:t>
            </a:r>
          </a:p>
          <a:p>
            <a:r>
              <a:rPr lang="id-ID" dirty="0"/>
              <a:t>Tunika adventisia </a:t>
            </a:r>
            <a:r>
              <a:rPr lang="id-ID" dirty="0">
                <a:sym typeface="Wingdings" panose="05000000000000000000" pitchFamily="2" charset="2"/>
              </a:rPr>
              <a:t> jaringan ikat longgar yang diliputi mesotel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69" y="184666"/>
            <a:ext cx="7248960" cy="4168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22028" y="6480901"/>
            <a:ext cx="330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Netter’s Essential Histology, 2013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523" y="4160691"/>
            <a:ext cx="7239771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0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17901" cy="1325563"/>
          </a:xfrm>
        </p:spPr>
        <p:txBody>
          <a:bodyPr/>
          <a:lstStyle/>
          <a:p>
            <a:r>
              <a:rPr lang="id-ID" dirty="0"/>
              <a:t>88. Endometrium Fase </a:t>
            </a:r>
            <a:r>
              <a:rPr lang="en-US" dirty="0" err="1"/>
              <a:t>Proliferasi</a:t>
            </a:r>
            <a:r>
              <a:rPr lang="en-US" dirty="0"/>
              <a:t> </a:t>
            </a:r>
            <a:r>
              <a:rPr lang="id-ID" dirty="0"/>
              <a:t>– Aufbau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3653"/>
            <a:ext cx="5828428" cy="5231998"/>
          </a:xfrm>
        </p:spPr>
        <p:txBody>
          <a:bodyPr/>
          <a:lstStyle/>
          <a:p>
            <a:r>
              <a:rPr lang="id-ID" dirty="0"/>
              <a:t>Endometrium (mukosa) tampak tipis dengan epitel selapis silindris</a:t>
            </a:r>
          </a:p>
          <a:p>
            <a:r>
              <a:rPr lang="id-ID" dirty="0"/>
              <a:t>Kelenjar terlihat lurus dengan lumen bundar/lonjong dan kosong</a:t>
            </a:r>
          </a:p>
          <a:p>
            <a:r>
              <a:rPr lang="id-ID" dirty="0"/>
              <a:t>Epitel kelenjar </a:t>
            </a:r>
            <a:r>
              <a:rPr lang="id-ID" dirty="0">
                <a:sym typeface="Wingdings" panose="05000000000000000000" pitchFamily="2" charset="2"/>
              </a:rPr>
              <a:t> selapis silindris</a:t>
            </a:r>
          </a:p>
          <a:p>
            <a:r>
              <a:rPr lang="id-ID" dirty="0">
                <a:sym typeface="Wingdings" panose="05000000000000000000" pitchFamily="2" charset="2"/>
              </a:rPr>
              <a:t>Myometrium  berkas otot polos yang tersusun berlapis dengan arah yang tidak teratur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428" y="0"/>
            <a:ext cx="6341131" cy="6284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3781" y="6499323"/>
            <a:ext cx="571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Di Fiore, Atlas of histology with functional correlation, 2007</a:t>
            </a:r>
          </a:p>
        </p:txBody>
      </p:sp>
    </p:spTree>
    <p:extLst>
      <p:ext uri="{BB962C8B-B14F-4D97-AF65-F5344CB8AC3E}">
        <p14:creationId xmlns:p14="http://schemas.microsoft.com/office/powerpoint/2010/main" val="287489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4"/>
            <a:ext cx="4725473" cy="1325563"/>
          </a:xfrm>
        </p:spPr>
        <p:txBody>
          <a:bodyPr>
            <a:normAutofit fontScale="90000"/>
          </a:bodyPr>
          <a:lstStyle/>
          <a:p>
            <a:r>
              <a:rPr lang="id-ID" dirty="0"/>
              <a:t>89. Endometrium Fase Sekresi - Umbau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343817"/>
            <a:ext cx="6026568" cy="4833146"/>
          </a:xfrm>
        </p:spPr>
        <p:txBody>
          <a:bodyPr/>
          <a:lstStyle/>
          <a:p>
            <a:r>
              <a:rPr lang="id-ID" dirty="0"/>
              <a:t>Endometrium tampak tebal</a:t>
            </a:r>
          </a:p>
          <a:p>
            <a:r>
              <a:rPr lang="id-ID" dirty="0"/>
              <a:t>Kelenjar berkelok-kelok, dindingnya berlipat-lipat, lumen melebar dan berisi banyak sekret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400" y="0"/>
            <a:ext cx="5615920" cy="6499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3781" y="6499323"/>
            <a:ext cx="571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Di Fiore, Atlas of histology with functional correlation, 2007</a:t>
            </a:r>
          </a:p>
        </p:txBody>
      </p:sp>
    </p:spTree>
    <p:extLst>
      <p:ext uri="{BB962C8B-B14F-4D97-AF65-F5344CB8AC3E}">
        <p14:creationId xmlns:p14="http://schemas.microsoft.com/office/powerpoint/2010/main" val="153922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6" y="62461"/>
            <a:ext cx="5462824" cy="1528371"/>
          </a:xfrm>
        </p:spPr>
        <p:txBody>
          <a:bodyPr/>
          <a:lstStyle/>
          <a:p>
            <a:r>
              <a:rPr lang="id-ID" dirty="0"/>
              <a:t>90. Endometrium Fase Premenstruasi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8399"/>
            <a:ext cx="5052776" cy="4351338"/>
          </a:xfrm>
        </p:spPr>
        <p:txBody>
          <a:bodyPr/>
          <a:lstStyle/>
          <a:p>
            <a:r>
              <a:rPr lang="id-ID" dirty="0"/>
              <a:t>Mirip dengan fase sekresi, tetapi di dalam stroma sudah tampak kemerahan</a:t>
            </a:r>
          </a:p>
          <a:p>
            <a:r>
              <a:rPr lang="id-ID" dirty="0"/>
              <a:t>Tampak epitel dan kelenjar endometrium mulai tercabik-cabik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891" y="0"/>
            <a:ext cx="2177706" cy="6407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45" y="154545"/>
            <a:ext cx="3387145" cy="625269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804597" y="3203619"/>
            <a:ext cx="643943" cy="1017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473781" y="6499323"/>
            <a:ext cx="571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Di Fiore, Atlas of histology with functional correlation, 2007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292" t="80773" b="13073"/>
          <a:stretch/>
        </p:blipFill>
        <p:spPr>
          <a:xfrm>
            <a:off x="5281376" y="6411756"/>
            <a:ext cx="5690383" cy="2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55017" cy="1283371"/>
          </a:xfrm>
        </p:spPr>
        <p:txBody>
          <a:bodyPr/>
          <a:lstStyle/>
          <a:p>
            <a:r>
              <a:rPr lang="id-ID" dirty="0"/>
              <a:t>91. Placenta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9" y="1073990"/>
            <a:ext cx="6046984" cy="5784009"/>
          </a:xfrm>
        </p:spPr>
        <p:txBody>
          <a:bodyPr/>
          <a:lstStyle/>
          <a:p>
            <a:r>
              <a:rPr lang="id-ID" dirty="0"/>
              <a:t>Pars maternal dan pars fetal</a:t>
            </a:r>
          </a:p>
          <a:p>
            <a:r>
              <a:rPr lang="id-ID" dirty="0"/>
              <a:t>Pars fetal </a:t>
            </a:r>
            <a:r>
              <a:rPr lang="id-ID" dirty="0">
                <a:sym typeface="Wingdings" panose="05000000000000000000" pitchFamily="2" charset="2"/>
              </a:rPr>
              <a:t> vilus korialis dan epitel amnion</a:t>
            </a:r>
          </a:p>
          <a:p>
            <a:r>
              <a:rPr lang="id-ID" dirty="0">
                <a:sym typeface="Wingdings" panose="05000000000000000000" pitchFamily="2" charset="2"/>
              </a:rPr>
              <a:t>Setiap vilus diliputi sinsitiotrofoblas</a:t>
            </a:r>
          </a:p>
          <a:p>
            <a:r>
              <a:rPr lang="id-ID" dirty="0">
                <a:sym typeface="Wingdings" panose="05000000000000000000" pitchFamily="2" charset="2"/>
              </a:rPr>
              <a:t>Pada plasenta muda  ditemukan sitotrofoblas dibawah sinsitiotrofoblas</a:t>
            </a:r>
          </a:p>
          <a:p>
            <a:r>
              <a:rPr lang="id-ID" dirty="0">
                <a:sym typeface="Wingdings" panose="05000000000000000000" pitchFamily="2" charset="2"/>
              </a:rPr>
              <a:t>Amnion  epitel </a:t>
            </a:r>
          </a:p>
          <a:p>
            <a:pPr marL="0" indent="0">
              <a:buNone/>
            </a:pPr>
            <a:r>
              <a:rPr lang="id-ID" dirty="0">
                <a:sym typeface="Wingdings" panose="05000000000000000000" pitchFamily="2" charset="2"/>
              </a:rPr>
              <a:t>Selapis kuboid </a:t>
            </a:r>
          </a:p>
          <a:p>
            <a:pPr marL="0" indent="0">
              <a:buNone/>
            </a:pPr>
            <a:r>
              <a:rPr lang="id-ID" dirty="0">
                <a:sym typeface="Wingdings" panose="05000000000000000000" pitchFamily="2" charset="2"/>
              </a:rPr>
              <a:t>sampai gepeng</a:t>
            </a:r>
          </a:p>
          <a:p>
            <a:pPr marL="0" indent="0">
              <a:buNone/>
            </a:pPr>
            <a:r>
              <a:rPr lang="id-ID" dirty="0"/>
              <a:t>Ruang kosong diatas</a:t>
            </a:r>
          </a:p>
          <a:p>
            <a:pPr marL="0" indent="0">
              <a:buNone/>
            </a:pPr>
            <a:r>
              <a:rPr lang="id-ID" dirty="0">
                <a:sym typeface="Wingdings" panose="05000000000000000000" pitchFamily="2" charset="2"/>
              </a:rPr>
              <a:t> Ruang Amnion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1"/>
            <a:ext cx="6064693" cy="6499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3781" y="6499323"/>
            <a:ext cx="571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Di Fiore, Atlas of histology with functional correlation, 2007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116" y="4082604"/>
            <a:ext cx="2865884" cy="27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0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09127" cy="1325563"/>
          </a:xfrm>
        </p:spPr>
        <p:txBody>
          <a:bodyPr/>
          <a:lstStyle/>
          <a:p>
            <a:r>
              <a:rPr lang="id-ID" dirty="0"/>
              <a:t>92. Vagina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27" y="1325562"/>
            <a:ext cx="5428914" cy="5422967"/>
          </a:xfrm>
        </p:spPr>
        <p:txBody>
          <a:bodyPr/>
          <a:lstStyle/>
          <a:p>
            <a:r>
              <a:rPr lang="id-ID" dirty="0"/>
              <a:t>Dinding mukosa </a:t>
            </a:r>
            <a:r>
              <a:rPr lang="id-ID" dirty="0">
                <a:sym typeface="Wingdings" panose="05000000000000000000" pitchFamily="2" charset="2"/>
              </a:rPr>
              <a:t> epitel berlapis gepeng tanpa lapisan tanduk</a:t>
            </a:r>
          </a:p>
          <a:p>
            <a:r>
              <a:rPr lang="id-ID" dirty="0">
                <a:sym typeface="Wingdings" panose="05000000000000000000" pitchFamily="2" charset="2"/>
              </a:rPr>
              <a:t>Terdapat lapisan otot polos yang terdiri atas berkas-berkas serat otot polos yang berjalan dalam berbagai arah.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241" y="0"/>
            <a:ext cx="6611759" cy="6304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22028" y="6480901"/>
            <a:ext cx="330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Netter’s Essential Histology, 2013</a:t>
            </a:r>
          </a:p>
        </p:txBody>
      </p:sp>
    </p:spTree>
    <p:extLst>
      <p:ext uri="{BB962C8B-B14F-4D97-AF65-F5344CB8AC3E}">
        <p14:creationId xmlns:p14="http://schemas.microsoft.com/office/powerpoint/2010/main" val="11894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3781" cy="1378039"/>
          </a:xfrm>
        </p:spPr>
        <p:txBody>
          <a:bodyPr/>
          <a:lstStyle/>
          <a:p>
            <a:r>
              <a:rPr lang="id-ID" dirty="0"/>
              <a:t>97. Gl. Mamme Non Laktans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8039"/>
            <a:ext cx="5801221" cy="4798924"/>
          </a:xfrm>
        </p:spPr>
        <p:txBody>
          <a:bodyPr/>
          <a:lstStyle/>
          <a:p>
            <a:r>
              <a:rPr lang="id-ID" dirty="0"/>
              <a:t>Terdiri atas beberapa lobus yang dipisahkan oleh jaringan ikat interlobar</a:t>
            </a:r>
          </a:p>
          <a:p>
            <a:r>
              <a:rPr lang="id-ID" dirty="0">
                <a:sym typeface="Wingdings" panose="05000000000000000000" pitchFamily="2" charset="2"/>
              </a:rPr>
              <a:t>Lobus  lobulus dipisahkan oleh jaringan ikat interlobular</a:t>
            </a:r>
          </a:p>
          <a:p>
            <a:r>
              <a:rPr lang="id-ID" dirty="0">
                <a:sym typeface="Wingdings" panose="05000000000000000000" pitchFamily="2" charset="2"/>
              </a:rPr>
              <a:t>Duktus alveolar  epitel selapis kuboid</a:t>
            </a:r>
          </a:p>
          <a:p>
            <a:r>
              <a:rPr lang="id-ID" dirty="0">
                <a:sym typeface="Wingdings" panose="05000000000000000000" pitchFamily="2" charset="2"/>
              </a:rPr>
              <a:t>Duktus laktiferus  epitel selapis silindris</a:t>
            </a:r>
          </a:p>
          <a:p>
            <a:endParaRPr lang="id-ID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221" y="342087"/>
            <a:ext cx="6044460" cy="5092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3781" y="6499323"/>
            <a:ext cx="571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Di Fiore, Atlas of histology with functional correlation, 2007</a:t>
            </a:r>
          </a:p>
        </p:txBody>
      </p:sp>
    </p:spTree>
    <p:extLst>
      <p:ext uri="{BB962C8B-B14F-4D97-AF65-F5344CB8AC3E}">
        <p14:creationId xmlns:p14="http://schemas.microsoft.com/office/powerpoint/2010/main" val="2864706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72"/>
            <a:ext cx="6220496" cy="1325563"/>
          </a:xfrm>
        </p:spPr>
        <p:txBody>
          <a:bodyPr/>
          <a:lstStyle/>
          <a:p>
            <a:r>
              <a:rPr lang="id-ID" dirty="0"/>
              <a:t>101. Gl. Mammae Laktans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6" y="1501914"/>
            <a:ext cx="5871692" cy="5356085"/>
          </a:xfrm>
        </p:spPr>
        <p:txBody>
          <a:bodyPr/>
          <a:lstStyle/>
          <a:p>
            <a:r>
              <a:rPr lang="id-ID" dirty="0"/>
              <a:t>Terdiri atas alveoli</a:t>
            </a:r>
          </a:p>
          <a:p>
            <a:r>
              <a:rPr lang="id-ID" dirty="0"/>
              <a:t>Jaringan interlobular berkurang </a:t>
            </a:r>
            <a:r>
              <a:rPr lang="id-ID" dirty="0">
                <a:sym typeface="Wingdings" panose="05000000000000000000" pitchFamily="2" charset="2"/>
              </a:rPr>
              <a:t> septa tipis diantara lobulus</a:t>
            </a:r>
            <a:endParaRPr lang="id-ID" dirty="0"/>
          </a:p>
          <a:p>
            <a:r>
              <a:rPr lang="id-ID" dirty="0"/>
              <a:t>Alveolus yang penuh sekret </a:t>
            </a:r>
            <a:r>
              <a:rPr lang="id-ID" dirty="0">
                <a:sym typeface="Wingdings" panose="05000000000000000000" pitchFamily="2" charset="2"/>
              </a:rPr>
              <a:t> epitelnya gepeng atau kuboid rendah</a:t>
            </a:r>
          </a:p>
          <a:p>
            <a:r>
              <a:rPr lang="id-ID" dirty="0">
                <a:sym typeface="Wingdings" panose="05000000000000000000" pitchFamily="2" charset="2"/>
              </a:rPr>
              <a:t>Alveolus yang kosong  epitelnya kuboid tinggi atau silindris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18" y="384076"/>
            <a:ext cx="6243079" cy="5630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3781" y="6499323"/>
            <a:ext cx="571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Di Fiore, Atlas of histology with functional correlation, 2007</a:t>
            </a:r>
          </a:p>
        </p:txBody>
      </p:sp>
    </p:spTree>
    <p:extLst>
      <p:ext uri="{BB962C8B-B14F-4D97-AF65-F5344CB8AC3E}">
        <p14:creationId xmlns:p14="http://schemas.microsoft.com/office/powerpoint/2010/main" val="296680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54580" cy="1325563"/>
          </a:xfrm>
        </p:spPr>
        <p:txBody>
          <a:bodyPr/>
          <a:lstStyle/>
          <a:p>
            <a:r>
              <a:rPr lang="id-ID" dirty="0"/>
              <a:t>78. Testis &amp; epididimis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7" y="1361024"/>
            <a:ext cx="5402686" cy="5343089"/>
          </a:xfrm>
        </p:spPr>
        <p:txBody>
          <a:bodyPr/>
          <a:lstStyle/>
          <a:p>
            <a:r>
              <a:rPr lang="id-ID" dirty="0"/>
              <a:t>Jaringan ikat fibrosa pembungkus </a:t>
            </a:r>
            <a:r>
              <a:rPr lang="id-ID" dirty="0">
                <a:sym typeface="Wingdings" panose="05000000000000000000" pitchFamily="2" charset="2"/>
              </a:rPr>
              <a:t> </a:t>
            </a:r>
            <a:r>
              <a:rPr lang="id-ID" dirty="0"/>
              <a:t>Tunika albuginea testis</a:t>
            </a:r>
          </a:p>
          <a:p>
            <a:r>
              <a:rPr lang="id-ID" dirty="0"/>
              <a:t>Tubulus seminiferus </a:t>
            </a:r>
            <a:r>
              <a:rPr lang="id-ID" dirty="0">
                <a:sym typeface="Wingdings" panose="05000000000000000000" pitchFamily="2" charset="2"/>
              </a:rPr>
              <a:t> tempat spermatogenesis dan spermiogenesis</a:t>
            </a:r>
          </a:p>
          <a:p>
            <a:pPr lvl="1"/>
            <a:r>
              <a:rPr lang="id-ID" dirty="0">
                <a:sym typeface="Wingdings" panose="05000000000000000000" pitchFamily="2" charset="2"/>
              </a:rPr>
              <a:t>Spermatogonia</a:t>
            </a:r>
          </a:p>
          <a:p>
            <a:pPr lvl="1"/>
            <a:r>
              <a:rPr lang="id-ID" dirty="0">
                <a:sym typeface="Wingdings" panose="05000000000000000000" pitchFamily="2" charset="2"/>
              </a:rPr>
              <a:t>Sel sertoli  besar, mirip segitiga, sawar darah testis</a:t>
            </a:r>
          </a:p>
          <a:p>
            <a:pPr lvl="1"/>
            <a:r>
              <a:rPr lang="id-ID" dirty="0">
                <a:sym typeface="Wingdings" panose="05000000000000000000" pitchFamily="2" charset="2"/>
              </a:rPr>
              <a:t>Spermatosit I  spermatosit II  spermatid  spermatogonia</a:t>
            </a:r>
          </a:p>
          <a:p>
            <a:pPr marL="457200" lvl="1" indent="0">
              <a:buNone/>
            </a:pPr>
            <a:endParaRPr lang="id-ID" dirty="0">
              <a:sym typeface="Wingdings" panose="05000000000000000000" pitchFamily="2" charset="2"/>
            </a:endParaRPr>
          </a:p>
        </p:txBody>
      </p:sp>
      <p:pic>
        <p:nvPicPr>
          <p:cNvPr id="4" name="Picture 2" descr="C:\Users\isnani\Desktop\Male\tes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53" y="0"/>
            <a:ext cx="6226935" cy="404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isnani\Desktop\Male\tubulus seminiferu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53" y="4001294"/>
            <a:ext cx="3681751" cy="27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96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3" y="0"/>
            <a:ext cx="7893677" cy="3065172"/>
          </a:xfrm>
        </p:spPr>
        <p:txBody>
          <a:bodyPr>
            <a:noAutofit/>
          </a:bodyPr>
          <a:lstStyle/>
          <a:p>
            <a:pPr algn="ctr"/>
            <a:r>
              <a:rPr lang="id-ID" sz="9600" dirty="0">
                <a:latin typeface="Jokerman" panose="04090605060D06020702" pitchFamily="82" charset="0"/>
                <a:ea typeface="Adobe Gothic Std B" panose="020B0800000000000000" pitchFamily="34" charset="-128"/>
              </a:rPr>
              <a:t>SELAMAT PRAKTIKUM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://4.bp.blogspot.com/_7a9B20U5aEY/TT5Ya8Z3FqI/AAAAAAAAAAw/buLZUE2ZOdY/s1600/animation_professo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11" y="2506968"/>
            <a:ext cx="3957903" cy="42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5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Female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4169254"/>
              </p:ext>
            </p:extLst>
          </p:nvPr>
        </p:nvGraphicFramePr>
        <p:xfrm>
          <a:off x="257577" y="1519707"/>
          <a:ext cx="11668260" cy="512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42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>
                <a:effectLst/>
              </a:rPr>
              <a:t>Sistem reproduksi wanita terbagi dalam 3 unit struktur berdasarkan fungsinya :</a:t>
            </a: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0399329"/>
              </p:ext>
            </p:extLst>
          </p:nvPr>
        </p:nvGraphicFramePr>
        <p:xfrm>
          <a:off x="103031" y="1690688"/>
          <a:ext cx="11861442" cy="4954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70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121"/>
            <a:ext cx="3322749" cy="1325563"/>
          </a:xfrm>
        </p:spPr>
        <p:txBody>
          <a:bodyPr/>
          <a:lstStyle/>
          <a:p>
            <a:r>
              <a:rPr lang="id-ID" dirty="0"/>
              <a:t>83. Ovarium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3804"/>
            <a:ext cx="4128216" cy="5264195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Terdiri atas korteks dan medula</a:t>
            </a:r>
          </a:p>
          <a:p>
            <a:r>
              <a:rPr lang="id-ID" dirty="0"/>
              <a:t>Dilapisi epitel germinativum </a:t>
            </a:r>
            <a:r>
              <a:rPr lang="id-ID" dirty="0">
                <a:sym typeface="Wingdings" panose="05000000000000000000" pitchFamily="2" charset="2"/>
              </a:rPr>
              <a:t> epitel kuboid selapis</a:t>
            </a:r>
          </a:p>
          <a:p>
            <a:r>
              <a:rPr lang="id-ID" dirty="0">
                <a:sym typeface="Wingdings" panose="05000000000000000000" pitchFamily="2" charset="2"/>
              </a:rPr>
              <a:t>Terdapat jaringan ikat fibrosa  tunica albuginea ovarium</a:t>
            </a:r>
          </a:p>
          <a:p>
            <a:r>
              <a:rPr lang="id-ID" dirty="0">
                <a:sym typeface="Wingdings" panose="05000000000000000000" pitchFamily="2" charset="2"/>
              </a:rPr>
              <a:t>Korteks  folikel ovarium dalam berbagai tahap perkembangan</a:t>
            </a:r>
          </a:p>
          <a:p>
            <a:r>
              <a:rPr lang="id-ID" dirty="0">
                <a:sym typeface="Wingdings" panose="05000000000000000000" pitchFamily="2" charset="2"/>
              </a:rPr>
              <a:t>Medula  tampak longgar, serat elastin, serat otot polos, pembuluh darah arteri dan vena, pembuluh limf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216" y="0"/>
            <a:ext cx="7949002" cy="6478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4541" y="6478073"/>
            <a:ext cx="526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 Source : Junqueira, Basic Histology Text &amp; Atlas, 2013</a:t>
            </a:r>
          </a:p>
        </p:txBody>
      </p:sp>
    </p:spTree>
    <p:extLst>
      <p:ext uri="{BB962C8B-B14F-4D97-AF65-F5344CB8AC3E}">
        <p14:creationId xmlns:p14="http://schemas.microsoft.com/office/powerpoint/2010/main" val="285921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83. Ovarium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8344"/>
            <a:ext cx="5203065" cy="4618619"/>
          </a:xfrm>
        </p:spPr>
        <p:txBody>
          <a:bodyPr/>
          <a:lstStyle/>
          <a:p>
            <a:r>
              <a:rPr lang="id-ID" dirty="0"/>
              <a:t>Folikel Promordial </a:t>
            </a:r>
            <a:r>
              <a:rPr lang="id-ID" dirty="0">
                <a:sym typeface="Wingdings" panose="05000000000000000000" pitchFamily="2" charset="2"/>
              </a:rPr>
              <a:t> berbentuk bulat, dibungkus epitel selapis gepeng. Didalamnya terdapat sel telur yang mempunyai inti besar dengan anak inti jelas</a:t>
            </a:r>
            <a:endParaRPr lang="id-ID" dirty="0"/>
          </a:p>
          <a:p>
            <a:r>
              <a:rPr lang="id-ID" dirty="0"/>
              <a:t>Folikel Berkembang </a:t>
            </a:r>
            <a:r>
              <a:rPr lang="id-ID" dirty="0">
                <a:sym typeface="Wingdings" panose="05000000000000000000" pitchFamily="2" charset="2"/>
              </a:rPr>
              <a:t> Folikel primer, sekunder, tersier</a:t>
            </a:r>
            <a:endParaRPr lang="id-ID" dirty="0"/>
          </a:p>
          <a:p>
            <a:r>
              <a:rPr lang="id-ID" dirty="0"/>
              <a:t>Folikel de Graaf </a:t>
            </a:r>
            <a:r>
              <a:rPr lang="id-ID" dirty="0">
                <a:sym typeface="Wingdings" panose="05000000000000000000" pitchFamily="2" charset="2"/>
              </a:rPr>
              <a:t> siap berovulasi.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721" y="0"/>
            <a:ext cx="6866116" cy="645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3781" y="6499323"/>
            <a:ext cx="571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Di Fiore, Atlas of histology with functional correlation, 2007</a:t>
            </a:r>
          </a:p>
        </p:txBody>
      </p:sp>
    </p:spTree>
    <p:extLst>
      <p:ext uri="{BB962C8B-B14F-4D97-AF65-F5344CB8AC3E}">
        <p14:creationId xmlns:p14="http://schemas.microsoft.com/office/powerpoint/2010/main" val="52026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89" y="13169"/>
            <a:ext cx="4867141" cy="1210324"/>
          </a:xfrm>
        </p:spPr>
        <p:txBody>
          <a:bodyPr>
            <a:normAutofit/>
          </a:bodyPr>
          <a:lstStyle/>
          <a:p>
            <a:r>
              <a:rPr lang="id-ID" dirty="0"/>
              <a:t>83. Ovarium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5161"/>
            <a:ext cx="4150411" cy="5241702"/>
          </a:xfrm>
        </p:spPr>
        <p:txBody>
          <a:bodyPr/>
          <a:lstStyle/>
          <a:p>
            <a:r>
              <a:rPr lang="id-ID" dirty="0"/>
              <a:t>Folikel Berkembang</a:t>
            </a:r>
          </a:p>
          <a:p>
            <a:pPr lvl="1"/>
            <a:r>
              <a:rPr lang="id-ID" dirty="0"/>
              <a:t>Sel granulosa</a:t>
            </a:r>
          </a:p>
          <a:p>
            <a:pPr lvl="1"/>
            <a:r>
              <a:rPr lang="id-ID" dirty="0"/>
              <a:t>Teka eksterna</a:t>
            </a:r>
          </a:p>
          <a:p>
            <a:pPr lvl="1"/>
            <a:r>
              <a:rPr lang="id-ID" dirty="0"/>
              <a:t>Teka interna</a:t>
            </a:r>
          </a:p>
          <a:p>
            <a:pPr lvl="1"/>
            <a:r>
              <a:rPr lang="id-ID" dirty="0"/>
              <a:t>Antrum folikuli berisi likuor folikuli</a:t>
            </a:r>
          </a:p>
          <a:p>
            <a:pPr lvl="1"/>
            <a:r>
              <a:rPr lang="id-ID" dirty="0"/>
              <a:t>Ovum</a:t>
            </a:r>
          </a:p>
          <a:p>
            <a:pPr lvl="1"/>
            <a:r>
              <a:rPr lang="id-ID" dirty="0"/>
              <a:t>Kumulus ooforus</a:t>
            </a:r>
          </a:p>
          <a:p>
            <a:pPr lvl="1"/>
            <a:r>
              <a:rPr lang="id-ID" dirty="0"/>
              <a:t>Korona Radiata</a:t>
            </a:r>
          </a:p>
          <a:p>
            <a:pPr lvl="1"/>
            <a:r>
              <a:rPr lang="id-ID" dirty="0"/>
              <a:t>Zona pelucida</a:t>
            </a:r>
          </a:p>
          <a:p>
            <a:pPr lvl="1"/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6924541" y="6478073"/>
            <a:ext cx="526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 Source : Junqueira, Basic Histology Text &amp; Atlas, 2013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11" y="260998"/>
            <a:ext cx="8041589" cy="59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2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989" y="13169"/>
            <a:ext cx="4867141" cy="1210324"/>
          </a:xfrm>
        </p:spPr>
        <p:txBody>
          <a:bodyPr>
            <a:normAutofit/>
          </a:bodyPr>
          <a:lstStyle/>
          <a:p>
            <a:r>
              <a:rPr lang="id-ID" dirty="0"/>
              <a:t>Ovarium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5160"/>
            <a:ext cx="4404575" cy="5357611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6" y="13168"/>
            <a:ext cx="10084158" cy="6523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4541" y="6478073"/>
            <a:ext cx="526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 Source : Junqueira, Basic Histology Text &amp; Atlas, 2013</a:t>
            </a:r>
          </a:p>
        </p:txBody>
      </p:sp>
    </p:spTree>
    <p:extLst>
      <p:ext uri="{BB962C8B-B14F-4D97-AF65-F5344CB8AC3E}">
        <p14:creationId xmlns:p14="http://schemas.microsoft.com/office/powerpoint/2010/main" val="354104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79276" cy="1154582"/>
          </a:xfrm>
        </p:spPr>
        <p:txBody>
          <a:bodyPr/>
          <a:lstStyle/>
          <a:p>
            <a:r>
              <a:rPr lang="id-ID" dirty="0"/>
              <a:t>84. Ovarium – Korpus Luteum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442434"/>
            <a:ext cx="5409127" cy="2434107"/>
          </a:xfrm>
        </p:spPr>
        <p:txBody>
          <a:bodyPr>
            <a:normAutofit fontScale="85000" lnSpcReduction="20000"/>
          </a:bodyPr>
          <a:lstStyle/>
          <a:p>
            <a:r>
              <a:rPr lang="id-ID" dirty="0"/>
              <a:t>Bagian tengah mengandung darah sisa perdarahan akibat ovulasi</a:t>
            </a:r>
          </a:p>
          <a:p>
            <a:r>
              <a:rPr lang="id-ID" dirty="0"/>
              <a:t>Disusun oleh sel lutein : </a:t>
            </a:r>
          </a:p>
          <a:p>
            <a:pPr lvl="1"/>
            <a:r>
              <a:rPr lang="id-ID" dirty="0"/>
              <a:t>sel lutein granulosa </a:t>
            </a:r>
            <a:r>
              <a:rPr lang="id-ID" dirty="0">
                <a:sym typeface="Wingdings" panose="05000000000000000000" pitchFamily="2" charset="2"/>
              </a:rPr>
              <a:t> berasal dari sel folikel atau sel granulosa, bagian terbesar.</a:t>
            </a:r>
            <a:endParaRPr lang="id-ID" dirty="0"/>
          </a:p>
          <a:p>
            <a:pPr lvl="1"/>
            <a:r>
              <a:rPr lang="id-ID" dirty="0"/>
              <a:t>sel lutein teka </a:t>
            </a:r>
            <a:r>
              <a:rPr lang="id-ID" dirty="0">
                <a:sym typeface="Wingdings" panose="05000000000000000000" pitchFamily="2" charset="2"/>
              </a:rPr>
              <a:t> berasal dari sel teka interna, jumlah sedikit, biasanya lebih kecil dan lebih gelap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673" y="841084"/>
            <a:ext cx="6474702" cy="494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3781" y="6499323"/>
            <a:ext cx="571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Di Fiore, Atlas of histology with functional correlation, 2007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98" y="4112351"/>
            <a:ext cx="53244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5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952"/>
            <a:ext cx="4609563" cy="1325563"/>
          </a:xfrm>
        </p:spPr>
        <p:txBody>
          <a:bodyPr/>
          <a:lstStyle/>
          <a:p>
            <a:r>
              <a:rPr lang="id-ID" dirty="0"/>
              <a:t>85. Ovarium – corpus albikans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Merupakan jaringan parut yang terbentuk dari korpus luteumm setelah involusi</a:t>
            </a:r>
          </a:p>
          <a:p>
            <a:r>
              <a:rPr lang="id-ID" dirty="0"/>
              <a:t>Sel dari korpus luteum mengalami autolisis dan difagosit oleh makrofag.</a:t>
            </a:r>
          </a:p>
          <a:p>
            <a:r>
              <a:rPr lang="id-ID" dirty="0"/>
              <a:t>Mengandung kolagen, fibroblas dan sel lain.</a:t>
            </a:r>
          </a:p>
          <a:p>
            <a:r>
              <a:rPr lang="id-ID" dirty="0"/>
              <a:t>Berangsur-angsur mengecil dan menghilang</a:t>
            </a:r>
          </a:p>
          <a:p>
            <a:r>
              <a:rPr lang="id-ID" dirty="0"/>
              <a:t>Lebih kecil daripada korpus luteum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640" y="3394989"/>
            <a:ext cx="4729834" cy="3237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4541" y="6478073"/>
            <a:ext cx="526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 Source : Junqueira, Basic Histology Text &amp; Atlas, 2013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72456" cy="33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805</Words>
  <Application>Microsoft Office PowerPoint</Application>
  <PresentationFormat>Widescreen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Jokerman</vt:lpstr>
      <vt:lpstr>Wingdings</vt:lpstr>
      <vt:lpstr>Office Theme</vt:lpstr>
      <vt:lpstr>Reproductive System</vt:lpstr>
      <vt:lpstr>Female Reproductive System</vt:lpstr>
      <vt:lpstr>Sistem reproduksi wanita terbagi dalam 3 unit struktur berdasarkan fungsinya :</vt:lpstr>
      <vt:lpstr>83. Ovarium</vt:lpstr>
      <vt:lpstr>83. Ovarium</vt:lpstr>
      <vt:lpstr>83. Ovarium </vt:lpstr>
      <vt:lpstr>Ovarium</vt:lpstr>
      <vt:lpstr>84. Ovarium – Korpus Luteum</vt:lpstr>
      <vt:lpstr>85. Ovarium – corpus albikans</vt:lpstr>
      <vt:lpstr>86. Tuba Uterina-Ampula</vt:lpstr>
      <vt:lpstr>88. Endometrium Fase Proliferasi – Aufbau</vt:lpstr>
      <vt:lpstr>89. Endometrium Fase Sekresi - Umbau</vt:lpstr>
      <vt:lpstr>90. Endometrium Fase Premenstruasi</vt:lpstr>
      <vt:lpstr>91. Placenta</vt:lpstr>
      <vt:lpstr>92. Vagina</vt:lpstr>
      <vt:lpstr>97. Gl. Mamme Non Laktans</vt:lpstr>
      <vt:lpstr>101. Gl. Mammae Laktans</vt:lpstr>
      <vt:lpstr>78. Testis &amp; epididimis</vt:lpstr>
      <vt:lpstr>SELAMAT PRAKTIKUM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System</dc:title>
  <dc:creator>User</dc:creator>
  <cp:lastModifiedBy>Niniek Hardini</cp:lastModifiedBy>
  <cp:revision>20</cp:revision>
  <dcterms:created xsi:type="dcterms:W3CDTF">2016-04-19T03:18:18Z</dcterms:created>
  <dcterms:modified xsi:type="dcterms:W3CDTF">2021-05-06T02:55:31Z</dcterms:modified>
</cp:coreProperties>
</file>