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9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 id="270" r:id="rId16"/>
    <p:sldId id="271" r:id="rId17"/>
    <p:sldId id="273" r:id="rId18"/>
  </p:sldIdLst>
  <p:sldSz cx="12192000" cy="685800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77" autoAdjust="0"/>
    <p:restoredTop sz="94660"/>
  </p:normalViewPr>
  <p:slideViewPr>
    <p:cSldViewPr snapToGrid="0">
      <p:cViewPr varScale="1">
        <p:scale>
          <a:sx n="61" d="100"/>
          <a:sy n="61" d="100"/>
        </p:scale>
        <p:origin x="8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smtClean="0"/>
              <a:t>3/16/2021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359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smtClean="0"/>
              <a:t>3/16/2021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74014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smtClean="0"/>
              <a:t>3/16/2021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0752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smtClean="0"/>
              <a:t>3/16/2021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57893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smtClean="0"/>
              <a:t>3/16/2021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6173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smtClean="0"/>
              <a:t>3/16/2021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43819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smtClean="0"/>
              <a:t>3/16/2021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11026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smtClean="0"/>
              <a:t>3/16/2021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97920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smtClean="0"/>
              <a:t>3/16/2021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8226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smtClean="0"/>
              <a:t>3/16/2021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05956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smtClean="0"/>
              <a:t>3/16/2021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6287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smtClean="0"/>
              <a:pPr/>
              <a:t>3/16/2021</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6762676"/>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image" Target="../media/image2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D" smtClean="0"/>
              <a:t>STRUKTUR DATA DAN ALGORITMA</a:t>
            </a:r>
            <a:endParaRPr lang="en-ID"/>
          </a:p>
        </p:txBody>
      </p:sp>
      <p:sp>
        <p:nvSpPr>
          <p:cNvPr id="3" name="Subtitle 2"/>
          <p:cNvSpPr>
            <a:spLocks noGrp="1"/>
          </p:cNvSpPr>
          <p:nvPr>
            <p:ph type="subTitle" idx="1"/>
          </p:nvPr>
        </p:nvSpPr>
        <p:spPr/>
        <p:txBody>
          <a:bodyPr/>
          <a:lstStyle/>
          <a:p>
            <a:endParaRPr lang="en-ID"/>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5" name="Picture 184"/>
          <p:cNvPicPr/>
          <p:nvPr/>
        </p:nvPicPr>
        <p:blipFill>
          <a:blip r:embed="rId2"/>
          <a:stretch/>
        </p:blipFill>
        <p:spPr>
          <a:xfrm>
            <a:off x="0" y="4023360"/>
            <a:ext cx="6125400" cy="1827720"/>
          </a:xfrm>
          <a:prstGeom prst="rect">
            <a:avLst/>
          </a:prstGeom>
          <a:ln>
            <a:noFill/>
          </a:ln>
        </p:spPr>
      </p:pic>
      <p:pic>
        <p:nvPicPr>
          <p:cNvPr id="186" name="Picture 185"/>
          <p:cNvPicPr/>
          <p:nvPr/>
        </p:nvPicPr>
        <p:blipFill>
          <a:blip r:embed="rId3"/>
          <a:stretch/>
        </p:blipFill>
        <p:spPr>
          <a:xfrm>
            <a:off x="6126480" y="4143600"/>
            <a:ext cx="5942520" cy="1798920"/>
          </a:xfrm>
          <a:prstGeom prst="rect">
            <a:avLst/>
          </a:prstGeom>
          <a:ln>
            <a:noFill/>
          </a:ln>
        </p:spPr>
      </p:pic>
      <p:sp>
        <p:nvSpPr>
          <p:cNvPr id="2" name="Title 1"/>
          <p:cNvSpPr>
            <a:spLocks noGrp="1"/>
          </p:cNvSpPr>
          <p:nvPr>
            <p:ph type="title"/>
          </p:nvPr>
        </p:nvSpPr>
        <p:spPr/>
        <p:txBody>
          <a:bodyPr/>
          <a:lstStyle/>
          <a:p>
            <a:r>
              <a:rPr lang="en-ID" smtClean="0"/>
              <a:t>PROSES SINGLE STACK - POP</a:t>
            </a:r>
            <a:endParaRPr lang="en-ID"/>
          </a:p>
        </p:txBody>
      </p:sp>
      <p:sp>
        <p:nvSpPr>
          <p:cNvPr id="3" name="Content Placeholder 2"/>
          <p:cNvSpPr>
            <a:spLocks noGrp="1"/>
          </p:cNvSpPr>
          <p:nvPr>
            <p:ph idx="1"/>
          </p:nvPr>
        </p:nvSpPr>
        <p:spPr>
          <a:xfrm>
            <a:off x="1024128" y="1891862"/>
            <a:ext cx="9720073" cy="4417498"/>
          </a:xfrm>
        </p:spPr>
        <p:txBody>
          <a:bodyPr/>
          <a:lstStyle/>
          <a:p>
            <a:pPr algn="just">
              <a:lnSpc>
                <a:spcPct val="100000"/>
              </a:lnSpc>
            </a:pPr>
            <a:r>
              <a:rPr lang="en-US" sz="2400" b="1" spc="-1">
                <a:solidFill>
                  <a:srgbClr val="002060"/>
                </a:solidFill>
                <a:latin typeface="Verdana"/>
                <a:ea typeface="DejaVu Sans"/>
              </a:rPr>
              <a:t>Bila ingin mengambil atau mengeluarkan  (POP)  isi stack, maka tentu saja yang akan dikeluarkan adalah isi stack yang sedang ditunjuk oleh Top, yaitu nilai 15 yang akan disimpan di variabel X. Setelah POP maka isi stack dapat digambarkan seperti </a:t>
            </a:r>
            <a:endParaRPr lang="en-US" sz="2400" spc="-1">
              <a:latin typeface="Arial"/>
            </a:endParaRPr>
          </a:p>
          <a:p>
            <a:pPr>
              <a:lnSpc>
                <a:spcPct val="100000"/>
              </a:lnSpc>
              <a:spcBef>
                <a:spcPts val="561"/>
              </a:spcBef>
            </a:pPr>
            <a:endParaRPr lang="en-US" sz="2400" spc="-1">
              <a:latin typeface="Arial"/>
            </a:endParaRPr>
          </a:p>
          <a:p>
            <a:endParaRPr lang="en-ID"/>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9" name="Picture 188"/>
          <p:cNvPicPr/>
          <p:nvPr/>
        </p:nvPicPr>
        <p:blipFill>
          <a:blip r:embed="rId2"/>
          <a:stretch/>
        </p:blipFill>
        <p:spPr>
          <a:xfrm>
            <a:off x="2003271" y="4297680"/>
            <a:ext cx="8411400" cy="2376360"/>
          </a:xfrm>
          <a:prstGeom prst="rect">
            <a:avLst/>
          </a:prstGeom>
          <a:ln>
            <a:noFill/>
          </a:ln>
        </p:spPr>
      </p:pic>
      <p:sp>
        <p:nvSpPr>
          <p:cNvPr id="2" name="Title 1"/>
          <p:cNvSpPr>
            <a:spLocks noGrp="1"/>
          </p:cNvSpPr>
          <p:nvPr>
            <p:ph type="title"/>
          </p:nvPr>
        </p:nvSpPr>
        <p:spPr/>
        <p:txBody>
          <a:bodyPr/>
          <a:lstStyle/>
          <a:p>
            <a:r>
              <a:rPr lang="en-ID" smtClean="0"/>
              <a:t>KONDISI SINGLE STACK</a:t>
            </a:r>
            <a:endParaRPr lang="en-ID"/>
          </a:p>
        </p:txBody>
      </p:sp>
      <p:sp>
        <p:nvSpPr>
          <p:cNvPr id="3" name="Content Placeholder 2"/>
          <p:cNvSpPr>
            <a:spLocks noGrp="1"/>
          </p:cNvSpPr>
          <p:nvPr>
            <p:ph idx="1"/>
          </p:nvPr>
        </p:nvSpPr>
        <p:spPr>
          <a:xfrm>
            <a:off x="1024128" y="2084832"/>
            <a:ext cx="9720073" cy="4224528"/>
          </a:xfrm>
        </p:spPr>
        <p:txBody>
          <a:bodyPr/>
          <a:lstStyle/>
          <a:p>
            <a:pPr algn="just">
              <a:lnSpc>
                <a:spcPct val="110000"/>
              </a:lnSpc>
            </a:pPr>
            <a:r>
              <a:rPr lang="en-US" sz="2400" b="1" spc="-1">
                <a:solidFill>
                  <a:srgbClr val="002060"/>
                </a:solidFill>
                <a:latin typeface="Verdana"/>
                <a:ea typeface="DejaVu Sans"/>
              </a:rPr>
              <a:t>Kondisi Stack ditentukan oleh posisi atau isi Top.</a:t>
            </a:r>
            <a:endParaRPr lang="en-US" sz="2400" spc="-1">
              <a:latin typeface="Arial"/>
            </a:endParaRPr>
          </a:p>
          <a:p>
            <a:pPr>
              <a:lnSpc>
                <a:spcPct val="100000"/>
              </a:lnSpc>
              <a:spcBef>
                <a:spcPts val="561"/>
              </a:spcBef>
            </a:pPr>
            <a:r>
              <a:rPr lang="en-US" sz="2400" b="1" spc="-1">
                <a:solidFill>
                  <a:srgbClr val="002060"/>
                </a:solidFill>
                <a:latin typeface="Verdana"/>
                <a:ea typeface="DejaVu Sans"/>
              </a:rPr>
              <a:t>Ada 4 macam kondisi stack, yaitu : KOSONG,  PENUH, BISA  DIISI  atau ADA ISINYA yang cirinya tergantung posisi Top seperti yang dijelaskan pada tabel berikut ini : </a:t>
            </a:r>
            <a:endParaRPr lang="en-US" sz="2400"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CustomShape 2"/>
          <p:cNvSpPr/>
          <p:nvPr/>
        </p:nvSpPr>
        <p:spPr>
          <a:xfrm>
            <a:off x="640440" y="1539720"/>
            <a:ext cx="10970640" cy="4950720"/>
          </a:xfrm>
          <a:prstGeom prst="rect">
            <a:avLst/>
          </a:prstGeom>
          <a:noFill/>
          <a:ln w="9360">
            <a:noFill/>
          </a:ln>
        </p:spPr>
        <p:style>
          <a:lnRef idx="0">
            <a:scrgbClr r="0" g="0" b="0"/>
          </a:lnRef>
          <a:fillRef idx="0">
            <a:scrgbClr r="0" g="0" b="0"/>
          </a:fillRef>
          <a:effectRef idx="0">
            <a:scrgbClr r="0" g="0" b="0"/>
          </a:effectRef>
          <a:fontRef idx="minor"/>
        </p:style>
      </p:sp>
      <p:sp>
        <p:nvSpPr>
          <p:cNvPr id="193" name="CustomShape 4"/>
          <p:cNvSpPr/>
          <p:nvPr/>
        </p:nvSpPr>
        <p:spPr>
          <a:xfrm>
            <a:off x="500292" y="2483996"/>
            <a:ext cx="4346640" cy="2067480"/>
          </a:xfrm>
          <a:custGeom>
            <a:avLst/>
            <a:gdLst/>
            <a:ahLst/>
            <a:cxnLst/>
            <a:rect l="l" t="t" r="r" b="b"/>
            <a:pathLst>
              <a:path w="21600" h="21600">
                <a:moveTo>
                  <a:pt x="0" y="0"/>
                </a:moveTo>
                <a:lnTo>
                  <a:pt x="21600" y="0"/>
                </a:lnTo>
                <a:lnTo>
                  <a:pt x="21600" y="21600"/>
                </a:lnTo>
                <a:lnTo>
                  <a:pt x="0" y="21600"/>
                </a:lnTo>
                <a:lnTo>
                  <a:pt x="0" y="0"/>
                </a:lnTo>
                <a:close/>
              </a:path>
            </a:pathLst>
          </a:custGeom>
          <a:solidFill>
            <a:srgbClr val="DDDDDD"/>
          </a:solidFill>
          <a:ln w="9360">
            <a:solidFill>
              <a:srgbClr val="000000"/>
            </a:solidFill>
            <a:miter/>
          </a:ln>
        </p:spPr>
        <p:style>
          <a:lnRef idx="0">
            <a:scrgbClr r="0" g="0" b="0"/>
          </a:lnRef>
          <a:fillRef idx="0">
            <a:scrgbClr r="0" g="0" b="0"/>
          </a:fillRef>
          <a:effectRef idx="0">
            <a:scrgbClr r="0" g="0" b="0"/>
          </a:effectRef>
          <a:fontRef idx="minor"/>
        </p:style>
        <p:txBody>
          <a:bodyPr lIns="90000" tIns="46800" rIns="90000" bIns="46800">
            <a:spAutoFit/>
          </a:bodyPr>
          <a:lstStyle/>
          <a:p>
            <a:pPr>
              <a:lnSpc>
                <a:spcPct val="120000"/>
              </a:lnSpc>
            </a:pPr>
            <a:r>
              <a:rPr lang="en-US" sz="1800" b="1" strike="noStrike" spc="-1">
                <a:solidFill>
                  <a:srgbClr val="000000"/>
                </a:solidFill>
                <a:latin typeface="Courier New"/>
                <a:ea typeface="DejaVu Sans"/>
              </a:rPr>
              <a:t> if ( Top &lt; n-1 )</a:t>
            </a:r>
            <a:endParaRPr lang="en-US" sz="1800" b="0" strike="noStrike" spc="-1">
              <a:latin typeface="Arial"/>
            </a:endParaRPr>
          </a:p>
          <a:p>
            <a:pPr>
              <a:lnSpc>
                <a:spcPct val="120000"/>
              </a:lnSpc>
            </a:pPr>
            <a:r>
              <a:rPr lang="en-US" sz="1800" b="1" strike="noStrike" spc="-1">
                <a:solidFill>
                  <a:srgbClr val="000000"/>
                </a:solidFill>
                <a:latin typeface="Courier New"/>
                <a:ea typeface="DejaVu Sans"/>
              </a:rPr>
              <a:t>    { Top = Top + 1;</a:t>
            </a:r>
            <a:endParaRPr lang="en-US" sz="1800" b="0" strike="noStrike" spc="-1">
              <a:latin typeface="Arial"/>
            </a:endParaRPr>
          </a:p>
          <a:p>
            <a:pPr>
              <a:lnSpc>
                <a:spcPct val="120000"/>
              </a:lnSpc>
            </a:pPr>
            <a:r>
              <a:rPr lang="en-US" sz="1800" b="1" strike="noStrike" spc="-1">
                <a:solidFill>
                  <a:srgbClr val="000000"/>
                </a:solidFill>
                <a:latin typeface="Courier New"/>
                <a:ea typeface="DejaVu Sans"/>
              </a:rPr>
              <a:t>      S[Top] = X;</a:t>
            </a:r>
            <a:endParaRPr lang="en-US" sz="1800" b="0" strike="noStrike" spc="-1">
              <a:latin typeface="Arial"/>
            </a:endParaRPr>
          </a:p>
          <a:p>
            <a:pPr>
              <a:lnSpc>
                <a:spcPct val="120000"/>
              </a:lnSpc>
            </a:pPr>
            <a:r>
              <a:rPr lang="en-US" sz="1800" b="1" strike="noStrike" spc="-1">
                <a:solidFill>
                  <a:srgbClr val="000000"/>
                </a:solidFill>
                <a:latin typeface="Courier New"/>
                <a:ea typeface="DejaVu Sans"/>
              </a:rPr>
              <a:t>    }</a:t>
            </a:r>
            <a:endParaRPr lang="en-US" sz="1800" b="0" strike="noStrike" spc="-1">
              <a:latin typeface="Arial"/>
            </a:endParaRPr>
          </a:p>
          <a:p>
            <a:pPr>
              <a:lnSpc>
                <a:spcPct val="120000"/>
              </a:lnSpc>
            </a:pPr>
            <a:r>
              <a:rPr lang="en-US" sz="1800" b="1" strike="noStrike" spc="-1">
                <a:solidFill>
                  <a:srgbClr val="000000"/>
                </a:solidFill>
                <a:latin typeface="Courier New"/>
                <a:ea typeface="DejaVu Sans"/>
              </a:rPr>
              <a:t>  else</a:t>
            </a:r>
            <a:endParaRPr lang="en-US" sz="1800" b="0" strike="noStrike" spc="-1">
              <a:latin typeface="Arial"/>
            </a:endParaRPr>
          </a:p>
          <a:p>
            <a:pPr>
              <a:lnSpc>
                <a:spcPct val="120000"/>
              </a:lnSpc>
            </a:pPr>
            <a:r>
              <a:rPr lang="en-US" sz="1800" b="1" strike="noStrike" spc="-1">
                <a:solidFill>
                  <a:srgbClr val="000000"/>
                </a:solidFill>
                <a:latin typeface="Courier New"/>
                <a:ea typeface="DejaVu Sans"/>
              </a:rPr>
              <a:t>    printf( “Stack Penuh”);</a:t>
            </a:r>
            <a:endParaRPr lang="en-US" sz="1800" b="0" strike="noStrike" spc="-1">
              <a:latin typeface="Arial"/>
            </a:endParaRPr>
          </a:p>
        </p:txBody>
      </p:sp>
      <p:sp>
        <p:nvSpPr>
          <p:cNvPr id="194" name="CustomShape 5"/>
          <p:cNvSpPr/>
          <p:nvPr/>
        </p:nvSpPr>
        <p:spPr>
          <a:xfrm>
            <a:off x="5534747" y="2483996"/>
            <a:ext cx="4388400" cy="2067480"/>
          </a:xfrm>
          <a:custGeom>
            <a:avLst/>
            <a:gdLst/>
            <a:ahLst/>
            <a:cxnLst/>
            <a:rect l="l" t="t" r="r" b="b"/>
            <a:pathLst>
              <a:path w="21600" h="21600">
                <a:moveTo>
                  <a:pt x="0" y="0"/>
                </a:moveTo>
                <a:lnTo>
                  <a:pt x="21600" y="0"/>
                </a:lnTo>
                <a:lnTo>
                  <a:pt x="21600" y="21600"/>
                </a:lnTo>
                <a:lnTo>
                  <a:pt x="0" y="21600"/>
                </a:lnTo>
                <a:lnTo>
                  <a:pt x="0" y="0"/>
                </a:lnTo>
                <a:close/>
              </a:path>
            </a:pathLst>
          </a:custGeom>
          <a:solidFill>
            <a:srgbClr val="DDDDDD"/>
          </a:solidFill>
          <a:ln w="9360">
            <a:solidFill>
              <a:srgbClr val="000000"/>
            </a:solidFill>
            <a:miter/>
          </a:ln>
        </p:spPr>
        <p:style>
          <a:lnRef idx="0">
            <a:scrgbClr r="0" g="0" b="0"/>
          </a:lnRef>
          <a:fillRef idx="0">
            <a:scrgbClr r="0" g="0" b="0"/>
          </a:fillRef>
          <a:effectRef idx="0">
            <a:scrgbClr r="0" g="0" b="0"/>
          </a:effectRef>
          <a:fontRef idx="minor"/>
        </p:style>
        <p:txBody>
          <a:bodyPr lIns="90000" tIns="46800" rIns="90000" bIns="46800">
            <a:spAutoFit/>
          </a:bodyPr>
          <a:lstStyle/>
          <a:p>
            <a:pPr>
              <a:lnSpc>
                <a:spcPct val="120000"/>
              </a:lnSpc>
            </a:pPr>
            <a:r>
              <a:rPr lang="en-US" sz="1800" b="1" strike="noStrike" spc="-1">
                <a:solidFill>
                  <a:srgbClr val="000000"/>
                </a:solidFill>
                <a:latin typeface="Courier New"/>
                <a:ea typeface="DejaVu Sans"/>
              </a:rPr>
              <a:t> if ( Top &gt; -1 )</a:t>
            </a:r>
            <a:endParaRPr lang="en-US" sz="1800" b="0" strike="noStrike" spc="-1">
              <a:latin typeface="Arial"/>
            </a:endParaRPr>
          </a:p>
          <a:p>
            <a:pPr>
              <a:lnSpc>
                <a:spcPct val="120000"/>
              </a:lnSpc>
            </a:pPr>
            <a:r>
              <a:rPr lang="en-US" sz="1800" b="1" strike="noStrike" spc="-1">
                <a:solidFill>
                  <a:srgbClr val="000000"/>
                </a:solidFill>
                <a:latin typeface="Courier New"/>
                <a:ea typeface="DejaVu Sans"/>
              </a:rPr>
              <a:t>    { X = S[Top];</a:t>
            </a:r>
            <a:endParaRPr lang="en-US" sz="1800" b="0" strike="noStrike" spc="-1">
              <a:latin typeface="Arial"/>
            </a:endParaRPr>
          </a:p>
          <a:p>
            <a:pPr>
              <a:lnSpc>
                <a:spcPct val="120000"/>
              </a:lnSpc>
            </a:pPr>
            <a:r>
              <a:rPr lang="en-US" sz="1800" b="1" strike="noStrike" spc="-1">
                <a:solidFill>
                  <a:srgbClr val="000000"/>
                </a:solidFill>
                <a:latin typeface="Courier New"/>
                <a:ea typeface="DejaVu Sans"/>
              </a:rPr>
              <a:t>      Top = Top - 1;</a:t>
            </a:r>
            <a:endParaRPr lang="en-US" sz="1800" b="0" strike="noStrike" spc="-1">
              <a:latin typeface="Arial"/>
            </a:endParaRPr>
          </a:p>
          <a:p>
            <a:pPr>
              <a:lnSpc>
                <a:spcPct val="120000"/>
              </a:lnSpc>
            </a:pPr>
            <a:r>
              <a:rPr lang="en-US" sz="1800" b="1" strike="noStrike" spc="-1">
                <a:solidFill>
                  <a:srgbClr val="000000"/>
                </a:solidFill>
                <a:latin typeface="Courier New"/>
                <a:ea typeface="DejaVu Sans"/>
              </a:rPr>
              <a:t>    }</a:t>
            </a:r>
            <a:endParaRPr lang="en-US" sz="1800" b="0" strike="noStrike" spc="-1">
              <a:latin typeface="Arial"/>
            </a:endParaRPr>
          </a:p>
          <a:p>
            <a:pPr>
              <a:lnSpc>
                <a:spcPct val="120000"/>
              </a:lnSpc>
            </a:pPr>
            <a:r>
              <a:rPr lang="en-US" sz="1800" b="1" strike="noStrike" spc="-1">
                <a:solidFill>
                  <a:srgbClr val="000000"/>
                </a:solidFill>
                <a:latin typeface="Courier New"/>
                <a:ea typeface="DejaVu Sans"/>
              </a:rPr>
              <a:t>  else</a:t>
            </a:r>
            <a:endParaRPr lang="en-US" sz="1800" b="0" strike="noStrike" spc="-1">
              <a:latin typeface="Arial"/>
            </a:endParaRPr>
          </a:p>
          <a:p>
            <a:pPr>
              <a:lnSpc>
                <a:spcPct val="120000"/>
              </a:lnSpc>
            </a:pPr>
            <a:r>
              <a:rPr lang="en-US" sz="1800" b="1" strike="noStrike" spc="-1">
                <a:solidFill>
                  <a:srgbClr val="000000"/>
                </a:solidFill>
                <a:latin typeface="Courier New"/>
                <a:ea typeface="DejaVu Sans"/>
              </a:rPr>
              <a:t>    printf( “Stack Kosong”);</a:t>
            </a:r>
            <a:endParaRPr lang="en-US" sz="1800" b="0" strike="noStrike" spc="-1">
              <a:latin typeface="Arial"/>
            </a:endParaRPr>
          </a:p>
        </p:txBody>
      </p:sp>
      <p:sp>
        <p:nvSpPr>
          <p:cNvPr id="2" name="Title 1"/>
          <p:cNvSpPr>
            <a:spLocks noGrp="1"/>
          </p:cNvSpPr>
          <p:nvPr>
            <p:ph type="title"/>
          </p:nvPr>
        </p:nvSpPr>
        <p:spPr/>
        <p:txBody>
          <a:bodyPr/>
          <a:lstStyle/>
          <a:p>
            <a:r>
              <a:rPr lang="en-ID" smtClean="0"/>
              <a:t>ALGORITMA PUSH DAN POP</a:t>
            </a:r>
            <a:endParaRPr lang="en-ID"/>
          </a:p>
        </p:txBody>
      </p:sp>
      <p:sp>
        <p:nvSpPr>
          <p:cNvPr id="4" name="TextBox 3"/>
          <p:cNvSpPr txBox="1"/>
          <p:nvPr/>
        </p:nvSpPr>
        <p:spPr>
          <a:xfrm>
            <a:off x="1986455" y="4689030"/>
            <a:ext cx="976549" cy="523220"/>
          </a:xfrm>
          <a:prstGeom prst="rect">
            <a:avLst/>
          </a:prstGeom>
          <a:noFill/>
        </p:spPr>
        <p:txBody>
          <a:bodyPr wrap="none" rtlCol="0">
            <a:spAutoFit/>
          </a:bodyPr>
          <a:lstStyle/>
          <a:p>
            <a:r>
              <a:rPr lang="en-ID" sz="2800" smtClean="0"/>
              <a:t>PUSH</a:t>
            </a:r>
            <a:endParaRPr lang="en-ID" sz="2800"/>
          </a:p>
        </p:txBody>
      </p:sp>
      <p:sp>
        <p:nvSpPr>
          <p:cNvPr id="10" name="TextBox 9"/>
          <p:cNvSpPr txBox="1"/>
          <p:nvPr/>
        </p:nvSpPr>
        <p:spPr>
          <a:xfrm>
            <a:off x="7240672" y="4689030"/>
            <a:ext cx="821059" cy="523220"/>
          </a:xfrm>
          <a:prstGeom prst="rect">
            <a:avLst/>
          </a:prstGeom>
          <a:noFill/>
        </p:spPr>
        <p:txBody>
          <a:bodyPr wrap="none" rtlCol="0">
            <a:spAutoFit/>
          </a:bodyPr>
          <a:lstStyle/>
          <a:p>
            <a:r>
              <a:rPr lang="en-ID" sz="2800" smtClean="0"/>
              <a:t>POP</a:t>
            </a:r>
            <a:endParaRPr lang="en-ID" sz="28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CustomShape 2"/>
          <p:cNvSpPr/>
          <p:nvPr/>
        </p:nvSpPr>
        <p:spPr>
          <a:xfrm>
            <a:off x="663120" y="1505880"/>
            <a:ext cx="10970640" cy="4950720"/>
          </a:xfrm>
          <a:prstGeom prst="rect">
            <a:avLst/>
          </a:prstGeom>
          <a:noFill/>
          <a:ln w="9360">
            <a:noFill/>
          </a:ln>
        </p:spPr>
        <p:style>
          <a:lnRef idx="0">
            <a:scrgbClr r="0" g="0" b="0"/>
          </a:lnRef>
          <a:fillRef idx="0">
            <a:scrgbClr r="0" g="0" b="0"/>
          </a:fillRef>
          <a:effectRef idx="0">
            <a:scrgbClr r="0" g="0" b="0"/>
          </a:effectRef>
          <a:fontRef idx="minor"/>
        </p:style>
      </p:sp>
      <p:pic>
        <p:nvPicPr>
          <p:cNvPr id="200" name="Picture 199"/>
          <p:cNvPicPr/>
          <p:nvPr/>
        </p:nvPicPr>
        <p:blipFill>
          <a:blip r:embed="rId2"/>
          <a:stretch/>
        </p:blipFill>
        <p:spPr>
          <a:xfrm>
            <a:off x="781560" y="1505880"/>
            <a:ext cx="4978800" cy="4071600"/>
          </a:xfrm>
          <a:prstGeom prst="rect">
            <a:avLst/>
          </a:prstGeom>
          <a:ln>
            <a:noFill/>
          </a:ln>
        </p:spPr>
      </p:pic>
      <p:pic>
        <p:nvPicPr>
          <p:cNvPr id="201" name="Picture 200"/>
          <p:cNvPicPr/>
          <p:nvPr/>
        </p:nvPicPr>
        <p:blipFill>
          <a:blip r:embed="rId3"/>
          <a:stretch/>
        </p:blipFill>
        <p:spPr>
          <a:xfrm>
            <a:off x="5904000" y="1539720"/>
            <a:ext cx="5729760" cy="2208960"/>
          </a:xfrm>
          <a:prstGeom prst="rect">
            <a:avLst/>
          </a:prstGeom>
          <a:ln>
            <a:noFill/>
          </a:ln>
        </p:spPr>
      </p:pic>
      <p:pic>
        <p:nvPicPr>
          <p:cNvPr id="202" name="Picture 201"/>
          <p:cNvPicPr/>
          <p:nvPr/>
        </p:nvPicPr>
        <p:blipFill>
          <a:blip r:embed="rId4"/>
          <a:stretch/>
        </p:blipFill>
        <p:spPr>
          <a:xfrm>
            <a:off x="5943600" y="4023360"/>
            <a:ext cx="5556600" cy="2377080"/>
          </a:xfrm>
          <a:prstGeom prst="rect">
            <a:avLst/>
          </a:prstGeom>
          <a:ln>
            <a:noFill/>
          </a:ln>
        </p:spPr>
      </p:pic>
      <p:sp>
        <p:nvSpPr>
          <p:cNvPr id="2" name="Title 1"/>
          <p:cNvSpPr>
            <a:spLocks noGrp="1"/>
          </p:cNvSpPr>
          <p:nvPr>
            <p:ph type="title"/>
          </p:nvPr>
        </p:nvSpPr>
        <p:spPr/>
        <p:txBody>
          <a:bodyPr/>
          <a:lstStyle/>
          <a:p>
            <a:r>
              <a:rPr lang="en-ID" smtClean="0"/>
              <a:t>POINTER PADA STACK</a:t>
            </a:r>
            <a:endParaRPr lang="en-ID"/>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CustomShape 2"/>
          <p:cNvSpPr/>
          <p:nvPr/>
        </p:nvSpPr>
        <p:spPr>
          <a:xfrm>
            <a:off x="640440" y="1539720"/>
            <a:ext cx="10970640" cy="4950720"/>
          </a:xfrm>
          <a:prstGeom prst="rect">
            <a:avLst/>
          </a:prstGeom>
          <a:noFill/>
          <a:ln w="9360">
            <a:noFill/>
          </a:ln>
        </p:spPr>
        <p:style>
          <a:lnRef idx="0">
            <a:scrgbClr r="0" g="0" b="0"/>
          </a:lnRef>
          <a:fillRef idx="0">
            <a:scrgbClr r="0" g="0" b="0"/>
          </a:fillRef>
          <a:effectRef idx="0">
            <a:scrgbClr r="0" g="0" b="0"/>
          </a:effectRef>
          <a:fontRef idx="minor"/>
        </p:style>
      </p:sp>
      <p:sp>
        <p:nvSpPr>
          <p:cNvPr id="197" name="CustomShape 3"/>
          <p:cNvSpPr/>
          <p:nvPr/>
        </p:nvSpPr>
        <p:spPr>
          <a:xfrm>
            <a:off x="2830909" y="1185523"/>
            <a:ext cx="6106510" cy="5659114"/>
          </a:xfrm>
          <a:prstGeom prst="rect">
            <a:avLst/>
          </a:prstGeom>
          <a:noFill/>
          <a:ln w="9360" cap="rnd">
            <a:solidFill>
              <a:srgbClr val="000000"/>
            </a:solidFill>
            <a:custDash>
              <a:ds d="400000" sp="300000"/>
            </a:custDash>
            <a:miter/>
          </a:ln>
        </p:spPr>
        <p:style>
          <a:lnRef idx="0">
            <a:scrgbClr r="0" g="0" b="0"/>
          </a:lnRef>
          <a:fillRef idx="0">
            <a:scrgbClr r="0" g="0" b="0"/>
          </a:fillRef>
          <a:effectRef idx="0">
            <a:scrgbClr r="0" g="0" b="0"/>
          </a:effectRef>
          <a:fontRef idx="minor"/>
        </p:style>
        <p:txBody>
          <a:bodyPr wrap="square" lIns="90000" tIns="46800" rIns="90000" bIns="46800">
            <a:spAutoFit/>
          </a:bodyPr>
          <a:lstStyle/>
          <a:p>
            <a:pPr>
              <a:lnSpc>
                <a:spcPct val="50000"/>
              </a:lnSpc>
              <a:spcBef>
                <a:spcPts val="561"/>
              </a:spcBef>
            </a:pPr>
            <a:r>
              <a:rPr lang="en-US" sz="1200" b="1" strike="noStrike" spc="-1">
                <a:solidFill>
                  <a:srgbClr val="000000"/>
                </a:solidFill>
                <a:latin typeface="Courier New"/>
                <a:ea typeface="DejaVu Sans"/>
              </a:rPr>
              <a:t>#include&lt;stdio.h&gt;</a:t>
            </a:r>
            <a:endParaRPr lang="en-US" sz="1200" b="0" strike="noStrike" spc="-1">
              <a:latin typeface="Arial"/>
            </a:endParaRPr>
          </a:p>
          <a:p>
            <a:pPr>
              <a:lnSpc>
                <a:spcPct val="50000"/>
              </a:lnSpc>
              <a:spcBef>
                <a:spcPts val="561"/>
              </a:spcBef>
            </a:pPr>
            <a:r>
              <a:rPr lang="en-US" sz="1200" b="1" strike="noStrike" spc="-1">
                <a:solidFill>
                  <a:srgbClr val="000000"/>
                </a:solidFill>
                <a:latin typeface="Courier New"/>
                <a:ea typeface="DejaVu Sans"/>
              </a:rPr>
              <a:t>#define n 10</a:t>
            </a:r>
            <a:endParaRPr lang="en-US" sz="1200" b="0" strike="noStrike" spc="-1">
              <a:latin typeface="Arial"/>
            </a:endParaRPr>
          </a:p>
          <a:p>
            <a:pPr>
              <a:lnSpc>
                <a:spcPct val="50000"/>
              </a:lnSpc>
              <a:spcBef>
                <a:spcPts val="561"/>
              </a:spcBef>
            </a:pPr>
            <a:r>
              <a:rPr lang="en-US" sz="1200" b="1" strike="noStrike" spc="-1">
                <a:solidFill>
                  <a:srgbClr val="000000"/>
                </a:solidFill>
                <a:latin typeface="Courier New"/>
                <a:ea typeface="DejaVu Sans"/>
              </a:rPr>
              <a:t>void main()</a:t>
            </a:r>
            <a:endParaRPr lang="en-US" sz="1200" b="0" strike="noStrike" spc="-1">
              <a:latin typeface="Arial"/>
            </a:endParaRPr>
          </a:p>
          <a:p>
            <a:pPr>
              <a:lnSpc>
                <a:spcPct val="50000"/>
              </a:lnSpc>
              <a:spcBef>
                <a:spcPts val="561"/>
              </a:spcBef>
            </a:pPr>
            <a:r>
              <a:rPr lang="en-US" sz="1200" b="1" strike="noStrike" spc="-1">
                <a:solidFill>
                  <a:srgbClr val="000000"/>
                </a:solidFill>
                <a:latin typeface="Courier New"/>
                <a:ea typeface="DejaVu Sans"/>
              </a:rPr>
              <a:t>{  int S[n], Top, X; </a:t>
            </a:r>
            <a:endParaRPr lang="en-US" sz="1200" b="0" strike="noStrike" spc="-1">
              <a:latin typeface="Arial"/>
            </a:endParaRPr>
          </a:p>
          <a:p>
            <a:pPr>
              <a:lnSpc>
                <a:spcPct val="50000"/>
              </a:lnSpc>
              <a:spcBef>
                <a:spcPts val="561"/>
              </a:spcBef>
            </a:pPr>
            <a:endParaRPr lang="en-US" sz="1200" b="0" strike="noStrike" spc="-1">
              <a:latin typeface="Arial"/>
            </a:endParaRPr>
          </a:p>
          <a:p>
            <a:pPr>
              <a:lnSpc>
                <a:spcPct val="50000"/>
              </a:lnSpc>
              <a:spcBef>
                <a:spcPts val="561"/>
              </a:spcBef>
            </a:pPr>
            <a:r>
              <a:rPr lang="en-US" sz="1200" b="1" strike="noStrike" spc="-1">
                <a:solidFill>
                  <a:srgbClr val="000000"/>
                </a:solidFill>
                <a:latin typeface="Courier New"/>
                <a:ea typeface="DejaVu Sans"/>
              </a:rPr>
              <a:t>   Top = -1;</a:t>
            </a:r>
            <a:endParaRPr lang="en-US" sz="1200" b="0" strike="noStrike" spc="-1">
              <a:latin typeface="Arial"/>
            </a:endParaRPr>
          </a:p>
          <a:p>
            <a:pPr>
              <a:lnSpc>
                <a:spcPct val="50000"/>
              </a:lnSpc>
              <a:spcBef>
                <a:spcPts val="561"/>
              </a:spcBef>
            </a:pPr>
            <a:endParaRPr lang="en-US" sz="1200" b="0" strike="noStrike" spc="-1">
              <a:latin typeface="Arial"/>
            </a:endParaRPr>
          </a:p>
          <a:p>
            <a:pPr>
              <a:lnSpc>
                <a:spcPct val="50000"/>
              </a:lnSpc>
              <a:spcBef>
                <a:spcPts val="561"/>
              </a:spcBef>
            </a:pPr>
            <a:r>
              <a:rPr lang="en-US" sz="1200" b="1" strike="noStrike" spc="-1">
                <a:solidFill>
                  <a:srgbClr val="000000"/>
                </a:solidFill>
                <a:latin typeface="Courier New"/>
                <a:ea typeface="DejaVu Sans"/>
              </a:rPr>
              <a:t>   scanf("%i", &amp;X);</a:t>
            </a:r>
            <a:endParaRPr lang="en-US" sz="1200" b="0" strike="noStrike" spc="-1">
              <a:latin typeface="Arial"/>
            </a:endParaRPr>
          </a:p>
          <a:p>
            <a:pPr>
              <a:lnSpc>
                <a:spcPct val="50000"/>
              </a:lnSpc>
              <a:spcBef>
                <a:spcPts val="561"/>
              </a:spcBef>
            </a:pPr>
            <a:r>
              <a:rPr lang="en-US" sz="1200" b="1" strike="noStrike" spc="-1">
                <a:solidFill>
                  <a:srgbClr val="000000"/>
                </a:solidFill>
                <a:latin typeface="Courier New"/>
                <a:ea typeface="DejaVu Sans"/>
              </a:rPr>
              <a:t>   while(X !=999 )</a:t>
            </a:r>
            <a:endParaRPr lang="en-US" sz="1200" b="0" strike="noStrike" spc="-1">
              <a:latin typeface="Arial"/>
            </a:endParaRPr>
          </a:p>
          <a:p>
            <a:pPr>
              <a:lnSpc>
                <a:spcPct val="50000"/>
              </a:lnSpc>
              <a:spcBef>
                <a:spcPts val="561"/>
              </a:spcBef>
            </a:pPr>
            <a:r>
              <a:rPr lang="en-US" sz="1200" b="1" strike="noStrike" spc="-1">
                <a:solidFill>
                  <a:srgbClr val="000000"/>
                </a:solidFill>
                <a:latin typeface="Courier New"/>
                <a:ea typeface="DejaVu Sans"/>
              </a:rPr>
              <a:t>      { if(X &gt;= 60)</a:t>
            </a:r>
            <a:endParaRPr lang="en-US" sz="1200" b="0" strike="noStrike" spc="-1">
              <a:latin typeface="Arial"/>
            </a:endParaRPr>
          </a:p>
          <a:p>
            <a:pPr>
              <a:lnSpc>
                <a:spcPct val="50000"/>
              </a:lnSpc>
              <a:spcBef>
                <a:spcPts val="561"/>
              </a:spcBef>
            </a:pPr>
            <a:r>
              <a:rPr lang="en-US" sz="1200" b="1" strike="noStrike" spc="-1">
                <a:solidFill>
                  <a:srgbClr val="000000"/>
                </a:solidFill>
                <a:latin typeface="Courier New"/>
                <a:ea typeface="DejaVu Sans"/>
              </a:rPr>
              <a:t>          {  </a:t>
            </a:r>
            <a:endParaRPr lang="en-US" sz="1200" b="0" strike="noStrike" spc="-1">
              <a:latin typeface="Arial"/>
            </a:endParaRPr>
          </a:p>
          <a:p>
            <a:pPr>
              <a:lnSpc>
                <a:spcPct val="50000"/>
              </a:lnSpc>
              <a:spcBef>
                <a:spcPts val="561"/>
              </a:spcBef>
            </a:pPr>
            <a:r>
              <a:rPr lang="en-US" sz="1200" b="1" strike="noStrike" spc="-1">
                <a:solidFill>
                  <a:srgbClr val="000000"/>
                </a:solidFill>
                <a:latin typeface="Courier New"/>
                <a:ea typeface="DejaVu Sans"/>
              </a:rPr>
              <a:t>            if(Top &lt; n-1)</a:t>
            </a:r>
            <a:endParaRPr lang="en-US" sz="1200" b="0" strike="noStrike" spc="-1">
              <a:latin typeface="Arial"/>
            </a:endParaRPr>
          </a:p>
          <a:p>
            <a:pPr>
              <a:lnSpc>
                <a:spcPct val="50000"/>
              </a:lnSpc>
              <a:spcBef>
                <a:spcPts val="561"/>
              </a:spcBef>
            </a:pPr>
            <a:r>
              <a:rPr lang="en-US" sz="1200" b="1" strike="noStrike" spc="-1">
                <a:solidFill>
                  <a:srgbClr val="000000"/>
                </a:solidFill>
                <a:latin typeface="Courier New"/>
                <a:ea typeface="DejaVu Sans"/>
              </a:rPr>
              <a:t>              { Top = Top + 1; S[Top] = X;</a:t>
            </a:r>
            <a:endParaRPr lang="en-US" sz="1200" b="0" strike="noStrike" spc="-1">
              <a:latin typeface="Arial"/>
            </a:endParaRPr>
          </a:p>
          <a:p>
            <a:pPr>
              <a:lnSpc>
                <a:spcPct val="50000"/>
              </a:lnSpc>
              <a:spcBef>
                <a:spcPts val="561"/>
              </a:spcBef>
            </a:pPr>
            <a:r>
              <a:rPr lang="en-US" sz="1200" b="1" strike="noStrike" spc="-1">
                <a:solidFill>
                  <a:srgbClr val="000000"/>
                </a:solidFill>
                <a:latin typeface="Courier New"/>
                <a:ea typeface="DejaVu Sans"/>
              </a:rPr>
              <a:t>	  }</a:t>
            </a:r>
            <a:endParaRPr lang="en-US" sz="1200" b="0" strike="noStrike" spc="-1">
              <a:latin typeface="Arial"/>
            </a:endParaRPr>
          </a:p>
          <a:p>
            <a:pPr>
              <a:lnSpc>
                <a:spcPct val="50000"/>
              </a:lnSpc>
              <a:spcBef>
                <a:spcPts val="561"/>
              </a:spcBef>
            </a:pPr>
            <a:r>
              <a:rPr lang="en-US" sz="1200" b="1" strike="noStrike" spc="-1">
                <a:solidFill>
                  <a:srgbClr val="000000"/>
                </a:solidFill>
                <a:latin typeface="Courier New"/>
                <a:ea typeface="DejaVu Sans"/>
              </a:rPr>
              <a:t>            else { printf(“Stack Penuh”);</a:t>
            </a:r>
            <a:endParaRPr lang="en-US" sz="1200" b="0" strike="noStrike" spc="-1">
              <a:latin typeface="Arial"/>
            </a:endParaRPr>
          </a:p>
          <a:p>
            <a:pPr>
              <a:lnSpc>
                <a:spcPct val="50000"/>
              </a:lnSpc>
              <a:spcBef>
                <a:spcPts val="561"/>
              </a:spcBef>
            </a:pPr>
            <a:r>
              <a:rPr lang="en-US" sz="1200" b="1" strike="noStrike" spc="-1">
                <a:solidFill>
                  <a:srgbClr val="000000"/>
                </a:solidFill>
                <a:latin typeface="Courier New"/>
                <a:ea typeface="DejaVu Sans"/>
              </a:rPr>
              <a:t>                   break;</a:t>
            </a:r>
            <a:endParaRPr lang="en-US" sz="1200" b="0" strike="noStrike" spc="-1">
              <a:latin typeface="Arial"/>
            </a:endParaRPr>
          </a:p>
          <a:p>
            <a:pPr>
              <a:lnSpc>
                <a:spcPct val="50000"/>
              </a:lnSpc>
              <a:spcBef>
                <a:spcPts val="561"/>
              </a:spcBef>
            </a:pPr>
            <a:r>
              <a:rPr lang="en-US" sz="1200" b="1" strike="noStrike" spc="-1">
                <a:solidFill>
                  <a:srgbClr val="000000"/>
                </a:solidFill>
                <a:latin typeface="Courier New"/>
                <a:ea typeface="DejaVu Sans"/>
              </a:rPr>
              <a:t>                 }</a:t>
            </a:r>
            <a:endParaRPr lang="en-US" sz="1200" b="0" strike="noStrike" spc="-1">
              <a:latin typeface="Arial"/>
            </a:endParaRPr>
          </a:p>
          <a:p>
            <a:pPr>
              <a:lnSpc>
                <a:spcPct val="50000"/>
              </a:lnSpc>
              <a:spcBef>
                <a:spcPts val="561"/>
              </a:spcBef>
            </a:pPr>
            <a:r>
              <a:rPr lang="en-US" sz="1200" b="1" strike="noStrike" spc="-1">
                <a:solidFill>
                  <a:srgbClr val="000000"/>
                </a:solidFill>
                <a:latin typeface="Courier New"/>
                <a:ea typeface="DejaVu Sans"/>
              </a:rPr>
              <a:t>          }</a:t>
            </a:r>
            <a:endParaRPr lang="en-US" sz="1200" b="0" strike="noStrike" spc="-1">
              <a:latin typeface="Arial"/>
            </a:endParaRPr>
          </a:p>
          <a:p>
            <a:pPr>
              <a:lnSpc>
                <a:spcPct val="50000"/>
              </a:lnSpc>
              <a:spcBef>
                <a:spcPts val="561"/>
              </a:spcBef>
            </a:pPr>
            <a:r>
              <a:rPr lang="en-US" sz="1200" b="1" strike="noStrike" spc="-1">
                <a:solidFill>
                  <a:srgbClr val="000000"/>
                </a:solidFill>
                <a:latin typeface="Courier New"/>
                <a:ea typeface="DejaVu Sans"/>
              </a:rPr>
              <a:t>        else</a:t>
            </a:r>
            <a:endParaRPr lang="en-US" sz="1200" b="0" strike="noStrike" spc="-1">
              <a:latin typeface="Arial"/>
            </a:endParaRPr>
          </a:p>
          <a:p>
            <a:pPr>
              <a:lnSpc>
                <a:spcPct val="50000"/>
              </a:lnSpc>
              <a:spcBef>
                <a:spcPts val="561"/>
              </a:spcBef>
            </a:pPr>
            <a:r>
              <a:rPr lang="en-US" sz="1200" b="1" strike="noStrike" spc="-1">
                <a:solidFill>
                  <a:srgbClr val="000000"/>
                </a:solidFill>
                <a:latin typeface="Courier New"/>
                <a:ea typeface="DejaVu Sans"/>
              </a:rPr>
              <a:t>           { if( Top &gt; -1)</a:t>
            </a:r>
            <a:endParaRPr lang="en-US" sz="1200" b="0" strike="noStrike" spc="-1">
              <a:latin typeface="Arial"/>
            </a:endParaRPr>
          </a:p>
          <a:p>
            <a:pPr>
              <a:lnSpc>
                <a:spcPct val="50000"/>
              </a:lnSpc>
              <a:spcBef>
                <a:spcPts val="561"/>
              </a:spcBef>
            </a:pPr>
            <a:r>
              <a:rPr lang="en-US" sz="1200" b="1" strike="noStrike" spc="-1">
                <a:solidFill>
                  <a:srgbClr val="000000"/>
                </a:solidFill>
                <a:latin typeface="Courier New"/>
                <a:ea typeface="DejaVu Sans"/>
              </a:rPr>
              <a:t>                {  </a:t>
            </a:r>
            <a:endParaRPr lang="en-US" sz="1200" b="0" strike="noStrike" spc="-1">
              <a:latin typeface="Arial"/>
            </a:endParaRPr>
          </a:p>
          <a:p>
            <a:pPr>
              <a:lnSpc>
                <a:spcPct val="50000"/>
              </a:lnSpc>
              <a:spcBef>
                <a:spcPts val="561"/>
              </a:spcBef>
            </a:pPr>
            <a:r>
              <a:rPr lang="en-US" sz="1200" b="1" strike="noStrike" spc="-1">
                <a:solidFill>
                  <a:srgbClr val="000000"/>
                </a:solidFill>
                <a:latin typeface="Courier New"/>
                <a:ea typeface="DejaVu Sans"/>
              </a:rPr>
              <a:t>                  X = S[Top]; Top = Top – 1;</a:t>
            </a:r>
            <a:endParaRPr lang="en-US" sz="1200" b="0" strike="noStrike" spc="-1">
              <a:latin typeface="Arial"/>
            </a:endParaRPr>
          </a:p>
          <a:p>
            <a:pPr>
              <a:lnSpc>
                <a:spcPct val="50000"/>
              </a:lnSpc>
              <a:spcBef>
                <a:spcPts val="561"/>
              </a:spcBef>
            </a:pPr>
            <a:r>
              <a:rPr lang="en-US" sz="1200" b="1" strike="noStrike" spc="-1">
                <a:solidFill>
                  <a:srgbClr val="000000"/>
                </a:solidFill>
                <a:latin typeface="Courier New"/>
                <a:ea typeface="DejaVu Sans"/>
              </a:rPr>
              <a:t>                  printf("Diambil : %i\n", X);</a:t>
            </a:r>
            <a:endParaRPr lang="en-US" sz="1200" b="0" strike="noStrike" spc="-1">
              <a:latin typeface="Arial"/>
            </a:endParaRPr>
          </a:p>
          <a:p>
            <a:pPr>
              <a:lnSpc>
                <a:spcPct val="50000"/>
              </a:lnSpc>
              <a:spcBef>
                <a:spcPts val="561"/>
              </a:spcBef>
            </a:pPr>
            <a:r>
              <a:rPr lang="en-US" sz="1200" b="1" strike="noStrike" spc="-1">
                <a:solidFill>
                  <a:srgbClr val="000000"/>
                </a:solidFill>
                <a:latin typeface="Courier New"/>
                <a:ea typeface="DejaVu Sans"/>
              </a:rPr>
              <a:t>                }</a:t>
            </a:r>
            <a:endParaRPr lang="en-US" sz="1200" b="0" strike="noStrike" spc="-1">
              <a:latin typeface="Arial"/>
            </a:endParaRPr>
          </a:p>
          <a:p>
            <a:pPr>
              <a:lnSpc>
                <a:spcPct val="50000"/>
              </a:lnSpc>
              <a:spcBef>
                <a:spcPts val="561"/>
              </a:spcBef>
            </a:pPr>
            <a:r>
              <a:rPr lang="en-US" sz="1200" b="1" strike="noStrike" spc="-1">
                <a:solidFill>
                  <a:srgbClr val="000000"/>
                </a:solidFill>
                <a:latin typeface="Courier New"/>
                <a:ea typeface="DejaVu Sans"/>
              </a:rPr>
              <a:t>              else { printf("Stack Kosong”);</a:t>
            </a:r>
            <a:endParaRPr lang="en-US" sz="1200" b="0" strike="noStrike" spc="-1">
              <a:latin typeface="Arial"/>
            </a:endParaRPr>
          </a:p>
          <a:p>
            <a:pPr>
              <a:lnSpc>
                <a:spcPct val="50000"/>
              </a:lnSpc>
              <a:spcBef>
                <a:spcPts val="561"/>
              </a:spcBef>
            </a:pPr>
            <a:r>
              <a:rPr lang="en-US" sz="1200" b="1" strike="noStrike" spc="-1">
                <a:solidFill>
                  <a:srgbClr val="000000"/>
                </a:solidFill>
                <a:latin typeface="Courier New"/>
                <a:ea typeface="DejaVu Sans"/>
              </a:rPr>
              <a:t>                     break;</a:t>
            </a:r>
            <a:endParaRPr lang="en-US" sz="1200" b="0" strike="noStrike" spc="-1">
              <a:latin typeface="Arial"/>
            </a:endParaRPr>
          </a:p>
          <a:p>
            <a:pPr>
              <a:lnSpc>
                <a:spcPct val="50000"/>
              </a:lnSpc>
              <a:spcBef>
                <a:spcPts val="561"/>
              </a:spcBef>
            </a:pPr>
            <a:r>
              <a:rPr lang="en-US" sz="1200" b="1" strike="noStrike" spc="-1">
                <a:solidFill>
                  <a:srgbClr val="000000"/>
                </a:solidFill>
                <a:latin typeface="Courier New"/>
                <a:ea typeface="DejaVu Sans"/>
              </a:rPr>
              <a:t>                   }</a:t>
            </a:r>
            <a:endParaRPr lang="en-US" sz="1200" b="0" strike="noStrike" spc="-1">
              <a:latin typeface="Arial"/>
            </a:endParaRPr>
          </a:p>
          <a:p>
            <a:pPr>
              <a:lnSpc>
                <a:spcPct val="50000"/>
              </a:lnSpc>
              <a:spcBef>
                <a:spcPts val="561"/>
              </a:spcBef>
            </a:pPr>
            <a:r>
              <a:rPr lang="en-US" sz="1200" b="1" strike="noStrike" spc="-1">
                <a:solidFill>
                  <a:srgbClr val="000000"/>
                </a:solidFill>
                <a:latin typeface="Courier New"/>
                <a:ea typeface="DejaVu Sans"/>
              </a:rPr>
              <a:t>            }</a:t>
            </a:r>
            <a:endParaRPr lang="en-US" sz="1200" b="0" strike="noStrike" spc="-1">
              <a:latin typeface="Arial"/>
            </a:endParaRPr>
          </a:p>
          <a:p>
            <a:pPr>
              <a:lnSpc>
                <a:spcPct val="50000"/>
              </a:lnSpc>
              <a:spcBef>
                <a:spcPts val="561"/>
              </a:spcBef>
            </a:pPr>
            <a:r>
              <a:rPr lang="en-US" sz="1200" b="1" strike="noStrike" spc="-1">
                <a:solidFill>
                  <a:srgbClr val="000000"/>
                </a:solidFill>
                <a:latin typeface="Courier New"/>
                <a:ea typeface="DejaVu Sans"/>
              </a:rPr>
              <a:t>         scanf(“%i”, &amp;X);</a:t>
            </a:r>
            <a:endParaRPr lang="en-US" sz="1200" b="0" strike="noStrike" spc="-1">
              <a:latin typeface="Arial"/>
            </a:endParaRPr>
          </a:p>
          <a:p>
            <a:pPr>
              <a:lnSpc>
                <a:spcPct val="50000"/>
              </a:lnSpc>
              <a:spcBef>
                <a:spcPts val="561"/>
              </a:spcBef>
            </a:pPr>
            <a:endParaRPr lang="en-US" sz="1200" b="0" strike="noStrike" spc="-1">
              <a:latin typeface="Arial"/>
            </a:endParaRPr>
          </a:p>
          <a:p>
            <a:pPr>
              <a:lnSpc>
                <a:spcPct val="60000"/>
              </a:lnSpc>
              <a:spcBef>
                <a:spcPts val="561"/>
              </a:spcBef>
            </a:pPr>
            <a:r>
              <a:rPr lang="en-US" sz="1200" b="1" strike="noStrike" spc="-1">
                <a:solidFill>
                  <a:srgbClr val="000000"/>
                </a:solidFill>
                <a:latin typeface="Courier New"/>
                <a:ea typeface="DejaVu Sans"/>
              </a:rPr>
              <a:t>      }  </a:t>
            </a:r>
            <a:endParaRPr lang="en-US" sz="1200" b="0" strike="noStrike" spc="-1">
              <a:latin typeface="Arial"/>
            </a:endParaRPr>
          </a:p>
          <a:p>
            <a:pPr>
              <a:lnSpc>
                <a:spcPct val="60000"/>
              </a:lnSpc>
              <a:spcBef>
                <a:spcPts val="561"/>
              </a:spcBef>
            </a:pPr>
            <a:r>
              <a:rPr lang="en-US" sz="1200" b="1" strike="noStrike" spc="-1">
                <a:solidFill>
                  <a:srgbClr val="000000"/>
                </a:solidFill>
                <a:latin typeface="Courier New"/>
                <a:ea typeface="DejaVu Sans"/>
              </a:rPr>
              <a:t>   printf("\nS e l e s a i ");</a:t>
            </a:r>
            <a:endParaRPr lang="en-US" sz="1200" b="0" strike="noStrike" spc="-1">
              <a:latin typeface="Arial"/>
            </a:endParaRPr>
          </a:p>
          <a:p>
            <a:pPr>
              <a:lnSpc>
                <a:spcPct val="60000"/>
              </a:lnSpc>
              <a:spcBef>
                <a:spcPts val="561"/>
              </a:spcBef>
            </a:pPr>
            <a:r>
              <a:rPr lang="en-US" sz="1200" b="1" strike="noStrike" spc="-1">
                <a:solidFill>
                  <a:srgbClr val="000000"/>
                </a:solidFill>
                <a:latin typeface="Courier New"/>
                <a:ea typeface="DejaVu Sans"/>
              </a:rPr>
              <a:t>}  </a:t>
            </a:r>
            <a:endParaRPr lang="en-US" sz="1200" b="0" strike="noStrike" spc="-1">
              <a:latin typeface="Arial"/>
            </a:endParaRPr>
          </a:p>
        </p:txBody>
      </p:sp>
      <p:sp>
        <p:nvSpPr>
          <p:cNvPr id="2" name="Title 1"/>
          <p:cNvSpPr>
            <a:spLocks noGrp="1"/>
          </p:cNvSpPr>
          <p:nvPr>
            <p:ph type="title"/>
          </p:nvPr>
        </p:nvSpPr>
        <p:spPr>
          <a:xfrm>
            <a:off x="1024128" y="0"/>
            <a:ext cx="9720072" cy="1499616"/>
          </a:xfrm>
        </p:spPr>
        <p:txBody>
          <a:bodyPr/>
          <a:lstStyle/>
          <a:p>
            <a:r>
              <a:rPr lang="en-ID" smtClean="0"/>
              <a:t>CONTOH PROGRAM STACK</a:t>
            </a:r>
            <a:endParaRPr lang="en-ID"/>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CustomShape 2"/>
          <p:cNvSpPr/>
          <p:nvPr/>
        </p:nvSpPr>
        <p:spPr>
          <a:xfrm>
            <a:off x="663120" y="1505880"/>
            <a:ext cx="10970640" cy="4950720"/>
          </a:xfrm>
          <a:prstGeom prst="rect">
            <a:avLst/>
          </a:prstGeom>
          <a:noFill/>
          <a:ln w="9360">
            <a:noFill/>
          </a:ln>
        </p:spPr>
        <p:style>
          <a:lnRef idx="0">
            <a:scrgbClr r="0" g="0" b="0"/>
          </a:lnRef>
          <a:fillRef idx="0">
            <a:scrgbClr r="0" g="0" b="0"/>
          </a:fillRef>
          <a:effectRef idx="0">
            <a:scrgbClr r="0" g="0" b="0"/>
          </a:effectRef>
          <a:fontRef idx="minor"/>
        </p:style>
      </p:sp>
      <p:pic>
        <p:nvPicPr>
          <p:cNvPr id="205" name="Picture 204"/>
          <p:cNvPicPr/>
          <p:nvPr/>
        </p:nvPicPr>
        <p:blipFill>
          <a:blip r:embed="rId2"/>
          <a:stretch/>
        </p:blipFill>
        <p:spPr>
          <a:xfrm>
            <a:off x="762480" y="1371600"/>
            <a:ext cx="4174920" cy="2925720"/>
          </a:xfrm>
          <a:prstGeom prst="rect">
            <a:avLst/>
          </a:prstGeom>
          <a:ln>
            <a:noFill/>
          </a:ln>
        </p:spPr>
      </p:pic>
      <p:pic>
        <p:nvPicPr>
          <p:cNvPr id="206" name="Picture 205"/>
          <p:cNvPicPr/>
          <p:nvPr/>
        </p:nvPicPr>
        <p:blipFill>
          <a:blip r:embed="rId3"/>
          <a:stretch/>
        </p:blipFill>
        <p:spPr>
          <a:xfrm>
            <a:off x="873000" y="4663440"/>
            <a:ext cx="4155840" cy="1462680"/>
          </a:xfrm>
          <a:prstGeom prst="rect">
            <a:avLst/>
          </a:prstGeom>
          <a:ln>
            <a:noFill/>
          </a:ln>
        </p:spPr>
      </p:pic>
      <p:pic>
        <p:nvPicPr>
          <p:cNvPr id="207" name="Picture 206"/>
          <p:cNvPicPr/>
          <p:nvPr/>
        </p:nvPicPr>
        <p:blipFill>
          <a:blip r:embed="rId4"/>
          <a:stretch/>
        </p:blipFill>
        <p:spPr>
          <a:xfrm>
            <a:off x="5577840" y="1371600"/>
            <a:ext cx="4754520" cy="2102760"/>
          </a:xfrm>
          <a:prstGeom prst="rect">
            <a:avLst/>
          </a:prstGeom>
          <a:ln>
            <a:noFill/>
          </a:ln>
        </p:spPr>
      </p:pic>
      <p:pic>
        <p:nvPicPr>
          <p:cNvPr id="208" name="Picture 207"/>
          <p:cNvPicPr/>
          <p:nvPr/>
        </p:nvPicPr>
        <p:blipFill>
          <a:blip r:embed="rId5"/>
          <a:stretch/>
        </p:blipFill>
        <p:spPr>
          <a:xfrm>
            <a:off x="5751360" y="4125960"/>
            <a:ext cx="4581000" cy="1908720"/>
          </a:xfrm>
          <a:prstGeom prst="rect">
            <a:avLst/>
          </a:prstGeom>
          <a:ln>
            <a:noFill/>
          </a:ln>
        </p:spPr>
      </p:pic>
      <p:sp>
        <p:nvSpPr>
          <p:cNvPr id="2" name="Title 1"/>
          <p:cNvSpPr>
            <a:spLocks noGrp="1"/>
          </p:cNvSpPr>
          <p:nvPr>
            <p:ph type="title"/>
          </p:nvPr>
        </p:nvSpPr>
        <p:spPr>
          <a:xfrm>
            <a:off x="1024128" y="238377"/>
            <a:ext cx="9720072" cy="1499616"/>
          </a:xfrm>
        </p:spPr>
        <p:txBody>
          <a:bodyPr/>
          <a:lstStyle/>
          <a:p>
            <a:r>
              <a:rPr lang="en-ID" smtClean="0"/>
              <a:t>STACK DAN STRUCTURE</a:t>
            </a:r>
            <a:endParaRPr lang="en-ID"/>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CustomShape 2"/>
          <p:cNvSpPr/>
          <p:nvPr/>
        </p:nvSpPr>
        <p:spPr>
          <a:xfrm>
            <a:off x="609480" y="1371600"/>
            <a:ext cx="10970640" cy="4950720"/>
          </a:xfrm>
          <a:prstGeom prst="rect">
            <a:avLst/>
          </a:prstGeom>
          <a:noFill/>
          <a:ln w="9360">
            <a:noFill/>
          </a:ln>
        </p:spPr>
        <p:style>
          <a:lnRef idx="0">
            <a:scrgbClr r="0" g="0" b="0"/>
          </a:lnRef>
          <a:fillRef idx="0">
            <a:scrgbClr r="0" g="0" b="0"/>
          </a:fillRef>
          <a:effectRef idx="0">
            <a:scrgbClr r="0" g="0" b="0"/>
          </a:effectRef>
          <a:fontRef idx="minor"/>
        </p:style>
      </p:sp>
      <p:sp>
        <p:nvSpPr>
          <p:cNvPr id="2" name="Title 1"/>
          <p:cNvSpPr>
            <a:spLocks noGrp="1"/>
          </p:cNvSpPr>
          <p:nvPr>
            <p:ph type="title"/>
          </p:nvPr>
        </p:nvSpPr>
        <p:spPr/>
        <p:txBody>
          <a:bodyPr/>
          <a:lstStyle/>
          <a:p>
            <a:r>
              <a:rPr lang="en-ID" smtClean="0"/>
              <a:t>KESIMPULAN</a:t>
            </a:r>
            <a:endParaRPr lang="en-ID"/>
          </a:p>
        </p:txBody>
      </p:sp>
      <p:sp>
        <p:nvSpPr>
          <p:cNvPr id="3" name="Content Placeholder 2"/>
          <p:cNvSpPr>
            <a:spLocks noGrp="1"/>
          </p:cNvSpPr>
          <p:nvPr>
            <p:ph idx="1"/>
          </p:nvPr>
        </p:nvSpPr>
        <p:spPr/>
        <p:txBody>
          <a:bodyPr>
            <a:normAutofit fontScale="92500" lnSpcReduction="10000"/>
          </a:bodyPr>
          <a:lstStyle/>
          <a:p>
            <a:pPr marL="216000" indent="-215640" algn="just">
              <a:lnSpc>
                <a:spcPct val="100000"/>
              </a:lnSpc>
              <a:buClr>
                <a:srgbClr val="002060"/>
              </a:buClr>
              <a:buFont typeface="Liberation Serif"/>
              <a:buAutoNum type="arabicPeriod"/>
            </a:pPr>
            <a:r>
              <a:rPr lang="en-US" sz="2400" b="1" spc="-1">
                <a:solidFill>
                  <a:srgbClr val="002060"/>
                </a:solidFill>
                <a:latin typeface="Verdana"/>
                <a:ea typeface="DejaVu Sans"/>
              </a:rPr>
              <a:t>Stack terdiri dari satu </a:t>
            </a:r>
            <a:r>
              <a:rPr lang="en-US" sz="2400" b="1" spc="-1">
                <a:solidFill>
                  <a:srgbClr val="002060"/>
                </a:solidFill>
                <a:latin typeface="Verdana"/>
                <a:ea typeface="Tahoma"/>
              </a:rPr>
              <a:t>collection.</a:t>
            </a:r>
            <a:r>
              <a:rPr lang="en-US" sz="1100" b="1" i="1" spc="-1">
                <a:solidFill>
                  <a:srgbClr val="002060"/>
                </a:solidFill>
                <a:latin typeface="Tahoma"/>
                <a:ea typeface="Tahoma"/>
              </a:rPr>
              <a:t> </a:t>
            </a:r>
            <a:endParaRPr lang="en-US" sz="1100" spc="-1">
              <a:latin typeface="Arial"/>
            </a:endParaRPr>
          </a:p>
          <a:p>
            <a:pPr marL="216000" indent="-215640" algn="just">
              <a:lnSpc>
                <a:spcPct val="100000"/>
              </a:lnSpc>
              <a:buClr>
                <a:srgbClr val="002060"/>
              </a:buClr>
              <a:buFont typeface="Liberation Serif"/>
              <a:buAutoNum type="arabicPeriod"/>
            </a:pPr>
            <a:r>
              <a:rPr lang="en-US" sz="2400" b="1" spc="-1">
                <a:solidFill>
                  <a:srgbClr val="002060"/>
                </a:solidFill>
                <a:latin typeface="Verdana"/>
                <a:ea typeface="Tahoma"/>
              </a:rPr>
              <a:t>Proses single stack ada tiga yaitu : awal (inisialisasi), push (insert, masuk, simpan, tulis).</a:t>
            </a:r>
            <a:endParaRPr lang="en-US" sz="2400" spc="-1">
              <a:latin typeface="Arial"/>
            </a:endParaRPr>
          </a:p>
          <a:p>
            <a:pPr marL="216000" indent="-215640" algn="just">
              <a:lnSpc>
                <a:spcPct val="100000"/>
              </a:lnSpc>
              <a:buClr>
                <a:srgbClr val="002060"/>
              </a:buClr>
              <a:buFont typeface="Liberation Serif"/>
              <a:buAutoNum type="arabicPeriod"/>
            </a:pPr>
            <a:r>
              <a:rPr lang="en-US" sz="2400" b="1" spc="-1">
                <a:solidFill>
                  <a:srgbClr val="002060"/>
                </a:solidFill>
                <a:latin typeface="Verdana"/>
                <a:ea typeface="Tahoma"/>
              </a:rPr>
              <a:t>Kondisi single stack : “kosong” tidak ada isinya (empty), “Penuh” tak bisa diisi lagi (full), “bisa diisi” kebalikan dari penuh / not full, “ada isinya” kebalikan dari kosong / not empty.</a:t>
            </a:r>
            <a:endParaRPr lang="en-US" sz="2400" spc="-1">
              <a:latin typeface="Arial"/>
            </a:endParaRPr>
          </a:p>
          <a:p>
            <a:pPr marL="216000" indent="-215640" algn="just">
              <a:lnSpc>
                <a:spcPct val="100000"/>
              </a:lnSpc>
              <a:buClr>
                <a:srgbClr val="002060"/>
              </a:buClr>
              <a:buFont typeface="Liberation Serif"/>
              <a:buAutoNum type="arabicPeriod"/>
            </a:pPr>
            <a:r>
              <a:rPr lang="en-US" sz="2400" b="1" spc="-1">
                <a:solidFill>
                  <a:srgbClr val="002060"/>
                </a:solidFill>
                <a:latin typeface="Verdana"/>
                <a:ea typeface="Tahoma"/>
              </a:rPr>
              <a:t>Representasi stcak menggunakan struktur , langkahnya sebagai berikut : menyiapkan stack, function untuk proses inisialisasi, function untuk proses push, function untuk proses pop. </a:t>
            </a:r>
            <a:endParaRPr lang="en-US" sz="2400"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D" smtClean="0"/>
              <a:t>TERIMA KASIH</a:t>
            </a:r>
            <a:endParaRPr lang="en-ID"/>
          </a:p>
        </p:txBody>
      </p:sp>
    </p:spTree>
    <p:extLst>
      <p:ext uri="{BB962C8B-B14F-4D97-AF65-F5344CB8AC3E}">
        <p14:creationId xmlns:p14="http://schemas.microsoft.com/office/powerpoint/2010/main" val="3141181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D" smtClean="0"/>
              <a:t>PERTEMUAN 2 - STACK</a:t>
            </a:r>
            <a:endParaRPr lang="en-ID"/>
          </a:p>
        </p:txBody>
      </p:sp>
      <p:sp>
        <p:nvSpPr>
          <p:cNvPr id="3" name="Text Placeholder 2"/>
          <p:cNvSpPr>
            <a:spLocks noGrp="1"/>
          </p:cNvSpPr>
          <p:nvPr>
            <p:ph type="body" idx="1"/>
          </p:nvPr>
        </p:nvSpPr>
        <p:spPr/>
        <p:txBody>
          <a:bodyPr/>
          <a:lstStyle/>
          <a:p>
            <a:endParaRPr lang="en-ID"/>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D" smtClean="0"/>
              <a:t>TUJUAN PEMBELAJARAN</a:t>
            </a:r>
            <a:endParaRPr lang="en-ID"/>
          </a:p>
        </p:txBody>
      </p:sp>
      <p:sp>
        <p:nvSpPr>
          <p:cNvPr id="3" name="Content Placeholder 2"/>
          <p:cNvSpPr>
            <a:spLocks noGrp="1"/>
          </p:cNvSpPr>
          <p:nvPr>
            <p:ph idx="1"/>
          </p:nvPr>
        </p:nvSpPr>
        <p:spPr/>
        <p:txBody>
          <a:bodyPr/>
          <a:lstStyle/>
          <a:p>
            <a:r>
              <a:rPr lang="en-US" sz="2400" b="1" spc="-1">
                <a:solidFill>
                  <a:srgbClr val="002060"/>
                </a:solidFill>
                <a:latin typeface="Verdana"/>
                <a:ea typeface="DejaVu Sans"/>
              </a:rPr>
              <a:t>Mahasiswa dapat memahami prinsip atau konsep Stack (Tumpukan) dan double stack serta dapat mempraktekannya</a:t>
            </a:r>
            <a:r>
              <a:rPr lang="en-US" sz="2400" b="1" spc="-1" smtClean="0">
                <a:solidFill>
                  <a:srgbClr val="002060"/>
                </a:solidFill>
                <a:latin typeface="Verdana"/>
                <a:ea typeface="DejaVu Sans"/>
              </a:rPr>
              <a:t>.</a:t>
            </a:r>
            <a:endParaRPr lang="en-US" sz="2400"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D" smtClean="0"/>
              <a:t>MATERI</a:t>
            </a:r>
            <a:endParaRPr lang="en-ID"/>
          </a:p>
        </p:txBody>
      </p:sp>
      <p:sp>
        <p:nvSpPr>
          <p:cNvPr id="3" name="Content Placeholder 2"/>
          <p:cNvSpPr>
            <a:spLocks noGrp="1"/>
          </p:cNvSpPr>
          <p:nvPr>
            <p:ph idx="1"/>
          </p:nvPr>
        </p:nvSpPr>
        <p:spPr/>
        <p:txBody>
          <a:bodyPr>
            <a:normAutofit fontScale="92500" lnSpcReduction="20000"/>
          </a:bodyPr>
          <a:lstStyle/>
          <a:p>
            <a:pPr marL="343080" indent="-340920">
              <a:lnSpc>
                <a:spcPct val="100000"/>
              </a:lnSpc>
              <a:spcBef>
                <a:spcPts val="561"/>
              </a:spcBef>
              <a:buClr>
                <a:srgbClr val="002060"/>
              </a:buClr>
              <a:buFont typeface="Wingdings" charset="2"/>
              <a:buChar char=""/>
            </a:pPr>
            <a:r>
              <a:rPr lang="en-US" sz="2400" b="1" spc="-1">
                <a:solidFill>
                  <a:srgbClr val="002060"/>
                </a:solidFill>
                <a:latin typeface="Verdana"/>
                <a:ea typeface="DejaVu Sans"/>
              </a:rPr>
              <a:t>Pengertian stack dan penggunaannya pada array satu dimensi.</a:t>
            </a:r>
            <a:endParaRPr lang="en-US" sz="2400" spc="-1">
              <a:latin typeface="Arial"/>
            </a:endParaRPr>
          </a:p>
          <a:p>
            <a:pPr marL="343080" indent="-340920">
              <a:lnSpc>
                <a:spcPct val="100000"/>
              </a:lnSpc>
              <a:spcBef>
                <a:spcPts val="561"/>
              </a:spcBef>
              <a:buClr>
                <a:srgbClr val="002060"/>
              </a:buClr>
              <a:buFont typeface="Wingdings" charset="2"/>
              <a:buChar char=""/>
            </a:pPr>
            <a:r>
              <a:rPr lang="en-US" sz="2400" b="1" spc="-1">
                <a:solidFill>
                  <a:srgbClr val="002060"/>
                </a:solidFill>
                <a:latin typeface="Verdana"/>
                <a:ea typeface="DejaVu Sans"/>
              </a:rPr>
              <a:t>Proses single stack : proses awal, proses push, proses pop.</a:t>
            </a:r>
            <a:endParaRPr lang="en-US" sz="2400" spc="-1">
              <a:latin typeface="Arial"/>
            </a:endParaRPr>
          </a:p>
          <a:p>
            <a:pPr marL="343080" indent="-340920">
              <a:lnSpc>
                <a:spcPct val="100000"/>
              </a:lnSpc>
              <a:spcBef>
                <a:spcPts val="561"/>
              </a:spcBef>
              <a:buClr>
                <a:srgbClr val="002060"/>
              </a:buClr>
              <a:buFont typeface="Wingdings" charset="2"/>
              <a:buChar char=""/>
            </a:pPr>
            <a:r>
              <a:rPr lang="en-US" sz="2400" b="1" spc="-1">
                <a:solidFill>
                  <a:srgbClr val="002060"/>
                </a:solidFill>
                <a:latin typeface="Verdana"/>
                <a:ea typeface="DejaVu Sans"/>
              </a:rPr>
              <a:t>Kondisi single stack.</a:t>
            </a:r>
            <a:endParaRPr lang="en-US" sz="2400" spc="-1">
              <a:latin typeface="Arial"/>
            </a:endParaRPr>
          </a:p>
          <a:p>
            <a:pPr marL="343080" indent="-340920">
              <a:lnSpc>
                <a:spcPct val="100000"/>
              </a:lnSpc>
              <a:spcBef>
                <a:spcPts val="561"/>
              </a:spcBef>
              <a:buClr>
                <a:srgbClr val="002060"/>
              </a:buClr>
              <a:buFont typeface="Wingdings" charset="2"/>
              <a:buChar char=""/>
            </a:pPr>
            <a:r>
              <a:rPr lang="en-US" sz="2400" b="1" spc="-1">
                <a:solidFill>
                  <a:srgbClr val="002060"/>
                </a:solidFill>
                <a:latin typeface="Verdana"/>
                <a:ea typeface="DejaVu Sans"/>
              </a:rPr>
              <a:t>Algoritma push dan pop.</a:t>
            </a:r>
            <a:endParaRPr lang="en-US" sz="2400" spc="-1">
              <a:latin typeface="Arial"/>
            </a:endParaRPr>
          </a:p>
          <a:p>
            <a:pPr marL="343080" indent="-340920">
              <a:lnSpc>
                <a:spcPct val="100000"/>
              </a:lnSpc>
              <a:spcBef>
                <a:spcPts val="561"/>
              </a:spcBef>
              <a:buClr>
                <a:srgbClr val="002060"/>
              </a:buClr>
              <a:buFont typeface="Wingdings" charset="2"/>
              <a:buChar char=""/>
            </a:pPr>
            <a:r>
              <a:rPr lang="en-US" sz="2400" b="1" spc="-1">
                <a:solidFill>
                  <a:srgbClr val="002060"/>
                </a:solidFill>
                <a:latin typeface="Verdana"/>
                <a:ea typeface="DejaVu Sans"/>
              </a:rPr>
              <a:t>Contoh Program</a:t>
            </a:r>
            <a:endParaRPr lang="en-US" sz="2400" spc="-1">
              <a:latin typeface="Arial"/>
            </a:endParaRPr>
          </a:p>
          <a:p>
            <a:pPr marL="343080" indent="-340920">
              <a:lnSpc>
                <a:spcPct val="100000"/>
              </a:lnSpc>
              <a:spcBef>
                <a:spcPts val="561"/>
              </a:spcBef>
              <a:buClr>
                <a:srgbClr val="002060"/>
              </a:buClr>
              <a:buFont typeface="Wingdings" charset="2"/>
              <a:buChar char=""/>
            </a:pPr>
            <a:r>
              <a:rPr lang="en-US" sz="2400" b="1" spc="-1">
                <a:solidFill>
                  <a:srgbClr val="002060"/>
                </a:solidFill>
                <a:latin typeface="Verdana"/>
                <a:ea typeface="DejaVu Sans"/>
              </a:rPr>
              <a:t>Pointer sebagai penunjuk stack. </a:t>
            </a:r>
            <a:endParaRPr lang="en-US" sz="2400" spc="-1">
              <a:latin typeface="Arial"/>
            </a:endParaRPr>
          </a:p>
          <a:p>
            <a:pPr marL="343080" indent="-340920">
              <a:lnSpc>
                <a:spcPct val="100000"/>
              </a:lnSpc>
              <a:spcBef>
                <a:spcPts val="561"/>
              </a:spcBef>
              <a:buClr>
                <a:srgbClr val="002060"/>
              </a:buClr>
              <a:buFont typeface="Wingdings" charset="2"/>
              <a:buChar char=""/>
            </a:pPr>
            <a:r>
              <a:rPr lang="en-US" sz="2400" b="1" spc="-1">
                <a:solidFill>
                  <a:srgbClr val="002060"/>
                </a:solidFill>
                <a:latin typeface="Verdana"/>
                <a:ea typeface="DejaVu Sans"/>
              </a:rPr>
              <a:t>Representasi menggunakan structure.</a:t>
            </a:r>
            <a:endParaRPr lang="en-US" sz="2400" spc="-1">
              <a:latin typeface="Arial"/>
            </a:endParaRPr>
          </a:p>
          <a:p>
            <a:pPr marL="343080" indent="-340920">
              <a:lnSpc>
                <a:spcPct val="100000"/>
              </a:lnSpc>
              <a:spcBef>
                <a:spcPts val="561"/>
              </a:spcBef>
              <a:buClr>
                <a:srgbClr val="002060"/>
              </a:buClr>
              <a:buFont typeface="Wingdings" charset="2"/>
              <a:buChar char=""/>
            </a:pPr>
            <a:r>
              <a:rPr lang="en-US" sz="2400" b="1" spc="-1">
                <a:solidFill>
                  <a:srgbClr val="002060"/>
                </a:solidFill>
                <a:latin typeface="Verdana"/>
                <a:ea typeface="DejaVu Sans"/>
              </a:rPr>
              <a:t>Double stack (representasi dan proses : illustrasi, prinsip proses, kondisi stack dan algoritma</a:t>
            </a:r>
            <a:r>
              <a:rPr lang="en-US" sz="2400" b="1" spc="-1" smtClean="0">
                <a:solidFill>
                  <a:srgbClr val="002060"/>
                </a:solidFill>
                <a:latin typeface="Verdana"/>
                <a:ea typeface="DejaVu Sans"/>
              </a:rPr>
              <a:t>)</a:t>
            </a:r>
            <a:endParaRPr lang="en-US" sz="2400"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CustomShape 2"/>
          <p:cNvSpPr/>
          <p:nvPr/>
        </p:nvSpPr>
        <p:spPr>
          <a:xfrm>
            <a:off x="609480" y="1371600"/>
            <a:ext cx="10970640" cy="4950720"/>
          </a:xfrm>
          <a:prstGeom prst="rect">
            <a:avLst/>
          </a:prstGeom>
          <a:noFill/>
          <a:ln w="9360">
            <a:noFill/>
          </a:ln>
        </p:spPr>
        <p:style>
          <a:lnRef idx="0">
            <a:scrgbClr r="0" g="0" b="0"/>
          </a:lnRef>
          <a:fillRef idx="0">
            <a:scrgbClr r="0" g="0" b="0"/>
          </a:fillRef>
          <a:effectRef idx="0">
            <a:scrgbClr r="0" g="0" b="0"/>
          </a:effectRef>
          <a:fontRef idx="minor"/>
        </p:style>
      </p:sp>
      <p:pic>
        <p:nvPicPr>
          <p:cNvPr id="160" name="Picture 159"/>
          <p:cNvPicPr/>
          <p:nvPr/>
        </p:nvPicPr>
        <p:blipFill>
          <a:blip r:embed="rId2"/>
          <a:stretch/>
        </p:blipFill>
        <p:spPr>
          <a:xfrm>
            <a:off x="9174240" y="2701080"/>
            <a:ext cx="2436840" cy="3789360"/>
          </a:xfrm>
          <a:prstGeom prst="rect">
            <a:avLst/>
          </a:prstGeom>
          <a:ln>
            <a:noFill/>
          </a:ln>
        </p:spPr>
      </p:pic>
      <p:sp>
        <p:nvSpPr>
          <p:cNvPr id="2" name="Title 1"/>
          <p:cNvSpPr>
            <a:spLocks noGrp="1"/>
          </p:cNvSpPr>
          <p:nvPr>
            <p:ph type="title"/>
          </p:nvPr>
        </p:nvSpPr>
        <p:spPr/>
        <p:txBody>
          <a:bodyPr/>
          <a:lstStyle/>
          <a:p>
            <a:r>
              <a:rPr lang="en-ID" smtClean="0"/>
              <a:t>STACK</a:t>
            </a:r>
            <a:endParaRPr lang="en-ID"/>
          </a:p>
        </p:txBody>
      </p:sp>
      <p:sp>
        <p:nvSpPr>
          <p:cNvPr id="3" name="Content Placeholder 2"/>
          <p:cNvSpPr>
            <a:spLocks noGrp="1"/>
          </p:cNvSpPr>
          <p:nvPr>
            <p:ph idx="1"/>
          </p:nvPr>
        </p:nvSpPr>
        <p:spPr>
          <a:xfrm>
            <a:off x="1024128" y="2286000"/>
            <a:ext cx="7972727" cy="4023360"/>
          </a:xfrm>
        </p:spPr>
        <p:txBody>
          <a:bodyPr>
            <a:normAutofit fontScale="92500" lnSpcReduction="20000"/>
          </a:bodyPr>
          <a:lstStyle/>
          <a:p>
            <a:pPr>
              <a:lnSpc>
                <a:spcPct val="100000"/>
              </a:lnSpc>
              <a:spcBef>
                <a:spcPts val="561"/>
              </a:spcBef>
            </a:pPr>
            <a:r>
              <a:rPr lang="en-US" sz="2400" b="1" spc="-1">
                <a:solidFill>
                  <a:srgbClr val="002060"/>
                </a:solidFill>
                <a:latin typeface="Verdana"/>
                <a:ea typeface="DejaVu Sans"/>
              </a:rPr>
              <a:t>Stack merupakan sekumpulan data yang strukturnya bersifat tumpukan.</a:t>
            </a:r>
            <a:endParaRPr lang="en-US" sz="2400" spc="-1">
              <a:latin typeface="Arial"/>
            </a:endParaRPr>
          </a:p>
          <a:p>
            <a:pPr>
              <a:lnSpc>
                <a:spcPct val="130000"/>
              </a:lnSpc>
            </a:pPr>
            <a:r>
              <a:rPr lang="en-US" sz="2400" b="1" spc="-1">
                <a:solidFill>
                  <a:srgbClr val="002060"/>
                </a:solidFill>
                <a:latin typeface="Verdana"/>
                <a:ea typeface="DejaVu Sans"/>
              </a:rPr>
              <a:t>Dalam struktur STACK,  digunakan istilah :</a:t>
            </a:r>
            <a:endParaRPr lang="en-US" sz="2400" spc="-1">
              <a:latin typeface="Arial"/>
            </a:endParaRPr>
          </a:p>
          <a:p>
            <a:pPr marL="216000" indent="-214920">
              <a:lnSpc>
                <a:spcPct val="130000"/>
              </a:lnSpc>
              <a:buClr>
                <a:srgbClr val="000000"/>
              </a:buClr>
              <a:buFont typeface="Liberation Serif"/>
              <a:buAutoNum type="arabicPeriod"/>
            </a:pPr>
            <a:r>
              <a:rPr lang="en-US" sz="2400" b="1" spc="-1">
                <a:solidFill>
                  <a:srgbClr val="002060"/>
                </a:solidFill>
                <a:latin typeface="Verdana"/>
                <a:ea typeface="DejaVu Sans"/>
              </a:rPr>
              <a:t>PUSH  untuk : Simpan, atau </a:t>
            </a:r>
            <a:r>
              <a:rPr lang="en-US" sz="2400" b="1" spc="-1" smtClean="0">
                <a:solidFill>
                  <a:srgbClr val="002060"/>
                </a:solidFill>
                <a:latin typeface="Verdana"/>
                <a:ea typeface="DejaVu Sans"/>
              </a:rPr>
              <a:t>Masuk,</a:t>
            </a:r>
            <a:r>
              <a:rPr lang="en-US" sz="2400" spc="-1" smtClean="0">
                <a:latin typeface="Arial"/>
              </a:rPr>
              <a:t> </a:t>
            </a:r>
            <a:r>
              <a:rPr lang="en-US" sz="2400" b="1" spc="-1" smtClean="0">
                <a:solidFill>
                  <a:srgbClr val="002060"/>
                </a:solidFill>
                <a:latin typeface="Verdana"/>
                <a:ea typeface="DejaVu Sans"/>
              </a:rPr>
              <a:t>atau </a:t>
            </a:r>
            <a:r>
              <a:rPr lang="en-US" sz="2400" b="1" spc="-1">
                <a:solidFill>
                  <a:srgbClr val="002060"/>
                </a:solidFill>
                <a:latin typeface="Verdana"/>
                <a:ea typeface="DejaVu Sans"/>
              </a:rPr>
              <a:t>Insert, atau Tulis.</a:t>
            </a:r>
            <a:endParaRPr lang="en-US" sz="2400" spc="-1">
              <a:latin typeface="Arial"/>
            </a:endParaRPr>
          </a:p>
          <a:p>
            <a:pPr marL="216000" indent="-214920">
              <a:lnSpc>
                <a:spcPct val="130000"/>
              </a:lnSpc>
              <a:buClr>
                <a:srgbClr val="000000"/>
              </a:buClr>
              <a:buFont typeface="Liberation Serif"/>
              <a:buAutoNum type="arabicPeriod"/>
            </a:pPr>
            <a:r>
              <a:rPr lang="en-US" sz="2400" b="1" spc="-1">
                <a:solidFill>
                  <a:srgbClr val="002060"/>
                </a:solidFill>
                <a:latin typeface="Verdana"/>
                <a:ea typeface="DejaVu Sans"/>
              </a:rPr>
              <a:t>POP untuk : Ambil, atau Keluar, atau </a:t>
            </a:r>
            <a:r>
              <a:rPr lang="en-US" sz="2400" b="1" spc="-1" smtClean="0">
                <a:solidFill>
                  <a:srgbClr val="002060"/>
                </a:solidFill>
                <a:latin typeface="Verdana"/>
                <a:ea typeface="DejaVu Sans"/>
              </a:rPr>
              <a:t>Delete</a:t>
            </a:r>
            <a:r>
              <a:rPr lang="en-US" sz="2400" b="1" spc="-1">
                <a:solidFill>
                  <a:srgbClr val="002060"/>
                </a:solidFill>
                <a:latin typeface="Verdana"/>
                <a:ea typeface="DejaVu Sans"/>
              </a:rPr>
              <a:t>, atau Baca, atau Hapus.</a:t>
            </a:r>
            <a:endParaRPr lang="en-US" sz="2400" spc="-1">
              <a:latin typeface="Arial"/>
            </a:endParaRPr>
          </a:p>
          <a:p>
            <a:pPr marL="216000" indent="-214920">
              <a:lnSpc>
                <a:spcPct val="130000"/>
              </a:lnSpc>
              <a:buClr>
                <a:srgbClr val="000000"/>
              </a:buClr>
              <a:buFont typeface="Liberation Serif"/>
              <a:buAutoNum type="arabicPeriod"/>
            </a:pPr>
            <a:r>
              <a:rPr lang="en-US" sz="2400" b="1" spc="-1">
                <a:solidFill>
                  <a:srgbClr val="002060"/>
                </a:solidFill>
                <a:latin typeface="Verdana"/>
                <a:ea typeface="DejaVu Sans"/>
              </a:rPr>
              <a:t>Konsep prosesnya disebut </a:t>
            </a:r>
            <a:r>
              <a:rPr lang="en-US" sz="2400" b="1" spc="-1" smtClean="0">
                <a:solidFill>
                  <a:srgbClr val="002060"/>
                </a:solidFill>
                <a:latin typeface="Verdana"/>
                <a:ea typeface="DejaVu Sans"/>
              </a:rPr>
              <a:t>: L </a:t>
            </a:r>
            <a:r>
              <a:rPr lang="en-US" sz="2400" b="1" spc="-1">
                <a:solidFill>
                  <a:srgbClr val="002060"/>
                </a:solidFill>
                <a:latin typeface="Verdana"/>
                <a:ea typeface="DejaVu Sans"/>
              </a:rPr>
              <a:t>I F O  ( Last  In  First  Out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 name="Picture 162"/>
          <p:cNvPicPr/>
          <p:nvPr/>
        </p:nvPicPr>
        <p:blipFill>
          <a:blip r:embed="rId2"/>
          <a:stretch/>
        </p:blipFill>
        <p:spPr>
          <a:xfrm>
            <a:off x="7512791" y="3216161"/>
            <a:ext cx="2080800" cy="3382200"/>
          </a:xfrm>
          <a:prstGeom prst="rect">
            <a:avLst/>
          </a:prstGeom>
          <a:ln>
            <a:noFill/>
          </a:ln>
        </p:spPr>
      </p:pic>
      <p:pic>
        <p:nvPicPr>
          <p:cNvPr id="164" name="Picture 163"/>
          <p:cNvPicPr/>
          <p:nvPr/>
        </p:nvPicPr>
        <p:blipFill>
          <a:blip r:embed="rId3"/>
          <a:stretch/>
        </p:blipFill>
        <p:spPr>
          <a:xfrm>
            <a:off x="6610271" y="5410721"/>
            <a:ext cx="1084320" cy="703440"/>
          </a:xfrm>
          <a:prstGeom prst="rect">
            <a:avLst/>
          </a:prstGeom>
          <a:ln>
            <a:noFill/>
          </a:ln>
        </p:spPr>
      </p:pic>
      <p:pic>
        <p:nvPicPr>
          <p:cNvPr id="165" name="Picture 164"/>
          <p:cNvPicPr/>
          <p:nvPr/>
        </p:nvPicPr>
        <p:blipFill>
          <a:blip r:embed="rId4"/>
          <a:stretch/>
        </p:blipFill>
        <p:spPr>
          <a:xfrm>
            <a:off x="1333391" y="3490481"/>
            <a:ext cx="5355360" cy="2019600"/>
          </a:xfrm>
          <a:prstGeom prst="rect">
            <a:avLst/>
          </a:prstGeom>
          <a:ln>
            <a:noFill/>
          </a:ln>
        </p:spPr>
      </p:pic>
      <p:sp>
        <p:nvSpPr>
          <p:cNvPr id="2" name="Title 1"/>
          <p:cNvSpPr>
            <a:spLocks noGrp="1"/>
          </p:cNvSpPr>
          <p:nvPr>
            <p:ph type="title"/>
          </p:nvPr>
        </p:nvSpPr>
        <p:spPr/>
        <p:txBody>
          <a:bodyPr/>
          <a:lstStyle/>
          <a:p>
            <a:r>
              <a:rPr lang="en-ID" smtClean="0"/>
              <a:t>REPRESENTASI SINGLE STACK</a:t>
            </a:r>
            <a:endParaRPr lang="en-ID"/>
          </a:p>
        </p:txBody>
      </p:sp>
      <p:sp>
        <p:nvSpPr>
          <p:cNvPr id="3" name="Content Placeholder 2"/>
          <p:cNvSpPr>
            <a:spLocks noGrp="1"/>
          </p:cNvSpPr>
          <p:nvPr>
            <p:ph idx="1"/>
          </p:nvPr>
        </p:nvSpPr>
        <p:spPr>
          <a:xfrm>
            <a:off x="1024128" y="1881352"/>
            <a:ext cx="9720073" cy="4428008"/>
          </a:xfrm>
        </p:spPr>
        <p:txBody>
          <a:bodyPr/>
          <a:lstStyle/>
          <a:p>
            <a:pPr>
              <a:lnSpc>
                <a:spcPct val="100000"/>
              </a:lnSpc>
              <a:spcBef>
                <a:spcPts val="561"/>
              </a:spcBef>
            </a:pPr>
            <a:r>
              <a:rPr lang="en-US" sz="2400" b="1" spc="-1">
                <a:solidFill>
                  <a:srgbClr val="002060"/>
                </a:solidFill>
                <a:latin typeface="Verdana"/>
                <a:ea typeface="DejaVu Sans"/>
              </a:rPr>
              <a:t>Data </a:t>
            </a:r>
            <a:r>
              <a:rPr lang="en-US" sz="2400" b="1" spc="-1">
                <a:solidFill>
                  <a:srgbClr val="002060"/>
                </a:solidFill>
                <a:latin typeface="Verdana"/>
                <a:ea typeface="Arial"/>
              </a:rPr>
              <a:t>merepresentasikan sebuah stack. Yang paling sederhana adalah dengan menggunakan struktur array satu dimensi yang dapat diilustrasikan seperti </a:t>
            </a:r>
            <a:r>
              <a:rPr lang="en-US" sz="2400" b="1" spc="-1" smtClean="0">
                <a:solidFill>
                  <a:srgbClr val="002060"/>
                </a:solidFill>
                <a:latin typeface="Verdana"/>
                <a:ea typeface="Arial"/>
              </a:rPr>
              <a:t>:</a:t>
            </a:r>
            <a:endParaRPr lang="en-US" sz="2400"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CustomShape 2"/>
          <p:cNvSpPr/>
          <p:nvPr/>
        </p:nvSpPr>
        <p:spPr>
          <a:xfrm>
            <a:off x="609840" y="1360800"/>
            <a:ext cx="10970640" cy="49507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spcBef>
                <a:spcPts val="561"/>
              </a:spcBef>
            </a:pPr>
            <a:endParaRPr lang="en-US" sz="1800" b="0" strike="noStrike" spc="-1">
              <a:latin typeface="Arial"/>
            </a:endParaRPr>
          </a:p>
          <a:p>
            <a:pPr>
              <a:lnSpc>
                <a:spcPct val="100000"/>
              </a:lnSpc>
              <a:spcBef>
                <a:spcPts val="561"/>
              </a:spcBef>
            </a:pPr>
            <a:endParaRPr lang="en-US" sz="1800" b="0" strike="noStrike" spc="-1">
              <a:latin typeface="Arial"/>
            </a:endParaRPr>
          </a:p>
        </p:txBody>
      </p:sp>
      <p:sp>
        <p:nvSpPr>
          <p:cNvPr id="168" name="CustomShape 3"/>
          <p:cNvSpPr/>
          <p:nvPr/>
        </p:nvSpPr>
        <p:spPr>
          <a:xfrm>
            <a:off x="609840" y="1371960"/>
            <a:ext cx="10970640" cy="49507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spcBef>
                <a:spcPts val="561"/>
              </a:spcBef>
            </a:pPr>
            <a:endParaRPr lang="en-US" sz="2800" b="0" strike="noStrike" spc="-1">
              <a:latin typeface="Arial"/>
            </a:endParaRPr>
          </a:p>
        </p:txBody>
      </p:sp>
      <p:sp>
        <p:nvSpPr>
          <p:cNvPr id="2" name="Title 1"/>
          <p:cNvSpPr>
            <a:spLocks noGrp="1"/>
          </p:cNvSpPr>
          <p:nvPr>
            <p:ph type="title"/>
          </p:nvPr>
        </p:nvSpPr>
        <p:spPr/>
        <p:txBody>
          <a:bodyPr/>
          <a:lstStyle/>
          <a:p>
            <a:r>
              <a:rPr lang="en-ID" smtClean="0"/>
              <a:t>PROSES SINGLE STACK</a:t>
            </a:r>
            <a:endParaRPr lang="en-ID"/>
          </a:p>
        </p:txBody>
      </p:sp>
      <p:sp>
        <p:nvSpPr>
          <p:cNvPr id="3" name="Content Placeholder 2"/>
          <p:cNvSpPr>
            <a:spLocks noGrp="1"/>
          </p:cNvSpPr>
          <p:nvPr>
            <p:ph idx="1"/>
          </p:nvPr>
        </p:nvSpPr>
        <p:spPr/>
        <p:txBody>
          <a:bodyPr/>
          <a:lstStyle/>
          <a:p>
            <a:pPr>
              <a:lnSpc>
                <a:spcPct val="100000"/>
              </a:lnSpc>
              <a:spcBef>
                <a:spcPts val="561"/>
              </a:spcBef>
            </a:pPr>
            <a:r>
              <a:rPr lang="en-US" sz="2400" b="1" spc="-1">
                <a:solidFill>
                  <a:srgbClr val="002060"/>
                </a:solidFill>
                <a:latin typeface="Verdana"/>
                <a:ea typeface="DejaVu Sans"/>
              </a:rPr>
              <a:t>Data </a:t>
            </a:r>
            <a:r>
              <a:rPr lang="en-US" sz="2400" b="1" spc="-1">
                <a:solidFill>
                  <a:srgbClr val="002060"/>
                </a:solidFill>
                <a:latin typeface="Verdana"/>
                <a:ea typeface="Arial"/>
              </a:rPr>
              <a:t>merepresentasikan sebuah stack,yang paling sederhana adalah dengan menggunakan struktur array satu dimensi yang dapat diilustrasikan seperti :</a:t>
            </a:r>
            <a:endParaRPr lang="en-US" sz="2400" spc="-1">
              <a:latin typeface="Arial"/>
            </a:endParaRPr>
          </a:p>
          <a:p>
            <a:r>
              <a:rPr lang="en-US" sz="2400" b="1" spc="-1">
                <a:solidFill>
                  <a:srgbClr val="002060"/>
                </a:solidFill>
                <a:latin typeface="Verdana"/>
                <a:ea typeface="Arial"/>
              </a:rPr>
              <a:t>Ada tiga macam proses pada Stack yaitu:</a:t>
            </a:r>
            <a:endParaRPr lang="en-US" sz="2400" spc="-1">
              <a:latin typeface="Arial"/>
            </a:endParaRPr>
          </a:p>
          <a:p>
            <a:pPr>
              <a:lnSpc>
                <a:spcPct val="20000"/>
              </a:lnSpc>
            </a:pPr>
            <a:endParaRPr lang="en-US" sz="2400" spc="-1">
              <a:latin typeface="Arial"/>
            </a:endParaRPr>
          </a:p>
          <a:p>
            <a:pPr>
              <a:lnSpc>
                <a:spcPct val="20000"/>
              </a:lnSpc>
            </a:pPr>
            <a:endParaRPr lang="en-US" sz="2400" spc="-1">
              <a:latin typeface="Arial"/>
            </a:endParaRPr>
          </a:p>
          <a:p>
            <a:pPr>
              <a:lnSpc>
                <a:spcPct val="20000"/>
              </a:lnSpc>
            </a:pPr>
            <a:endParaRPr lang="en-US" sz="2400" spc="-1">
              <a:latin typeface="Arial"/>
            </a:endParaRPr>
          </a:p>
          <a:p>
            <a:pPr>
              <a:lnSpc>
                <a:spcPct val="20000"/>
              </a:lnSpc>
            </a:pPr>
            <a:r>
              <a:rPr lang="en-US" sz="2400" b="1" spc="-1">
                <a:solidFill>
                  <a:srgbClr val="002060"/>
                </a:solidFill>
                <a:latin typeface="Verdana"/>
                <a:ea typeface="Arial"/>
              </a:rPr>
              <a:t> a.    AWAL (Inisialisasi)</a:t>
            </a:r>
            <a:endParaRPr lang="en-US" sz="2400" spc="-1">
              <a:latin typeface="Arial"/>
            </a:endParaRPr>
          </a:p>
          <a:p>
            <a:pPr>
              <a:lnSpc>
                <a:spcPct val="130000"/>
              </a:lnSpc>
            </a:pPr>
            <a:r>
              <a:rPr lang="en-US" sz="2400" b="1" spc="-1">
                <a:solidFill>
                  <a:srgbClr val="002060"/>
                </a:solidFill>
                <a:latin typeface="Verdana"/>
                <a:ea typeface="Arial"/>
              </a:rPr>
              <a:t> b.    PUSH ( Insert, Masuk, Simpan, Tulis )     </a:t>
            </a:r>
            <a:endParaRPr lang="en-US" sz="2400" spc="-1">
              <a:latin typeface="Arial"/>
            </a:endParaRPr>
          </a:p>
          <a:p>
            <a:pPr>
              <a:lnSpc>
                <a:spcPct val="100000"/>
              </a:lnSpc>
              <a:spcBef>
                <a:spcPts val="561"/>
              </a:spcBef>
            </a:pPr>
            <a:r>
              <a:rPr lang="en-US" sz="2400" b="1" spc="-1">
                <a:solidFill>
                  <a:srgbClr val="002060"/>
                </a:solidFill>
                <a:latin typeface="Verdana"/>
                <a:ea typeface="Arial"/>
              </a:rPr>
              <a:t> c.    POP ( Delete, Keluar, Ambil, Baca/Hapus </a:t>
            </a:r>
            <a:r>
              <a:rPr lang="en-US" sz="2400" b="1" spc="-1" smtClean="0">
                <a:solidFill>
                  <a:srgbClr val="002060"/>
                </a:solidFill>
                <a:latin typeface="Verdana"/>
                <a:ea typeface="Arial"/>
              </a:rPr>
              <a:t>)</a:t>
            </a:r>
            <a:endParaRPr lang="en-US" sz="2400"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CustomShape 2"/>
          <p:cNvSpPr/>
          <p:nvPr/>
        </p:nvSpPr>
        <p:spPr>
          <a:xfrm>
            <a:off x="609840" y="1360800"/>
            <a:ext cx="10970640" cy="49507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spcBef>
                <a:spcPts val="561"/>
              </a:spcBef>
            </a:pPr>
            <a:endParaRPr lang="en-US" sz="1800" b="0" strike="noStrike" spc="-1">
              <a:latin typeface="Arial"/>
            </a:endParaRPr>
          </a:p>
          <a:p>
            <a:pPr>
              <a:lnSpc>
                <a:spcPct val="100000"/>
              </a:lnSpc>
              <a:spcBef>
                <a:spcPts val="561"/>
              </a:spcBef>
            </a:pPr>
            <a:endParaRPr lang="en-US" sz="1800" b="0" strike="noStrike" spc="-1">
              <a:latin typeface="Arial"/>
            </a:endParaRPr>
          </a:p>
        </p:txBody>
      </p:sp>
      <p:sp>
        <p:nvSpPr>
          <p:cNvPr id="171" name="CustomShape 3"/>
          <p:cNvSpPr/>
          <p:nvPr/>
        </p:nvSpPr>
        <p:spPr>
          <a:xfrm>
            <a:off x="609840" y="1371960"/>
            <a:ext cx="10970640" cy="49507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spcBef>
                <a:spcPts val="561"/>
              </a:spcBef>
            </a:pPr>
            <a:endParaRPr lang="en-US" sz="1800" b="0" strike="noStrike" spc="-1">
              <a:latin typeface="Arial"/>
            </a:endParaRPr>
          </a:p>
          <a:p>
            <a:pPr>
              <a:lnSpc>
                <a:spcPct val="100000"/>
              </a:lnSpc>
              <a:spcBef>
                <a:spcPts val="561"/>
              </a:spcBef>
            </a:pPr>
            <a:endParaRPr lang="en-US" sz="1800" b="0" strike="noStrike" spc="-1">
              <a:latin typeface="Arial"/>
            </a:endParaRPr>
          </a:p>
        </p:txBody>
      </p:sp>
      <p:pic>
        <p:nvPicPr>
          <p:cNvPr id="172" name="Picture 171"/>
          <p:cNvPicPr/>
          <p:nvPr/>
        </p:nvPicPr>
        <p:blipFill>
          <a:blip r:embed="rId2"/>
          <a:stretch/>
        </p:blipFill>
        <p:spPr>
          <a:xfrm>
            <a:off x="731520" y="2374285"/>
            <a:ext cx="2389320" cy="2063520"/>
          </a:xfrm>
          <a:prstGeom prst="rect">
            <a:avLst/>
          </a:prstGeom>
          <a:ln>
            <a:noFill/>
          </a:ln>
        </p:spPr>
      </p:pic>
      <p:sp>
        <p:nvSpPr>
          <p:cNvPr id="173" name="CustomShape 4"/>
          <p:cNvSpPr/>
          <p:nvPr/>
        </p:nvSpPr>
        <p:spPr>
          <a:xfrm>
            <a:off x="822960" y="4621765"/>
            <a:ext cx="2102040" cy="1135440"/>
          </a:xfrm>
          <a:custGeom>
            <a:avLst/>
            <a:gdLst/>
            <a:ahLst/>
            <a:cxnLst/>
            <a:rect l="l" t="t" r="r" b="b"/>
            <a:pathLst>
              <a:path w="21600" h="21600">
                <a:moveTo>
                  <a:pt x="0" y="0"/>
                </a:moveTo>
                <a:lnTo>
                  <a:pt x="21600" y="0"/>
                </a:lnTo>
                <a:lnTo>
                  <a:pt x="21600" y="21600"/>
                </a:lnTo>
                <a:lnTo>
                  <a:pt x="0" y="21600"/>
                </a:lnTo>
                <a:lnTo>
                  <a:pt x="0" y="0"/>
                </a:lnTo>
                <a:close/>
              </a:path>
            </a:pathLst>
          </a:custGeom>
          <a:noFill/>
          <a:ln w="9360">
            <a:solidFill>
              <a:srgbClr val="000000"/>
            </a:solidFill>
            <a:miter/>
          </a:ln>
        </p:spPr>
        <p:style>
          <a:lnRef idx="0">
            <a:scrgbClr r="0" g="0" b="0"/>
          </a:lnRef>
          <a:fillRef idx="0">
            <a:scrgbClr r="0" g="0" b="0"/>
          </a:fillRef>
          <a:effectRef idx="0">
            <a:scrgbClr r="0" g="0" b="0"/>
          </a:effectRef>
          <a:fontRef idx="minor"/>
        </p:style>
        <p:txBody>
          <a:bodyPr lIns="90000" tIns="46800" rIns="90000" bIns="46800">
            <a:spAutoFit/>
          </a:bodyPr>
          <a:lstStyle/>
          <a:p>
            <a:pPr>
              <a:lnSpc>
                <a:spcPts val="0"/>
              </a:lnSpc>
            </a:pPr>
            <a:endParaRPr lang="en-US" sz="1800" b="0" strike="noStrike" spc="-1">
              <a:latin typeface="Arial"/>
            </a:endParaRPr>
          </a:p>
          <a:p>
            <a:pPr>
              <a:lnSpc>
                <a:spcPct val="120000"/>
              </a:lnSpc>
            </a:pPr>
            <a:r>
              <a:rPr lang="en-US" sz="1800" b="1" strike="noStrike" spc="-1">
                <a:solidFill>
                  <a:srgbClr val="000000"/>
                </a:solidFill>
                <a:latin typeface="Courier New"/>
                <a:ea typeface="DejaVu Sans"/>
              </a:rPr>
              <a:t>Top = -1;</a:t>
            </a:r>
            <a:endParaRPr lang="en-US" sz="1800" b="0" strike="noStrike" spc="-1">
              <a:latin typeface="Arial"/>
            </a:endParaRPr>
          </a:p>
          <a:p>
            <a:pPr>
              <a:lnSpc>
                <a:spcPct val="120000"/>
              </a:lnSpc>
            </a:pPr>
            <a:r>
              <a:rPr lang="en-US" sz="1800" b="1" strike="noStrike" spc="-1">
                <a:solidFill>
                  <a:srgbClr val="000000"/>
                </a:solidFill>
                <a:latin typeface="Courier New"/>
                <a:ea typeface="DejaVu Sans"/>
              </a:rPr>
              <a:t>Dasar = -1;</a:t>
            </a:r>
            <a:endParaRPr lang="en-US" sz="1800" b="0" strike="noStrike" spc="-1">
              <a:latin typeface="Arial"/>
            </a:endParaRPr>
          </a:p>
          <a:p>
            <a:pPr>
              <a:lnSpc>
                <a:spcPct val="120000"/>
              </a:lnSpc>
            </a:pPr>
            <a:r>
              <a:rPr lang="en-US" sz="1800" b="1" strike="noStrike" spc="-1">
                <a:solidFill>
                  <a:srgbClr val="000000"/>
                </a:solidFill>
                <a:latin typeface="Courier New"/>
                <a:ea typeface="DejaVu Sans"/>
              </a:rPr>
              <a:t>Puncak = n-1;</a:t>
            </a:r>
            <a:endParaRPr lang="en-US" sz="1800" b="0" strike="noStrike" spc="-1">
              <a:latin typeface="Arial"/>
            </a:endParaRPr>
          </a:p>
          <a:p>
            <a:pPr>
              <a:lnSpc>
                <a:spcPct val="20000"/>
              </a:lnSpc>
            </a:pPr>
            <a:endParaRPr lang="en-US" sz="1800" b="0" strike="noStrike" spc="-1">
              <a:latin typeface="Arial"/>
            </a:endParaRPr>
          </a:p>
        </p:txBody>
      </p:sp>
      <p:pic>
        <p:nvPicPr>
          <p:cNvPr id="174" name="Picture 173"/>
          <p:cNvPicPr/>
          <p:nvPr/>
        </p:nvPicPr>
        <p:blipFill>
          <a:blip r:embed="rId3"/>
          <a:stretch/>
        </p:blipFill>
        <p:spPr>
          <a:xfrm>
            <a:off x="3121920" y="2648605"/>
            <a:ext cx="6125400" cy="2193480"/>
          </a:xfrm>
          <a:prstGeom prst="rect">
            <a:avLst/>
          </a:prstGeom>
          <a:ln>
            <a:noFill/>
          </a:ln>
        </p:spPr>
      </p:pic>
      <p:pic>
        <p:nvPicPr>
          <p:cNvPr id="175" name="Picture 174"/>
          <p:cNvPicPr/>
          <p:nvPr/>
        </p:nvPicPr>
        <p:blipFill>
          <a:blip r:embed="rId4"/>
          <a:stretch/>
        </p:blipFill>
        <p:spPr>
          <a:xfrm>
            <a:off x="8503920" y="3014365"/>
            <a:ext cx="3256200" cy="3382200"/>
          </a:xfrm>
          <a:prstGeom prst="rect">
            <a:avLst/>
          </a:prstGeom>
          <a:ln>
            <a:noFill/>
          </a:ln>
        </p:spPr>
      </p:pic>
      <p:sp>
        <p:nvSpPr>
          <p:cNvPr id="2" name="Title 1"/>
          <p:cNvSpPr>
            <a:spLocks noGrp="1"/>
          </p:cNvSpPr>
          <p:nvPr>
            <p:ph type="title"/>
          </p:nvPr>
        </p:nvSpPr>
        <p:spPr/>
        <p:txBody>
          <a:bodyPr/>
          <a:lstStyle/>
          <a:p>
            <a:r>
              <a:rPr lang="en-ID" smtClean="0"/>
              <a:t>PROSES SINGLE STACK - AWAL</a:t>
            </a:r>
            <a:endParaRPr lang="en-ID"/>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CustomShape 2"/>
          <p:cNvSpPr/>
          <p:nvPr/>
        </p:nvSpPr>
        <p:spPr>
          <a:xfrm>
            <a:off x="609840" y="1360800"/>
            <a:ext cx="10970640" cy="49507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spcBef>
                <a:spcPts val="561"/>
              </a:spcBef>
            </a:pPr>
            <a:endParaRPr lang="en-US" sz="1800" b="0" strike="noStrike" spc="-1">
              <a:latin typeface="Arial"/>
            </a:endParaRPr>
          </a:p>
          <a:p>
            <a:pPr>
              <a:lnSpc>
                <a:spcPct val="100000"/>
              </a:lnSpc>
              <a:spcBef>
                <a:spcPts val="561"/>
              </a:spcBef>
            </a:pPr>
            <a:endParaRPr lang="en-US" sz="1800" b="0" strike="noStrike" spc="-1">
              <a:latin typeface="Arial"/>
            </a:endParaRPr>
          </a:p>
        </p:txBody>
      </p:sp>
      <p:sp>
        <p:nvSpPr>
          <p:cNvPr id="178" name="CustomShape 3"/>
          <p:cNvSpPr/>
          <p:nvPr/>
        </p:nvSpPr>
        <p:spPr>
          <a:xfrm>
            <a:off x="609840" y="1371960"/>
            <a:ext cx="10970640" cy="49507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spcBef>
                <a:spcPts val="561"/>
              </a:spcBef>
            </a:pPr>
            <a:endParaRPr lang="en-US" sz="1800" b="0" strike="noStrike" spc="-1">
              <a:latin typeface="Arial"/>
            </a:endParaRPr>
          </a:p>
          <a:p>
            <a:pPr>
              <a:lnSpc>
                <a:spcPct val="100000"/>
              </a:lnSpc>
              <a:spcBef>
                <a:spcPts val="561"/>
              </a:spcBef>
            </a:pPr>
            <a:endParaRPr lang="en-US" sz="1800" b="0" strike="noStrike" spc="-1">
              <a:latin typeface="Arial"/>
            </a:endParaRPr>
          </a:p>
        </p:txBody>
      </p:sp>
      <p:pic>
        <p:nvPicPr>
          <p:cNvPr id="179" name="Picture 178"/>
          <p:cNvPicPr/>
          <p:nvPr/>
        </p:nvPicPr>
        <p:blipFill>
          <a:blip r:embed="rId2"/>
          <a:stretch/>
        </p:blipFill>
        <p:spPr>
          <a:xfrm>
            <a:off x="1005840" y="1432800"/>
            <a:ext cx="4265640" cy="1675080"/>
          </a:xfrm>
          <a:prstGeom prst="rect">
            <a:avLst/>
          </a:prstGeom>
          <a:ln>
            <a:noFill/>
          </a:ln>
        </p:spPr>
      </p:pic>
      <p:pic>
        <p:nvPicPr>
          <p:cNvPr id="180" name="Picture 179"/>
          <p:cNvPicPr/>
          <p:nvPr/>
        </p:nvPicPr>
        <p:blipFill>
          <a:blip r:embed="rId3"/>
          <a:stretch/>
        </p:blipFill>
        <p:spPr>
          <a:xfrm>
            <a:off x="5669280" y="1554480"/>
            <a:ext cx="3627720" cy="1741680"/>
          </a:xfrm>
          <a:prstGeom prst="rect">
            <a:avLst/>
          </a:prstGeom>
          <a:ln>
            <a:noFill/>
          </a:ln>
        </p:spPr>
      </p:pic>
      <p:pic>
        <p:nvPicPr>
          <p:cNvPr id="181" name="Picture 180"/>
          <p:cNvPicPr/>
          <p:nvPr/>
        </p:nvPicPr>
        <p:blipFill>
          <a:blip r:embed="rId4"/>
          <a:stretch/>
        </p:blipFill>
        <p:spPr>
          <a:xfrm>
            <a:off x="832680" y="4215960"/>
            <a:ext cx="8676000" cy="1818000"/>
          </a:xfrm>
          <a:prstGeom prst="rect">
            <a:avLst/>
          </a:prstGeom>
          <a:ln>
            <a:noFill/>
          </a:ln>
        </p:spPr>
      </p:pic>
      <p:sp>
        <p:nvSpPr>
          <p:cNvPr id="182" name="CustomShape 4"/>
          <p:cNvSpPr/>
          <p:nvPr/>
        </p:nvSpPr>
        <p:spPr>
          <a:xfrm>
            <a:off x="1412280" y="3396600"/>
            <a:ext cx="4398120" cy="6264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wrap="none" lIns="90000" tIns="46800" rIns="90000" bIns="46800">
            <a:spAutoFit/>
          </a:bodyPr>
          <a:lstStyle/>
          <a:p>
            <a:pPr>
              <a:lnSpc>
                <a:spcPct val="100000"/>
              </a:lnSpc>
            </a:pPr>
            <a:r>
              <a:rPr lang="en-US" sz="1500" b="0" strike="noStrike" spc="-1">
                <a:solidFill>
                  <a:srgbClr val="000000"/>
                </a:solidFill>
                <a:latin typeface="Book Antiqua"/>
                <a:ea typeface="DejaVu Sans"/>
              </a:rPr>
              <a:t>Misal isi X = 10, ingin di PUSH ke stack, </a:t>
            </a:r>
            <a:endParaRPr lang="en-US" sz="1500" b="0" strike="noStrike" spc="-1">
              <a:latin typeface="Arial"/>
            </a:endParaRPr>
          </a:p>
          <a:p>
            <a:pPr>
              <a:lnSpc>
                <a:spcPct val="100000"/>
              </a:lnSpc>
            </a:pPr>
            <a:r>
              <a:rPr lang="en-US" sz="1500" b="0" strike="noStrike" spc="-1">
                <a:solidFill>
                  <a:srgbClr val="000000"/>
                </a:solidFill>
                <a:latin typeface="Book Antiqua"/>
                <a:ea typeface="DejaVu Sans"/>
              </a:rPr>
              <a:t>Maka hasilnya dapat digambarkan seperti  </a:t>
            </a:r>
            <a:r>
              <a:rPr lang="en-US" sz="2000" b="0" strike="noStrike" spc="-1">
                <a:solidFill>
                  <a:srgbClr val="000000"/>
                </a:solidFill>
                <a:latin typeface="Book Antiqua"/>
                <a:ea typeface="DejaVu Sans"/>
              </a:rPr>
              <a:t>:</a:t>
            </a:r>
            <a:endParaRPr lang="en-US" sz="2000" b="0" strike="noStrike" spc="-1">
              <a:latin typeface="Arial"/>
            </a:endParaRPr>
          </a:p>
        </p:txBody>
      </p:sp>
      <p:sp>
        <p:nvSpPr>
          <p:cNvPr id="2" name="Title 1"/>
          <p:cNvSpPr>
            <a:spLocks noGrp="1"/>
          </p:cNvSpPr>
          <p:nvPr>
            <p:ph type="title"/>
          </p:nvPr>
        </p:nvSpPr>
        <p:spPr/>
        <p:txBody>
          <a:bodyPr/>
          <a:lstStyle/>
          <a:p>
            <a:r>
              <a:rPr lang="en-ID" smtClean="0"/>
              <a:t>PROSES SINGLE STACK - PUSH</a:t>
            </a:r>
            <a:endParaRPr lang="en-ID"/>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
  <TotalTime>6244</TotalTime>
  <Words>611</Words>
  <Application>Microsoft Office PowerPoint</Application>
  <PresentationFormat>Widescreen</PresentationFormat>
  <Paragraphs>100</Paragraphs>
  <Slides>17</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17</vt:i4>
      </vt:variant>
    </vt:vector>
  </HeadingPairs>
  <TitlesOfParts>
    <vt:vector size="29" baseType="lpstr">
      <vt:lpstr>Arial</vt:lpstr>
      <vt:lpstr>Book Antiqua</vt:lpstr>
      <vt:lpstr>Courier New</vt:lpstr>
      <vt:lpstr>DejaVu Sans</vt:lpstr>
      <vt:lpstr>Liberation Serif</vt:lpstr>
      <vt:lpstr>Tahoma</vt:lpstr>
      <vt:lpstr>Tw Cen MT</vt:lpstr>
      <vt:lpstr>Tw Cen MT Condensed</vt:lpstr>
      <vt:lpstr>Verdana</vt:lpstr>
      <vt:lpstr>Wingdings</vt:lpstr>
      <vt:lpstr>Wingdings 3</vt:lpstr>
      <vt:lpstr>Integral</vt:lpstr>
      <vt:lpstr>STRUKTUR DATA DAN ALGORITMA</vt:lpstr>
      <vt:lpstr>PERTEMUAN 2 - STACK</vt:lpstr>
      <vt:lpstr>TUJUAN PEMBELAJARAN</vt:lpstr>
      <vt:lpstr>MATERI</vt:lpstr>
      <vt:lpstr>STACK</vt:lpstr>
      <vt:lpstr>REPRESENTASI SINGLE STACK</vt:lpstr>
      <vt:lpstr>PROSES SINGLE STACK</vt:lpstr>
      <vt:lpstr>PROSES SINGLE STACK - AWAL</vt:lpstr>
      <vt:lpstr>PROSES SINGLE STACK - PUSH</vt:lpstr>
      <vt:lpstr>PROSES SINGLE STACK - POP</vt:lpstr>
      <vt:lpstr>KONDISI SINGLE STACK</vt:lpstr>
      <vt:lpstr>ALGORITMA PUSH DAN POP</vt:lpstr>
      <vt:lpstr>POINTER PADA STACK</vt:lpstr>
      <vt:lpstr>CONTOH PROGRAM STACK</vt:lpstr>
      <vt:lpstr>STACK DAN STRUCTURE</vt:lpstr>
      <vt:lpstr>KESIMPULAN</vt:lpstr>
      <vt:lpstr>TERIMA KASIH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subject/>
  <dc:creator>user</dc:creator>
  <dc:description/>
  <cp:lastModifiedBy>AS</cp:lastModifiedBy>
  <cp:revision>407</cp:revision>
  <dcterms:created xsi:type="dcterms:W3CDTF">2011-05-21T14:11:58Z</dcterms:created>
  <dcterms:modified xsi:type="dcterms:W3CDTF">2021-03-16T01:00:45Z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Custom</vt:lpwstr>
  </property>
  <property fmtid="{D5CDD505-2E9C-101B-9397-08002B2CF9AE}" pid="9" name="ScaleCrop">
    <vt:bool>false</vt:bool>
  </property>
  <property fmtid="{D5CDD505-2E9C-101B-9397-08002B2CF9AE}" pid="10" name="ShareDoc">
    <vt:bool>false</vt:bool>
  </property>
  <property fmtid="{D5CDD505-2E9C-101B-9397-08002B2CF9AE}" pid="11" name="Slides">
    <vt:i4>7</vt:i4>
  </property>
</Properties>
</file>