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9DA8BB8-A073-4CDD-8601-E0D143F227BD}" type="datetimeFigureOut">
              <a:rPr lang="en-ID" smtClean="0"/>
              <a:t>25/05/2021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6D9E-0EDD-4353-9FB0-8EEF812223E1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39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BB8-A073-4CDD-8601-E0D143F227BD}" type="datetimeFigureOut">
              <a:rPr lang="en-ID" smtClean="0"/>
              <a:t>25/05/2021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6D9E-0EDD-4353-9FB0-8EEF812223E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7565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BB8-A073-4CDD-8601-E0D143F227BD}" type="datetimeFigureOut">
              <a:rPr lang="en-ID" smtClean="0"/>
              <a:t>25/05/2021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6D9E-0EDD-4353-9FB0-8EEF812223E1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89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BB8-A073-4CDD-8601-E0D143F227BD}" type="datetimeFigureOut">
              <a:rPr lang="en-ID" smtClean="0"/>
              <a:t>25/05/2021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6D9E-0EDD-4353-9FB0-8EEF812223E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2484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BB8-A073-4CDD-8601-E0D143F227BD}" type="datetimeFigureOut">
              <a:rPr lang="en-ID" smtClean="0"/>
              <a:t>25/05/2021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6D9E-0EDD-4353-9FB0-8EEF812223E1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472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BB8-A073-4CDD-8601-E0D143F227BD}" type="datetimeFigureOut">
              <a:rPr lang="en-ID" smtClean="0"/>
              <a:t>25/05/2021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6D9E-0EDD-4353-9FB0-8EEF812223E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4084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BB8-A073-4CDD-8601-E0D143F227BD}" type="datetimeFigureOut">
              <a:rPr lang="en-ID" smtClean="0"/>
              <a:t>25/05/2021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6D9E-0EDD-4353-9FB0-8EEF812223E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261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BB8-A073-4CDD-8601-E0D143F227BD}" type="datetimeFigureOut">
              <a:rPr lang="en-ID" smtClean="0"/>
              <a:t>25/05/2021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6D9E-0EDD-4353-9FB0-8EEF812223E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95818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BB8-A073-4CDD-8601-E0D143F227BD}" type="datetimeFigureOut">
              <a:rPr lang="en-ID" smtClean="0"/>
              <a:t>25/05/2021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6D9E-0EDD-4353-9FB0-8EEF812223E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7837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BB8-A073-4CDD-8601-E0D143F227BD}" type="datetimeFigureOut">
              <a:rPr lang="en-ID" smtClean="0"/>
              <a:t>25/05/2021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6D9E-0EDD-4353-9FB0-8EEF812223E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00043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BB8-A073-4CDD-8601-E0D143F227BD}" type="datetimeFigureOut">
              <a:rPr lang="en-ID" smtClean="0"/>
              <a:t>25/05/2021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6D9E-0EDD-4353-9FB0-8EEF812223E1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84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9DA8BB8-A073-4CDD-8601-E0D143F227BD}" type="datetimeFigureOut">
              <a:rPr lang="en-ID" smtClean="0"/>
              <a:t>25/05/2021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3B76D9E-0EDD-4353-9FB0-8EEF812223E1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11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D2495-3C55-4322-9896-856C386D06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GRAF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9E1D11-D331-47EB-9FDB-B7B68ED841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STRUKTUR DATA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76703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80717-9F94-48D4-B4CC-A05BBF1C9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ADT Graph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DCB25-AFE4-4DC6-ABAE-EFA09D4C7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ilmu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,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graf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dinyatakan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data,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spesifik</a:t>
            </a:r>
            <a:r>
              <a:rPr lang="en-ID" dirty="0"/>
              <a:t> </a:t>
            </a:r>
            <a:r>
              <a:rPr lang="en-ID" dirty="0" err="1"/>
              <a:t>dinamakan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ADT(abstract data type) yang </a:t>
            </a:r>
            <a:r>
              <a:rPr lang="en-ID" dirty="0" err="1"/>
              <a:t>terdiri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kumpulan</a:t>
            </a:r>
            <a:r>
              <a:rPr lang="en-ID" dirty="0"/>
              <a:t> </a:t>
            </a:r>
            <a:r>
              <a:rPr lang="en-ID" dirty="0" err="1"/>
              <a:t>simpul</a:t>
            </a:r>
            <a:r>
              <a:rPr lang="en-ID" dirty="0"/>
              <a:t> dan </a:t>
            </a:r>
            <a:r>
              <a:rPr lang="en-ID" dirty="0" err="1"/>
              <a:t>sisi</a:t>
            </a:r>
            <a:r>
              <a:rPr lang="en-ID" dirty="0"/>
              <a:t> yang </a:t>
            </a:r>
            <a:r>
              <a:rPr lang="en-ID" dirty="0" err="1"/>
              <a:t>membangun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antar</a:t>
            </a:r>
            <a:r>
              <a:rPr lang="en-ID" dirty="0"/>
              <a:t> </a:t>
            </a:r>
            <a:r>
              <a:rPr lang="en-ID" dirty="0" err="1"/>
              <a:t>simpul</a:t>
            </a:r>
            <a:r>
              <a:rPr lang="en-ID" dirty="0"/>
              <a:t>. </a:t>
            </a:r>
          </a:p>
          <a:p>
            <a:pPr algn="just"/>
            <a:r>
              <a:rPr lang="en-ID" dirty="0" err="1"/>
              <a:t>Konsep</a:t>
            </a:r>
            <a:r>
              <a:rPr lang="en-ID" dirty="0"/>
              <a:t> ADT </a:t>
            </a:r>
            <a:r>
              <a:rPr lang="en-ID" dirty="0" err="1"/>
              <a:t>graf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turunan</a:t>
            </a:r>
            <a:r>
              <a:rPr lang="en-ID" dirty="0"/>
              <a:t> </a:t>
            </a:r>
            <a:r>
              <a:rPr lang="en-ID" dirty="0" err="1"/>
              <a:t>konsep</a:t>
            </a:r>
            <a:r>
              <a:rPr lang="en-ID" dirty="0"/>
              <a:t> </a:t>
            </a:r>
            <a:r>
              <a:rPr lang="en-ID" dirty="0" err="1"/>
              <a:t>graf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kajian</a:t>
            </a:r>
            <a:r>
              <a:rPr lang="en-ID" dirty="0"/>
              <a:t> </a:t>
            </a:r>
            <a:r>
              <a:rPr lang="en-ID" dirty="0" err="1"/>
              <a:t>matematika</a:t>
            </a:r>
            <a:r>
              <a:rPr lang="en-ID" dirty="0"/>
              <a:t>.</a:t>
            </a:r>
          </a:p>
          <a:p>
            <a:pPr algn="just"/>
            <a:r>
              <a:rPr lang="en-ID" dirty="0" err="1"/>
              <a:t>Pokok</a:t>
            </a:r>
            <a:r>
              <a:rPr lang="en-ID" dirty="0"/>
              <a:t> </a:t>
            </a:r>
            <a:r>
              <a:rPr lang="en-ID" dirty="0" err="1"/>
              <a:t>bahasan</a:t>
            </a:r>
            <a:r>
              <a:rPr lang="en-ID" dirty="0"/>
              <a:t> </a:t>
            </a:r>
            <a:r>
              <a:rPr lang="en-ID" dirty="0" err="1"/>
              <a:t>sebelumnya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graf</a:t>
            </a:r>
            <a:r>
              <a:rPr lang="en-ID" dirty="0"/>
              <a:t> </a:t>
            </a:r>
            <a:r>
              <a:rPr lang="en-ID" dirty="0" err="1"/>
              <a:t>menampilkan</a:t>
            </a:r>
            <a:r>
              <a:rPr lang="en-ID" dirty="0"/>
              <a:t> </a:t>
            </a:r>
            <a:r>
              <a:rPr lang="en-ID" dirty="0" err="1"/>
              <a:t>visualisasi</a:t>
            </a:r>
            <a:r>
              <a:rPr lang="en-ID" dirty="0"/>
              <a:t> data dan </a:t>
            </a:r>
            <a:r>
              <a:rPr lang="en-ID" dirty="0" err="1"/>
              <a:t>hubungannya</a:t>
            </a:r>
            <a:r>
              <a:rPr lang="en-ID" dirty="0"/>
              <a:t>. </a:t>
            </a:r>
          </a:p>
          <a:p>
            <a:pPr algn="just"/>
            <a:r>
              <a:rPr lang="en-ID" dirty="0" err="1"/>
              <a:t>Sedangkan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berbicara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implementasi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data </a:t>
            </a:r>
            <a:r>
              <a:rPr lang="en-ID" dirty="0" err="1"/>
              <a:t>graf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, </a:t>
            </a:r>
            <a:r>
              <a:rPr lang="en-ID" dirty="0" err="1"/>
              <a:t>isu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yang </a:t>
            </a:r>
            <a:r>
              <a:rPr lang="en-ID" dirty="0" err="1"/>
              <a:t>dihadapi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disimpan</a:t>
            </a:r>
            <a:r>
              <a:rPr lang="en-ID" dirty="0"/>
              <a:t> dan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diakses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, </a:t>
            </a:r>
            <a:r>
              <a:rPr lang="en-ID" dirty="0" err="1"/>
              <a:t>ini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disebut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representasi</a:t>
            </a:r>
            <a:r>
              <a:rPr lang="en-ID" dirty="0"/>
              <a:t> internal.</a:t>
            </a:r>
          </a:p>
        </p:txBody>
      </p:sp>
    </p:spTree>
    <p:extLst>
      <p:ext uri="{BB962C8B-B14F-4D97-AF65-F5344CB8AC3E}">
        <p14:creationId xmlns:p14="http://schemas.microsoft.com/office/powerpoint/2010/main" val="3030036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80717-9F94-48D4-B4CC-A05BBF1C9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Representasi</a:t>
            </a:r>
            <a:r>
              <a:rPr lang="en-US" dirty="0"/>
              <a:t> Graph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DCB25-AFE4-4DC6-ABAE-EFA09D4C7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D" dirty="0" err="1"/>
              <a:t>Representasi</a:t>
            </a:r>
            <a:r>
              <a:rPr lang="en-ID" dirty="0"/>
              <a:t> </a:t>
            </a:r>
            <a:r>
              <a:rPr lang="en-ID" dirty="0" err="1"/>
              <a:t>berupa</a:t>
            </a:r>
            <a:r>
              <a:rPr lang="en-ID" dirty="0"/>
              <a:t> adjacency matrix (Statis) : </a:t>
            </a:r>
            <a:r>
              <a:rPr lang="en-ID" dirty="0" err="1"/>
              <a:t>dimana</a:t>
            </a:r>
            <a:r>
              <a:rPr lang="en-ID" dirty="0"/>
              <a:t> baris dan </a:t>
            </a:r>
            <a:r>
              <a:rPr lang="en-ID" dirty="0" err="1"/>
              <a:t>kolom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matriks</a:t>
            </a:r>
            <a:r>
              <a:rPr lang="en-ID" dirty="0"/>
              <a:t> (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konteks</a:t>
            </a:r>
            <a:r>
              <a:rPr lang="en-ID" dirty="0"/>
              <a:t> </a:t>
            </a:r>
            <a:r>
              <a:rPr lang="en-ID" dirty="0" err="1"/>
              <a:t>implementasi</a:t>
            </a:r>
            <a:r>
              <a:rPr lang="en-ID" dirty="0"/>
              <a:t> </a:t>
            </a:r>
            <a:r>
              <a:rPr lang="en-ID" dirty="0" err="1"/>
              <a:t>berupa</a:t>
            </a:r>
            <a:r>
              <a:rPr lang="en-ID" dirty="0"/>
              <a:t> array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dimensi</a:t>
            </a:r>
            <a:r>
              <a:rPr lang="en-ID" dirty="0"/>
              <a:t>)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merepresentasikan</a:t>
            </a:r>
            <a:r>
              <a:rPr lang="en-ID" dirty="0"/>
              <a:t> </a:t>
            </a:r>
            <a:r>
              <a:rPr lang="en-ID" dirty="0" err="1"/>
              <a:t>simpul</a:t>
            </a:r>
            <a:r>
              <a:rPr lang="en-ID" dirty="0"/>
              <a:t> </a:t>
            </a:r>
            <a:r>
              <a:rPr lang="en-ID" dirty="0" err="1"/>
              <a:t>awal</a:t>
            </a:r>
            <a:r>
              <a:rPr lang="en-ID" dirty="0"/>
              <a:t> dan </a:t>
            </a:r>
            <a:r>
              <a:rPr lang="en-ID" dirty="0" err="1"/>
              <a:t>simpul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dan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entri</a:t>
            </a:r>
            <a:r>
              <a:rPr lang="en-ID" dirty="0"/>
              <a:t> di </a:t>
            </a:r>
            <a:r>
              <a:rPr lang="en-ID" dirty="0" err="1"/>
              <a:t>dalam</a:t>
            </a:r>
            <a:r>
              <a:rPr lang="en-ID" dirty="0"/>
              <a:t> array yang </a:t>
            </a:r>
            <a:r>
              <a:rPr lang="en-ID" dirty="0" err="1"/>
              <a:t>menyatakan</a:t>
            </a:r>
            <a:r>
              <a:rPr lang="en-ID" dirty="0"/>
              <a:t> </a:t>
            </a: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sisi</a:t>
            </a:r>
            <a:r>
              <a:rPr lang="en-ID" dirty="0"/>
              <a:t> di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simpul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</a:t>
            </a:r>
          </a:p>
          <a:p>
            <a:pPr algn="just"/>
            <a:r>
              <a:rPr lang="en-ID" dirty="0" err="1"/>
              <a:t>Representasi</a:t>
            </a:r>
            <a:r>
              <a:rPr lang="en-ID" dirty="0"/>
              <a:t> </a:t>
            </a:r>
            <a:r>
              <a:rPr lang="en-ID" dirty="0" err="1"/>
              <a:t>berupa</a:t>
            </a:r>
            <a:r>
              <a:rPr lang="en-ID" dirty="0"/>
              <a:t> adjacency list (</a:t>
            </a:r>
            <a:r>
              <a:rPr lang="en-ID" dirty="0" err="1"/>
              <a:t>Dinamis</a:t>
            </a:r>
            <a:r>
              <a:rPr lang="en-ID" dirty="0"/>
              <a:t>), dan </a:t>
            </a:r>
            <a:r>
              <a:rPr lang="en-ID" dirty="0" err="1"/>
              <a:t>diimplementasi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menampilkan</a:t>
            </a:r>
            <a:r>
              <a:rPr lang="en-ID" dirty="0"/>
              <a:t> masing-masing </a:t>
            </a:r>
            <a:r>
              <a:rPr lang="en-ID" dirty="0" err="1"/>
              <a:t>simpul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data yang </a:t>
            </a:r>
            <a:r>
              <a:rPr lang="en-ID" dirty="0" err="1"/>
              <a:t>mengandung</a:t>
            </a:r>
            <a:r>
              <a:rPr lang="en-ID" dirty="0"/>
              <a:t> </a:t>
            </a:r>
            <a:r>
              <a:rPr lang="en-ID" dirty="0" err="1"/>
              <a:t>senarai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simpul</a:t>
            </a:r>
            <a:r>
              <a:rPr lang="en-ID" dirty="0"/>
              <a:t> yang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berhubungan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1682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EB997-FE2F-4ACD-97CF-15A3E7081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Tetangga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ECF05-36F2-451A-9960-1F6BFBB15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D" sz="2000" dirty="0" err="1"/>
              <a:t>Matriks</a:t>
            </a:r>
            <a:r>
              <a:rPr lang="en-ID" sz="2000" dirty="0"/>
              <a:t> </a:t>
            </a:r>
            <a:r>
              <a:rPr lang="en-ID" sz="2000" dirty="0" err="1"/>
              <a:t>tetangga</a:t>
            </a:r>
            <a:r>
              <a:rPr lang="en-ID" sz="2000" dirty="0"/>
              <a:t> (adjacent matrix) </a:t>
            </a:r>
            <a:r>
              <a:rPr lang="en-ID" sz="2000" dirty="0" err="1"/>
              <a:t>merupakan</a:t>
            </a:r>
            <a:r>
              <a:rPr lang="en-ID" sz="2000" dirty="0"/>
              <a:t> salah </a:t>
            </a:r>
            <a:r>
              <a:rPr lang="en-ID" sz="2000" dirty="0" err="1"/>
              <a:t>satu</a:t>
            </a:r>
            <a:r>
              <a:rPr lang="en-ID" sz="2000" dirty="0"/>
              <a:t> </a:t>
            </a:r>
            <a:r>
              <a:rPr lang="en-ID" sz="2000" dirty="0" err="1"/>
              <a:t>cara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merepresentasikan</a:t>
            </a:r>
            <a:r>
              <a:rPr lang="en-ID" sz="2000" dirty="0"/>
              <a:t> </a:t>
            </a:r>
            <a:r>
              <a:rPr lang="en-ID" sz="2000" dirty="0" err="1"/>
              <a:t>graf</a:t>
            </a:r>
            <a:r>
              <a:rPr lang="en-ID" sz="2000" dirty="0"/>
              <a:t> </a:t>
            </a:r>
            <a:r>
              <a:rPr lang="en-ID" sz="2000" dirty="0" err="1"/>
              <a:t>berarah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menggunakan</a:t>
            </a:r>
            <a:r>
              <a:rPr lang="en-ID" sz="2000" dirty="0"/>
              <a:t> array. </a:t>
            </a:r>
            <a:r>
              <a:rPr lang="en-ID" sz="2000" dirty="0" err="1"/>
              <a:t>Berikut</a:t>
            </a:r>
            <a:r>
              <a:rPr lang="en-ID" sz="2000" dirty="0"/>
              <a:t> </a:t>
            </a:r>
            <a:r>
              <a:rPr lang="en-ID" sz="2000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representasi</a:t>
            </a:r>
            <a:r>
              <a:rPr lang="en-ID" sz="2000" dirty="0"/>
              <a:t> </a:t>
            </a:r>
            <a:r>
              <a:rPr lang="en-ID" sz="2000" dirty="0" err="1"/>
              <a:t>graf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menggunakan</a:t>
            </a:r>
            <a:r>
              <a:rPr lang="en-ID" sz="2000" dirty="0"/>
              <a:t> </a:t>
            </a:r>
            <a:r>
              <a:rPr lang="en-ID" sz="2000" dirty="0" err="1"/>
              <a:t>matrik</a:t>
            </a:r>
            <a:r>
              <a:rPr lang="en-ID" sz="2000" dirty="0"/>
              <a:t> </a:t>
            </a:r>
            <a:r>
              <a:rPr lang="en-ID" sz="2000" dirty="0" err="1"/>
              <a:t>tetangga</a:t>
            </a:r>
            <a:r>
              <a:rPr lang="en-ID" sz="2000" dirty="0"/>
              <a:t>.</a:t>
            </a:r>
          </a:p>
          <a:p>
            <a:pPr algn="just"/>
            <a:r>
              <a:rPr lang="en-ID" sz="2000" dirty="0"/>
              <a:t>Di mana </a:t>
            </a:r>
            <a:r>
              <a:rPr lang="en-ID" sz="2000" dirty="0" err="1"/>
              <a:t>angka</a:t>
            </a:r>
            <a:r>
              <a:rPr lang="en-ID" sz="2000" dirty="0"/>
              <a:t> 1(</a:t>
            </a:r>
            <a:r>
              <a:rPr lang="en-ID" sz="2000" dirty="0" err="1"/>
              <a:t>satu</a:t>
            </a:r>
            <a:r>
              <a:rPr lang="en-ID" sz="2000" dirty="0"/>
              <a:t>) </a:t>
            </a:r>
            <a:r>
              <a:rPr lang="en-ID" sz="2000" dirty="0" err="1"/>
              <a:t>menyatakan</a:t>
            </a:r>
            <a:r>
              <a:rPr lang="en-ID" sz="2000" dirty="0"/>
              <a:t> </a:t>
            </a:r>
            <a:r>
              <a:rPr lang="en-ID" sz="2000" dirty="0" err="1"/>
              <a:t>bahwa</a:t>
            </a:r>
            <a:r>
              <a:rPr lang="en-ID" sz="2000" dirty="0"/>
              <a:t> </a:t>
            </a:r>
            <a:r>
              <a:rPr lang="en-ID" sz="2000" dirty="0" err="1"/>
              <a:t>simpul</a:t>
            </a:r>
            <a:r>
              <a:rPr lang="en-ID" sz="2000" dirty="0"/>
              <a:t> </a:t>
            </a:r>
            <a:r>
              <a:rPr lang="en-ID" sz="2000" dirty="0" err="1"/>
              <a:t>awal</a:t>
            </a:r>
            <a:r>
              <a:rPr lang="en-ID" sz="2000" dirty="0"/>
              <a:t> </a:t>
            </a:r>
            <a:r>
              <a:rPr lang="en-ID" sz="2000" dirty="0" err="1"/>
              <a:t>memiliki</a:t>
            </a:r>
            <a:r>
              <a:rPr lang="en-ID" sz="2000" dirty="0"/>
              <a:t> </a:t>
            </a:r>
            <a:r>
              <a:rPr lang="en-ID" sz="2000" dirty="0" err="1"/>
              <a:t>jalur</a:t>
            </a:r>
            <a:r>
              <a:rPr lang="en-ID" sz="2000" dirty="0"/>
              <a:t> </a:t>
            </a:r>
            <a:r>
              <a:rPr lang="en-ID" sz="2000" dirty="0" err="1"/>
              <a:t>ke</a:t>
            </a:r>
            <a:r>
              <a:rPr lang="en-ID" sz="2000" dirty="0"/>
              <a:t> </a:t>
            </a:r>
            <a:r>
              <a:rPr lang="en-ID" sz="2000" dirty="0" err="1"/>
              <a:t>simpul</a:t>
            </a:r>
            <a:r>
              <a:rPr lang="en-ID" sz="2000" dirty="0"/>
              <a:t> </a:t>
            </a:r>
            <a:r>
              <a:rPr lang="en-ID" sz="2000" dirty="0" err="1"/>
              <a:t>tujuan,dan</a:t>
            </a:r>
            <a:r>
              <a:rPr lang="en-ID" sz="2000" dirty="0"/>
              <a:t> </a:t>
            </a:r>
            <a:r>
              <a:rPr lang="en-ID" sz="2000" dirty="0" err="1"/>
              <a:t>angka</a:t>
            </a:r>
            <a:r>
              <a:rPr lang="en-ID" sz="2000" dirty="0"/>
              <a:t> 0 (</a:t>
            </a:r>
            <a:r>
              <a:rPr lang="en-ID" sz="2000" dirty="0" err="1"/>
              <a:t>nol</a:t>
            </a:r>
            <a:r>
              <a:rPr lang="en-ID" sz="2000" dirty="0"/>
              <a:t>) </a:t>
            </a:r>
            <a:r>
              <a:rPr lang="en-ID" sz="2000" dirty="0" err="1"/>
              <a:t>menyatakan</a:t>
            </a:r>
            <a:r>
              <a:rPr lang="en-ID" sz="2000" dirty="0"/>
              <a:t> </a:t>
            </a:r>
            <a:r>
              <a:rPr lang="en-ID" sz="2000" dirty="0" err="1"/>
              <a:t>bahwa</a:t>
            </a:r>
            <a:r>
              <a:rPr lang="en-ID" sz="2000" dirty="0"/>
              <a:t> </a:t>
            </a:r>
            <a:r>
              <a:rPr lang="en-ID" sz="2000" dirty="0" err="1"/>
              <a:t>simpul</a:t>
            </a:r>
            <a:r>
              <a:rPr lang="en-ID" sz="2000" dirty="0"/>
              <a:t> </a:t>
            </a:r>
            <a:r>
              <a:rPr lang="en-ID" sz="2000" dirty="0" err="1"/>
              <a:t>awal</a:t>
            </a:r>
            <a:r>
              <a:rPr lang="en-ID" sz="2000" dirty="0"/>
              <a:t> </a:t>
            </a:r>
            <a:r>
              <a:rPr lang="en-ID" sz="2000" dirty="0" err="1"/>
              <a:t>tidak</a:t>
            </a:r>
            <a:r>
              <a:rPr lang="en-ID" sz="2000" dirty="0"/>
              <a:t> </a:t>
            </a:r>
            <a:r>
              <a:rPr lang="en-ID" sz="2000" dirty="0" err="1"/>
              <a:t>memiliki</a:t>
            </a:r>
            <a:r>
              <a:rPr lang="en-ID" sz="2000" dirty="0"/>
              <a:t> </a:t>
            </a:r>
            <a:r>
              <a:rPr lang="en-ID" sz="2000" dirty="0" err="1"/>
              <a:t>jalur</a:t>
            </a:r>
            <a:r>
              <a:rPr lang="en-ID" sz="2000" dirty="0"/>
              <a:t> </a:t>
            </a:r>
            <a:r>
              <a:rPr lang="en-ID" sz="2000" dirty="0" err="1"/>
              <a:t>ke</a:t>
            </a:r>
            <a:r>
              <a:rPr lang="en-ID" sz="2000" dirty="0"/>
              <a:t> </a:t>
            </a:r>
            <a:r>
              <a:rPr lang="en-ID" sz="2000" dirty="0" err="1"/>
              <a:t>simpul</a:t>
            </a:r>
            <a:r>
              <a:rPr lang="en-ID" sz="2000" dirty="0"/>
              <a:t> </a:t>
            </a:r>
            <a:r>
              <a:rPr lang="en-ID" sz="2000" dirty="0" err="1"/>
              <a:t>tujuan</a:t>
            </a:r>
            <a:r>
              <a:rPr lang="en-ID" sz="2000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1C3FB3-E4B7-407D-900C-234937EA8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5374" y="4060549"/>
            <a:ext cx="320040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071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EB997-FE2F-4ACD-97CF-15A3E7081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Jalur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ECF05-36F2-451A-9960-1F6BFBB15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687" y="1418121"/>
            <a:ext cx="10515600" cy="2358749"/>
          </a:xfrm>
        </p:spPr>
        <p:txBody>
          <a:bodyPr>
            <a:normAutofit/>
          </a:bodyPr>
          <a:lstStyle/>
          <a:p>
            <a:pPr algn="just"/>
            <a:r>
              <a:rPr lang="en-ID" sz="2000" dirty="0" err="1"/>
              <a:t>Matriks</a:t>
            </a:r>
            <a:r>
              <a:rPr lang="en-ID" sz="2000" dirty="0"/>
              <a:t> </a:t>
            </a:r>
            <a:r>
              <a:rPr lang="en-ID" sz="2000" dirty="0" err="1"/>
              <a:t>jalur</a:t>
            </a:r>
            <a:r>
              <a:rPr lang="en-ID" sz="2000" dirty="0"/>
              <a:t> </a:t>
            </a:r>
            <a:r>
              <a:rPr lang="en-ID" sz="2000" dirty="0" err="1"/>
              <a:t>merupakan</a:t>
            </a:r>
            <a:r>
              <a:rPr lang="en-ID" sz="2000" dirty="0"/>
              <a:t> salah </a:t>
            </a:r>
            <a:r>
              <a:rPr lang="en-ID" sz="2000" dirty="0" err="1"/>
              <a:t>satu</a:t>
            </a:r>
            <a:r>
              <a:rPr lang="en-ID" sz="2000" dirty="0"/>
              <a:t> </a:t>
            </a:r>
            <a:r>
              <a:rPr lang="en-ID" sz="2000" dirty="0" err="1"/>
              <a:t>cara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merepresentasikan</a:t>
            </a:r>
            <a:r>
              <a:rPr lang="en-ID" sz="2000" dirty="0"/>
              <a:t> </a:t>
            </a:r>
            <a:r>
              <a:rPr lang="en-ID" sz="2000" dirty="0" err="1"/>
              <a:t>graf</a:t>
            </a:r>
            <a:r>
              <a:rPr lang="en-ID" sz="2000" dirty="0"/>
              <a:t> </a:t>
            </a:r>
            <a:r>
              <a:rPr lang="en-ID" sz="2000" dirty="0" err="1"/>
              <a:t>berarah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menggunakan</a:t>
            </a:r>
            <a:r>
              <a:rPr lang="en-ID" sz="2000" dirty="0"/>
              <a:t> array. </a:t>
            </a:r>
            <a:r>
              <a:rPr lang="en-ID" sz="2000" dirty="0" err="1"/>
              <a:t>Berikut</a:t>
            </a:r>
            <a:r>
              <a:rPr lang="en-ID" sz="2000" dirty="0"/>
              <a:t> </a:t>
            </a:r>
            <a:r>
              <a:rPr lang="en-ID" sz="2000" dirty="0" err="1"/>
              <a:t>merupakan</a:t>
            </a:r>
            <a:r>
              <a:rPr lang="en-ID" sz="2000" dirty="0"/>
              <a:t> </a:t>
            </a:r>
            <a:r>
              <a:rPr lang="en-ID" sz="2000" dirty="0" err="1"/>
              <a:t>representasi</a:t>
            </a:r>
            <a:r>
              <a:rPr lang="en-ID" sz="2000" dirty="0"/>
              <a:t> </a:t>
            </a:r>
            <a:r>
              <a:rPr lang="en-ID" sz="2000" dirty="0" err="1"/>
              <a:t>graf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menggunakan</a:t>
            </a:r>
            <a:r>
              <a:rPr lang="en-ID" sz="2000" dirty="0"/>
              <a:t> </a:t>
            </a:r>
            <a:r>
              <a:rPr lang="en-ID" sz="2000" dirty="0" err="1"/>
              <a:t>matrik</a:t>
            </a:r>
            <a:r>
              <a:rPr lang="en-ID" sz="2000" dirty="0"/>
              <a:t> </a:t>
            </a:r>
            <a:r>
              <a:rPr lang="en-ID" sz="2000" dirty="0" err="1"/>
              <a:t>jalur</a:t>
            </a:r>
            <a:r>
              <a:rPr lang="en-ID" sz="2000" dirty="0"/>
              <a:t>.</a:t>
            </a:r>
          </a:p>
          <a:p>
            <a:pPr algn="just"/>
            <a:r>
              <a:rPr lang="en-ID" sz="2000" dirty="0" err="1"/>
              <a:t>Matriks</a:t>
            </a:r>
            <a:r>
              <a:rPr lang="en-ID" sz="2000" dirty="0"/>
              <a:t> </a:t>
            </a:r>
            <a:r>
              <a:rPr lang="en-ID" sz="2000" dirty="0" err="1"/>
              <a:t>jalur</a:t>
            </a:r>
            <a:r>
              <a:rPr lang="en-ID" sz="2000" dirty="0"/>
              <a:t> </a:t>
            </a:r>
            <a:r>
              <a:rPr lang="en-ID" sz="2000" dirty="0" err="1"/>
              <a:t>merupakan</a:t>
            </a:r>
            <a:r>
              <a:rPr lang="en-ID" sz="2000" dirty="0"/>
              <a:t> salah </a:t>
            </a:r>
            <a:r>
              <a:rPr lang="en-ID" sz="2000" dirty="0" err="1"/>
              <a:t>satu</a:t>
            </a:r>
            <a:r>
              <a:rPr lang="en-ID" sz="2000" dirty="0"/>
              <a:t> </a:t>
            </a:r>
            <a:r>
              <a:rPr lang="en-ID" sz="2000" dirty="0" err="1"/>
              <a:t>cara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merepresentasikan</a:t>
            </a:r>
            <a:r>
              <a:rPr lang="en-ID" sz="2000" dirty="0"/>
              <a:t> </a:t>
            </a:r>
            <a:r>
              <a:rPr lang="en-ID" sz="2000" dirty="0" err="1"/>
              <a:t>graf</a:t>
            </a:r>
            <a:r>
              <a:rPr lang="en-ID" sz="2000" dirty="0"/>
              <a:t> </a:t>
            </a:r>
            <a:r>
              <a:rPr lang="en-ID" sz="2000" dirty="0" err="1"/>
              <a:t>berarah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menggunakan</a:t>
            </a:r>
            <a:r>
              <a:rPr lang="en-ID" sz="2000" dirty="0"/>
              <a:t> array. </a:t>
            </a:r>
            <a:r>
              <a:rPr lang="en-ID" sz="2000" dirty="0" err="1"/>
              <a:t>Berikut</a:t>
            </a:r>
            <a:r>
              <a:rPr lang="en-ID" sz="2000" dirty="0"/>
              <a:t> </a:t>
            </a:r>
            <a:r>
              <a:rPr lang="en-ID" sz="2000" dirty="0" err="1"/>
              <a:t>merupakan</a:t>
            </a:r>
            <a:r>
              <a:rPr lang="en-ID" sz="2000" dirty="0"/>
              <a:t> </a:t>
            </a:r>
            <a:r>
              <a:rPr lang="en-ID" sz="2000" dirty="0" err="1"/>
              <a:t>representasi</a:t>
            </a:r>
            <a:r>
              <a:rPr lang="en-ID" sz="2000" dirty="0"/>
              <a:t> </a:t>
            </a:r>
            <a:r>
              <a:rPr lang="en-ID" sz="2000" dirty="0" err="1"/>
              <a:t>graf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menggunakan</a:t>
            </a:r>
            <a:r>
              <a:rPr lang="en-ID" sz="2000" dirty="0"/>
              <a:t> </a:t>
            </a:r>
            <a:r>
              <a:rPr lang="en-ID" sz="2000" dirty="0" err="1"/>
              <a:t>matrik</a:t>
            </a:r>
            <a:r>
              <a:rPr lang="en-ID" sz="2000" dirty="0"/>
              <a:t> </a:t>
            </a:r>
            <a:r>
              <a:rPr lang="en-ID" sz="2000" dirty="0" err="1"/>
              <a:t>jalur</a:t>
            </a:r>
            <a:r>
              <a:rPr lang="en-ID" sz="2000" dirty="0"/>
              <a:t>.</a:t>
            </a:r>
          </a:p>
          <a:p>
            <a:pPr algn="just"/>
            <a:r>
              <a:rPr lang="en-ID" sz="2000" dirty="0" err="1"/>
              <a:t>simpul</a:t>
            </a:r>
            <a:r>
              <a:rPr lang="en-ID" sz="2000" dirty="0"/>
              <a:t> </a:t>
            </a:r>
            <a:r>
              <a:rPr lang="en-ID" sz="2000" dirty="0" err="1"/>
              <a:t>awal</a:t>
            </a:r>
            <a:r>
              <a:rPr lang="en-ID" sz="2000" dirty="0"/>
              <a:t> </a:t>
            </a:r>
            <a:r>
              <a:rPr lang="en-ID" sz="2000" dirty="0" err="1"/>
              <a:t>tidak</a:t>
            </a:r>
            <a:r>
              <a:rPr lang="en-ID" sz="2000" dirty="0"/>
              <a:t> </a:t>
            </a:r>
            <a:r>
              <a:rPr lang="en-ID" sz="2000" dirty="0" err="1"/>
              <a:t>harus</a:t>
            </a:r>
            <a:r>
              <a:rPr lang="en-ID" sz="2000" dirty="0"/>
              <a:t> </a:t>
            </a:r>
            <a:r>
              <a:rPr lang="en-ID" sz="2000" dirty="0" err="1"/>
              <a:t>bertetangga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langsung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simpul</a:t>
            </a:r>
            <a:r>
              <a:rPr lang="en-ID" sz="2000" dirty="0"/>
              <a:t> </a:t>
            </a:r>
            <a:r>
              <a:rPr lang="en-ID" sz="2000" dirty="0" err="1"/>
              <a:t>tujuan</a:t>
            </a:r>
            <a:r>
              <a:rPr lang="en-ID" sz="2000" dirty="0"/>
              <a:t>, </a:t>
            </a:r>
            <a:r>
              <a:rPr lang="en-ID" sz="2000" dirty="0" err="1"/>
              <a:t>asalkan</a:t>
            </a:r>
            <a:r>
              <a:rPr lang="en-ID" sz="2000" dirty="0"/>
              <a:t> </a:t>
            </a:r>
            <a:r>
              <a:rPr lang="en-ID" sz="2000" dirty="0" err="1"/>
              <a:t>ada</a:t>
            </a:r>
            <a:r>
              <a:rPr lang="en-ID" sz="2000" dirty="0"/>
              <a:t> </a:t>
            </a:r>
            <a:r>
              <a:rPr lang="en-ID" sz="2000" dirty="0" err="1"/>
              <a:t>jalur</a:t>
            </a:r>
            <a:r>
              <a:rPr lang="en-ID" sz="2000" dirty="0"/>
              <a:t> yang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simpul</a:t>
            </a:r>
            <a:r>
              <a:rPr lang="en-ID" sz="2000" dirty="0"/>
              <a:t> </a:t>
            </a:r>
            <a:r>
              <a:rPr lang="en-ID" sz="2000" dirty="0" err="1"/>
              <a:t>awal</a:t>
            </a:r>
            <a:r>
              <a:rPr lang="en-ID" sz="2000" dirty="0"/>
              <a:t> </a:t>
            </a:r>
            <a:r>
              <a:rPr lang="en-ID" sz="2000" dirty="0" err="1"/>
              <a:t>ke</a:t>
            </a:r>
            <a:r>
              <a:rPr lang="en-ID" sz="2000" dirty="0"/>
              <a:t> </a:t>
            </a:r>
            <a:r>
              <a:rPr lang="en-ID" sz="2000" dirty="0" err="1"/>
              <a:t>simpul</a:t>
            </a:r>
            <a:r>
              <a:rPr lang="en-ID" sz="2000" dirty="0"/>
              <a:t> </a:t>
            </a:r>
            <a:r>
              <a:rPr lang="en-ID" sz="2000" dirty="0" err="1"/>
              <a:t>tujuan</a:t>
            </a:r>
            <a:r>
              <a:rPr lang="en-ID" sz="2000" dirty="0"/>
              <a:t> </a:t>
            </a:r>
            <a:r>
              <a:rPr lang="en-ID" sz="2000" dirty="0" err="1"/>
              <a:t>melewati</a:t>
            </a:r>
            <a:r>
              <a:rPr lang="en-ID" sz="2000" dirty="0"/>
              <a:t> </a:t>
            </a:r>
            <a:r>
              <a:rPr lang="en-ID" sz="2000" dirty="0" err="1"/>
              <a:t>simpul</a:t>
            </a:r>
            <a:r>
              <a:rPr lang="en-ID" sz="2000" dirty="0"/>
              <a:t> </a:t>
            </a:r>
            <a:r>
              <a:rPr lang="en-ID" sz="2000" dirty="0" err="1"/>
              <a:t>manapun</a:t>
            </a:r>
            <a:r>
              <a:rPr lang="en-ID" sz="2000" dirty="0"/>
              <a:t> </a:t>
            </a:r>
            <a:r>
              <a:rPr lang="en-ID" sz="2000" dirty="0" err="1"/>
              <a:t>maka</a:t>
            </a:r>
            <a:r>
              <a:rPr lang="en-ID" sz="2000" dirty="0"/>
              <a:t> </a:t>
            </a:r>
            <a:r>
              <a:rPr lang="en-ID" sz="2000" dirty="0" err="1"/>
              <a:t>dianggap</a:t>
            </a:r>
            <a:r>
              <a:rPr lang="en-ID" sz="2000" dirty="0"/>
              <a:t> </a:t>
            </a:r>
            <a:r>
              <a:rPr lang="en-ID" sz="2000" dirty="0" err="1"/>
              <a:t>bernilai</a:t>
            </a:r>
            <a:r>
              <a:rPr lang="en-ID" sz="2000" dirty="0"/>
              <a:t> 1.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4E98C8-33C3-415F-8740-BCA28023D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8212" y="3586853"/>
            <a:ext cx="3152775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364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EB997-FE2F-4ACD-97CF-15A3E7081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Beban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ECF05-36F2-451A-9960-1F6BFBB15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59965" cy="4351338"/>
          </a:xfrm>
        </p:spPr>
        <p:txBody>
          <a:bodyPr>
            <a:normAutofit/>
          </a:bodyPr>
          <a:lstStyle/>
          <a:p>
            <a:pPr algn="just"/>
            <a:r>
              <a:rPr lang="en-ID" sz="2000" dirty="0" err="1"/>
              <a:t>Matrik</a:t>
            </a:r>
            <a:r>
              <a:rPr lang="en-ID" sz="2000" dirty="0"/>
              <a:t> </a:t>
            </a:r>
            <a:r>
              <a:rPr lang="en-ID" sz="2000" dirty="0" err="1"/>
              <a:t>beban</a:t>
            </a:r>
            <a:r>
              <a:rPr lang="en-ID" sz="2000" dirty="0"/>
              <a:t> </a:t>
            </a:r>
            <a:r>
              <a:rPr lang="en-ID" sz="2000" dirty="0" err="1"/>
              <a:t>merupakan</a:t>
            </a:r>
            <a:r>
              <a:rPr lang="en-ID" sz="2000" dirty="0"/>
              <a:t> salah </a:t>
            </a:r>
            <a:r>
              <a:rPr lang="en-ID" sz="2000" dirty="0" err="1"/>
              <a:t>satu</a:t>
            </a:r>
            <a:r>
              <a:rPr lang="en-ID" sz="2000" dirty="0"/>
              <a:t> </a:t>
            </a:r>
            <a:r>
              <a:rPr lang="en-ID" sz="2000" dirty="0" err="1"/>
              <a:t>cara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merepresentasikan</a:t>
            </a:r>
            <a:r>
              <a:rPr lang="en-ID" sz="2000" dirty="0"/>
              <a:t> </a:t>
            </a:r>
            <a:r>
              <a:rPr lang="en-ID" sz="2000" dirty="0" err="1"/>
              <a:t>graf</a:t>
            </a:r>
            <a:r>
              <a:rPr lang="en-ID" sz="2000" dirty="0"/>
              <a:t> </a:t>
            </a:r>
            <a:r>
              <a:rPr lang="en-ID" sz="2000" dirty="0" err="1"/>
              <a:t>berarah</a:t>
            </a:r>
            <a:r>
              <a:rPr lang="en-ID" sz="2000" dirty="0"/>
              <a:t> yang </a:t>
            </a:r>
            <a:r>
              <a:rPr lang="en-ID" sz="2000" dirty="0" err="1"/>
              <a:t>memiliki</a:t>
            </a:r>
            <a:r>
              <a:rPr lang="en-ID" sz="2000" dirty="0"/>
              <a:t> </a:t>
            </a:r>
            <a:r>
              <a:rPr lang="en-ID" sz="2000" dirty="0" err="1"/>
              <a:t>beban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menggunakan</a:t>
            </a:r>
            <a:r>
              <a:rPr lang="en-ID" sz="2000" dirty="0"/>
              <a:t> array. </a:t>
            </a:r>
          </a:p>
          <a:p>
            <a:pPr algn="just"/>
            <a:r>
              <a:rPr lang="en-ID" sz="2000" dirty="0" err="1"/>
              <a:t>Matrik</a:t>
            </a:r>
            <a:r>
              <a:rPr lang="en-ID" sz="2000" dirty="0"/>
              <a:t> </a:t>
            </a:r>
            <a:r>
              <a:rPr lang="en-ID" sz="2000" dirty="0" err="1"/>
              <a:t>beban</a:t>
            </a:r>
            <a:r>
              <a:rPr lang="en-ID" sz="2000" dirty="0"/>
              <a:t> </a:t>
            </a:r>
            <a:r>
              <a:rPr lang="en-ID" sz="2000" dirty="0" err="1"/>
              <a:t>biasa</a:t>
            </a:r>
            <a:r>
              <a:rPr lang="en-ID" sz="2000" dirty="0"/>
              <a:t> </a:t>
            </a:r>
            <a:r>
              <a:rPr lang="en-ID" sz="2000" dirty="0" err="1"/>
              <a:t>digunakan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merepresentasikan</a:t>
            </a:r>
            <a:r>
              <a:rPr lang="en-ID" sz="2000" dirty="0"/>
              <a:t> </a:t>
            </a:r>
            <a:r>
              <a:rPr lang="en-ID" sz="2000" dirty="0" err="1"/>
              <a:t>graf</a:t>
            </a:r>
            <a:r>
              <a:rPr lang="en-ID" sz="2000" dirty="0"/>
              <a:t> </a:t>
            </a:r>
            <a:r>
              <a:rPr lang="en-ID" sz="2000" dirty="0" err="1"/>
              <a:t>berarah</a:t>
            </a:r>
            <a:r>
              <a:rPr lang="en-ID" sz="2000" dirty="0"/>
              <a:t> yang pada </a:t>
            </a:r>
            <a:r>
              <a:rPr lang="en-ID" sz="2000" dirty="0" err="1"/>
              <a:t>jalurnya</a:t>
            </a:r>
            <a:r>
              <a:rPr lang="en-ID" sz="2000" dirty="0"/>
              <a:t> </a:t>
            </a:r>
            <a:r>
              <a:rPr lang="en-ID" sz="2000" dirty="0" err="1"/>
              <a:t>terdapat</a:t>
            </a:r>
            <a:r>
              <a:rPr lang="en-ID" sz="2000" dirty="0"/>
              <a:t> </a:t>
            </a:r>
            <a:r>
              <a:rPr lang="en-ID" sz="2000" dirty="0" err="1"/>
              <a:t>nilai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beban</a:t>
            </a:r>
            <a:r>
              <a:rPr lang="en-ID" sz="2000" dirty="0"/>
              <a:t> </a:t>
            </a:r>
            <a:r>
              <a:rPr lang="en-ID" sz="2000" dirty="0" err="1"/>
              <a:t>tempuh</a:t>
            </a:r>
            <a:r>
              <a:rPr lang="en-ID" sz="2000" dirty="0"/>
              <a:t>. </a:t>
            </a:r>
          </a:p>
          <a:p>
            <a:pPr algn="just"/>
            <a:r>
              <a:rPr lang="en-ID" sz="2000" dirty="0" err="1"/>
              <a:t>Berikut</a:t>
            </a:r>
            <a:r>
              <a:rPr lang="en-ID" sz="2000" dirty="0"/>
              <a:t> </a:t>
            </a:r>
            <a:r>
              <a:rPr lang="en-ID" sz="2000" dirty="0" err="1"/>
              <a:t>representasi</a:t>
            </a:r>
            <a:r>
              <a:rPr lang="en-ID" sz="2000" dirty="0"/>
              <a:t> </a:t>
            </a:r>
            <a:r>
              <a:rPr lang="en-ID" sz="2000" dirty="0" err="1"/>
              <a:t>graf</a:t>
            </a:r>
            <a:r>
              <a:rPr lang="en-ID" sz="2000" dirty="0"/>
              <a:t> </a:t>
            </a:r>
            <a:r>
              <a:rPr lang="en-ID" sz="2000" dirty="0" err="1"/>
              <a:t>berarah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beban</a:t>
            </a:r>
            <a:r>
              <a:rPr lang="en-ID" sz="2000" dirty="0"/>
              <a:t> </a:t>
            </a:r>
            <a:r>
              <a:rPr lang="en-ID" sz="2000" dirty="0" err="1"/>
              <a:t>tempuh</a:t>
            </a:r>
            <a:r>
              <a:rPr lang="en-ID" sz="2000" dirty="0"/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375D6E-5CDD-48EF-BB3C-CC2C5F6C9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0178" y="272084"/>
            <a:ext cx="5162550" cy="61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587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EB997-FE2F-4ACD-97CF-15A3E7081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Beban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ECF05-36F2-451A-9960-1F6BFBB15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051979" cy="4351338"/>
          </a:xfrm>
        </p:spPr>
        <p:txBody>
          <a:bodyPr>
            <a:normAutofit/>
          </a:bodyPr>
          <a:lstStyle/>
          <a:p>
            <a:pPr algn="just"/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Angka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selain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nol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menyatakan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bahwa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simpul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awal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memiliki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jalur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ke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simpul</a:t>
            </a:r>
            <a:b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tujuan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dengan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beban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yang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dituliskan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pada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matrik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dan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angka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0 (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nol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menyatakan</a:t>
            </a:r>
            <a:r>
              <a:rPr lang="en-ID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bahwa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simpul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awal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tidak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memiliki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jalur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ke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simpul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tujuan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Pada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dasarnya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matrik</a:t>
            </a:r>
            <a:r>
              <a:rPr lang="en-ID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beban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sama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dengan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matrik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tetangga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hanya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berbeda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penanda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adanya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ID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jalur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br>
              <a:rPr lang="en-ID" sz="1800" dirty="0"/>
            </a:br>
            <a:endParaRPr lang="en-ID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375D6E-5CDD-48EF-BB3C-CC2C5F6C9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0178" y="272084"/>
            <a:ext cx="5162550" cy="61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68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C0D9C-9736-4D45-9101-AF9CD0DA9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r>
              <a:rPr lang="en-US" dirty="0"/>
              <a:t> Graf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97815-A0F3-4214-AE94-838B3F1BA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matematika</a:t>
            </a:r>
            <a:r>
              <a:rPr lang="en-ID" dirty="0"/>
              <a:t> dan </a:t>
            </a:r>
            <a:r>
              <a:rPr lang="en-ID" dirty="0" err="1"/>
              <a:t>ilmu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, </a:t>
            </a:r>
            <a:r>
              <a:rPr lang="en-ID" dirty="0" err="1"/>
              <a:t>teori</a:t>
            </a:r>
            <a:r>
              <a:rPr lang="en-ID" dirty="0"/>
              <a:t> </a:t>
            </a:r>
            <a:r>
              <a:rPr lang="en-ID" dirty="0" err="1"/>
              <a:t>graf</a:t>
            </a:r>
            <a:r>
              <a:rPr lang="en-ID" dirty="0"/>
              <a:t> </a:t>
            </a:r>
            <a:r>
              <a:rPr lang="en-ID" dirty="0" err="1"/>
              <a:t>mempelajari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graf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yang </a:t>
            </a:r>
            <a:r>
              <a:rPr lang="en-ID" dirty="0" err="1"/>
              <a:t>menggambarkan</a:t>
            </a:r>
            <a:r>
              <a:rPr lang="en-ID" dirty="0"/>
              <a:t> </a:t>
            </a:r>
            <a:r>
              <a:rPr lang="en-ID" dirty="0" err="1"/>
              <a:t>relasi</a:t>
            </a:r>
            <a:r>
              <a:rPr lang="en-ID" dirty="0"/>
              <a:t> </a:t>
            </a:r>
            <a:r>
              <a:rPr lang="en-ID" dirty="0" err="1"/>
              <a:t>antar</a:t>
            </a:r>
            <a:r>
              <a:rPr lang="en-ID" dirty="0"/>
              <a:t> </a:t>
            </a:r>
            <a:r>
              <a:rPr lang="en-ID" dirty="0" err="1"/>
              <a:t>objek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koleksi</a:t>
            </a:r>
            <a:r>
              <a:rPr lang="en-ID" dirty="0"/>
              <a:t> </a:t>
            </a:r>
            <a:r>
              <a:rPr lang="en-ID" dirty="0" err="1"/>
              <a:t>objek</a:t>
            </a:r>
            <a:r>
              <a:rPr lang="en-ID" dirty="0"/>
              <a:t>.</a:t>
            </a:r>
          </a:p>
          <a:p>
            <a:pPr algn="just"/>
            <a:r>
              <a:rPr lang="en-ID" dirty="0" err="1"/>
              <a:t>Definisi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graf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himpunan</a:t>
            </a:r>
            <a:r>
              <a:rPr lang="en-ID" dirty="0"/>
              <a:t> </a:t>
            </a:r>
            <a:r>
              <a:rPr lang="en-ID" dirty="0" err="1"/>
              <a:t>benda</a:t>
            </a:r>
            <a:r>
              <a:rPr lang="en-ID" dirty="0"/>
              <a:t> - </a:t>
            </a:r>
            <a:r>
              <a:rPr lang="en-ID" dirty="0" err="1"/>
              <a:t>benda</a:t>
            </a:r>
            <a:r>
              <a:rPr lang="en-ID" dirty="0"/>
              <a:t> yang </a:t>
            </a:r>
            <a:r>
              <a:rPr lang="en-ID" dirty="0" err="1"/>
              <a:t>disebut</a:t>
            </a:r>
            <a:r>
              <a:rPr lang="en-ID" dirty="0"/>
              <a:t> </a:t>
            </a:r>
            <a:r>
              <a:rPr lang="en-ID" dirty="0" err="1"/>
              <a:t>verteks</a:t>
            </a:r>
            <a:r>
              <a:rPr lang="en-ID" dirty="0"/>
              <a:t> (</a:t>
            </a:r>
            <a:r>
              <a:rPr lang="en-ID" dirty="0" err="1"/>
              <a:t>atau</a:t>
            </a:r>
            <a:r>
              <a:rPr lang="en-ID" dirty="0"/>
              <a:t> node) yang </a:t>
            </a:r>
            <a:r>
              <a:rPr lang="en-ID" dirty="0" err="1"/>
              <a:t>terhubung</a:t>
            </a:r>
            <a:r>
              <a:rPr lang="en-ID" dirty="0"/>
              <a:t> oleh </a:t>
            </a:r>
            <a:r>
              <a:rPr lang="en-ID" dirty="0" err="1"/>
              <a:t>sisi</a:t>
            </a:r>
            <a:r>
              <a:rPr lang="en-ID" dirty="0"/>
              <a:t> (</a:t>
            </a:r>
            <a:r>
              <a:rPr lang="en-ID" dirty="0" err="1"/>
              <a:t>atau</a:t>
            </a:r>
            <a:r>
              <a:rPr lang="en-ID" dirty="0"/>
              <a:t> edge </a:t>
            </a:r>
            <a:r>
              <a:rPr lang="en-ID" dirty="0" err="1"/>
              <a:t>atau</a:t>
            </a:r>
            <a:r>
              <a:rPr lang="en-ID" dirty="0"/>
              <a:t> arc). </a:t>
            </a:r>
          </a:p>
          <a:p>
            <a:pPr algn="just"/>
            <a:r>
              <a:rPr lang="en-ID" dirty="0" err="1"/>
              <a:t>Biasanya</a:t>
            </a:r>
            <a:r>
              <a:rPr lang="en-ID" dirty="0"/>
              <a:t> </a:t>
            </a:r>
            <a:r>
              <a:rPr lang="en-ID" dirty="0" err="1"/>
              <a:t>graf</a:t>
            </a:r>
            <a:r>
              <a:rPr lang="en-ID" dirty="0"/>
              <a:t> </a:t>
            </a:r>
            <a:r>
              <a:rPr lang="en-ID" dirty="0" err="1"/>
              <a:t>digambarkan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kumpulan</a:t>
            </a:r>
            <a:r>
              <a:rPr lang="en-ID" dirty="0"/>
              <a:t> </a:t>
            </a:r>
            <a:r>
              <a:rPr lang="en-ID" dirty="0" err="1"/>
              <a:t>titik-titik</a:t>
            </a:r>
            <a:r>
              <a:rPr lang="en-ID" dirty="0"/>
              <a:t> (</a:t>
            </a:r>
            <a:r>
              <a:rPr lang="en-ID" dirty="0" err="1"/>
              <a:t>melambangkan</a:t>
            </a:r>
            <a:r>
              <a:rPr lang="en-ID" dirty="0"/>
              <a:t> </a:t>
            </a:r>
            <a:r>
              <a:rPr lang="en-ID" dirty="0" err="1"/>
              <a:t>verteks</a:t>
            </a:r>
            <a:r>
              <a:rPr lang="en-ID" dirty="0"/>
              <a:t>) yang </a:t>
            </a:r>
            <a:r>
              <a:rPr lang="en-ID" dirty="0" err="1"/>
              <a:t>dihubungkan</a:t>
            </a:r>
            <a:r>
              <a:rPr lang="en-ID" dirty="0"/>
              <a:t> oleh garis-garis (</a:t>
            </a:r>
            <a:r>
              <a:rPr lang="en-ID" dirty="0" err="1"/>
              <a:t>melambangkan</a:t>
            </a:r>
            <a:r>
              <a:rPr lang="en-ID" dirty="0"/>
              <a:t> </a:t>
            </a:r>
            <a:r>
              <a:rPr lang="en-ID" dirty="0" err="1"/>
              <a:t>sisi</a:t>
            </a:r>
            <a:r>
              <a:rPr lang="en-ID" dirty="0"/>
              <a:t>),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garis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diawali</a:t>
            </a:r>
            <a:r>
              <a:rPr lang="en-ID" dirty="0"/>
              <a:t> dan </a:t>
            </a:r>
            <a:r>
              <a:rPr lang="en-ID" dirty="0" err="1"/>
              <a:t>diakhiri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simpul</a:t>
            </a:r>
            <a:r>
              <a:rPr lang="en-ID" dirty="0"/>
              <a:t> (node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verteks</a:t>
            </a:r>
            <a:r>
              <a:rPr lang="en-ID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07810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7C137-7EAD-4EC7-83D1-329E76073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Ilustrasi</a:t>
            </a:r>
            <a:r>
              <a:rPr lang="en-US" dirty="0"/>
              <a:t> Graf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DA44A-26CA-4FD6-98BB-22E4CB68C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1800" dirty="0"/>
              <a:t>Graph </a:t>
            </a:r>
            <a:r>
              <a:rPr lang="en-ID" sz="1800" dirty="0" err="1"/>
              <a:t>adalah</a:t>
            </a:r>
            <a:r>
              <a:rPr lang="en-ID" sz="1800" dirty="0"/>
              <a:t> </a:t>
            </a:r>
            <a:r>
              <a:rPr lang="en-ID" sz="1800" dirty="0" err="1"/>
              <a:t>suatu</a:t>
            </a:r>
            <a:r>
              <a:rPr lang="en-ID" sz="1800" dirty="0"/>
              <a:t> </a:t>
            </a:r>
            <a:r>
              <a:rPr lang="en-ID" sz="1800" dirty="0" err="1"/>
              <a:t>jenis</a:t>
            </a:r>
            <a:r>
              <a:rPr lang="en-ID" sz="1800" dirty="0"/>
              <a:t> </a:t>
            </a:r>
            <a:r>
              <a:rPr lang="en-ID" sz="1800" dirty="0" err="1"/>
              <a:t>struktur</a:t>
            </a:r>
            <a:r>
              <a:rPr lang="en-ID" sz="1800" dirty="0"/>
              <a:t> data yang </a:t>
            </a:r>
            <a:r>
              <a:rPr lang="en-ID" sz="1800" dirty="0" err="1"/>
              <a:t>didefinisikan</a:t>
            </a:r>
            <a:r>
              <a:rPr lang="en-ID" sz="1800" dirty="0"/>
              <a:t> </a:t>
            </a:r>
            <a:r>
              <a:rPr lang="en-ID" sz="1800" dirty="0" err="1"/>
              <a:t>sebagai</a:t>
            </a:r>
            <a:r>
              <a:rPr lang="en-ID" sz="1800" dirty="0"/>
              <a:t> </a:t>
            </a:r>
            <a:r>
              <a:rPr lang="en-ID" sz="1800" dirty="0" err="1"/>
              <a:t>berikut</a:t>
            </a:r>
            <a:r>
              <a:rPr lang="en-ID" sz="1800" dirty="0"/>
              <a:t>: G = (V,E), di mana:</a:t>
            </a:r>
          </a:p>
          <a:p>
            <a:r>
              <a:rPr lang="en-ID" sz="1800" dirty="0"/>
              <a:t>G </a:t>
            </a:r>
            <a:r>
              <a:rPr lang="en-ID" sz="1800" dirty="0" err="1"/>
              <a:t>merepresentasikan</a:t>
            </a:r>
            <a:r>
              <a:rPr lang="en-ID" sz="1800" dirty="0"/>
              <a:t> graph,</a:t>
            </a:r>
          </a:p>
          <a:p>
            <a:r>
              <a:rPr lang="en-ID" sz="1800" dirty="0"/>
              <a:t>V </a:t>
            </a:r>
            <a:r>
              <a:rPr lang="en-ID" sz="1800" dirty="0" err="1"/>
              <a:t>adalah</a:t>
            </a:r>
            <a:r>
              <a:rPr lang="en-ID" sz="1800" dirty="0"/>
              <a:t> </a:t>
            </a:r>
            <a:r>
              <a:rPr lang="en-ID" sz="1800" dirty="0" err="1"/>
              <a:t>himpunan</a:t>
            </a:r>
            <a:r>
              <a:rPr lang="en-ID" sz="1800" dirty="0"/>
              <a:t> vertex </a:t>
            </a:r>
            <a:r>
              <a:rPr lang="en-ID" sz="1800" dirty="0" err="1"/>
              <a:t>atau</a:t>
            </a:r>
            <a:r>
              <a:rPr lang="en-ID" sz="1800" dirty="0"/>
              <a:t> node,</a:t>
            </a:r>
          </a:p>
          <a:p>
            <a:r>
              <a:rPr lang="en-ID" sz="1800" dirty="0"/>
              <a:t>E </a:t>
            </a:r>
            <a:r>
              <a:rPr lang="en-ID" sz="1800" dirty="0" err="1"/>
              <a:t>adalah</a:t>
            </a:r>
            <a:r>
              <a:rPr lang="en-ID" sz="1800" dirty="0"/>
              <a:t> </a:t>
            </a:r>
            <a:r>
              <a:rPr lang="en-ID" sz="1800" dirty="0" err="1"/>
              <a:t>himpunan</a:t>
            </a:r>
            <a:r>
              <a:rPr lang="en-ID" sz="1800" dirty="0"/>
              <a:t> edge (</a:t>
            </a:r>
            <a:r>
              <a:rPr lang="en-ID" sz="1800" dirty="0" err="1"/>
              <a:t>sisi</a:t>
            </a:r>
            <a:r>
              <a:rPr lang="en-ID" sz="1800" dirty="0"/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D2A977-402A-4D47-AF85-535EA1AA5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6066" y="3150083"/>
            <a:ext cx="7000875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40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C5231-F123-4F2D-8290-F065B643F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Tetangga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01789-AC8E-41D7-AAB3-890D14157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D" dirty="0"/>
              <a:t>Karena </a:t>
            </a:r>
            <a:r>
              <a:rPr lang="en-ID" dirty="0" err="1"/>
              <a:t>sebuah</a:t>
            </a:r>
            <a:r>
              <a:rPr lang="en-ID" dirty="0"/>
              <a:t> garis </a:t>
            </a:r>
            <a:r>
              <a:rPr lang="en-ID" dirty="0" err="1"/>
              <a:t>diawali</a:t>
            </a:r>
            <a:r>
              <a:rPr lang="en-ID" dirty="0"/>
              <a:t> dan </a:t>
            </a:r>
            <a:r>
              <a:rPr lang="en-ID" dirty="0" err="1"/>
              <a:t>diakhiri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simpul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garis </a:t>
            </a:r>
            <a:r>
              <a:rPr lang="en-ID" dirty="0" err="1"/>
              <a:t>misalnya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garis a </a:t>
            </a:r>
            <a:r>
              <a:rPr lang="en-ID" dirty="0" err="1"/>
              <a:t>dinyatakan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a = [A, B] di mana </a:t>
            </a:r>
            <a:r>
              <a:rPr lang="en-ID" dirty="0" err="1"/>
              <a:t>diartikan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garis a </a:t>
            </a:r>
            <a:r>
              <a:rPr lang="en-ID" dirty="0" err="1"/>
              <a:t>diawali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simpul</a:t>
            </a:r>
            <a:r>
              <a:rPr lang="en-ID" dirty="0"/>
              <a:t> A dan </a:t>
            </a:r>
            <a:r>
              <a:rPr lang="en-ID" dirty="0" err="1"/>
              <a:t>diakhiri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simpul</a:t>
            </a:r>
            <a:r>
              <a:rPr lang="en-ID" dirty="0"/>
              <a:t> B </a:t>
            </a:r>
            <a:r>
              <a:rPr lang="en-ID" dirty="0" err="1"/>
              <a:t>sedangkan</a:t>
            </a:r>
            <a:r>
              <a:rPr lang="en-ID" dirty="0"/>
              <a:t> </a:t>
            </a:r>
            <a:r>
              <a:rPr lang="en-ID" dirty="0" err="1"/>
              <a:t>simpul</a:t>
            </a:r>
            <a:r>
              <a:rPr lang="en-ID" dirty="0"/>
              <a:t> yang </a:t>
            </a:r>
            <a:r>
              <a:rPr lang="en-ID" dirty="0" err="1"/>
              <a:t>terhubung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garis </a:t>
            </a:r>
            <a:r>
              <a:rPr lang="en-ID" dirty="0" err="1"/>
              <a:t>disebut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simpul</a:t>
            </a:r>
            <a:r>
              <a:rPr lang="en-ID" dirty="0"/>
              <a:t> </a:t>
            </a:r>
            <a:r>
              <a:rPr lang="en-ID" dirty="0" err="1"/>
              <a:t>tetangga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dikatakan</a:t>
            </a:r>
            <a:r>
              <a:rPr lang="en-ID" dirty="0"/>
              <a:t> </a:t>
            </a:r>
            <a:r>
              <a:rPr lang="en-ID" dirty="0" err="1"/>
              <a:t>simpul</a:t>
            </a:r>
            <a:r>
              <a:rPr lang="en-ID" dirty="0"/>
              <a:t> A </a:t>
            </a:r>
            <a:r>
              <a:rPr lang="en-ID" dirty="0" err="1"/>
              <a:t>bertetangga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simpul</a:t>
            </a:r>
            <a:r>
              <a:rPr lang="en-ID" dirty="0"/>
              <a:t> B.</a:t>
            </a:r>
          </a:p>
        </p:txBody>
      </p:sp>
    </p:spTree>
    <p:extLst>
      <p:ext uri="{BB962C8B-B14F-4D97-AF65-F5344CB8AC3E}">
        <p14:creationId xmlns:p14="http://schemas.microsoft.com/office/powerpoint/2010/main" val="2310667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6D92-20F4-4A1F-871A-3C8DA49D8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Jenis-Jenis</a:t>
            </a:r>
            <a:r>
              <a:rPr lang="en-ID" dirty="0"/>
              <a:t>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CA655-B4F3-423A-BBBB-95EF1A186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edge-</a:t>
            </a:r>
            <a:r>
              <a:rPr lang="en-ID" dirty="0" err="1"/>
              <a:t>nya</a:t>
            </a:r>
            <a:r>
              <a:rPr lang="en-ID" dirty="0"/>
              <a:t>, graph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dibedakan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: directed graph dan undirected graph.</a:t>
            </a:r>
          </a:p>
          <a:p>
            <a:r>
              <a:rPr lang="en-ID" dirty="0"/>
              <a:t>Directed graph (Graf </a:t>
            </a:r>
            <a:r>
              <a:rPr lang="en-ID" dirty="0" err="1"/>
              <a:t>berarah</a:t>
            </a:r>
            <a:r>
              <a:rPr lang="en-ID" dirty="0"/>
              <a:t>) </a:t>
            </a:r>
            <a:r>
              <a:rPr lang="en-ID" dirty="0" err="1"/>
              <a:t>memiliki</a:t>
            </a:r>
            <a:r>
              <a:rPr lang="en-ID" dirty="0"/>
              <a:t> directed edge, </a:t>
            </a:r>
            <a:r>
              <a:rPr lang="en-ID" dirty="0" err="1"/>
              <a:t>yakni</a:t>
            </a:r>
            <a:r>
              <a:rPr lang="en-ID" dirty="0"/>
              <a:t> </a:t>
            </a:r>
            <a:r>
              <a:rPr lang="en-ID" dirty="0" err="1"/>
              <a:t>berarah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sisi</a:t>
            </a:r>
            <a:r>
              <a:rPr lang="en-ID" dirty="0"/>
              <a:t>.</a:t>
            </a:r>
          </a:p>
          <a:p>
            <a:r>
              <a:rPr lang="en-ID" dirty="0"/>
              <a:t>Undirected graph (Graf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berarah</a:t>
            </a:r>
            <a:r>
              <a:rPr lang="en-ID" dirty="0"/>
              <a:t>) </a:t>
            </a:r>
            <a:r>
              <a:rPr lang="en-ID" dirty="0" err="1"/>
              <a:t>memiliki</a:t>
            </a:r>
            <a:r>
              <a:rPr lang="en-ID" dirty="0"/>
              <a:t> undirected edge, </a:t>
            </a:r>
            <a:r>
              <a:rPr lang="en-ID" dirty="0" err="1"/>
              <a:t>yakni</a:t>
            </a:r>
            <a:r>
              <a:rPr lang="en-ID" dirty="0"/>
              <a:t> </a:t>
            </a:r>
            <a:r>
              <a:rPr lang="en-ID" dirty="0" err="1"/>
              <a:t>berarah</a:t>
            </a:r>
            <a:r>
              <a:rPr lang="en-ID" dirty="0"/>
              <a:t> </a:t>
            </a:r>
            <a:r>
              <a:rPr lang="en-ID" dirty="0" err="1"/>
              <a:t>bolak-balik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75365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909FA-62CB-4BF4-AE33-CB6010EC2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Undirected Graph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72C47-2FE0-40F0-A4FC-FEC269286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Pada </a:t>
            </a:r>
            <a:r>
              <a:rPr lang="en-ID" dirty="0" err="1"/>
              <a:t>undirecte</a:t>
            </a:r>
            <a:r>
              <a:rPr lang="en-ID" dirty="0"/>
              <a:t> graph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"</a:t>
            </a:r>
            <a:r>
              <a:rPr lang="en-ID" dirty="0" err="1"/>
              <a:t>berjalan</a:t>
            </a:r>
            <a:r>
              <a:rPr lang="en-ID" dirty="0"/>
              <a:t>" </a:t>
            </a:r>
            <a:r>
              <a:rPr lang="en-ID" dirty="0" err="1"/>
              <a:t>dari</a:t>
            </a:r>
            <a:r>
              <a:rPr lang="en-ID" dirty="0"/>
              <a:t> vertex 1 </a:t>
            </a:r>
            <a:r>
              <a:rPr lang="en-ID" dirty="0" err="1"/>
              <a:t>ke</a:t>
            </a:r>
            <a:r>
              <a:rPr lang="en-ID" dirty="0"/>
              <a:t> 2,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sebaliknya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vertex 2 </a:t>
            </a:r>
            <a:r>
              <a:rPr lang="en-ID" dirty="0" err="1"/>
              <a:t>ke</a:t>
            </a:r>
            <a:r>
              <a:rPr lang="en-ID" dirty="0"/>
              <a:t> 1, </a:t>
            </a:r>
            <a:r>
              <a:rPr lang="en-ID" dirty="0" err="1"/>
              <a:t>karena</a:t>
            </a:r>
            <a:r>
              <a:rPr lang="en-ID" dirty="0"/>
              <a:t> edge yang </a:t>
            </a:r>
            <a:r>
              <a:rPr lang="en-ID" dirty="0" err="1"/>
              <a:t>menghubungkan</a:t>
            </a:r>
            <a:r>
              <a:rPr lang="en-ID" dirty="0"/>
              <a:t> </a:t>
            </a:r>
            <a:r>
              <a:rPr lang="en-ID" dirty="0" err="1"/>
              <a:t>keduanya</a:t>
            </a:r>
            <a:r>
              <a:rPr lang="en-ID" dirty="0"/>
              <a:t> </a:t>
            </a:r>
            <a:r>
              <a:rPr lang="en-ID" dirty="0" err="1"/>
              <a:t>berarah</a:t>
            </a:r>
            <a:r>
              <a:rPr lang="en-ID" dirty="0"/>
              <a:t> </a:t>
            </a:r>
            <a:r>
              <a:rPr lang="en-ID" dirty="0" err="1"/>
              <a:t>bolak-balik</a:t>
            </a:r>
            <a:r>
              <a:rPr lang="en-ID" dirty="0"/>
              <a:t>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CC1944-F7AE-40FC-99AA-15DE11405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4162" y="3140144"/>
            <a:ext cx="7000875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984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909FA-62CB-4BF4-AE33-CB6010EC2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Graph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72C47-2FE0-40F0-A4FC-FEC269286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D" sz="2000" dirty="0"/>
              <a:t>Pada Directed graph </a:t>
            </a:r>
            <a:r>
              <a:rPr lang="en-ID" sz="2000" dirty="0" err="1"/>
              <a:t>kita</a:t>
            </a:r>
            <a:r>
              <a:rPr lang="en-ID" sz="2000" dirty="0"/>
              <a:t> </a:t>
            </a:r>
            <a:r>
              <a:rPr lang="en-ID" sz="2000" dirty="0" err="1"/>
              <a:t>dapat</a:t>
            </a:r>
            <a:r>
              <a:rPr lang="en-ID" sz="2000" dirty="0"/>
              <a:t> "</a:t>
            </a:r>
            <a:r>
              <a:rPr lang="en-ID" sz="2000" dirty="0" err="1"/>
              <a:t>berjalan</a:t>
            </a:r>
            <a:r>
              <a:rPr lang="en-ID" sz="2000" dirty="0"/>
              <a:t>" </a:t>
            </a:r>
            <a:r>
              <a:rPr lang="en-ID" sz="2000" dirty="0" err="1"/>
              <a:t>dari</a:t>
            </a:r>
            <a:r>
              <a:rPr lang="en-ID" sz="2000" dirty="0"/>
              <a:t> vertex A </a:t>
            </a:r>
            <a:r>
              <a:rPr lang="en-ID" sz="2000" dirty="0" err="1"/>
              <a:t>ke</a:t>
            </a:r>
            <a:r>
              <a:rPr lang="en-ID" sz="2000" dirty="0"/>
              <a:t> B, </a:t>
            </a:r>
            <a:r>
              <a:rPr lang="en-ID" sz="2000" dirty="0" err="1"/>
              <a:t>tetapi</a:t>
            </a:r>
            <a:r>
              <a:rPr lang="en-ID" sz="2000" dirty="0"/>
              <a:t> </a:t>
            </a:r>
            <a:r>
              <a:rPr lang="en-ID" sz="2000" dirty="0" err="1"/>
              <a:t>tidak</a:t>
            </a:r>
            <a:r>
              <a:rPr lang="en-ID" sz="2000" dirty="0"/>
              <a:t> </a:t>
            </a:r>
            <a:r>
              <a:rPr lang="en-ID" sz="2000" dirty="0" err="1"/>
              <a:t>bisa</a:t>
            </a:r>
            <a:r>
              <a:rPr lang="en-ID" sz="2000" dirty="0"/>
              <a:t> </a:t>
            </a:r>
            <a:r>
              <a:rPr lang="en-ID" sz="2000" dirty="0" err="1"/>
              <a:t>kembali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B </a:t>
            </a:r>
            <a:r>
              <a:rPr lang="en-ID" sz="2000" dirty="0" err="1"/>
              <a:t>ke</a:t>
            </a:r>
            <a:r>
              <a:rPr lang="en-ID" sz="2000" dirty="0"/>
              <a:t> A, </a:t>
            </a:r>
            <a:r>
              <a:rPr lang="en-ID" sz="2000" dirty="0" err="1"/>
              <a:t>karena</a:t>
            </a:r>
            <a:r>
              <a:rPr lang="en-ID" sz="2000" dirty="0"/>
              <a:t> edge-</a:t>
            </a:r>
            <a:r>
              <a:rPr lang="en-ID" sz="2000" dirty="0" err="1"/>
              <a:t>nya</a:t>
            </a:r>
            <a:r>
              <a:rPr lang="en-ID" sz="2000" dirty="0"/>
              <a:t> </a:t>
            </a:r>
            <a:r>
              <a:rPr lang="en-ID" sz="2000" dirty="0" err="1"/>
              <a:t>hanya</a:t>
            </a:r>
            <a:r>
              <a:rPr lang="en-ID" sz="2000" dirty="0"/>
              <a:t> </a:t>
            </a:r>
            <a:r>
              <a:rPr lang="en-ID" sz="2000" dirty="0" err="1"/>
              <a:t>memiliki</a:t>
            </a:r>
            <a:r>
              <a:rPr lang="en-ID" sz="2000" dirty="0"/>
              <a:t> </a:t>
            </a:r>
            <a:r>
              <a:rPr lang="en-ID" sz="2000" dirty="0" err="1"/>
              <a:t>satu</a:t>
            </a:r>
            <a:r>
              <a:rPr lang="en-ID" sz="2000" dirty="0"/>
              <a:t> </a:t>
            </a:r>
            <a:r>
              <a:rPr lang="en-ID" sz="2000" dirty="0" err="1"/>
              <a:t>arah</a:t>
            </a:r>
            <a:r>
              <a:rPr lang="en-ID" sz="2000" dirty="0"/>
              <a:t>.</a:t>
            </a:r>
          </a:p>
          <a:p>
            <a:pPr algn="just"/>
            <a:r>
              <a:rPr lang="en-ID" sz="2000" dirty="0" err="1"/>
              <a:t>Demikian</a:t>
            </a:r>
            <a:r>
              <a:rPr lang="en-ID" sz="2000" dirty="0"/>
              <a:t> pula </a:t>
            </a:r>
            <a:r>
              <a:rPr lang="en-ID" sz="2000" dirty="0" err="1"/>
              <a:t>kita</a:t>
            </a:r>
            <a:r>
              <a:rPr lang="en-ID" sz="2000" dirty="0"/>
              <a:t> </a:t>
            </a:r>
            <a:r>
              <a:rPr lang="en-ID" sz="2000" dirty="0" err="1"/>
              <a:t>dapat</a:t>
            </a:r>
            <a:r>
              <a:rPr lang="en-ID" sz="2000" dirty="0"/>
              <a:t> "</a:t>
            </a:r>
            <a:r>
              <a:rPr lang="en-ID" sz="2000" dirty="0" err="1"/>
              <a:t>berjalan</a:t>
            </a:r>
            <a:r>
              <a:rPr lang="en-ID" sz="2000" dirty="0"/>
              <a:t>" </a:t>
            </a:r>
            <a:r>
              <a:rPr lang="en-ID" sz="2000" dirty="0" err="1"/>
              <a:t>dari</a:t>
            </a:r>
            <a:r>
              <a:rPr lang="en-ID" sz="2000" dirty="0"/>
              <a:t> B </a:t>
            </a:r>
            <a:r>
              <a:rPr lang="en-ID" sz="2000" dirty="0" err="1"/>
              <a:t>ke</a:t>
            </a:r>
            <a:r>
              <a:rPr lang="en-ID" sz="2000" dirty="0"/>
              <a:t> E, C </a:t>
            </a:r>
            <a:r>
              <a:rPr lang="en-ID" sz="2000" dirty="0" err="1"/>
              <a:t>ke</a:t>
            </a:r>
            <a:r>
              <a:rPr lang="en-ID" sz="2000" dirty="0"/>
              <a:t> A, E </a:t>
            </a:r>
            <a:r>
              <a:rPr lang="en-ID" sz="2000" dirty="0" err="1"/>
              <a:t>ke</a:t>
            </a:r>
            <a:r>
              <a:rPr lang="en-ID" sz="2000" dirty="0"/>
              <a:t> D, E </a:t>
            </a:r>
            <a:r>
              <a:rPr lang="en-ID" sz="2000" dirty="0" err="1"/>
              <a:t>ke</a:t>
            </a:r>
            <a:r>
              <a:rPr lang="en-ID" sz="2000" dirty="0"/>
              <a:t> G, dan D </a:t>
            </a:r>
            <a:r>
              <a:rPr lang="en-ID" sz="2000" dirty="0" err="1"/>
              <a:t>ke</a:t>
            </a:r>
            <a:r>
              <a:rPr lang="en-ID" sz="2000" dirty="0"/>
              <a:t> C, </a:t>
            </a:r>
            <a:r>
              <a:rPr lang="en-ID" sz="2000" dirty="0" err="1"/>
              <a:t>tetapi</a:t>
            </a:r>
            <a:r>
              <a:rPr lang="en-ID" sz="2000" dirty="0"/>
              <a:t> </a:t>
            </a:r>
            <a:r>
              <a:rPr lang="en-ID" sz="2000" dirty="0" err="1"/>
              <a:t>tidak</a:t>
            </a:r>
            <a:r>
              <a:rPr lang="en-ID" sz="2000" dirty="0"/>
              <a:t> </a:t>
            </a:r>
            <a:r>
              <a:rPr lang="en-ID" sz="2000" dirty="0" err="1"/>
              <a:t>sebaliknya</a:t>
            </a:r>
            <a:r>
              <a:rPr lang="en-ID" sz="2000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7D4084-4643-4657-9EA9-6822E765E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019" y="3829050"/>
            <a:ext cx="704850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825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11C63-2A3A-4F58-80A7-34113A31E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Weighted 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EB1BB-9ABB-4693-8F2B-B0521421A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D" dirty="0"/>
              <a:t>Edge pada graph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weighted (</a:t>
            </a:r>
            <a:r>
              <a:rPr lang="en-ID" dirty="0" err="1"/>
              <a:t>berbobot</a:t>
            </a:r>
            <a:r>
              <a:rPr lang="en-ID" dirty="0"/>
              <a:t>) dan unweighted (</a:t>
            </a:r>
            <a:r>
              <a:rPr lang="en-ID" dirty="0" err="1"/>
              <a:t>tak</a:t>
            </a:r>
            <a:r>
              <a:rPr lang="en-ID" dirty="0"/>
              <a:t> </a:t>
            </a:r>
            <a:r>
              <a:rPr lang="en-ID" dirty="0" err="1"/>
              <a:t>berbobot</a:t>
            </a:r>
            <a:r>
              <a:rPr lang="en-ID" dirty="0"/>
              <a:t>). </a:t>
            </a:r>
          </a:p>
          <a:p>
            <a:pPr algn="just"/>
            <a:r>
              <a:rPr lang="en-ID" dirty="0"/>
              <a:t>Pada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sebelumnya</a:t>
            </a:r>
            <a:r>
              <a:rPr lang="en-ID" dirty="0"/>
              <a:t> , graph </a:t>
            </a:r>
            <a:r>
              <a:rPr lang="en-ID" dirty="0" err="1"/>
              <a:t>memiliki</a:t>
            </a:r>
            <a:r>
              <a:rPr lang="en-ID" dirty="0"/>
              <a:t> edge yang </a:t>
            </a:r>
            <a:r>
              <a:rPr lang="en-ID" dirty="0" err="1"/>
              <a:t>tak</a:t>
            </a:r>
            <a:r>
              <a:rPr lang="en-ID" dirty="0"/>
              <a:t> </a:t>
            </a:r>
            <a:r>
              <a:rPr lang="en-ID" dirty="0" err="1"/>
              <a:t>berbobot</a:t>
            </a:r>
            <a:r>
              <a:rPr lang="en-ID" dirty="0"/>
              <a:t>. </a:t>
            </a:r>
            <a:r>
              <a:rPr lang="en-ID" dirty="0" err="1"/>
              <a:t>Setiap</a:t>
            </a:r>
            <a:r>
              <a:rPr lang="en-ID" dirty="0"/>
              <a:t> edge </a:t>
            </a:r>
            <a:r>
              <a:rPr lang="en-ID" dirty="0" err="1"/>
              <a:t>bernilai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. </a:t>
            </a:r>
            <a:r>
              <a:rPr lang="en-ID" dirty="0" err="1"/>
              <a:t>Dengan</a:t>
            </a:r>
            <a:r>
              <a:rPr lang="en-ID" dirty="0"/>
              <a:t> kata lain, </a:t>
            </a:r>
            <a:r>
              <a:rPr lang="en-ID" dirty="0" err="1"/>
              <a:t>berjalan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verteks</a:t>
            </a:r>
            <a:r>
              <a:rPr lang="en-ID" dirty="0"/>
              <a:t> A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verteks</a:t>
            </a:r>
            <a:r>
              <a:rPr lang="en-ID" dirty="0"/>
              <a:t> B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 </a:t>
            </a:r>
            <a:r>
              <a:rPr lang="en-ID" dirty="0" err="1"/>
              <a:t>biayanya</a:t>
            </a:r>
            <a:r>
              <a:rPr lang="en-ID" dirty="0"/>
              <a:t> (cost)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berjalan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vertex A </a:t>
            </a:r>
            <a:r>
              <a:rPr lang="en-ID" dirty="0" err="1"/>
              <a:t>ke</a:t>
            </a:r>
            <a:r>
              <a:rPr lang="en-ID" dirty="0"/>
              <a:t> C. </a:t>
            </a:r>
          </a:p>
        </p:txBody>
      </p:sp>
    </p:spTree>
    <p:extLst>
      <p:ext uri="{BB962C8B-B14F-4D97-AF65-F5344CB8AC3E}">
        <p14:creationId xmlns:p14="http://schemas.microsoft.com/office/powerpoint/2010/main" val="1838993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11C63-2A3A-4F58-80A7-34113A31E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Weighted 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EB1BB-9ABB-4693-8F2B-B0521421A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756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ID" sz="2000" dirty="0" err="1"/>
              <a:t>Sedangkan</a:t>
            </a:r>
            <a:r>
              <a:rPr lang="en-ID" sz="2000" dirty="0"/>
              <a:t> pada </a:t>
            </a:r>
            <a:r>
              <a:rPr lang="en-ID" sz="2000" dirty="0" err="1"/>
              <a:t>gambar</a:t>
            </a:r>
            <a:r>
              <a:rPr lang="en-ID" sz="2000" dirty="0"/>
              <a:t> di </a:t>
            </a:r>
            <a:r>
              <a:rPr lang="en-ID" sz="2000" dirty="0" err="1"/>
              <a:t>bawah</a:t>
            </a:r>
            <a:r>
              <a:rPr lang="en-ID" sz="2000" dirty="0"/>
              <a:t>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menunjukkan</a:t>
            </a:r>
            <a:r>
              <a:rPr lang="en-ID" sz="2000" dirty="0"/>
              <a:t> </a:t>
            </a:r>
            <a:r>
              <a:rPr lang="en-ID" sz="2000" dirty="0" err="1"/>
              <a:t>sebuah</a:t>
            </a:r>
            <a:r>
              <a:rPr lang="en-ID" sz="2000" dirty="0"/>
              <a:t> undirected graph (</a:t>
            </a:r>
            <a:r>
              <a:rPr lang="en-ID" sz="2000" dirty="0" err="1"/>
              <a:t>graf</a:t>
            </a:r>
            <a:r>
              <a:rPr lang="en-ID" sz="2000" dirty="0"/>
              <a:t> </a:t>
            </a:r>
            <a:r>
              <a:rPr lang="en-ID" sz="2000" dirty="0" err="1"/>
              <a:t>tak</a:t>
            </a:r>
            <a:r>
              <a:rPr lang="en-ID" sz="2000" dirty="0"/>
              <a:t> </a:t>
            </a:r>
            <a:r>
              <a:rPr lang="en-ID" sz="2000" dirty="0" err="1"/>
              <a:t>berarah</a:t>
            </a:r>
            <a:r>
              <a:rPr lang="en-ID" sz="2000" dirty="0"/>
              <a:t>) </a:t>
            </a:r>
            <a:r>
              <a:rPr lang="en-ID" sz="2000" dirty="0" err="1"/>
              <a:t>dengan</a:t>
            </a:r>
            <a:r>
              <a:rPr lang="en-ID" sz="2000" dirty="0"/>
              <a:t> weighted edge (</a:t>
            </a:r>
            <a:r>
              <a:rPr lang="en-ID" sz="2000" dirty="0" err="1"/>
              <a:t>berbobot</a:t>
            </a:r>
            <a:r>
              <a:rPr lang="en-ID" sz="2000" dirty="0"/>
              <a:t>). </a:t>
            </a:r>
          </a:p>
          <a:p>
            <a:pPr algn="just"/>
            <a:r>
              <a:rPr lang="en-ID" sz="2000" dirty="0"/>
              <a:t>Kita </a:t>
            </a:r>
            <a:r>
              <a:rPr lang="en-ID" sz="2000" dirty="0" err="1"/>
              <a:t>bisa</a:t>
            </a:r>
            <a:r>
              <a:rPr lang="en-ID" sz="2000" dirty="0"/>
              <a:t> </a:t>
            </a:r>
            <a:r>
              <a:rPr lang="en-ID" sz="2000" dirty="0" err="1"/>
              <a:t>melihat</a:t>
            </a:r>
            <a:r>
              <a:rPr lang="en-ID" sz="2000" dirty="0"/>
              <a:t> </a:t>
            </a:r>
            <a:r>
              <a:rPr lang="en-ID" sz="2000" dirty="0" err="1"/>
              <a:t>bahwa</a:t>
            </a:r>
            <a:r>
              <a:rPr lang="en-ID" sz="2000" dirty="0"/>
              <a:t> edge yang </a:t>
            </a:r>
            <a:r>
              <a:rPr lang="en-ID" sz="2000" dirty="0" err="1"/>
              <a:t>menghubungkan</a:t>
            </a:r>
            <a:r>
              <a:rPr lang="en-ID" sz="2000" dirty="0"/>
              <a:t> vertex 1 dan 2 </a:t>
            </a:r>
            <a:r>
              <a:rPr lang="en-ID" sz="2000" dirty="0" err="1"/>
              <a:t>bernilai</a:t>
            </a:r>
            <a:r>
              <a:rPr lang="en-ID" sz="2000" dirty="0"/>
              <a:t> 10, </a:t>
            </a:r>
            <a:r>
              <a:rPr lang="en-ID" sz="2000" dirty="0" err="1"/>
              <a:t>sedangkan</a:t>
            </a:r>
            <a:r>
              <a:rPr lang="en-ID" sz="2000" dirty="0"/>
              <a:t> edge yang </a:t>
            </a:r>
            <a:r>
              <a:rPr lang="en-ID" sz="2000" dirty="0" err="1"/>
              <a:t>menghubungkan</a:t>
            </a:r>
            <a:r>
              <a:rPr lang="en-ID" sz="2000" dirty="0"/>
              <a:t> vertex 1 dan 3 </a:t>
            </a:r>
            <a:r>
              <a:rPr lang="en-ID" sz="2000" dirty="0" err="1"/>
              <a:t>bernilai</a:t>
            </a:r>
            <a:r>
              <a:rPr lang="en-ID" sz="2000" dirty="0"/>
              <a:t> 7.</a:t>
            </a:r>
          </a:p>
          <a:p>
            <a:pPr algn="just"/>
            <a:r>
              <a:rPr lang="en-ID" sz="2000" dirty="0" err="1"/>
              <a:t>Artinya</a:t>
            </a:r>
            <a:r>
              <a:rPr lang="en-ID" sz="2000" dirty="0"/>
              <a:t>, </a:t>
            </a:r>
            <a:r>
              <a:rPr lang="en-ID" sz="2000" dirty="0" err="1"/>
              <a:t>biaya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"</a:t>
            </a:r>
            <a:r>
              <a:rPr lang="en-ID" sz="2000" dirty="0" err="1"/>
              <a:t>berjalan</a:t>
            </a:r>
            <a:r>
              <a:rPr lang="en-ID" sz="2000" dirty="0"/>
              <a:t>" </a:t>
            </a:r>
            <a:r>
              <a:rPr lang="en-ID" sz="2000" dirty="0" err="1"/>
              <a:t>dari</a:t>
            </a:r>
            <a:r>
              <a:rPr lang="en-ID" sz="2000" dirty="0"/>
              <a:t> vertex 1 </a:t>
            </a:r>
            <a:r>
              <a:rPr lang="en-ID" sz="2000" dirty="0" err="1"/>
              <a:t>ke</a:t>
            </a:r>
            <a:r>
              <a:rPr lang="en-ID" sz="2000" dirty="0"/>
              <a:t> 2 </a:t>
            </a:r>
            <a:r>
              <a:rPr lang="en-ID" sz="2000" dirty="0" err="1"/>
              <a:t>lebih</a:t>
            </a:r>
            <a:r>
              <a:rPr lang="en-ID" sz="2000" dirty="0"/>
              <a:t> </a:t>
            </a:r>
            <a:r>
              <a:rPr lang="en-ID" sz="2000" dirty="0" err="1"/>
              <a:t>besar</a:t>
            </a:r>
            <a:r>
              <a:rPr lang="en-ID" sz="2000" dirty="0"/>
              <a:t> </a:t>
            </a:r>
            <a:r>
              <a:rPr lang="en-ID" sz="2000" dirty="0" err="1"/>
              <a:t>daripada</a:t>
            </a:r>
            <a:r>
              <a:rPr lang="en-ID" sz="2000" dirty="0"/>
              <a:t> </a:t>
            </a:r>
            <a:r>
              <a:rPr lang="en-ID" sz="2000" dirty="0" err="1"/>
              <a:t>biaya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"</a:t>
            </a:r>
            <a:r>
              <a:rPr lang="en-ID" sz="2000" dirty="0" err="1"/>
              <a:t>berjalan</a:t>
            </a:r>
            <a:r>
              <a:rPr lang="en-ID" sz="2000" dirty="0"/>
              <a:t>" </a:t>
            </a:r>
            <a:r>
              <a:rPr lang="en-ID" sz="2000" dirty="0" err="1"/>
              <a:t>dari</a:t>
            </a:r>
            <a:r>
              <a:rPr lang="en-ID" sz="2000" dirty="0"/>
              <a:t> vertex 1 </a:t>
            </a:r>
            <a:r>
              <a:rPr lang="en-ID" sz="2000" dirty="0" err="1"/>
              <a:t>ke</a:t>
            </a:r>
            <a:r>
              <a:rPr lang="en-ID" sz="2000" dirty="0"/>
              <a:t> 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3F1334-A345-4396-B1CA-E0A112833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2591" y="3446254"/>
            <a:ext cx="6888232" cy="264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271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92</TotalTime>
  <Words>887</Words>
  <Application>Microsoft Office PowerPoint</Application>
  <PresentationFormat>Widescreen</PresentationFormat>
  <Paragraphs>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Tw Cen MT</vt:lpstr>
      <vt:lpstr>Tw Cen MT Condensed</vt:lpstr>
      <vt:lpstr>Wingdings 3</vt:lpstr>
      <vt:lpstr>Integral</vt:lpstr>
      <vt:lpstr>GRAF</vt:lpstr>
      <vt:lpstr>Definisi Graf</vt:lpstr>
      <vt:lpstr>Ilustrasi Graf</vt:lpstr>
      <vt:lpstr>Simpul Tetangga</vt:lpstr>
      <vt:lpstr>Jenis-Jenis Graph</vt:lpstr>
      <vt:lpstr>Undirected Graph</vt:lpstr>
      <vt:lpstr>Directed Graph</vt:lpstr>
      <vt:lpstr>Weighted edge</vt:lpstr>
      <vt:lpstr>Weighted edge</vt:lpstr>
      <vt:lpstr>ADT Graph</vt:lpstr>
      <vt:lpstr>Representasi Graph</vt:lpstr>
      <vt:lpstr>Matriks Tetangga</vt:lpstr>
      <vt:lpstr>Matriks Jalur</vt:lpstr>
      <vt:lpstr>Matriks Beban</vt:lpstr>
      <vt:lpstr>Matriks Beban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</dc:title>
  <dc:creator>Helena</dc:creator>
  <cp:lastModifiedBy>Helena</cp:lastModifiedBy>
  <cp:revision>13</cp:revision>
  <dcterms:created xsi:type="dcterms:W3CDTF">2021-05-24T23:30:28Z</dcterms:created>
  <dcterms:modified xsi:type="dcterms:W3CDTF">2021-05-25T01:03:58Z</dcterms:modified>
</cp:coreProperties>
</file>