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3"/>
  </p:notesMasterIdLst>
  <p:sldIdLst>
    <p:sldId id="325" r:id="rId5"/>
    <p:sldId id="340" r:id="rId6"/>
    <p:sldId id="341" r:id="rId7"/>
    <p:sldId id="342" r:id="rId8"/>
    <p:sldId id="343" r:id="rId9"/>
    <p:sldId id="344" r:id="rId10"/>
    <p:sldId id="345" r:id="rId11"/>
    <p:sldId id="28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46" d="100"/>
          <a:sy n="46" d="100"/>
        </p:scale>
        <p:origin x="-70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50E8C-2689-4B15-B826-80064E9C0C1C}" type="datetimeFigureOut">
              <a:rPr lang="en-US" smtClean="0"/>
              <a:pPr/>
              <a:t>3/14/2020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4154B-F4A3-483A-917E-306EE56506CE}" type="slidenum">
              <a:rPr lang="en-US" smtClean="0"/>
              <a:pPr/>
              <a:t>‹#›</a:t>
            </a:fld>
            <a:endParaRPr lang="en-US" dirty="0"/>
          </a:p>
        </p:txBody>
      </p:sp>
    </p:spTree>
    <p:extLst>
      <p:ext uri="{BB962C8B-B14F-4D97-AF65-F5344CB8AC3E}">
        <p14:creationId xmlns:p14="http://schemas.microsoft.com/office/powerpoint/2010/main" xmlns="" val="389124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FB8A62-DCE9-4436-9813-08E79A925A23}" type="datetime1">
              <a:rPr lang="en-US" smtClean="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E7F13-71B8-4E89-9805-DA65EBFE4E21}" type="datetime1">
              <a:rPr lang="en-US" smtClean="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4F798-4536-418F-AF46-E7615AACEFFE}" type="datetime1">
              <a:rPr lang="en-US" smtClean="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5B916B1-B68C-4957-AE0B-93441D9E3D2F}" type="datetime1">
              <a:rPr lang="en-US" smtClean="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E64BFA5-A92D-41C0-B87E-588E162B4D01}" type="datetime1">
              <a:rPr lang="en-US" smtClean="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6EDBA82-64E2-4933-AD0E-2A0A12EEC9DB}" type="datetime1">
              <a:rPr lang="en-US" smtClean="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3C782-30F3-4353-A7EC-A4019AF6CF86}" type="datetime1">
              <a:rPr lang="en-US" smtClean="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DC2840-3F9A-41D5-88D3-AF4A12202226}" type="datetime1">
              <a:rPr lang="en-US" smtClean="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pPr/>
              <a:t>‹#›</a:t>
            </a:fld>
            <a:endParaRPr lang="en-US" noProof="0"/>
          </a:p>
        </p:txBody>
      </p:sp>
      <p:sp>
        <p:nvSpPr>
          <p:cNvPr id="15" name="Rectangle 1">
            <a:extLst>
              <a:ext uri="{FF2B5EF4-FFF2-40B4-BE49-F238E27FC236}">
                <a16:creationId xmlns:a16="http://schemas.microsoft.com/office/drawing/2014/main" xmlns="" id="{F70F810B-4DED-A045-A1D2-7605E821997B}"/>
              </a:ext>
            </a:extLst>
          </p:cNvPr>
          <p:cNvSpPr/>
          <p:nvPr userDrawn="1"/>
        </p:nvSpPr>
        <p:spPr>
          <a:xfrm>
            <a:off x="0" y="473565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7" name="Title 1">
            <a:extLst>
              <a:ext uri="{FF2B5EF4-FFF2-40B4-BE49-F238E27FC236}">
                <a16:creationId xmlns:a16="http://schemas.microsoft.com/office/drawing/2014/main" xmlns="" id="{3194DD3B-943C-8740-A545-0DA0E5FD2569}"/>
              </a:ext>
            </a:extLst>
          </p:cNvPr>
          <p:cNvSpPr>
            <a:spLocks noGrp="1"/>
          </p:cNvSpPr>
          <p:nvPr>
            <p:ph type="title" hasCustomPrompt="1"/>
          </p:nvPr>
        </p:nvSpPr>
        <p:spPr>
          <a:xfrm>
            <a:off x="1426632" y="4651968"/>
            <a:ext cx="3658324" cy="997102"/>
          </a:xfrm>
        </p:spPr>
        <p:txBody>
          <a:bodyPr lIns="0" tIns="0" rIns="0" bIns="0" anchor="t">
            <a:normAutofit/>
          </a:bodyPr>
          <a:lstStyle>
            <a:lvl1pPr>
              <a:defRPr sz="3400"/>
            </a:lvl1pPr>
          </a:lstStyle>
          <a:p>
            <a:r>
              <a:rPr lang="en-US" noProof="0"/>
              <a:t>TITLE GOES HERE</a:t>
            </a:r>
          </a:p>
        </p:txBody>
      </p:sp>
      <p:sp>
        <p:nvSpPr>
          <p:cNvPr id="18" name="Rectangle 1">
            <a:extLst>
              <a:ext uri="{FF2B5EF4-FFF2-40B4-BE49-F238E27FC236}">
                <a16:creationId xmlns:a16="http://schemas.microsoft.com/office/drawing/2014/main" xmlns="" id="{93D5DD3F-FCDF-5945-9321-0FABA0771516}"/>
              </a:ext>
            </a:extLst>
          </p:cNvPr>
          <p:cNvSpPr/>
          <p:nvPr userDrawn="1"/>
        </p:nvSpPr>
        <p:spPr>
          <a:xfrm rot="16200000">
            <a:off x="5467350" y="2065417"/>
            <a:ext cx="1270000" cy="12701"/>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22" name="Text Placeholder 20">
            <a:extLst>
              <a:ext uri="{FF2B5EF4-FFF2-40B4-BE49-F238E27FC236}">
                <a16:creationId xmlns:a16="http://schemas.microsoft.com/office/drawing/2014/main" xmlns="" id="{B8877488-477F-0041-88BE-F780F1C66A10}"/>
              </a:ext>
            </a:extLst>
          </p:cNvPr>
          <p:cNvSpPr>
            <a:spLocks noGrp="1"/>
          </p:cNvSpPr>
          <p:nvPr>
            <p:ph type="body" sz="quarter" idx="14"/>
          </p:nvPr>
        </p:nvSpPr>
        <p:spPr>
          <a:xfrm>
            <a:off x="6616172" y="0"/>
            <a:ext cx="4994803" cy="685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xmlns="" val="1661701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aller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pPr/>
              <a:t>3/14/2020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
        <p:nvSpPr>
          <p:cNvPr id="5" name="placeholder.jpg">
            <a:extLst>
              <a:ext uri="{FF2B5EF4-FFF2-40B4-BE49-F238E27FC236}">
                <a16:creationId xmlns:a16="http://schemas.microsoft.com/office/drawing/2014/main" xmlns="" id="{D447DA2F-5DA0-834C-9AFA-DC4F7B4ECCDC}"/>
              </a:ext>
            </a:extLst>
          </p:cNvPr>
          <p:cNvSpPr>
            <a:spLocks noGrp="1"/>
          </p:cNvSpPr>
          <p:nvPr>
            <p:ph type="pic" sz="quarter" idx="13"/>
          </p:nvPr>
        </p:nvSpPr>
        <p:spPr>
          <a:xfrm>
            <a:off x="10128308" y="717550"/>
            <a:ext cx="2063601" cy="4953001"/>
          </a:xfrm>
          <a:prstGeom prst="rect">
            <a:avLst/>
          </a:prstGeom>
          <a:solidFill>
            <a:schemeClr val="tx2"/>
          </a:solidFill>
        </p:spPr>
        <p:txBody>
          <a:bodyPr lIns="91439" tIns="45719" rIns="91439" bIns="45719">
            <a:noAutofit/>
          </a:bodyPr>
          <a:lstStyle/>
          <a:p>
            <a:r>
              <a:rPr lang="en-US" noProof="0"/>
              <a:t>Click icon to add picture</a:t>
            </a:r>
          </a:p>
        </p:txBody>
      </p:sp>
      <p:sp>
        <p:nvSpPr>
          <p:cNvPr id="10" name="Picture Placeholder 9">
            <a:extLst>
              <a:ext uri="{FF2B5EF4-FFF2-40B4-BE49-F238E27FC236}">
                <a16:creationId xmlns:a16="http://schemas.microsoft.com/office/drawing/2014/main" xmlns="" id="{0292654E-1088-3C42-A573-2CBF48FA3324}"/>
              </a:ext>
            </a:extLst>
          </p:cNvPr>
          <p:cNvSpPr>
            <a:spLocks noGrp="1"/>
          </p:cNvSpPr>
          <p:nvPr>
            <p:ph type="pic" sz="quarter" idx="14"/>
          </p:nvPr>
        </p:nvSpPr>
        <p:spPr>
          <a:xfrm>
            <a:off x="1274457" y="3168650"/>
            <a:ext cx="3367194"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a:noAutofit/>
          </a:bodyPr>
          <a:lstStyle/>
          <a:p>
            <a:r>
              <a:rPr lang="en-US" noProof="0"/>
              <a:t>Click icon to add picture</a:t>
            </a:r>
          </a:p>
        </p:txBody>
      </p:sp>
      <p:sp>
        <p:nvSpPr>
          <p:cNvPr id="7" name="placeholder.jpg">
            <a:extLst>
              <a:ext uri="{FF2B5EF4-FFF2-40B4-BE49-F238E27FC236}">
                <a16:creationId xmlns:a16="http://schemas.microsoft.com/office/drawing/2014/main" xmlns="" id="{098C8554-580A-2442-9906-28A71B624A68}"/>
              </a:ext>
            </a:extLst>
          </p:cNvPr>
          <p:cNvSpPr>
            <a:spLocks noGrp="1"/>
          </p:cNvSpPr>
          <p:nvPr>
            <p:ph type="pic" sz="quarter" idx="15"/>
          </p:nvPr>
        </p:nvSpPr>
        <p:spPr>
          <a:xfrm>
            <a:off x="1274457" y="0"/>
            <a:ext cx="3367194" cy="2667000"/>
          </a:xfrm>
          <a:prstGeom prst="rect">
            <a:avLst/>
          </a:prstGeom>
          <a:solidFill>
            <a:schemeClr val="tx2"/>
          </a:solidFill>
        </p:spPr>
        <p:txBody>
          <a:bodyPr lIns="91439" tIns="45719" rIns="91439" bIns="45719">
            <a:noAutofit/>
          </a:bodyPr>
          <a:lstStyle/>
          <a:p>
            <a:r>
              <a:rPr lang="en-US" noProof="0"/>
              <a:t>Click icon to add picture</a:t>
            </a:r>
          </a:p>
        </p:txBody>
      </p:sp>
      <p:sp>
        <p:nvSpPr>
          <p:cNvPr id="11" name="Rectangle 1">
            <a:extLst>
              <a:ext uri="{FF2B5EF4-FFF2-40B4-BE49-F238E27FC236}">
                <a16:creationId xmlns:a16="http://schemas.microsoft.com/office/drawing/2014/main" xmlns="" id="{4DD41584-4B5C-2B41-B712-6810C565BC56}"/>
              </a:ext>
            </a:extLst>
          </p:cNvPr>
          <p:cNvSpPr/>
          <p:nvPr userDrawn="1"/>
        </p:nvSpPr>
        <p:spPr>
          <a:xfrm>
            <a:off x="766456" y="4822750"/>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xmlns="" id="{BCFE255A-D792-824C-B7BD-0F53CCBE9393}"/>
              </a:ext>
            </a:extLst>
          </p:cNvPr>
          <p:cNvSpPr/>
          <p:nvPr userDrawn="1"/>
        </p:nvSpPr>
        <p:spPr>
          <a:xfrm>
            <a:off x="9493307" y="29019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3" name="Rectangle 1">
            <a:extLst>
              <a:ext uri="{FF2B5EF4-FFF2-40B4-BE49-F238E27FC236}">
                <a16:creationId xmlns:a16="http://schemas.microsoft.com/office/drawing/2014/main" xmlns="" id="{C5F7BCC5-255A-E040-9CB6-55FC42CEBF16}"/>
              </a:ext>
            </a:extLst>
          </p:cNvPr>
          <p:cNvSpPr/>
          <p:nvPr userDrawn="1"/>
        </p:nvSpPr>
        <p:spPr>
          <a:xfrm rot="16200000">
            <a:off x="3519629" y="227330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6" name="Title 1">
            <a:extLst>
              <a:ext uri="{FF2B5EF4-FFF2-40B4-BE49-F238E27FC236}">
                <a16:creationId xmlns:a16="http://schemas.microsoft.com/office/drawing/2014/main" xmlns="" id="{A015DDBE-BC7A-D046-BEA1-79A44722B1F7}"/>
              </a:ext>
            </a:extLst>
          </p:cNvPr>
          <p:cNvSpPr>
            <a:spLocks noGrp="1"/>
          </p:cNvSpPr>
          <p:nvPr>
            <p:ph type="title" hasCustomPrompt="1"/>
          </p:nvPr>
        </p:nvSpPr>
        <p:spPr>
          <a:xfrm>
            <a:off x="6152484" y="3486000"/>
            <a:ext cx="3658324" cy="1613201"/>
          </a:xfrm>
        </p:spPr>
        <p:txBody>
          <a:bodyPr lIns="0" tIns="0" rIns="0" bIns="0" anchor="ctr">
            <a:normAutofit/>
          </a:bodyPr>
          <a:lstStyle>
            <a:lvl1pPr>
              <a:defRPr sz="3400"/>
            </a:lvl1pPr>
          </a:lstStyle>
          <a:p>
            <a:r>
              <a:rPr lang="en-US" dirty="0"/>
              <a:t>TITLE GOES HERE</a:t>
            </a:r>
          </a:p>
        </p:txBody>
      </p:sp>
    </p:spTree>
    <p:extLst>
      <p:ext uri="{BB962C8B-B14F-4D97-AF65-F5344CB8AC3E}">
        <p14:creationId xmlns:p14="http://schemas.microsoft.com/office/powerpoint/2010/main" xmlns="" val="400221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E9BF7-07DF-409E-B752-2C7FF3C69342}" type="datetime1">
              <a:rPr lang="en-US" smtClean="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78DD4-B65A-4D2E-BBD5-ED45F05FDBDE}" type="datetime1">
              <a:rPr lang="en-US" smtClean="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4808-1E67-42D6-909C-FFD2C25166CD}" type="datetime1">
              <a:rPr lang="en-US" smtClean="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40FC86-635A-4D7D-B975-7D2311E38442}" type="datetime1">
              <a:rPr lang="en-US" smtClean="0"/>
              <a:pPr/>
              <a:t>3/14/2020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A4C6A-45FD-4202-953C-8BAC2B3505A4}" type="datetime1">
              <a:rPr lang="en-US" smtClean="0"/>
              <a:pPr/>
              <a:t>3/14/2020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1E0CF-6B8F-49E5-98A1-A47C358284A1}" type="datetime1">
              <a:rPr lang="en-US" smtClean="0"/>
              <a:pPr/>
              <a:t>3/14/2020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5BE61-E0C4-4540-89B0-D647AC89119E}" type="datetime1">
              <a:rPr lang="en-US" smtClean="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DCBBA7-94F5-4632-977F-A069F5B4DE45}" type="datetime1">
              <a:rPr lang="en-US" smtClean="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A32D190-7243-461F-A783-93D8A78C031A}" type="datetime1">
              <a:rPr lang="en-US" smtClean="0"/>
              <a:pPr/>
              <a:t>3/14/2020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xmlns="" id="{FA94DED7-0A28-4AD9-8747-E94113225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65" name="Rectangle 64">
            <a:extLst>
              <a:ext uri="{FF2B5EF4-FFF2-40B4-BE49-F238E27FC236}">
                <a16:creationId xmlns:a16="http://schemas.microsoft.com/office/drawing/2014/main" xmlns="" id="{6F175609-91A3-416E-BC3D-7548FDE029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7" name="Rectangle 66">
            <a:extLst>
              <a:ext uri="{FF2B5EF4-FFF2-40B4-BE49-F238E27FC236}">
                <a16:creationId xmlns:a16="http://schemas.microsoft.com/office/drawing/2014/main" xmlns="" id="{9A3B0D54-9DF0-4FF8-A0AA-B4234DF358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595E423F-7192-4CEF-A3DE-67A5D88963FC}"/>
              </a:ext>
            </a:extLst>
          </p:cNvPr>
          <p:cNvSpPr>
            <a:spLocks noGrp="1"/>
          </p:cNvSpPr>
          <p:nvPr>
            <p:ph type="ctrTitle"/>
          </p:nvPr>
        </p:nvSpPr>
        <p:spPr>
          <a:xfrm>
            <a:off x="430431" y="355725"/>
            <a:ext cx="3445012" cy="1224442"/>
          </a:xfrm>
        </p:spPr>
        <p:txBody>
          <a:bodyPr>
            <a:normAutofit fontScale="90000"/>
          </a:bodyPr>
          <a:lstStyle/>
          <a:p>
            <a:r>
              <a:rPr lang="en-US" sz="4000" dirty="0">
                <a:solidFill>
                  <a:srgbClr val="FEFFFF"/>
                </a:solidFill>
              </a:rPr>
              <a:t>Indonesia dan FDI</a:t>
            </a:r>
          </a:p>
        </p:txBody>
      </p:sp>
      <p:pic>
        <p:nvPicPr>
          <p:cNvPr id="7" name="Picture 6" descr="A close up of abstract drawing of downtown buildings">
            <a:extLst>
              <a:ext uri="{FF2B5EF4-FFF2-40B4-BE49-F238E27FC236}">
                <a16:creationId xmlns:a16="http://schemas.microsoft.com/office/drawing/2014/main" xmlns="" id="{9E8E76DD-36CE-456F-AE4B-0CA05DD4A062}"/>
              </a:ext>
            </a:extLst>
          </p:cNvPr>
          <p:cNvPicPr>
            <a:picLocks noChangeAspect="1"/>
          </p:cNvPicPr>
          <p:nvPr/>
        </p:nvPicPr>
        <p:blipFill rotWithShape="1">
          <a:blip r:embed="rId2"/>
          <a:srcRect l="23282" t="24102" r="20509"/>
          <a:stretch/>
        </p:blipFill>
        <p:spPr>
          <a:xfrm>
            <a:off x="4639732" y="10"/>
            <a:ext cx="7552267" cy="6857990"/>
          </a:xfrm>
          <a:prstGeom prst="rect">
            <a:avLst/>
          </a:prstGeom>
        </p:spPr>
      </p:pic>
      <p:sp>
        <p:nvSpPr>
          <p:cNvPr id="69" name="Freeform 5">
            <a:extLst>
              <a:ext uri="{FF2B5EF4-FFF2-40B4-BE49-F238E27FC236}">
                <a16:creationId xmlns:a16="http://schemas.microsoft.com/office/drawing/2014/main" xmlns="" id="{64D236DE-BD07-488F-B236-DDEEFFF720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Subtitle 2">
            <a:extLst>
              <a:ext uri="{FF2B5EF4-FFF2-40B4-BE49-F238E27FC236}">
                <a16:creationId xmlns:a16="http://schemas.microsoft.com/office/drawing/2014/main" xmlns="" id="{18F4C5B9-7CE7-4198-A777-E8552CCFF3A6}"/>
              </a:ext>
            </a:extLst>
          </p:cNvPr>
          <p:cNvSpPr>
            <a:spLocks noGrp="1"/>
          </p:cNvSpPr>
          <p:nvPr>
            <p:ph type="subTitle" idx="1"/>
          </p:nvPr>
        </p:nvSpPr>
        <p:spPr>
          <a:xfrm>
            <a:off x="540279" y="5189400"/>
            <a:ext cx="3778870" cy="544260"/>
          </a:xfrm>
        </p:spPr>
        <p:txBody>
          <a:bodyPr anchor="ctr">
            <a:normAutofit/>
          </a:bodyPr>
          <a:lstStyle/>
          <a:p>
            <a:r>
              <a:rPr lang="en-US" sz="2000" dirty="0">
                <a:solidFill>
                  <a:srgbClr val="FEFFFF"/>
                </a:solidFill>
              </a:rPr>
              <a:t>Kelompok 3</a:t>
            </a:r>
            <a:endParaRPr lang="en-US" sz="1600" dirty="0">
              <a:solidFill>
                <a:srgbClr val="FEFFFF"/>
              </a:solidFill>
            </a:endParaRPr>
          </a:p>
        </p:txBody>
      </p:sp>
      <p:sp>
        <p:nvSpPr>
          <p:cNvPr id="4" name="TextBox 3">
            <a:extLst>
              <a:ext uri="{FF2B5EF4-FFF2-40B4-BE49-F238E27FC236}">
                <a16:creationId xmlns:a16="http://schemas.microsoft.com/office/drawing/2014/main" xmlns="" id="{F577DE14-3B08-49B4-9186-39F19D1C071B}"/>
              </a:ext>
            </a:extLst>
          </p:cNvPr>
          <p:cNvSpPr txBox="1"/>
          <p:nvPr/>
        </p:nvSpPr>
        <p:spPr>
          <a:xfrm>
            <a:off x="430431" y="2041237"/>
            <a:ext cx="3888718" cy="1015663"/>
          </a:xfrm>
          <a:prstGeom prst="rect">
            <a:avLst/>
          </a:prstGeom>
          <a:noFill/>
        </p:spPr>
        <p:txBody>
          <a:bodyPr wrap="square" rtlCol="0">
            <a:spAutoFit/>
          </a:bodyPr>
          <a:lstStyle/>
          <a:p>
            <a:r>
              <a:rPr lang="en-US" sz="2000" dirty="0">
                <a:solidFill>
                  <a:schemeClr val="bg1"/>
                </a:solidFill>
              </a:rPr>
              <a:t>Aditya </a:t>
            </a:r>
            <a:r>
              <a:rPr lang="en-US" sz="2000" dirty="0" err="1">
                <a:solidFill>
                  <a:schemeClr val="bg1"/>
                </a:solidFill>
              </a:rPr>
              <a:t>Arhammar</a:t>
            </a:r>
            <a:r>
              <a:rPr lang="en-US" sz="2000" dirty="0">
                <a:solidFill>
                  <a:schemeClr val="bg1"/>
                </a:solidFill>
              </a:rPr>
              <a:t> D.		030</a:t>
            </a:r>
          </a:p>
          <a:p>
            <a:r>
              <a:rPr lang="en-US" sz="2000" dirty="0">
                <a:solidFill>
                  <a:schemeClr val="bg1"/>
                </a:solidFill>
              </a:rPr>
              <a:t>M. Mulyanda Fazry		007</a:t>
            </a:r>
          </a:p>
          <a:p>
            <a:r>
              <a:rPr lang="en-US" sz="2000" dirty="0">
                <a:solidFill>
                  <a:schemeClr val="bg1"/>
                </a:solidFill>
              </a:rPr>
              <a:t>M. </a:t>
            </a:r>
            <a:r>
              <a:rPr lang="en-US" sz="2000" dirty="0" err="1">
                <a:solidFill>
                  <a:schemeClr val="bg1"/>
                </a:solidFill>
              </a:rPr>
              <a:t>Rizki</a:t>
            </a:r>
            <a:r>
              <a:rPr lang="en-US" sz="2000" dirty="0">
                <a:solidFill>
                  <a:schemeClr val="bg1"/>
                </a:solidFill>
              </a:rPr>
              <a:t>						017</a:t>
            </a:r>
            <a:endParaRPr lang="id-ID" sz="2000" dirty="0">
              <a:solidFill>
                <a:schemeClr val="bg1"/>
              </a:solidFill>
            </a:endParaRPr>
          </a:p>
        </p:txBody>
      </p:sp>
    </p:spTree>
    <p:extLst>
      <p:ext uri="{BB962C8B-B14F-4D97-AF65-F5344CB8AC3E}">
        <p14:creationId xmlns:p14="http://schemas.microsoft.com/office/powerpoint/2010/main" xmlns="" val="113901482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2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0D2F327-0A45-7949-9B67-5AD38677133F}"/>
              </a:ext>
            </a:extLst>
          </p:cNvPr>
          <p:cNvSpPr>
            <a:spLocks noGrp="1"/>
          </p:cNvSpPr>
          <p:nvPr>
            <p:ph type="title"/>
          </p:nvPr>
        </p:nvSpPr>
        <p:spPr/>
        <p:txBody>
          <a:bodyPr/>
          <a:lstStyle/>
          <a:p>
            <a:r>
              <a:rPr lang="en-US" dirty="0"/>
              <a:t>Outline</a:t>
            </a:r>
          </a:p>
        </p:txBody>
      </p:sp>
      <p:sp>
        <p:nvSpPr>
          <p:cNvPr id="10" name="Text Placeholder 9">
            <a:extLst>
              <a:ext uri="{FF2B5EF4-FFF2-40B4-BE49-F238E27FC236}">
                <a16:creationId xmlns:a16="http://schemas.microsoft.com/office/drawing/2014/main" xmlns="" id="{8400AF68-FBA7-2C44-BB48-77A539765ED5}"/>
              </a:ext>
            </a:extLst>
          </p:cNvPr>
          <p:cNvSpPr>
            <a:spLocks noGrp="1"/>
          </p:cNvSpPr>
          <p:nvPr>
            <p:ph type="body" sz="quarter" idx="14"/>
          </p:nvPr>
        </p:nvSpPr>
        <p:spPr>
          <a:xfrm>
            <a:off x="6523809" y="1239197"/>
            <a:ext cx="4994803" cy="1633312"/>
          </a:xfrm>
        </p:spPr>
        <p:txBody>
          <a:bodyPr>
            <a:noAutofit/>
          </a:bodyPr>
          <a:lstStyle/>
          <a:p>
            <a:pPr>
              <a:buAutoNum type="arabicPeriod"/>
            </a:pPr>
            <a:r>
              <a:rPr lang="en-US" sz="2400" dirty="0" err="1"/>
              <a:t>Latar</a:t>
            </a:r>
            <a:r>
              <a:rPr lang="en-US" sz="2400" dirty="0"/>
              <a:t> </a:t>
            </a:r>
            <a:r>
              <a:rPr lang="en-US" sz="2400" dirty="0" err="1"/>
              <a:t>belakang</a:t>
            </a:r>
            <a:r>
              <a:rPr lang="en-US" sz="2400" dirty="0"/>
              <a:t> </a:t>
            </a:r>
            <a:r>
              <a:rPr lang="en-US" sz="2400" dirty="0" err="1"/>
              <a:t>masuknya</a:t>
            </a:r>
            <a:r>
              <a:rPr lang="en-US" sz="2400" dirty="0"/>
              <a:t> FDI (Foreign Direct Investment) di Indonesia</a:t>
            </a:r>
          </a:p>
          <a:p>
            <a:pPr>
              <a:buAutoNum type="arabicPeriod"/>
            </a:pPr>
            <a:r>
              <a:rPr lang="en-US" sz="2400" dirty="0" err="1"/>
              <a:t>Dampak</a:t>
            </a:r>
            <a:r>
              <a:rPr lang="en-US" sz="2400" dirty="0"/>
              <a:t> FDI </a:t>
            </a:r>
            <a:r>
              <a:rPr lang="en-US" sz="2400" dirty="0" err="1"/>
              <a:t>bagi</a:t>
            </a:r>
            <a:r>
              <a:rPr lang="en-US" sz="2400" dirty="0"/>
              <a:t> Indonesia</a:t>
            </a:r>
          </a:p>
        </p:txBody>
      </p:sp>
    </p:spTree>
    <p:extLst>
      <p:ext uri="{BB962C8B-B14F-4D97-AF65-F5344CB8AC3E}">
        <p14:creationId xmlns:p14="http://schemas.microsoft.com/office/powerpoint/2010/main" xmlns="" val="617108373"/>
      </p:ext>
    </p:extLst>
  </p:cSld>
  <p:clrMapOvr>
    <a:masterClrMapping/>
  </p:clrMapOvr>
  <mc:AlternateContent xmlns:mc="http://schemas.openxmlformats.org/markup-compatibility/2006">
    <mc:Choice xmlns:p14="http://schemas.microsoft.com/office/powerpoint/2010/main" xmlns=""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25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3" dur="25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BE937-14C6-44C4-8EFB-63B98894CA91}"/>
              </a:ext>
            </a:extLst>
          </p:cNvPr>
          <p:cNvSpPr>
            <a:spLocks noGrp="1"/>
          </p:cNvSpPr>
          <p:nvPr>
            <p:ph type="title"/>
          </p:nvPr>
        </p:nvSpPr>
        <p:spPr>
          <a:xfrm>
            <a:off x="2236086" y="624110"/>
            <a:ext cx="8911687" cy="1280890"/>
          </a:xfrm>
        </p:spPr>
        <p:txBody>
          <a:bodyPr/>
          <a:lstStyle/>
          <a:p>
            <a:r>
              <a:rPr lang="en-US" dirty="0"/>
              <a:t>Apa itu Foreign Direct Investment ?</a:t>
            </a:r>
            <a:endParaRPr lang="id-ID" dirty="0"/>
          </a:p>
        </p:txBody>
      </p:sp>
      <p:sp>
        <p:nvSpPr>
          <p:cNvPr id="3" name="Content Placeholder 2">
            <a:extLst>
              <a:ext uri="{FF2B5EF4-FFF2-40B4-BE49-F238E27FC236}">
                <a16:creationId xmlns:a16="http://schemas.microsoft.com/office/drawing/2014/main" xmlns="" id="{F6263638-4CB2-4106-A8C5-6F0B123A5FD3}"/>
              </a:ext>
            </a:extLst>
          </p:cNvPr>
          <p:cNvSpPr>
            <a:spLocks noGrp="1"/>
          </p:cNvSpPr>
          <p:nvPr>
            <p:ph idx="1"/>
          </p:nvPr>
        </p:nvSpPr>
        <p:spPr>
          <a:xfrm>
            <a:off x="2589212" y="2133600"/>
            <a:ext cx="8915400" cy="4100290"/>
          </a:xfrm>
        </p:spPr>
        <p:txBody>
          <a:bodyPr>
            <a:normAutofit fontScale="85000" lnSpcReduction="20000"/>
          </a:bodyPr>
          <a:lstStyle/>
          <a:p>
            <a:r>
              <a:rPr lang="id-ID" sz="2900" dirty="0"/>
              <a:t>Investasi langsung (foreign direct investment) merupakan bentuk investasi asing jangka panjang yang pada umunya bergerak disektor rill. FDI (foreign direct investment) adalah salah satu ciri penting dari sistem ekonomi yang kian menglobal. </a:t>
            </a:r>
            <a:endParaRPr lang="en-US" sz="2900" dirty="0"/>
          </a:p>
          <a:p>
            <a:endParaRPr lang="en-US" sz="2900" dirty="0"/>
          </a:p>
          <a:p>
            <a:r>
              <a:rPr lang="id-ID" sz="2900" dirty="0"/>
              <a:t>(Foreign Direct Investment) atau FDI merupakan investasi yang dilakukan oleh investor asing ke suatu negara dalam bentuk berupa pendirian cabang perusahaan multinasional, anak perusahaan multinasional, lisensi, atau dengan joint ventur</a:t>
            </a:r>
            <a:r>
              <a:rPr lang="en-US" sz="2900" dirty="0"/>
              <a:t>e</a:t>
            </a:r>
            <a:r>
              <a:rPr lang="id-ID" sz="2900" dirty="0"/>
              <a:t>.  </a:t>
            </a:r>
          </a:p>
          <a:p>
            <a:endParaRPr lang="id-ID" sz="2400" dirty="0"/>
          </a:p>
          <a:p>
            <a:endParaRPr lang="en-US" dirty="0"/>
          </a:p>
          <a:p>
            <a:endParaRPr lang="id-ID" dirty="0"/>
          </a:p>
        </p:txBody>
      </p:sp>
    </p:spTree>
    <p:extLst>
      <p:ext uri="{BB962C8B-B14F-4D97-AF65-F5344CB8AC3E}">
        <p14:creationId xmlns:p14="http://schemas.microsoft.com/office/powerpoint/2010/main" xmlns="" val="263652262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50"/>
                                        <p:tgtEl>
                                          <p:spTgt spid="3">
                                            <p:txEl>
                                              <p:pRg st="0" end="0"/>
                                            </p:txEl>
                                          </p:spTgt>
                                        </p:tgtEl>
                                      </p:cBhvr>
                                    </p:animEffect>
                                  </p:childTnLst>
                                </p:cTn>
                              </p:par>
                            </p:childTnLst>
                          </p:cTn>
                        </p:par>
                        <p:par>
                          <p:cTn id="14" fill="hold">
                            <p:stCondLst>
                              <p:cond delay="250"/>
                            </p:stCondLst>
                            <p:childTnLst>
                              <p:par>
                                <p:cTn id="15" presetID="10"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1BC74-8263-4F72-A78C-6E3998C4D3E4}"/>
              </a:ext>
            </a:extLst>
          </p:cNvPr>
          <p:cNvSpPr>
            <a:spLocks noGrp="1"/>
          </p:cNvSpPr>
          <p:nvPr>
            <p:ph type="title"/>
          </p:nvPr>
        </p:nvSpPr>
        <p:spPr/>
        <p:txBody>
          <a:bodyPr>
            <a:normAutofit fontScale="90000"/>
          </a:bodyPr>
          <a:lstStyle/>
          <a:p>
            <a:r>
              <a:rPr lang="en-US" dirty="0" err="1"/>
              <a:t>Latar</a:t>
            </a:r>
            <a:r>
              <a:rPr lang="en-US" dirty="0"/>
              <a:t> </a:t>
            </a:r>
            <a:r>
              <a:rPr lang="en-US" dirty="0" err="1"/>
              <a:t>belakang</a:t>
            </a:r>
            <a:r>
              <a:rPr lang="en-US" dirty="0"/>
              <a:t> </a:t>
            </a:r>
            <a:r>
              <a:rPr lang="en-US" dirty="0" err="1"/>
              <a:t>masuknya</a:t>
            </a:r>
            <a:r>
              <a:rPr lang="en-US" dirty="0"/>
              <a:t> FDI (Foreign Direct Investment) di Indonesia</a:t>
            </a:r>
            <a:br>
              <a:rPr lang="en-US" dirty="0"/>
            </a:br>
            <a:endParaRPr lang="id-ID" dirty="0"/>
          </a:p>
        </p:txBody>
      </p:sp>
      <p:sp>
        <p:nvSpPr>
          <p:cNvPr id="3" name="Content Placeholder 2">
            <a:extLst>
              <a:ext uri="{FF2B5EF4-FFF2-40B4-BE49-F238E27FC236}">
                <a16:creationId xmlns:a16="http://schemas.microsoft.com/office/drawing/2014/main" xmlns="" id="{E5B97C1F-4A4F-41B4-AD53-8340ABA623F1}"/>
              </a:ext>
            </a:extLst>
          </p:cNvPr>
          <p:cNvSpPr>
            <a:spLocks noGrp="1"/>
          </p:cNvSpPr>
          <p:nvPr>
            <p:ph idx="1"/>
          </p:nvPr>
        </p:nvSpPr>
        <p:spPr>
          <a:xfrm>
            <a:off x="2589212" y="2133600"/>
            <a:ext cx="8915400" cy="2819401"/>
          </a:xfrm>
        </p:spPr>
        <p:txBody>
          <a:bodyPr>
            <a:normAutofit/>
          </a:bodyPr>
          <a:lstStyle/>
          <a:p>
            <a:r>
              <a:rPr lang="id-ID" sz="2400" dirty="0"/>
              <a:t>Sebagai negara berkembang, Indonesia membutuhkan dana yang cukup besar untuk melaksanakan </a:t>
            </a:r>
            <a:r>
              <a:rPr lang="id-ID" sz="2400" u="sng" dirty="0"/>
              <a:t>pembangunan nasional</a:t>
            </a:r>
            <a:r>
              <a:rPr lang="id-ID" sz="2400" dirty="0"/>
              <a:t>, kebutuhan dana yang cukup besar tersebut terjadi karena adanya upaya untuk mengejar ketertinggalan pembangunan dari negara-negara maju, baik di kawasan regional maupun kawasan global. </a:t>
            </a:r>
          </a:p>
        </p:txBody>
      </p:sp>
    </p:spTree>
    <p:extLst>
      <p:ext uri="{BB962C8B-B14F-4D97-AF65-F5344CB8AC3E}">
        <p14:creationId xmlns:p14="http://schemas.microsoft.com/office/powerpoint/2010/main" xmlns="" val="22993017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2AF6CF-3286-4175-A2E6-CB4A06836B52}"/>
              </a:ext>
            </a:extLst>
          </p:cNvPr>
          <p:cNvSpPr>
            <a:spLocks noGrp="1"/>
          </p:cNvSpPr>
          <p:nvPr>
            <p:ph idx="1"/>
          </p:nvPr>
        </p:nvSpPr>
        <p:spPr>
          <a:xfrm>
            <a:off x="1876497" y="2154382"/>
            <a:ext cx="8439006" cy="2549236"/>
          </a:xfrm>
        </p:spPr>
        <p:txBody>
          <a:bodyPr>
            <a:normAutofit/>
          </a:bodyPr>
          <a:lstStyle/>
          <a:p>
            <a:pPr marL="0" indent="0">
              <a:buNone/>
            </a:pPr>
            <a:r>
              <a:rPr lang="id-ID" sz="2200" dirty="0"/>
              <a:t>Undang-Undang No. 25/Tahun 2007 tentang Penanaman Modal Asing (PMA) merupakan “kegiatan menanam modal untuk melakukan usaha di wilayah Negara Republik Indonesia yang dilakukan oleh penanam modal asing, baik yang menggunakan modal asing sepenuhnya maupun yang berpatungan dengan penanam modal dalam negeri (Pasal 1 A</a:t>
            </a:r>
            <a:r>
              <a:rPr lang="en-US" sz="2200" dirty="0" err="1"/>
              <a:t>yat</a:t>
            </a:r>
            <a:r>
              <a:rPr lang="en-US" sz="2200" dirty="0"/>
              <a:t> </a:t>
            </a:r>
            <a:r>
              <a:rPr lang="id-ID" sz="2200" dirty="0"/>
              <a:t>3). </a:t>
            </a:r>
          </a:p>
          <a:p>
            <a:pPr marL="0" indent="0">
              <a:buNone/>
            </a:pPr>
            <a:endParaRPr lang="id-ID" dirty="0"/>
          </a:p>
        </p:txBody>
      </p:sp>
    </p:spTree>
    <p:extLst>
      <p:ext uri="{BB962C8B-B14F-4D97-AF65-F5344CB8AC3E}">
        <p14:creationId xmlns:p14="http://schemas.microsoft.com/office/powerpoint/2010/main" xmlns="" val="2244389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CB0B01-218F-4F3D-A3CD-E6DEC332E4B8}"/>
              </a:ext>
            </a:extLst>
          </p:cNvPr>
          <p:cNvPicPr>
            <a:picLocks noChangeAspect="1"/>
          </p:cNvPicPr>
          <p:nvPr/>
        </p:nvPicPr>
        <p:blipFill>
          <a:blip r:embed="rId2"/>
          <a:stretch>
            <a:fillRect/>
          </a:stretch>
        </p:blipFill>
        <p:spPr>
          <a:xfrm>
            <a:off x="2308225" y="461356"/>
            <a:ext cx="9209520" cy="5040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xmlns="" id="{8FB6BCD4-53B4-49D9-A67D-B421F43FF04E}"/>
              </a:ext>
            </a:extLst>
          </p:cNvPr>
          <p:cNvSpPr txBox="1"/>
          <p:nvPr/>
        </p:nvSpPr>
        <p:spPr>
          <a:xfrm>
            <a:off x="2308225" y="5750313"/>
            <a:ext cx="6696364" cy="646331"/>
          </a:xfrm>
          <a:prstGeom prst="rect">
            <a:avLst/>
          </a:prstGeom>
          <a:noFill/>
        </p:spPr>
        <p:txBody>
          <a:bodyPr wrap="square" rtlCol="0">
            <a:spAutoFit/>
          </a:bodyPr>
          <a:lstStyle/>
          <a:p>
            <a:r>
              <a:rPr lang="en-US" dirty="0"/>
              <a:t>P</a:t>
            </a:r>
            <a:r>
              <a:rPr lang="id-ID" dirty="0"/>
              <a:t>erkembangan investasi asing langsung(FDI) di Indonesia pada tahun 2005 hingga 2014</a:t>
            </a:r>
          </a:p>
        </p:txBody>
      </p:sp>
    </p:spTree>
    <p:extLst>
      <p:ext uri="{BB962C8B-B14F-4D97-AF65-F5344CB8AC3E}">
        <p14:creationId xmlns:p14="http://schemas.microsoft.com/office/powerpoint/2010/main" xmlns="" val="54673799"/>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B2BC2C-1930-4488-B0D1-651C10349132}"/>
              </a:ext>
            </a:extLst>
          </p:cNvPr>
          <p:cNvSpPr>
            <a:spLocks noGrp="1"/>
          </p:cNvSpPr>
          <p:nvPr>
            <p:ph type="title"/>
          </p:nvPr>
        </p:nvSpPr>
        <p:spPr>
          <a:xfrm>
            <a:off x="2341658" y="624110"/>
            <a:ext cx="8911687" cy="1280890"/>
          </a:xfrm>
        </p:spPr>
        <p:txBody>
          <a:bodyPr/>
          <a:lstStyle/>
          <a:p>
            <a:r>
              <a:rPr lang="en-US" dirty="0" err="1"/>
              <a:t>Dampak</a:t>
            </a:r>
            <a:r>
              <a:rPr lang="en-US" dirty="0"/>
              <a:t> FDI di Indonesia</a:t>
            </a:r>
            <a:endParaRPr lang="id-ID" dirty="0"/>
          </a:p>
        </p:txBody>
      </p:sp>
      <p:sp>
        <p:nvSpPr>
          <p:cNvPr id="3" name="Text Placeholder 2">
            <a:extLst>
              <a:ext uri="{FF2B5EF4-FFF2-40B4-BE49-F238E27FC236}">
                <a16:creationId xmlns:a16="http://schemas.microsoft.com/office/drawing/2014/main" xmlns="" id="{36E6921C-7E3F-4485-991E-BDAFBC5CA291}"/>
              </a:ext>
            </a:extLst>
          </p:cNvPr>
          <p:cNvSpPr>
            <a:spLocks noGrp="1"/>
          </p:cNvSpPr>
          <p:nvPr>
            <p:ph type="body" idx="1"/>
          </p:nvPr>
        </p:nvSpPr>
        <p:spPr>
          <a:xfrm>
            <a:off x="1753107" y="1969475"/>
            <a:ext cx="3992732" cy="576262"/>
          </a:xfrm>
        </p:spPr>
        <p:txBody>
          <a:bodyPr/>
          <a:lstStyle/>
          <a:p>
            <a:pPr algn="ctr"/>
            <a:r>
              <a:rPr lang="en-US" dirty="0" err="1"/>
              <a:t>Positif</a:t>
            </a:r>
            <a:r>
              <a:rPr lang="en-US" dirty="0"/>
              <a:t> </a:t>
            </a:r>
            <a:endParaRPr lang="id-ID" dirty="0"/>
          </a:p>
        </p:txBody>
      </p:sp>
      <p:sp>
        <p:nvSpPr>
          <p:cNvPr id="4" name="Content Placeholder 3">
            <a:extLst>
              <a:ext uri="{FF2B5EF4-FFF2-40B4-BE49-F238E27FC236}">
                <a16:creationId xmlns:a16="http://schemas.microsoft.com/office/drawing/2014/main" xmlns="" id="{43FA2AF9-7816-4397-A742-D97AA654E8F5}"/>
              </a:ext>
            </a:extLst>
          </p:cNvPr>
          <p:cNvSpPr>
            <a:spLocks noGrp="1"/>
          </p:cNvSpPr>
          <p:nvPr>
            <p:ph sz="half" idx="2"/>
          </p:nvPr>
        </p:nvSpPr>
        <p:spPr>
          <a:xfrm>
            <a:off x="1753107" y="2879830"/>
            <a:ext cx="4342893" cy="3354060"/>
          </a:xfrm>
        </p:spPr>
        <p:txBody>
          <a:bodyPr>
            <a:normAutofit fontScale="92500" lnSpcReduction="10000"/>
          </a:bodyPr>
          <a:lstStyle/>
          <a:p>
            <a:r>
              <a:rPr lang="en-US" dirty="0" err="1"/>
              <a:t>Pertumbuhan</a:t>
            </a:r>
            <a:r>
              <a:rPr lang="en-US" dirty="0"/>
              <a:t> ekonomi </a:t>
            </a:r>
            <a:r>
              <a:rPr lang="en-US" dirty="0" err="1"/>
              <a:t>meningkat</a:t>
            </a:r>
            <a:endParaRPr lang="en-US" dirty="0"/>
          </a:p>
          <a:p>
            <a:r>
              <a:rPr lang="en-US" dirty="0" err="1"/>
              <a:t>Tersedianya</a:t>
            </a:r>
            <a:r>
              <a:rPr lang="en-US" dirty="0"/>
              <a:t> </a:t>
            </a:r>
            <a:r>
              <a:rPr lang="en-US" dirty="0" err="1"/>
              <a:t>lapangan</a:t>
            </a:r>
            <a:r>
              <a:rPr lang="en-US" dirty="0"/>
              <a:t> </a:t>
            </a:r>
            <a:r>
              <a:rPr lang="en-US" dirty="0" err="1"/>
              <a:t>kerja</a:t>
            </a:r>
            <a:endParaRPr lang="en-US" dirty="0"/>
          </a:p>
          <a:p>
            <a:r>
              <a:rPr lang="en-US" dirty="0"/>
              <a:t>P</a:t>
            </a:r>
            <a:r>
              <a:rPr lang="id-ID" dirty="0"/>
              <a:t>engembangan industri substitusi impor untuk menghemat devisa</a:t>
            </a:r>
            <a:endParaRPr lang="en-US" dirty="0"/>
          </a:p>
          <a:p>
            <a:r>
              <a:rPr lang="en-US" dirty="0"/>
              <a:t>P</a:t>
            </a:r>
            <a:r>
              <a:rPr lang="id-ID" dirty="0"/>
              <a:t>engembangan industri yang mendukung ekspor</a:t>
            </a:r>
            <a:endParaRPr lang="en-US" dirty="0"/>
          </a:p>
          <a:p>
            <a:r>
              <a:rPr lang="en-US" dirty="0"/>
              <a:t>P</a:t>
            </a:r>
            <a:r>
              <a:rPr lang="id-ID" dirty="0"/>
              <a:t>embangunan daerah tertinggal</a:t>
            </a:r>
          </a:p>
          <a:p>
            <a:endParaRPr lang="id-ID" dirty="0"/>
          </a:p>
        </p:txBody>
      </p:sp>
      <p:sp>
        <p:nvSpPr>
          <p:cNvPr id="5" name="Text Placeholder 4">
            <a:extLst>
              <a:ext uri="{FF2B5EF4-FFF2-40B4-BE49-F238E27FC236}">
                <a16:creationId xmlns:a16="http://schemas.microsoft.com/office/drawing/2014/main" xmlns="" id="{8F778001-93CF-4818-82A7-37579244ACE6}"/>
              </a:ext>
            </a:extLst>
          </p:cNvPr>
          <p:cNvSpPr>
            <a:spLocks noGrp="1"/>
          </p:cNvSpPr>
          <p:nvPr>
            <p:ph type="body" sz="quarter" idx="3"/>
          </p:nvPr>
        </p:nvSpPr>
        <p:spPr>
          <a:xfrm>
            <a:off x="7048767" y="1969475"/>
            <a:ext cx="3999001" cy="576262"/>
          </a:xfrm>
        </p:spPr>
        <p:txBody>
          <a:bodyPr/>
          <a:lstStyle/>
          <a:p>
            <a:pPr algn="ctr"/>
            <a:r>
              <a:rPr lang="en-US" dirty="0" err="1"/>
              <a:t>Negatif</a:t>
            </a:r>
            <a:endParaRPr lang="id-ID" dirty="0"/>
          </a:p>
        </p:txBody>
      </p:sp>
      <p:sp>
        <p:nvSpPr>
          <p:cNvPr id="6" name="Content Placeholder 5">
            <a:extLst>
              <a:ext uri="{FF2B5EF4-FFF2-40B4-BE49-F238E27FC236}">
                <a16:creationId xmlns:a16="http://schemas.microsoft.com/office/drawing/2014/main" xmlns="" id="{DA1874C6-11F2-4E76-A36D-711FE572CED9}"/>
              </a:ext>
            </a:extLst>
          </p:cNvPr>
          <p:cNvSpPr>
            <a:spLocks noGrp="1"/>
          </p:cNvSpPr>
          <p:nvPr>
            <p:ph sz="quarter" idx="4"/>
          </p:nvPr>
        </p:nvSpPr>
        <p:spPr>
          <a:xfrm>
            <a:off x="6797502" y="2879830"/>
            <a:ext cx="4338674" cy="3354060"/>
          </a:xfrm>
        </p:spPr>
        <p:txBody>
          <a:bodyPr>
            <a:normAutofit fontScale="92500" lnSpcReduction="10000"/>
          </a:bodyPr>
          <a:lstStyle/>
          <a:p>
            <a:r>
              <a:rPr lang="en-US" dirty="0"/>
              <a:t>P</a:t>
            </a:r>
            <a:r>
              <a:rPr lang="id-ID" dirty="0"/>
              <a:t>otensi adanya praktek ekonomi tidak wajar seperti monopoli </a:t>
            </a:r>
            <a:endParaRPr lang="en-US" dirty="0"/>
          </a:p>
          <a:p>
            <a:r>
              <a:rPr lang="en-US" dirty="0"/>
              <a:t>T</a:t>
            </a:r>
            <a:r>
              <a:rPr lang="id-ID" dirty="0"/>
              <a:t>imbulnya sengketa karena perbedaan sistem hukum</a:t>
            </a:r>
            <a:r>
              <a:rPr lang="en-US" dirty="0"/>
              <a:t> </a:t>
            </a:r>
          </a:p>
          <a:p>
            <a:r>
              <a:rPr lang="en-US" dirty="0"/>
              <a:t>A</a:t>
            </a:r>
            <a:r>
              <a:rPr lang="id-ID" dirty="0"/>
              <a:t>danya informasi yang asimtris antara investor asing dan pengusaha nasional </a:t>
            </a:r>
            <a:endParaRPr lang="en-US" dirty="0"/>
          </a:p>
          <a:p>
            <a:r>
              <a:rPr lang="id-ID" dirty="0"/>
              <a:t>Adanya pertumbuhan impor yang lebih pesat daripada pertumbuhan ekspor yang disebabkan oleh investor asing, maka terjadi defisit neraca perdagangan.  </a:t>
            </a:r>
          </a:p>
          <a:p>
            <a:endParaRPr lang="id-ID" dirty="0"/>
          </a:p>
        </p:txBody>
      </p:sp>
    </p:spTree>
    <p:extLst>
      <p:ext uri="{BB962C8B-B14F-4D97-AF65-F5344CB8AC3E}">
        <p14:creationId xmlns:p14="http://schemas.microsoft.com/office/powerpoint/2010/main" xmlns="" val="333180657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2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2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2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2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2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2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2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
                            </p:stCondLst>
                            <p:childTnLst>
                              <p:par>
                                <p:cTn id="36" presetID="2" presetClass="entr" presetSubtype="4" fill="hold"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 calcmode="lin" valueType="num">
                                      <p:cBhvr additive="base">
                                        <p:cTn id="38" dur="25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9" dur="25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25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45" fill="hold">
                            <p:stCondLst>
                              <p:cond delay="750"/>
                            </p:stCondLst>
                            <p:childTnLst>
                              <p:par>
                                <p:cTn id="46" presetID="2" presetClass="entr" presetSubtype="4" fill="hold" nodeType="after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25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9" dur="25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8BB1D2D3-565B-8645-85F7-41F999D96B52}"/>
              </a:ext>
            </a:extLst>
          </p:cNvPr>
          <p:cNvSpPr>
            <a:spLocks noGrp="1"/>
          </p:cNvSpPr>
          <p:nvPr>
            <p:ph type="title"/>
          </p:nvPr>
        </p:nvSpPr>
        <p:spPr>
          <a:xfrm>
            <a:off x="4266838" y="1484200"/>
            <a:ext cx="3658324" cy="1613201"/>
          </a:xfrm>
        </p:spPr>
        <p:txBody>
          <a:bodyPr/>
          <a:lstStyle/>
          <a:p>
            <a:pPr algn="ctr"/>
            <a:r>
              <a:rPr lang="en-US" dirty="0">
                <a:sym typeface="Bodoni SvtyTwo ITC TT-Book"/>
              </a:rPr>
              <a:t>QUESTIONS ?</a:t>
            </a:r>
          </a:p>
        </p:txBody>
      </p:sp>
    </p:spTree>
    <p:extLst>
      <p:ext uri="{BB962C8B-B14F-4D97-AF65-F5344CB8AC3E}">
        <p14:creationId xmlns:p14="http://schemas.microsoft.com/office/powerpoint/2010/main" xmlns="" val="385252171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2"/>
                                        </p:tgtEl>
                                        <p:attrNameLst>
                                          <p:attrName>ppt_y</p:attrName>
                                        </p:attrNameLst>
                                      </p:cBhvr>
                                      <p:tavLst>
                                        <p:tav tm="0">
                                          <p:val>
                                            <p:strVal val="#ppt_y"/>
                                          </p:val>
                                        </p:tav>
                                        <p:tav tm="100000">
                                          <p:val>
                                            <p:strVal val="#ppt_y"/>
                                          </p:val>
                                        </p:tav>
                                      </p:tavLst>
                                    </p:anim>
                                    <p:anim calcmode="lin" valueType="num">
                                      <p:cBhvr>
                                        <p:cTn id="9"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89A431E-722E-4593-BF48-1C42686E4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F4E112-810E-4A37-A8B2-3B5DDE771497}">
  <ds:schemaRefs>
    <ds:schemaRef ds:uri="http://schemas.microsoft.com/sharepoint/v3/contenttype/forms"/>
  </ds:schemaRefs>
</ds:datastoreItem>
</file>

<file path=customXml/itemProps3.xml><?xml version="1.0" encoding="utf-8"?>
<ds:datastoreItem xmlns:ds="http://schemas.openxmlformats.org/officeDocument/2006/customXml" ds:itemID="{630306FE-3C13-447E-86EE-A14EA9341C8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Wisp design</Template>
  <TotalTime>0</TotalTime>
  <Words>256</Words>
  <Application>Microsoft Office PowerPoint</Application>
  <PresentationFormat>Custom</PresentationFormat>
  <Paragraphs>30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Wisp</vt:lpstr>
      <vt:lpstr>Indonesia dan FDI</vt:lpstr>
      <vt:lpstr>Outline</vt:lpstr>
      <vt:lpstr>Apa itu Foreign Direct Investment ?</vt:lpstr>
      <vt:lpstr>Latar belakang masuknya FDI (Foreign Direct Investment) di Indonesia </vt:lpstr>
      <vt:lpstr>Slide 5</vt:lpstr>
      <vt:lpstr>Slide 6</vt:lpstr>
      <vt:lpstr>Dampak FDI di Indonesia</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2020-03-10T11:08:10Z</dcterms:created>
  <dcterms:modified xsi:type="dcterms:W3CDTF">2020-03-14T16:46:13Z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