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73" r:id="rId4"/>
    <p:sldId id="282" r:id="rId5"/>
    <p:sldId id="257" r:id="rId6"/>
    <p:sldId id="261" r:id="rId7"/>
    <p:sldId id="262" r:id="rId8"/>
    <p:sldId id="263" r:id="rId9"/>
    <p:sldId id="283" r:id="rId10"/>
    <p:sldId id="284" r:id="rId11"/>
    <p:sldId id="285" r:id="rId12"/>
    <p:sldId id="286" r:id="rId13"/>
    <p:sldId id="287" r:id="rId14"/>
    <p:sldId id="288" r:id="rId15"/>
    <p:sldId id="258" r:id="rId16"/>
    <p:sldId id="259" r:id="rId17"/>
    <p:sldId id="279" r:id="rId18"/>
    <p:sldId id="28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02B8D8E-014F-4FC1-86A9-41A2D6F9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897" y="804519"/>
            <a:ext cx="10110957" cy="1049235"/>
          </a:xfrm>
        </p:spPr>
        <p:txBody>
          <a:bodyPr>
            <a:noAutofit/>
          </a:bodyPr>
          <a:lstStyle/>
          <a:p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Indonesia Dan 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Hutang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egeri</a:t>
            </a:r>
            <a:b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21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205" y="188640"/>
            <a:ext cx="10911763" cy="586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413" y="260648"/>
            <a:ext cx="10707329" cy="55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5405" y="260648"/>
            <a:ext cx="10987549" cy="526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07A553-04AF-44AA-9840-DE8FEA05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4903"/>
            <a:ext cx="11503742" cy="5147187"/>
          </a:xfrm>
        </p:spPr>
        <p:txBody>
          <a:bodyPr>
            <a:noAutofit/>
          </a:bodyPr>
          <a:lstStyle/>
          <a:p>
            <a:pPr marL="457200" indent="-457200" algn="just">
              <a:buAutoNum type="alphaLcParenR"/>
            </a:pPr>
            <a:r>
              <a:rPr lang="en-ID" sz="2800" dirty="0" err="1"/>
              <a:t>Sejak</a:t>
            </a:r>
            <a:r>
              <a:rPr lang="en-ID" sz="2800" dirty="0"/>
              <a:t> </a:t>
            </a:r>
            <a:r>
              <a:rPr lang="en-ID" sz="2800" dirty="0" err="1"/>
              <a:t>tahun</a:t>
            </a:r>
            <a:r>
              <a:rPr lang="en-ID" sz="2800" dirty="0"/>
              <a:t> 1950 </a:t>
            </a:r>
            <a:r>
              <a:rPr lang="en-ID" sz="2800" dirty="0" err="1"/>
              <a:t>hingga</a:t>
            </a:r>
            <a:r>
              <a:rPr lang="en-ID" sz="2800" dirty="0"/>
              <a:t> 1956 utang Indonesia </a:t>
            </a:r>
            <a:r>
              <a:rPr lang="en-ID" sz="2800" dirty="0" err="1"/>
              <a:t>dilakukan</a:t>
            </a:r>
            <a:r>
              <a:rPr lang="en-ID" sz="2800" dirty="0"/>
              <a:t> </a:t>
            </a:r>
            <a:r>
              <a:rPr lang="en-ID" sz="2800" dirty="0" err="1"/>
              <a:t>terhadap</a:t>
            </a:r>
            <a:r>
              <a:rPr lang="en-ID" sz="2800" dirty="0"/>
              <a:t> negara-negara yang </a:t>
            </a:r>
            <a:r>
              <a:rPr lang="en-ID" sz="2800" dirty="0" err="1"/>
              <a:t>tergabung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Blok Barat /</a:t>
            </a:r>
            <a:r>
              <a:rPr lang="en-ID" sz="2800" dirty="0" err="1"/>
              <a:t>Kapitalis</a:t>
            </a:r>
            <a:r>
              <a:rPr lang="en-ID" sz="2800" dirty="0"/>
              <a:t>, </a:t>
            </a:r>
            <a:r>
              <a:rPr lang="en-ID" sz="2800" dirty="0" err="1"/>
              <a:t>antara</a:t>
            </a:r>
            <a:r>
              <a:rPr lang="en-ID" sz="2800" dirty="0"/>
              <a:t> lain Amerika </a:t>
            </a:r>
            <a:r>
              <a:rPr lang="en-ID" sz="2800" dirty="0" err="1"/>
              <a:t>Serikat</a:t>
            </a:r>
            <a:r>
              <a:rPr lang="en-ID" sz="2800" dirty="0"/>
              <a:t>, Kerajaan Belanda, </a:t>
            </a:r>
            <a:r>
              <a:rPr lang="en-ID" sz="2800" dirty="0" err="1"/>
              <a:t>Inggris</a:t>
            </a:r>
            <a:r>
              <a:rPr lang="en-ID" sz="2800" dirty="0"/>
              <a:t>, </a:t>
            </a:r>
            <a:r>
              <a:rPr lang="en-ID" sz="2800" dirty="0" err="1"/>
              <a:t>Prancis</a:t>
            </a:r>
            <a:r>
              <a:rPr lang="en-ID" sz="2800" dirty="0"/>
              <a:t>, </a:t>
            </a:r>
            <a:r>
              <a:rPr lang="en-ID" sz="2800" dirty="0" err="1"/>
              <a:t>Kanada</a:t>
            </a:r>
            <a:r>
              <a:rPr lang="en-ID" sz="2800" dirty="0"/>
              <a:t> dan Australia. </a:t>
            </a:r>
          </a:p>
          <a:p>
            <a:pPr marL="457200" indent="-457200" algn="just">
              <a:buAutoNum type="alphaLcParenR"/>
            </a:pPr>
            <a:r>
              <a:rPr lang="en-ID" sz="2800" dirty="0" err="1"/>
              <a:t>Sejak</a:t>
            </a:r>
            <a:r>
              <a:rPr lang="en-ID" sz="2800" dirty="0"/>
              <a:t> </a:t>
            </a:r>
            <a:r>
              <a:rPr lang="en-ID" sz="2800" dirty="0" err="1"/>
              <a:t>tanggal</a:t>
            </a:r>
            <a:r>
              <a:rPr lang="en-ID" sz="2800" dirty="0"/>
              <a:t> 26 </a:t>
            </a:r>
            <a:r>
              <a:rPr lang="en-ID" sz="2800" dirty="0" err="1"/>
              <a:t>Maret</a:t>
            </a:r>
            <a:r>
              <a:rPr lang="en-ID" sz="2800" dirty="0"/>
              <a:t> 1956, </a:t>
            </a:r>
            <a:r>
              <a:rPr lang="en-ID" sz="2800" dirty="0" err="1"/>
              <a:t>peristiwa</a:t>
            </a:r>
            <a:r>
              <a:rPr lang="en-ID" sz="2800" dirty="0"/>
              <a:t> 1965, Indonesia </a:t>
            </a:r>
            <a:r>
              <a:rPr lang="en-ID" sz="2800" dirty="0" err="1"/>
              <a:t>lebih</a:t>
            </a:r>
            <a:r>
              <a:rPr lang="en-ID" sz="2800" dirty="0"/>
              <a:t> </a:t>
            </a:r>
            <a:r>
              <a:rPr lang="en-ID" sz="2800" dirty="0" err="1"/>
              <a:t>banyak</a:t>
            </a:r>
            <a:r>
              <a:rPr lang="en-ID" sz="2800" dirty="0"/>
              <a:t> </a:t>
            </a:r>
            <a:r>
              <a:rPr lang="en-ID" sz="2800" dirty="0" err="1"/>
              <a:t>menerima</a:t>
            </a:r>
            <a:r>
              <a:rPr lang="en-ID" sz="2800" dirty="0"/>
              <a:t> utang </a:t>
            </a:r>
            <a:r>
              <a:rPr lang="en-ID" sz="2800" dirty="0" err="1"/>
              <a:t>dari</a:t>
            </a:r>
            <a:r>
              <a:rPr lang="en-ID" sz="2800" dirty="0"/>
              <a:t> negara- negara </a:t>
            </a:r>
            <a:r>
              <a:rPr lang="en-ID" sz="2800" dirty="0" err="1"/>
              <a:t>sosialis</a:t>
            </a:r>
            <a:r>
              <a:rPr lang="en-ID" sz="2800" dirty="0"/>
              <a:t> (Uni Soviet, </a:t>
            </a:r>
            <a:r>
              <a:rPr lang="en-ID" sz="2800" dirty="0" err="1"/>
              <a:t>Jerman</a:t>
            </a:r>
            <a:r>
              <a:rPr lang="en-ID" sz="2800" dirty="0"/>
              <a:t> Timur, Yugoslavia, </a:t>
            </a:r>
            <a:r>
              <a:rPr lang="en-ID" sz="2800" dirty="0" err="1"/>
              <a:t>Cina</a:t>
            </a:r>
            <a:r>
              <a:rPr lang="en-ID" sz="2800" dirty="0"/>
              <a:t>, </a:t>
            </a:r>
            <a:r>
              <a:rPr lang="en-ID" sz="2800" dirty="0" err="1"/>
              <a:t>Kuba</a:t>
            </a:r>
            <a:r>
              <a:rPr lang="en-ID" sz="2800" dirty="0"/>
              <a:t>) </a:t>
            </a:r>
          </a:p>
          <a:p>
            <a:pPr marL="0" indent="0" algn="just">
              <a:buNone/>
            </a:pPr>
            <a:endParaRPr lang="en-ID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ECDFCE-88A3-434F-ADF9-333B4202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62232"/>
            <a:ext cx="9603275" cy="604684"/>
          </a:xfrm>
        </p:spPr>
        <p:txBody>
          <a:bodyPr/>
          <a:lstStyle/>
          <a:p>
            <a:r>
              <a:rPr lang="en-ID" cap="none" dirty="0"/>
              <a:t>Sejarah Utang </a:t>
            </a:r>
            <a:r>
              <a:rPr lang="en-ID" cap="none" dirty="0" err="1"/>
              <a:t>Luar</a:t>
            </a:r>
            <a:r>
              <a:rPr lang="en-ID" cap="none" dirty="0"/>
              <a:t> Negeri  Di Indonesia</a:t>
            </a:r>
          </a:p>
        </p:txBody>
      </p:sp>
    </p:spTree>
    <p:extLst>
      <p:ext uri="{BB962C8B-B14F-4D97-AF65-F5344CB8AC3E}">
        <p14:creationId xmlns:p14="http://schemas.microsoft.com/office/powerpoint/2010/main" val="3312327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FA7FC-09D9-4C39-A85C-D0837E77E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400" dirty="0"/>
              <a:t>c) </a:t>
            </a:r>
            <a:r>
              <a:rPr lang="en-ID" sz="2400" dirty="0" err="1"/>
              <a:t>Sejak</a:t>
            </a:r>
            <a:r>
              <a:rPr lang="en-ID" sz="2400" dirty="0"/>
              <a:t> </a:t>
            </a:r>
            <a:r>
              <a:rPr lang="en-ID" sz="2400" dirty="0" err="1"/>
              <a:t>terjadinya</a:t>
            </a:r>
            <a:r>
              <a:rPr lang="en-ID" sz="2400" dirty="0"/>
              <a:t> </a:t>
            </a:r>
            <a:r>
              <a:rPr lang="en-ID" sz="2400" dirty="0" err="1"/>
              <a:t>pergeseran</a:t>
            </a:r>
            <a:r>
              <a:rPr lang="en-ID" sz="2400" dirty="0"/>
              <a:t> </a:t>
            </a:r>
            <a:r>
              <a:rPr lang="en-ID" sz="2400" dirty="0" err="1"/>
              <a:t>kepemimpinan</a:t>
            </a:r>
            <a:r>
              <a:rPr lang="en-ID" sz="2400" dirty="0"/>
              <a:t> </a:t>
            </a:r>
            <a:r>
              <a:rPr lang="en-ID" sz="2400" dirty="0" err="1"/>
              <a:t>nasional</a:t>
            </a:r>
            <a:r>
              <a:rPr lang="en-ID" sz="2400" dirty="0"/>
              <a:t> dan Soekarno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Soeharto</a:t>
            </a:r>
            <a:r>
              <a:rPr lang="en-ID" sz="2400" dirty="0"/>
              <a:t> pada </a:t>
            </a:r>
            <a:r>
              <a:rPr lang="en-ID" sz="2400" dirty="0" err="1"/>
              <a:t>tahun</a:t>
            </a:r>
            <a:r>
              <a:rPr lang="en-ID" sz="2400" dirty="0"/>
              <a:t> 1966, </a:t>
            </a:r>
            <a:r>
              <a:rPr lang="en-ID" sz="2400" dirty="0" err="1"/>
              <a:t>terbukalah</a:t>
            </a:r>
            <a:r>
              <a:rPr lang="en-ID" sz="2400" dirty="0"/>
              <a:t> </a:t>
            </a:r>
            <a:r>
              <a:rPr lang="en-ID" sz="2400" dirty="0" err="1"/>
              <a:t>cakrawala</a:t>
            </a:r>
            <a:r>
              <a:rPr lang="en-ID" sz="2400" dirty="0"/>
              <a:t> </a:t>
            </a:r>
            <a:r>
              <a:rPr lang="en-ID" sz="2400" dirty="0" err="1"/>
              <a:t>baru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Indonesia di </a:t>
            </a:r>
            <a:r>
              <a:rPr lang="en-ID" sz="2400" dirty="0" err="1"/>
              <a:t>bidang</a:t>
            </a:r>
            <a:r>
              <a:rPr lang="en-ID" sz="2400" dirty="0"/>
              <a:t> ULN,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bantuan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pembangunan</a:t>
            </a:r>
            <a:r>
              <a:rPr lang="en-ID" sz="2400" dirty="0"/>
              <a:t> Indonesia </a:t>
            </a:r>
            <a:r>
              <a:rPr lang="en-ID" sz="2400" dirty="0" err="1"/>
              <a:t>diperoleh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</a:t>
            </a:r>
            <a:r>
              <a:rPr lang="en-ID" sz="2400" dirty="0" err="1"/>
              <a:t>sejumlah</a:t>
            </a:r>
            <a:r>
              <a:rPr lang="en-ID" sz="2400" dirty="0"/>
              <a:t> </a:t>
            </a:r>
            <a:r>
              <a:rPr lang="en-ID" sz="2400" dirty="0" err="1"/>
              <a:t>lembaga</a:t>
            </a:r>
            <a:r>
              <a:rPr lang="en-ID" sz="2400" dirty="0"/>
              <a:t> donor </a:t>
            </a:r>
            <a:r>
              <a:rPr lang="en-ID" sz="2400" dirty="0" err="1"/>
              <a:t>internasional</a:t>
            </a:r>
            <a:r>
              <a:rPr lang="en-ID" sz="2400" dirty="0"/>
              <a:t> yang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berciri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negara-negara </a:t>
            </a:r>
            <a:r>
              <a:rPr lang="en-ID" sz="2400" dirty="0" err="1"/>
              <a:t>industri</a:t>
            </a:r>
            <a:r>
              <a:rPr lang="en-ID" sz="2400" dirty="0"/>
              <a:t> </a:t>
            </a:r>
            <a:r>
              <a:rPr lang="en-ID" sz="2400" dirty="0" err="1"/>
              <a:t>maju</a:t>
            </a:r>
            <a:r>
              <a:rPr lang="en-ID" sz="2400" dirty="0"/>
              <a:t> yang </a:t>
            </a:r>
            <a:r>
              <a:rPr lang="en-ID" sz="2400" dirty="0" err="1"/>
              <a:t>kapitalistik</a:t>
            </a:r>
            <a:endParaRPr lang="en-ID" sz="2400" dirty="0"/>
          </a:p>
          <a:p>
            <a:pPr algn="just"/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180058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E1CD9-EAB7-4E69-A5A1-3356D445D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53962"/>
            <a:ext cx="9603275" cy="766916"/>
          </a:xfrm>
        </p:spPr>
        <p:txBody>
          <a:bodyPr/>
          <a:lstStyle/>
          <a:p>
            <a:r>
              <a:rPr lang="en-US" cap="none" dirty="0"/>
              <a:t>Program IMF</a:t>
            </a:r>
            <a:endParaRPr lang="en-ID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EBBE7-E58F-43A0-B13B-467BFE282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07" y="914400"/>
            <a:ext cx="10633586" cy="4852219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400" dirty="0" err="1"/>
              <a:t>Pengetatan</a:t>
            </a:r>
            <a:r>
              <a:rPr lang="en-US" sz="2400" dirty="0"/>
              <a:t> </a:t>
            </a:r>
            <a:r>
              <a:rPr lang="en-US" sz="2400" dirty="0" err="1"/>
              <a:t>anggaran</a:t>
            </a:r>
            <a:r>
              <a:rPr lang="en-US" sz="2400" dirty="0"/>
              <a:t> negara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kelancaran</a:t>
            </a:r>
            <a:r>
              <a:rPr lang="en-US" sz="2400" dirty="0"/>
              <a:t> </a:t>
            </a:r>
            <a:r>
              <a:rPr lang="en-US" sz="2400" dirty="0" err="1"/>
              <a:t>pembayaran</a:t>
            </a:r>
            <a:r>
              <a:rPr lang="en-US" sz="2400" dirty="0"/>
              <a:t> utang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Liberalisasi</a:t>
            </a:r>
            <a:r>
              <a:rPr lang="en-US" sz="2400" dirty="0"/>
              <a:t>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keleluasaan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para </a:t>
            </a:r>
            <a:r>
              <a:rPr lang="en-US" sz="2400" dirty="0" err="1"/>
              <a:t>pemodal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Liberalisasi</a:t>
            </a:r>
            <a:r>
              <a:rPr lang="en-US" sz="2400" dirty="0"/>
              <a:t> sector </a:t>
            </a:r>
            <a:r>
              <a:rPr lang="en-US" sz="2400" dirty="0" err="1"/>
              <a:t>perdagangan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mempermudah</a:t>
            </a:r>
            <a:r>
              <a:rPr lang="en-US" sz="2400" dirty="0"/>
              <a:t> </a:t>
            </a:r>
            <a:r>
              <a:rPr lang="en-US" sz="2400" dirty="0" err="1"/>
              <a:t>penetrasi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negara-negara industry </a:t>
            </a:r>
            <a:r>
              <a:rPr lang="en-US" sz="2400" dirty="0" err="1"/>
              <a:t>maju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Privatisasi</a:t>
            </a:r>
            <a:r>
              <a:rPr lang="en-US" sz="2400" dirty="0"/>
              <a:t> BUMN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memperlemah</a:t>
            </a:r>
            <a:r>
              <a:rPr lang="en-US" sz="2400" dirty="0"/>
              <a:t> </a:t>
            </a:r>
            <a:r>
              <a:rPr lang="en-US" sz="2400" dirty="0" err="1"/>
              <a:t>intervensi</a:t>
            </a:r>
            <a:r>
              <a:rPr lang="en-US" sz="2400" dirty="0"/>
              <a:t> negara dan </a:t>
            </a:r>
            <a:r>
              <a:rPr lang="en-US" sz="2400" dirty="0" err="1"/>
              <a:t>memperkuat</a:t>
            </a:r>
            <a:r>
              <a:rPr lang="en-US" sz="2400" dirty="0"/>
              <a:t> </a:t>
            </a:r>
            <a:r>
              <a:rPr lang="en-US" sz="2400" dirty="0" err="1"/>
              <a:t>dominasi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“Pricing”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penetuan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pasar modal ,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menaikkan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komoditas</a:t>
            </a:r>
            <a:r>
              <a:rPr lang="en-US" sz="2400" dirty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pangan</a:t>
            </a:r>
            <a:r>
              <a:rPr lang="en-US" sz="2400" dirty="0"/>
              <a:t>, air </a:t>
            </a:r>
            <a:r>
              <a:rPr lang="en-US" sz="2400" dirty="0" err="1"/>
              <a:t>bersih</a:t>
            </a:r>
            <a:r>
              <a:rPr lang="en-US" sz="2400" dirty="0"/>
              <a:t>, BBM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412054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608D-5FF4-4959-AACE-F0D5CE58A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7988"/>
            <a:ext cx="9603275" cy="589936"/>
          </a:xfrm>
        </p:spPr>
        <p:txBody>
          <a:bodyPr/>
          <a:lstStyle/>
          <a:p>
            <a:r>
              <a:rPr lang="en-US" cap="none" dirty="0" err="1"/>
              <a:t>Campur</a:t>
            </a:r>
            <a:r>
              <a:rPr lang="en-US" cap="none" dirty="0"/>
              <a:t> </a:t>
            </a:r>
            <a:r>
              <a:rPr lang="en-US" cap="none" dirty="0" err="1"/>
              <a:t>Tangan</a:t>
            </a:r>
            <a:r>
              <a:rPr lang="en-US" cap="none" dirty="0"/>
              <a:t> IMF di </a:t>
            </a:r>
            <a:r>
              <a:rPr lang="en-US" cap="none" dirty="0" err="1"/>
              <a:t>Beberapa</a:t>
            </a:r>
            <a:r>
              <a:rPr lang="en-US" cap="none" dirty="0"/>
              <a:t> Negara</a:t>
            </a:r>
            <a:endParaRPr lang="en-ID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DB25B-5700-4782-8F74-0AE99B68B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180" y="707923"/>
            <a:ext cx="10854813" cy="51324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1. Peru (1977-1985)</a:t>
            </a:r>
          </a:p>
          <a:p>
            <a:pPr algn="just"/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perkapita</a:t>
            </a:r>
            <a:r>
              <a:rPr lang="en-US" sz="2400" dirty="0"/>
              <a:t> </a:t>
            </a:r>
            <a:r>
              <a:rPr lang="en-US" sz="2400" dirty="0" err="1"/>
              <a:t>menurun</a:t>
            </a:r>
            <a:r>
              <a:rPr lang="en-US" sz="2400" dirty="0"/>
              <a:t> 20% </a:t>
            </a:r>
            <a:r>
              <a:rPr lang="en-US" sz="2400" dirty="0" err="1"/>
              <a:t>akibat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penyesuaian</a:t>
            </a:r>
            <a:r>
              <a:rPr lang="en-US" sz="2400" dirty="0"/>
              <a:t> structural yang </a:t>
            </a:r>
            <a:r>
              <a:rPr lang="en-US" sz="2400" dirty="0" err="1"/>
              <a:t>disponsori</a:t>
            </a:r>
            <a:r>
              <a:rPr lang="en-US" sz="2400" dirty="0"/>
              <a:t> IMF</a:t>
            </a:r>
          </a:p>
          <a:p>
            <a:pPr marL="0" indent="0" algn="just">
              <a:buNone/>
            </a:pPr>
            <a:r>
              <a:rPr lang="en-US" sz="2400" dirty="0"/>
              <a:t>2. Filipina (1984-1985)</a:t>
            </a:r>
          </a:p>
          <a:p>
            <a:pPr algn="just"/>
            <a:r>
              <a:rPr lang="en-ID" sz="2400" dirty="0" err="1"/>
              <a:t>Pendapatan</a:t>
            </a:r>
            <a:r>
              <a:rPr lang="en-ID" sz="2400" dirty="0"/>
              <a:t> </a:t>
            </a:r>
            <a:r>
              <a:rPr lang="en-ID" sz="2400" dirty="0" err="1"/>
              <a:t>perkapiita</a:t>
            </a:r>
            <a:r>
              <a:rPr lang="en-ID" sz="2400" dirty="0"/>
              <a:t> </a:t>
            </a:r>
            <a:r>
              <a:rPr lang="en-ID" sz="2400" dirty="0" err="1"/>
              <a:t>menurun</a:t>
            </a:r>
            <a:r>
              <a:rPr lang="en-ID" sz="2400" dirty="0"/>
              <a:t> </a:t>
            </a:r>
            <a:r>
              <a:rPr lang="en-ID" sz="2400" dirty="0" err="1"/>
              <a:t>akibat</a:t>
            </a:r>
            <a:r>
              <a:rPr lang="en-ID" sz="2400" dirty="0"/>
              <a:t> </a:t>
            </a:r>
            <a:r>
              <a:rPr lang="en-ID" sz="2400" dirty="0" err="1"/>
              <a:t>pembaruan</a:t>
            </a:r>
            <a:r>
              <a:rPr lang="en-ID" sz="2400" dirty="0"/>
              <a:t> </a:t>
            </a:r>
            <a:r>
              <a:rPr lang="en-ID" sz="2400" dirty="0" err="1"/>
              <a:t>kebijakan</a:t>
            </a:r>
            <a:r>
              <a:rPr lang="en-ID" sz="2400" dirty="0"/>
              <a:t> IMF di </a:t>
            </a: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perpajakan</a:t>
            </a:r>
            <a:r>
              <a:rPr lang="en-ID" sz="2400" dirty="0"/>
              <a:t>, </a:t>
            </a:r>
            <a:r>
              <a:rPr lang="en-ID" sz="2400" dirty="0" err="1"/>
              <a:t>pelayanan</a:t>
            </a:r>
            <a:r>
              <a:rPr lang="en-ID" sz="2400" dirty="0"/>
              <a:t> </a:t>
            </a:r>
            <a:r>
              <a:rPr lang="en-ID" sz="2400" dirty="0" err="1"/>
              <a:t>umum</a:t>
            </a:r>
            <a:r>
              <a:rPr lang="en-ID" sz="2400" dirty="0"/>
              <a:t> dan </a:t>
            </a:r>
            <a:r>
              <a:rPr lang="en-ID" sz="2400" dirty="0" err="1"/>
              <a:t>energi</a:t>
            </a:r>
            <a:r>
              <a:rPr lang="en-ID" sz="2400" dirty="0"/>
              <a:t> dan </a:t>
            </a:r>
            <a:r>
              <a:rPr lang="en-ID" sz="2400" dirty="0" err="1"/>
              <a:t>pembatasan</a:t>
            </a:r>
            <a:r>
              <a:rPr lang="en-ID" sz="2400" dirty="0"/>
              <a:t> </a:t>
            </a:r>
            <a:r>
              <a:rPr lang="en-ID" sz="2400" dirty="0" err="1"/>
              <a:t>pengeluaran</a:t>
            </a:r>
            <a:r>
              <a:rPr lang="en-ID" sz="2400" dirty="0"/>
              <a:t> </a:t>
            </a:r>
            <a:r>
              <a:rPr lang="en-ID" sz="2400" dirty="0" err="1"/>
              <a:t>pemerintah</a:t>
            </a:r>
            <a:r>
              <a:rPr lang="en-ID" sz="2400" dirty="0"/>
              <a:t> di </a:t>
            </a:r>
            <a:r>
              <a:rPr lang="en-ID" sz="2400" dirty="0" err="1"/>
              <a:t>sektor</a:t>
            </a:r>
            <a:r>
              <a:rPr lang="en-ID" sz="2400" dirty="0"/>
              <a:t> </a:t>
            </a:r>
            <a:r>
              <a:rPr lang="en-ID" sz="2400" dirty="0" err="1"/>
              <a:t>sosial</a:t>
            </a:r>
            <a:endParaRPr lang="en-ID" sz="2400" dirty="0"/>
          </a:p>
          <a:p>
            <a:pPr marL="0" indent="0" algn="just">
              <a:buNone/>
            </a:pPr>
            <a:r>
              <a:rPr lang="en-ID" sz="2400" dirty="0"/>
              <a:t>3. </a:t>
            </a:r>
            <a:r>
              <a:rPr lang="en-ID" sz="2400" dirty="0" err="1"/>
              <a:t>Srilanka</a:t>
            </a:r>
            <a:r>
              <a:rPr lang="en-ID" sz="2400" dirty="0"/>
              <a:t> (1980-an)</a:t>
            </a:r>
          </a:p>
          <a:p>
            <a:pPr algn="just"/>
            <a:r>
              <a:rPr lang="en-ID" sz="2400" dirty="0" err="1"/>
              <a:t>Sekitar</a:t>
            </a:r>
            <a:r>
              <a:rPr lang="en-ID" sz="2400" dirty="0"/>
              <a:t> 30% </a:t>
            </a:r>
            <a:r>
              <a:rPr lang="en-ID" sz="2400" dirty="0" err="1"/>
              <a:t>penduduk</a:t>
            </a:r>
            <a:r>
              <a:rPr lang="en-ID" sz="2400" dirty="0"/>
              <a:t> </a:t>
            </a:r>
            <a:r>
              <a:rPr lang="en-ID" sz="2400" dirty="0" err="1"/>
              <a:t>menderita</a:t>
            </a:r>
            <a:r>
              <a:rPr lang="en-ID" sz="2400" dirty="0"/>
              <a:t> </a:t>
            </a:r>
            <a:r>
              <a:rPr lang="en-ID" sz="2400" dirty="0" err="1"/>
              <a:t>malnutrisi</a:t>
            </a:r>
            <a:r>
              <a:rPr lang="en-ID" sz="2400" dirty="0"/>
              <a:t> </a:t>
            </a:r>
            <a:r>
              <a:rPr lang="en-ID" sz="2400" dirty="0" err="1"/>
              <a:t>akibat</a:t>
            </a:r>
            <a:r>
              <a:rPr lang="en-ID" sz="2400" dirty="0"/>
              <a:t> </a:t>
            </a:r>
            <a:r>
              <a:rPr lang="en-ID" sz="2400" dirty="0" err="1"/>
              <a:t>penyesuaian</a:t>
            </a:r>
            <a:r>
              <a:rPr lang="en-ID" sz="2400" dirty="0"/>
              <a:t> structural yang </a:t>
            </a:r>
            <a:r>
              <a:rPr lang="en-ID" sz="2400" dirty="0" err="1"/>
              <a:t>memangkas</a:t>
            </a:r>
            <a:r>
              <a:rPr lang="en-ID" sz="2400" dirty="0"/>
              <a:t> </a:t>
            </a:r>
            <a:r>
              <a:rPr lang="en-ID" sz="2400" dirty="0" err="1"/>
              <a:t>subsidi</a:t>
            </a:r>
            <a:r>
              <a:rPr lang="en-ID" sz="2400" dirty="0"/>
              <a:t> </a:t>
            </a:r>
            <a:r>
              <a:rPr lang="en-ID" sz="2400" dirty="0" err="1"/>
              <a:t>pangan</a:t>
            </a:r>
            <a:endParaRPr lang="en-ID" sz="2400" dirty="0"/>
          </a:p>
          <a:p>
            <a:pPr marL="0" indent="0" algn="just">
              <a:buNone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83511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665" y="332656"/>
            <a:ext cx="10707329" cy="575842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>
                <a:cs typeface="Arial" panose="020B0604020202020204" pitchFamily="34" charset="0"/>
              </a:rPr>
              <a:t>Kritik</a:t>
            </a:r>
            <a:r>
              <a:rPr lang="en-US" sz="2400" b="1" dirty="0">
                <a:cs typeface="Arial" panose="020B0604020202020204" pitchFamily="34" charset="0"/>
              </a:rPr>
              <a:t> </a:t>
            </a:r>
            <a:r>
              <a:rPr lang="en-US" sz="2400" b="1" dirty="0" err="1">
                <a:cs typeface="Arial" panose="020B0604020202020204" pitchFamily="34" charset="0"/>
              </a:rPr>
              <a:t>Terhadap</a:t>
            </a:r>
            <a:r>
              <a:rPr lang="en-US" sz="2400" b="1" dirty="0">
                <a:cs typeface="Arial" panose="020B0604020202020204" pitchFamily="34" charset="0"/>
              </a:rPr>
              <a:t> </a:t>
            </a:r>
            <a:r>
              <a:rPr lang="en-US" sz="2400" b="1" dirty="0" err="1">
                <a:cs typeface="Arial" panose="020B0604020202020204" pitchFamily="34" charset="0"/>
              </a:rPr>
              <a:t>Kebijakan</a:t>
            </a:r>
            <a:r>
              <a:rPr lang="en-US" sz="2400" b="1" dirty="0">
                <a:cs typeface="Arial" panose="020B0604020202020204" pitchFamily="34" charset="0"/>
              </a:rPr>
              <a:t> IMF </a:t>
            </a:r>
            <a:r>
              <a:rPr lang="en-US" sz="2400" b="1" dirty="0" err="1">
                <a:cs typeface="Arial" panose="020B0604020202020204" pitchFamily="34" charset="0"/>
              </a:rPr>
              <a:t>Dalam</a:t>
            </a:r>
            <a:r>
              <a:rPr lang="en-US" sz="2400" b="1" dirty="0">
                <a:cs typeface="Arial" panose="020B0604020202020204" pitchFamily="34" charset="0"/>
              </a:rPr>
              <a:t> </a:t>
            </a:r>
            <a:r>
              <a:rPr lang="en-US" sz="2400" b="1" dirty="0" err="1">
                <a:cs typeface="Arial" panose="020B0604020202020204" pitchFamily="34" charset="0"/>
              </a:rPr>
              <a:t>Menangani</a:t>
            </a:r>
            <a:r>
              <a:rPr lang="en-US" sz="2400" b="1" dirty="0">
                <a:cs typeface="Arial" panose="020B0604020202020204" pitchFamily="34" charset="0"/>
              </a:rPr>
              <a:t> </a:t>
            </a:r>
            <a:r>
              <a:rPr lang="en-US" sz="2400" b="1" dirty="0" err="1">
                <a:cs typeface="Arial" panose="020B0604020202020204" pitchFamily="34" charset="0"/>
              </a:rPr>
              <a:t>Krisis</a:t>
            </a:r>
            <a:r>
              <a:rPr lang="en-US" sz="2400" b="1" dirty="0">
                <a:cs typeface="Arial" panose="020B0604020202020204" pitchFamily="34" charset="0"/>
              </a:rPr>
              <a:t> Asia 1997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 err="1">
                <a:cs typeface="Arial" panose="020B0604020202020204" pitchFamily="34" charset="0"/>
              </a:rPr>
              <a:t>Aliran</a:t>
            </a:r>
            <a:r>
              <a:rPr lang="en-US" sz="2400" dirty="0">
                <a:cs typeface="Arial" panose="020B0604020202020204" pitchFamily="34" charset="0"/>
              </a:rPr>
              <a:t> modal </a:t>
            </a:r>
            <a:r>
              <a:rPr lang="en-US" sz="2400" dirty="0" err="1">
                <a:cs typeface="Arial" panose="020B0604020202020204" pitchFamily="34" charset="0"/>
              </a:rPr>
              <a:t>jangka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pendek</a:t>
            </a:r>
            <a:r>
              <a:rPr lang="en-US" sz="2400" dirty="0">
                <a:cs typeface="Arial" panose="020B0604020202020204" pitchFamily="34" charset="0"/>
              </a:rPr>
              <a:t> yang </a:t>
            </a:r>
            <a:r>
              <a:rPr lang="en-US" sz="2400" dirty="0" err="1">
                <a:cs typeface="Arial" panose="020B0604020202020204" pitchFamily="34" charset="0"/>
              </a:rPr>
              <a:t>bergerak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secara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i="1" dirty="0">
                <a:cs typeface="Arial" panose="020B0604020202020204" pitchFamily="34" charset="0"/>
              </a:rPr>
              <a:t>pro-cyclical </a:t>
            </a:r>
            <a:r>
              <a:rPr lang="en-US" sz="2400" dirty="0">
                <a:cs typeface="Arial" panose="020B0604020202020204" pitchFamily="34" charset="0"/>
              </a:rPr>
              <a:t>(modal </a:t>
            </a:r>
            <a:r>
              <a:rPr lang="en-US" sz="2400" dirty="0" err="1">
                <a:cs typeface="Arial" panose="020B0604020202020204" pitchFamily="34" charset="0"/>
              </a:rPr>
              <a:t>bergerak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</a:t>
            </a:r>
            <a:r>
              <a:rPr lang="en-US" sz="2400" dirty="0">
                <a:cs typeface="Arial" panose="020B0604020202020204" pitchFamily="34" charset="0"/>
              </a:rPr>
              <a:t> pasar yang </a:t>
            </a:r>
            <a:r>
              <a:rPr lang="en-US" sz="2400" dirty="0" err="1">
                <a:cs typeface="Arial" panose="020B0604020202020204" pitchFamily="34" charset="0"/>
              </a:rPr>
              <a:t>lebih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stabil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serta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menguntungkan</a:t>
            </a:r>
            <a:r>
              <a:rPr lang="en-US" sz="2400" dirty="0">
                <a:cs typeface="Arial" panose="020B0604020202020204" pitchFamily="34" charset="0"/>
              </a:rPr>
              <a:t> dan </a:t>
            </a:r>
            <a:r>
              <a:rPr lang="en-US" sz="2400" dirty="0" err="1">
                <a:cs typeface="Arial" panose="020B0604020202020204" pitchFamily="34" charset="0"/>
              </a:rPr>
              <a:t>keluar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dari</a:t>
            </a:r>
            <a:r>
              <a:rPr lang="en-US" sz="2400" dirty="0">
                <a:cs typeface="Arial" panose="020B0604020202020204" pitchFamily="34" charset="0"/>
              </a:rPr>
              <a:t> pasar yang </a:t>
            </a:r>
            <a:r>
              <a:rPr lang="en-US" sz="2400" dirty="0" err="1">
                <a:cs typeface="Arial" panose="020B0604020202020204" pitchFamily="34" charset="0"/>
              </a:rPr>
              <a:t>sedang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mengalami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resesi</a:t>
            </a:r>
            <a:r>
              <a:rPr lang="en-US" sz="2400" dirty="0">
                <a:cs typeface="Arial" panose="020B0604020202020204" pitchFamily="34" charset="0"/>
              </a:rPr>
              <a:t>) </a:t>
            </a:r>
            <a:r>
              <a:rPr lang="en-US" sz="2400" dirty="0" err="1">
                <a:cs typeface="Arial" panose="020B0604020202020204" pitchFamily="34" charset="0"/>
              </a:rPr>
              <a:t>sehingga</a:t>
            </a:r>
            <a:r>
              <a:rPr lang="en-US" sz="2400" dirty="0">
                <a:cs typeface="Arial" panose="020B0604020202020204" pitchFamily="34" charset="0"/>
              </a:rPr>
              <a:t> modal </a:t>
            </a:r>
            <a:r>
              <a:rPr lang="en-US" sz="2400" dirty="0" err="1">
                <a:cs typeface="Arial" panose="020B0604020202020204" pitchFamily="34" charset="0"/>
              </a:rPr>
              <a:t>dengan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bebas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keluar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masuk</a:t>
            </a:r>
            <a:r>
              <a:rPr lang="en-US" sz="2400" dirty="0"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 err="1">
                <a:cs typeface="Arial" panose="020B0604020202020204" pitchFamily="34" charset="0"/>
              </a:rPr>
              <a:t>Berkenaan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dengan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kebijakan</a:t>
            </a:r>
            <a:r>
              <a:rPr lang="en-US" sz="2400" dirty="0">
                <a:cs typeface="Arial" panose="020B0604020202020204" pitchFamily="34" charset="0"/>
              </a:rPr>
              <a:t> IMF </a:t>
            </a:r>
            <a:r>
              <a:rPr lang="en-US" sz="2400" i="1" dirty="0">
                <a:cs typeface="Arial" panose="020B0604020202020204" pitchFamily="34" charset="0"/>
              </a:rPr>
              <a:t>one-size-fits-all-recipe</a:t>
            </a:r>
            <a:r>
              <a:rPr lang="en-US" sz="2400" dirty="0">
                <a:cs typeface="Arial" panose="020B0604020202020204" pitchFamily="34" charset="0"/>
              </a:rPr>
              <a:t>. IMF </a:t>
            </a:r>
            <a:r>
              <a:rPr lang="en-US" sz="2400" dirty="0" err="1">
                <a:cs typeface="Arial" panose="020B0604020202020204" pitchFamily="34" charset="0"/>
              </a:rPr>
              <a:t>menggunakan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resep</a:t>
            </a:r>
            <a:r>
              <a:rPr lang="en-US" sz="2400" dirty="0">
                <a:cs typeface="Arial" panose="020B0604020202020204" pitchFamily="34" charset="0"/>
              </a:rPr>
              <a:t> yang </a:t>
            </a:r>
            <a:r>
              <a:rPr lang="en-US" sz="2400" dirty="0" err="1">
                <a:cs typeface="Arial" panose="020B0604020202020204" pitchFamily="34" charset="0"/>
              </a:rPr>
              <a:t>sama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untuk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menangani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krisis</a:t>
            </a:r>
            <a:r>
              <a:rPr lang="en-US" sz="2400" dirty="0">
                <a:cs typeface="Arial" panose="020B0604020202020204" pitchFamily="34" charset="0"/>
              </a:rPr>
              <a:t> di Asia </a:t>
            </a:r>
            <a:r>
              <a:rPr lang="en-US" sz="2400" dirty="0" err="1">
                <a:cs typeface="Arial" panose="020B0604020202020204" pitchFamily="34" charset="0"/>
              </a:rPr>
              <a:t>dengan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krisis</a:t>
            </a:r>
            <a:r>
              <a:rPr lang="en-US" sz="2400" dirty="0">
                <a:cs typeface="Arial" panose="020B0604020202020204" pitchFamily="34" charset="0"/>
              </a:rPr>
              <a:t> di </a:t>
            </a:r>
            <a:r>
              <a:rPr lang="en-US" sz="2400" dirty="0" err="1">
                <a:cs typeface="Arial" panose="020B0604020202020204" pitchFamily="34" charset="0"/>
              </a:rPr>
              <a:t>Amerika</a:t>
            </a:r>
            <a:r>
              <a:rPr lang="en-US" sz="2400" dirty="0">
                <a:cs typeface="Arial" panose="020B0604020202020204" pitchFamily="34" charset="0"/>
              </a:rPr>
              <a:t> Latin </a:t>
            </a:r>
            <a:r>
              <a:rPr lang="en-US" sz="2400" dirty="0" err="1">
                <a:cs typeface="Arial" panose="020B0604020202020204" pitchFamily="34" charset="0"/>
              </a:rPr>
              <a:t>sebelumnya</a:t>
            </a:r>
            <a:r>
              <a:rPr lang="en-US" sz="2400" dirty="0"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 err="1">
                <a:cs typeface="Arial" panose="020B0604020202020204" pitchFamily="34" charset="0"/>
              </a:rPr>
              <a:t>Kesalahan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dalam</a:t>
            </a:r>
            <a:r>
              <a:rPr lang="en-US" sz="2400" dirty="0">
                <a:cs typeface="Arial" panose="020B0604020202020204" pitchFamily="34" charset="0"/>
              </a:rPr>
              <a:t> memo internal </a:t>
            </a:r>
            <a:r>
              <a:rPr lang="en-US" sz="2400" dirty="0" err="1">
                <a:cs typeface="Arial" panose="020B0604020202020204" pitchFamily="34" charset="0"/>
              </a:rPr>
              <a:t>berupa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paket</a:t>
            </a:r>
            <a:r>
              <a:rPr lang="en-US" sz="2400" dirty="0">
                <a:cs typeface="Arial" panose="020B0604020202020204" pitchFamily="34" charset="0"/>
              </a:rPr>
              <a:t> bailout </a:t>
            </a:r>
            <a:r>
              <a:rPr lang="en-US" sz="2400" dirty="0" err="1">
                <a:cs typeface="Arial" panose="020B0604020202020204" pitchFamily="34" charset="0"/>
              </a:rPr>
              <a:t>sebesar</a:t>
            </a:r>
            <a:r>
              <a:rPr lang="en-US" sz="2400" dirty="0">
                <a:cs typeface="Arial" panose="020B0604020202020204" pitchFamily="34" charset="0"/>
              </a:rPr>
              <a:t> USD $43 </a:t>
            </a:r>
            <a:r>
              <a:rPr lang="en-US" sz="2400" dirty="0" err="1">
                <a:cs typeface="Arial" panose="020B0604020202020204" pitchFamily="34" charset="0"/>
              </a:rPr>
              <a:t>milyar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untuk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memulihkan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kepercayaan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pasar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terhadap</a:t>
            </a:r>
            <a:r>
              <a:rPr lang="en-US" sz="2400" dirty="0">
                <a:cs typeface="Arial" panose="020B0604020202020204" pitchFamily="34" charset="0"/>
              </a:rPr>
              <a:t> rupiah Indonesia. </a:t>
            </a:r>
            <a:r>
              <a:rPr lang="en-US" sz="2400" dirty="0" err="1">
                <a:cs typeface="Arial" panose="020B0604020202020204" pitchFamily="34" charset="0"/>
              </a:rPr>
              <a:t>Sebagai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imbalannya</a:t>
            </a:r>
            <a:r>
              <a:rPr lang="en-US" sz="2400" dirty="0">
                <a:cs typeface="Arial" panose="020B0604020202020204" pitchFamily="34" charset="0"/>
              </a:rPr>
              <a:t> IMF </a:t>
            </a:r>
            <a:r>
              <a:rPr lang="en-US" sz="2400" dirty="0" err="1">
                <a:cs typeface="Arial" panose="020B0604020202020204" pitchFamily="34" charset="0"/>
              </a:rPr>
              <a:t>menuntut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beberapa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langkah-langkah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reformasi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keuangan</a:t>
            </a:r>
            <a:r>
              <a:rPr lang="en-US" sz="2400" dirty="0">
                <a:cs typeface="Arial" panose="020B0604020202020204" pitchFamily="34" charset="0"/>
              </a:rPr>
              <a:t> yang </a:t>
            </a:r>
            <a:r>
              <a:rPr lang="en-US" sz="2400" dirty="0" err="1">
                <a:cs typeface="Arial" panose="020B0604020202020204" pitchFamily="34" charset="0"/>
              </a:rPr>
              <a:t>mendasar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salah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satunya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adalah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penutupan</a:t>
            </a:r>
            <a:r>
              <a:rPr lang="en-US" sz="2400" dirty="0">
                <a:cs typeface="Arial" panose="020B0604020202020204" pitchFamily="34" charset="0"/>
              </a:rPr>
              <a:t> 16 bank </a:t>
            </a:r>
            <a:r>
              <a:rPr lang="en-US" sz="2400" dirty="0" err="1">
                <a:cs typeface="Arial" panose="020B0604020202020204" pitchFamily="34" charset="0"/>
              </a:rPr>
              <a:t>swasta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merestrukturisasi</a:t>
            </a:r>
            <a:r>
              <a:rPr lang="en-US" sz="2400" dirty="0">
                <a:cs typeface="Arial" panose="020B0604020202020204" pitchFamily="34" charset="0"/>
              </a:rPr>
              <a:t> 10 bank </a:t>
            </a:r>
            <a:r>
              <a:rPr lang="en-US" sz="2400" dirty="0" err="1">
                <a:cs typeface="Arial" panose="020B0604020202020204" pitchFamily="34" charset="0"/>
              </a:rPr>
              <a:t>lainya</a:t>
            </a:r>
            <a:r>
              <a:rPr lang="en-US" sz="2400" dirty="0">
                <a:cs typeface="Arial" panose="020B0604020202020204" pitchFamily="34" charset="0"/>
              </a:rPr>
              <a:t> yang </a:t>
            </a:r>
            <a:r>
              <a:rPr lang="en-US" sz="2400" dirty="0" err="1">
                <a:cs typeface="Arial" panose="020B0604020202020204" pitchFamily="34" charset="0"/>
              </a:rPr>
              <a:t>malah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memicu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penarikan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dana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besar-besaran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pada</a:t>
            </a:r>
            <a:r>
              <a:rPr lang="en-US" sz="2400" dirty="0">
                <a:cs typeface="Arial" panose="020B0604020202020204" pitchFamily="34" charset="0"/>
              </a:rPr>
              <a:t> bank-bank lain</a:t>
            </a:r>
          </a:p>
        </p:txBody>
      </p:sp>
    </p:spTree>
    <p:extLst>
      <p:ext uri="{BB962C8B-B14F-4D97-AF65-F5344CB8AC3E}">
        <p14:creationId xmlns:p14="http://schemas.microsoft.com/office/powerpoint/2010/main" val="391219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413" y="404664"/>
            <a:ext cx="10736826" cy="54644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/>
              <a:t>Pembelaan</a:t>
            </a:r>
            <a:r>
              <a:rPr lang="en-US" sz="2400" b="1" dirty="0"/>
              <a:t> IMF </a:t>
            </a:r>
          </a:p>
          <a:p>
            <a:pPr marL="0" indent="0" algn="just">
              <a:buNone/>
            </a:pPr>
            <a:r>
              <a:rPr lang="en-US" sz="2400" dirty="0">
                <a:cs typeface="Arial" panose="020B0604020202020204" pitchFamily="34" charset="0"/>
              </a:rPr>
              <a:t>IMF </a:t>
            </a:r>
            <a:r>
              <a:rPr lang="en-US" sz="2400" dirty="0" err="1">
                <a:cs typeface="Arial" panose="020B0604020202020204" pitchFamily="34" charset="0"/>
              </a:rPr>
              <a:t>mengemukakan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beberapa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faktor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mengapa</a:t>
            </a:r>
            <a:r>
              <a:rPr lang="en-US" sz="2400" dirty="0">
                <a:cs typeface="Arial" panose="020B0604020202020204" pitchFamily="34" charset="0"/>
              </a:rPr>
              <a:t> program yang </a:t>
            </a:r>
            <a:r>
              <a:rPr lang="en-US" sz="2400" dirty="0" err="1">
                <a:cs typeface="Arial" panose="020B0604020202020204" pitchFamily="34" charset="0"/>
              </a:rPr>
              <a:t>diperkenalkanya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tidak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bisa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menyelesaikan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krisis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dengan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cepat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antara</a:t>
            </a:r>
            <a:r>
              <a:rPr lang="en-US" sz="2400" dirty="0">
                <a:cs typeface="Arial" panose="020B0604020202020204" pitchFamily="34" charset="0"/>
              </a:rPr>
              <a:t> lain: </a:t>
            </a: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– </a:t>
            </a:r>
            <a:r>
              <a:rPr lang="en-US" sz="2400" dirty="0" err="1">
                <a:cs typeface="Arial" panose="020B0604020202020204" pitchFamily="34" charset="0"/>
              </a:rPr>
              <a:t>Pembalikan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kebijakan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oleh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negara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penerima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bantuan</a:t>
            </a:r>
            <a:r>
              <a:rPr lang="en-US" sz="2400" dirty="0">
                <a:cs typeface="Arial" panose="020B0604020202020204" pitchFamily="34" charset="0"/>
              </a:rPr>
              <a:t> IMF. </a:t>
            </a:r>
            <a:r>
              <a:rPr lang="en-US" sz="2400" dirty="0" err="1">
                <a:cs typeface="Arial" panose="020B0604020202020204" pitchFamily="34" charset="0"/>
              </a:rPr>
              <a:t>Seperti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melonggarkan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kembali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kebijakan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moneter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ketat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secara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terburu-buru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serta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ketidakpastian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politik</a:t>
            </a:r>
            <a:r>
              <a:rPr lang="en-US" sz="2400" dirty="0"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– </a:t>
            </a:r>
            <a:r>
              <a:rPr lang="en-US" sz="2400" dirty="0" err="1">
                <a:cs typeface="Arial" panose="020B0604020202020204" pitchFamily="34" charset="0"/>
              </a:rPr>
              <a:t>Ketidakseimbangan</a:t>
            </a:r>
            <a:r>
              <a:rPr lang="en-US" sz="2400" dirty="0">
                <a:cs typeface="Arial" panose="020B0604020202020204" pitchFamily="34" charset="0"/>
              </a:rPr>
              <a:t> yang </a:t>
            </a:r>
            <a:r>
              <a:rPr lang="en-US" sz="2400" dirty="0" err="1">
                <a:cs typeface="Arial" panose="020B0604020202020204" pitchFamily="34" charset="0"/>
              </a:rPr>
              <a:t>besar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antara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cadangan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devisa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dengan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hutang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jangka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pendek</a:t>
            </a:r>
            <a:r>
              <a:rPr lang="en-US" sz="2400" dirty="0">
                <a:cs typeface="Arial" panose="020B0604020202020204" pitchFamily="34" charset="0"/>
              </a:rPr>
              <a:t> yang </a:t>
            </a:r>
            <a:r>
              <a:rPr lang="en-US" sz="2400" dirty="0" err="1">
                <a:cs typeface="Arial" panose="020B0604020202020204" pitchFamily="34" charset="0"/>
              </a:rPr>
              <a:t>akan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US" sz="2400" dirty="0" err="1">
                <a:cs typeface="Arial" panose="020B0604020202020204" pitchFamily="34" charset="0"/>
              </a:rPr>
              <a:t>jatuh</a:t>
            </a:r>
            <a:r>
              <a:rPr lang="en-US" sz="2400" dirty="0">
                <a:cs typeface="Arial" panose="020B0604020202020204" pitchFamily="34" charset="0"/>
              </a:rPr>
              <a:t> tempo.</a:t>
            </a:r>
          </a:p>
        </p:txBody>
      </p:sp>
    </p:spTree>
    <p:extLst>
      <p:ext uri="{BB962C8B-B14F-4D97-AF65-F5344CB8AC3E}">
        <p14:creationId xmlns:p14="http://schemas.microsoft.com/office/powerpoint/2010/main" val="24438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03BC90-B2DF-4A47-9515-CEA7FD523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619" y="781666"/>
            <a:ext cx="9860235" cy="4684680"/>
          </a:xfrm>
        </p:spPr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2800" dirty="0" err="1"/>
              <a:t>Sumber-sumber</a:t>
            </a:r>
            <a:r>
              <a:rPr lang="en-GB" sz="2800" dirty="0"/>
              <a:t> </a:t>
            </a:r>
            <a:r>
              <a:rPr lang="en-GB" sz="2800" dirty="0" err="1"/>
              <a:t>Pembiayaan</a:t>
            </a:r>
            <a:r>
              <a:rPr lang="en-GB" sz="2800" dirty="0"/>
              <a:t> Indonesia</a:t>
            </a:r>
            <a:r>
              <a:rPr lang="id-ID" sz="2800" dirty="0"/>
              <a:t>: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sz="2800" dirty="0" err="1"/>
              <a:t>Ekspor</a:t>
            </a:r>
            <a:endParaRPr lang="en-GB" sz="2800" dirty="0"/>
          </a:p>
          <a:p>
            <a:pPr marL="274320" indent="-274320">
              <a:spcBef>
                <a:spcPts val="580"/>
              </a:spcBef>
              <a:defRPr/>
            </a:pPr>
            <a:r>
              <a:rPr lang="en-GB" sz="2800" dirty="0" err="1">
                <a:solidFill>
                  <a:srgbClr val="C00000"/>
                </a:solidFill>
              </a:rPr>
              <a:t>Hutang</a:t>
            </a:r>
            <a:endParaRPr lang="en-GB" sz="2800" dirty="0">
              <a:solidFill>
                <a:srgbClr val="C00000"/>
              </a:solidFill>
            </a:endParaRPr>
          </a:p>
          <a:p>
            <a:pPr marL="274320" indent="-274320">
              <a:spcBef>
                <a:spcPts val="580"/>
              </a:spcBef>
              <a:defRPr/>
            </a:pPr>
            <a:r>
              <a:rPr lang="en-GB" sz="2800" dirty="0" err="1"/>
              <a:t>Bantuan</a:t>
            </a:r>
            <a:r>
              <a:rPr lang="en-GB" sz="2800" dirty="0"/>
              <a:t> </a:t>
            </a:r>
            <a:r>
              <a:rPr lang="en-GB" sz="2800" dirty="0" err="1"/>
              <a:t>Luar</a:t>
            </a:r>
            <a:r>
              <a:rPr lang="en-GB" sz="2800" dirty="0"/>
              <a:t> Negeri (</a:t>
            </a:r>
            <a:r>
              <a:rPr lang="en-GB" sz="2800" dirty="0" err="1"/>
              <a:t>Hibah</a:t>
            </a:r>
            <a:r>
              <a:rPr lang="en-GB" sz="2800" dirty="0"/>
              <a:t>)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sz="2800" dirty="0" err="1"/>
              <a:t>Investasi</a:t>
            </a:r>
            <a:r>
              <a:rPr lang="en-GB" sz="2800" dirty="0"/>
              <a:t> </a:t>
            </a:r>
            <a:r>
              <a:rPr lang="en-GB" sz="2800" dirty="0" err="1"/>
              <a:t>Asing</a:t>
            </a:r>
            <a:r>
              <a:rPr lang="en-GB" sz="2800" dirty="0"/>
              <a:t> </a:t>
            </a:r>
            <a:r>
              <a:rPr lang="en-GB" sz="2800" dirty="0" err="1"/>
              <a:t>atau</a:t>
            </a:r>
            <a:r>
              <a:rPr lang="en-GB" sz="2800" dirty="0"/>
              <a:t> PMA</a:t>
            </a:r>
          </a:p>
          <a:p>
            <a:pPr marL="274320" indent="-274320">
              <a:spcBef>
                <a:spcPts val="580"/>
              </a:spcBef>
              <a:defRPr/>
            </a:pPr>
            <a:r>
              <a:rPr lang="en-GB" sz="2800" dirty="0"/>
              <a:t>Tabungan </a:t>
            </a:r>
            <a:r>
              <a:rPr lang="en-GB" sz="2800" dirty="0" err="1"/>
              <a:t>Domestik</a:t>
            </a:r>
            <a:endParaRPr lang="en-GB" sz="2800" dirty="0"/>
          </a:p>
          <a:p>
            <a:pPr marL="274320" indent="-274320">
              <a:spcBef>
                <a:spcPts val="580"/>
              </a:spcBef>
              <a:defRPr/>
            </a:pP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Surat Utang Negara</a:t>
            </a: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409905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5406" y="914399"/>
            <a:ext cx="10338619" cy="421803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d-ID" sz="2800" dirty="0"/>
              <a:t>	Hutang luar negeri atau dikenal dengan pinjaman luar negeri adalah :</a:t>
            </a:r>
          </a:p>
          <a:p>
            <a:pPr algn="just">
              <a:buNone/>
            </a:pPr>
            <a:r>
              <a:rPr lang="id-ID" sz="2800" i="1" dirty="0"/>
              <a:t>	</a:t>
            </a:r>
            <a:endParaRPr lang="en-US" sz="2800" i="1" dirty="0"/>
          </a:p>
          <a:p>
            <a:pPr algn="just">
              <a:buNone/>
            </a:pPr>
            <a:r>
              <a:rPr lang="en-US" sz="2800" i="1" dirty="0"/>
              <a:t>	</a:t>
            </a:r>
            <a:r>
              <a:rPr lang="id-ID" sz="2800" i="1" dirty="0"/>
              <a:t>setiap penerimaan negara baik dalam bentuk devisa dan/atau devisa yang </a:t>
            </a:r>
            <a:r>
              <a:rPr lang="sv-SE" sz="2800" i="1" dirty="0"/>
              <a:t>dirupiahkan, rupiah, maupun dalam bentuk barang dan/atau jasa yang</a:t>
            </a:r>
            <a:r>
              <a:rPr lang="id-ID" sz="2800" i="1" dirty="0"/>
              <a:t> </a:t>
            </a:r>
            <a:r>
              <a:rPr lang="sv-SE" sz="2800" i="1" dirty="0"/>
              <a:t>diperoleh dari pemberi pinjaman luar negeri yang harus dibayar kembali</a:t>
            </a:r>
            <a:r>
              <a:rPr lang="id-ID" sz="2800" i="1" dirty="0"/>
              <a:t> dengan persyaratan tertentu.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1C708-CAEC-42B0-BDB0-4FDC472DE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cap="none" dirty="0" err="1"/>
              <a:t>Pentingnya</a:t>
            </a:r>
            <a:r>
              <a:rPr lang="en-US" sz="2800" b="1" cap="none" dirty="0"/>
              <a:t> Utang </a:t>
            </a:r>
            <a:r>
              <a:rPr lang="en-US" sz="2800" b="1" cap="none" dirty="0" err="1"/>
              <a:t>Luar</a:t>
            </a:r>
            <a:r>
              <a:rPr lang="en-US" sz="2800" b="1" cap="none" dirty="0"/>
              <a:t> Negeri</a:t>
            </a:r>
            <a:endParaRPr lang="en-ID" sz="2800" b="1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67ED0-91A2-4C9A-90D0-AC949E5F8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en-US" sz="2400" dirty="0" err="1"/>
              <a:t>Penutup</a:t>
            </a:r>
            <a:r>
              <a:rPr lang="en-US" sz="2400" dirty="0"/>
              <a:t> </a:t>
            </a:r>
            <a:r>
              <a:rPr lang="en-US" sz="2400" dirty="0" err="1"/>
              <a:t>defisit</a:t>
            </a:r>
            <a:r>
              <a:rPr lang="en-US" sz="2400" dirty="0"/>
              <a:t> APBN</a:t>
            </a:r>
          </a:p>
          <a:p>
            <a:pPr marL="457200" indent="-457200" algn="just">
              <a:buAutoNum type="arabicPeriod"/>
            </a:pPr>
            <a:r>
              <a:rPr lang="en-US" sz="2400" dirty="0" err="1"/>
              <a:t>Penutup</a:t>
            </a:r>
            <a:r>
              <a:rPr lang="en-US" sz="2400" dirty="0"/>
              <a:t> </a:t>
            </a:r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saving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r>
              <a:rPr lang="en-US" sz="2400" dirty="0"/>
              <a:t>  (</a:t>
            </a:r>
            <a:r>
              <a:rPr lang="en-US" sz="2400" i="1" dirty="0"/>
              <a:t>saving-investment gap</a:t>
            </a:r>
            <a:r>
              <a:rPr lang="en-US" sz="2400" dirty="0"/>
              <a:t>)</a:t>
            </a:r>
          </a:p>
          <a:p>
            <a:pPr marL="457200" indent="-457200"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0046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51B7-C566-4A33-9C89-6BB5E6E7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cap="none" dirty="0" err="1"/>
              <a:t>Motivasi</a:t>
            </a:r>
            <a:r>
              <a:rPr lang="en-US" sz="2800" b="1" cap="none" dirty="0"/>
              <a:t> Utang </a:t>
            </a:r>
            <a:r>
              <a:rPr lang="en-US" sz="2800" b="1" cap="none" dirty="0" err="1"/>
              <a:t>Luar</a:t>
            </a:r>
            <a:r>
              <a:rPr lang="en-US" sz="2800" b="1" cap="none" dirty="0"/>
              <a:t> Negeri</a:t>
            </a:r>
            <a:endParaRPr lang="en-ID" sz="2800" b="1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A000F-C2DC-4D75-BB45-F73C68706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7" y="1681316"/>
            <a:ext cx="9917708" cy="3785029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sz="2800" dirty="0" err="1"/>
              <a:t>Motivasi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endParaRPr lang="en-US" sz="2800" dirty="0"/>
          </a:p>
          <a:p>
            <a:pPr algn="just"/>
            <a:r>
              <a:rPr lang="en-US" sz="2800" dirty="0" err="1"/>
              <a:t>Motivasi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AS </a:t>
            </a:r>
            <a:r>
              <a:rPr lang="en-US" sz="2800" dirty="0" err="1"/>
              <a:t>mengucurkan</a:t>
            </a:r>
            <a:r>
              <a:rPr lang="en-US" sz="2800" dirty="0"/>
              <a:t> dana </a:t>
            </a:r>
            <a:r>
              <a:rPr lang="en-US" sz="2800" dirty="0" err="1"/>
              <a:t>bantuan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merekonstruksikan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perekonomian</a:t>
            </a:r>
            <a:r>
              <a:rPr lang="en-US" sz="2800" dirty="0"/>
              <a:t> </a:t>
            </a:r>
            <a:r>
              <a:rPr lang="en-US" sz="2800" dirty="0" err="1"/>
              <a:t>Eropa</a:t>
            </a:r>
            <a:r>
              <a:rPr lang="en-US" sz="2800" dirty="0"/>
              <a:t> Barat </a:t>
            </a:r>
            <a:r>
              <a:rPr lang="en-US" sz="2800" dirty="0" err="1"/>
              <a:t>setelah</a:t>
            </a:r>
            <a:r>
              <a:rPr lang="en-US" sz="2800" dirty="0"/>
              <a:t> </a:t>
            </a:r>
            <a:r>
              <a:rPr lang="en-US" sz="2800" dirty="0" err="1"/>
              <a:t>hancur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PD II,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Marshall Plan</a:t>
            </a:r>
          </a:p>
          <a:p>
            <a:pPr algn="just"/>
            <a:r>
              <a:rPr lang="en-US" sz="2800" dirty="0" err="1"/>
              <a:t>Bantuan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 negeri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perpanjangan</a:t>
            </a:r>
            <a:r>
              <a:rPr lang="en-US" sz="2800" dirty="0"/>
              <a:t> </a:t>
            </a:r>
            <a:r>
              <a:rPr lang="en-US" sz="2800" dirty="0" err="1"/>
              <a:t>tangan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negara donor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79799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DDD3A-C4A1-4EB5-902F-E09DD562D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143" y="398205"/>
            <a:ext cx="10309122" cy="55748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400" dirty="0"/>
              <a:t>2. </a:t>
            </a:r>
            <a:r>
              <a:rPr lang="en-ID" sz="2400" dirty="0" err="1"/>
              <a:t>Motivasi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endParaRPr lang="en-ID" sz="2400" dirty="0"/>
          </a:p>
          <a:p>
            <a:pPr marL="0" indent="0">
              <a:buNone/>
            </a:pPr>
            <a:r>
              <a:rPr lang="en-ID" sz="2400" dirty="0"/>
              <a:t>a. Foreign Exchange </a:t>
            </a:r>
            <a:r>
              <a:rPr lang="en-ID" sz="2400" dirty="0" err="1"/>
              <a:t>Contraints</a:t>
            </a:r>
            <a:r>
              <a:rPr lang="en-ID" sz="2400" dirty="0"/>
              <a:t>, </a:t>
            </a:r>
          </a:p>
          <a:p>
            <a:pPr algn="just"/>
            <a:r>
              <a:rPr lang="en-ID" sz="2400" dirty="0" err="1"/>
              <a:t>Argumen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didasari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two gap model </a:t>
            </a:r>
            <a:r>
              <a:rPr lang="en-ID" sz="2400" dirty="0" err="1"/>
              <a:t>dimana</a:t>
            </a:r>
            <a:r>
              <a:rPr lang="en-ID" sz="2400" dirty="0"/>
              <a:t> negara-negara </a:t>
            </a:r>
            <a:r>
              <a:rPr lang="en-ID" sz="2400" dirty="0" err="1"/>
              <a:t>penerima</a:t>
            </a:r>
            <a:r>
              <a:rPr lang="en-ID" sz="2400" dirty="0"/>
              <a:t> </a:t>
            </a:r>
            <a:r>
              <a:rPr lang="en-ID" sz="2400" dirty="0" err="1"/>
              <a:t>bantuan</a:t>
            </a:r>
            <a:r>
              <a:rPr lang="en-ID" sz="2400" dirty="0"/>
              <a:t> </a:t>
            </a:r>
            <a:r>
              <a:rPr lang="en-ID" sz="2400" dirty="0" err="1"/>
              <a:t>luar</a:t>
            </a:r>
            <a:r>
              <a:rPr lang="en-ID" sz="2400" dirty="0"/>
              <a:t> negeri </a:t>
            </a:r>
            <a:r>
              <a:rPr lang="en-ID" sz="2400" dirty="0" err="1"/>
              <a:t>khususnya</a:t>
            </a:r>
            <a:r>
              <a:rPr lang="en-ID" sz="2400" dirty="0"/>
              <a:t> negara-negara </a:t>
            </a:r>
            <a:r>
              <a:rPr lang="en-ID" sz="2400" dirty="0" err="1"/>
              <a:t>berkembang</a:t>
            </a:r>
            <a:r>
              <a:rPr lang="en-ID" sz="2400" dirty="0"/>
              <a:t> </a:t>
            </a:r>
            <a:r>
              <a:rPr lang="en-ID" sz="2400" dirty="0" err="1"/>
              <a:t>mengalami</a:t>
            </a:r>
            <a:r>
              <a:rPr lang="en-ID" sz="2400" dirty="0"/>
              <a:t> </a:t>
            </a:r>
            <a:r>
              <a:rPr lang="en-ID" sz="2400" dirty="0" err="1"/>
              <a:t>kekurangan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mengakumulasi</a:t>
            </a:r>
            <a:r>
              <a:rPr lang="en-ID" sz="2400" dirty="0"/>
              <a:t> </a:t>
            </a:r>
            <a:r>
              <a:rPr lang="en-ID" sz="2400" dirty="0" err="1"/>
              <a:t>tabungan</a:t>
            </a:r>
            <a:r>
              <a:rPr lang="en-ID" sz="2400" dirty="0"/>
              <a:t> </a:t>
            </a:r>
            <a:r>
              <a:rPr lang="en-ID" sz="2400" dirty="0" err="1"/>
              <a:t>domestik</a:t>
            </a:r>
            <a:r>
              <a:rPr lang="en-ID" sz="2400" dirty="0"/>
              <a:t> (domestic saving) </a:t>
            </a:r>
            <a:r>
              <a:rPr lang="en-ID" sz="2400" dirty="0" err="1"/>
              <a:t>sehingga</a:t>
            </a:r>
            <a:r>
              <a:rPr lang="en-ID" sz="2400" dirty="0"/>
              <a:t> </a:t>
            </a:r>
            <a:r>
              <a:rPr lang="en-ID" sz="2400" dirty="0" err="1"/>
              <a:t>tingkat</a:t>
            </a:r>
            <a:r>
              <a:rPr lang="en-ID" sz="2400" dirty="0"/>
              <a:t> </a:t>
            </a:r>
            <a:r>
              <a:rPr lang="en-ID" sz="2400" dirty="0" err="1"/>
              <a:t>tabungan</a:t>
            </a:r>
            <a:r>
              <a:rPr lang="en-ID" sz="2400" dirty="0"/>
              <a:t> yang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mampu</a:t>
            </a:r>
            <a:r>
              <a:rPr lang="en-ID" sz="2400" dirty="0"/>
              <a:t> </a:t>
            </a:r>
            <a:r>
              <a:rPr lang="en-ID" sz="2400" dirty="0" err="1"/>
              <a:t>memenuhi</a:t>
            </a:r>
            <a:r>
              <a:rPr lang="en-ID" sz="2400" dirty="0"/>
              <a:t> </a:t>
            </a:r>
            <a:r>
              <a:rPr lang="en-ID" sz="2400" dirty="0" err="1"/>
              <a:t>kebutuhan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tingkat</a:t>
            </a:r>
            <a:r>
              <a:rPr lang="en-ID" sz="2400" dirty="0"/>
              <a:t> </a:t>
            </a:r>
            <a:r>
              <a:rPr lang="en-ID" sz="2400" dirty="0" err="1"/>
              <a:t>investasi</a:t>
            </a:r>
            <a:r>
              <a:rPr lang="en-ID" sz="2400" dirty="0"/>
              <a:t> yang </a:t>
            </a:r>
            <a:r>
              <a:rPr lang="en-ID" sz="2400" dirty="0" err="1"/>
              <a:t>dibutuhkan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memicu</a:t>
            </a:r>
            <a:r>
              <a:rPr lang="en-ID" sz="2400" dirty="0"/>
              <a:t> proses </a:t>
            </a:r>
            <a:r>
              <a:rPr lang="en-ID" sz="2400" dirty="0" err="1"/>
              <a:t>pertumbuhan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r>
              <a:rPr lang="en-ID" sz="2400" dirty="0"/>
              <a:t>. </a:t>
            </a:r>
          </a:p>
          <a:p>
            <a:pPr algn="just"/>
            <a:r>
              <a:rPr lang="en-ID" sz="2400" dirty="0"/>
              <a:t>Pada </a:t>
            </a:r>
            <a:r>
              <a:rPr lang="en-ID" sz="2400" dirty="0" err="1"/>
              <a:t>sisi</a:t>
            </a:r>
            <a:r>
              <a:rPr lang="en-ID" sz="2400" dirty="0"/>
              <a:t> lain </a:t>
            </a:r>
            <a:r>
              <a:rPr lang="en-ID" sz="2400" dirty="0" err="1"/>
              <a:t>kekurangan</a:t>
            </a:r>
            <a:r>
              <a:rPr lang="en-ID" sz="2400" dirty="0"/>
              <a:t> yang </a:t>
            </a:r>
            <a:r>
              <a:rPr lang="en-ID" sz="2400" dirty="0" err="1"/>
              <a:t>dialami</a:t>
            </a:r>
            <a:r>
              <a:rPr lang="en-ID" sz="2400" dirty="0"/>
              <a:t> oleh negara-negara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memenuhi</a:t>
            </a:r>
            <a:r>
              <a:rPr lang="en-ID" sz="2400" dirty="0"/>
              <a:t> </a:t>
            </a:r>
            <a:r>
              <a:rPr lang="en-ID" sz="2400" dirty="0" err="1"/>
              <a:t>kebutuhan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tukar</a:t>
            </a:r>
            <a:r>
              <a:rPr lang="en-ID" sz="2400" dirty="0"/>
              <a:t> </a:t>
            </a:r>
            <a:r>
              <a:rPr lang="en-ID" sz="2400" dirty="0" err="1"/>
              <a:t>asing</a:t>
            </a:r>
            <a:r>
              <a:rPr lang="en-ID" sz="2400" dirty="0"/>
              <a:t> (</a:t>
            </a:r>
            <a:r>
              <a:rPr lang="en-ID" sz="2400" i="1" dirty="0"/>
              <a:t>foreign exchange</a:t>
            </a:r>
            <a:r>
              <a:rPr lang="en-ID" sz="2400" dirty="0"/>
              <a:t>)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membiayai</a:t>
            </a:r>
            <a:r>
              <a:rPr lang="en-ID" sz="2400" dirty="0"/>
              <a:t> </a:t>
            </a:r>
            <a:r>
              <a:rPr lang="en-ID" sz="2400" dirty="0" err="1"/>
              <a:t>kebutuhan</a:t>
            </a:r>
            <a:r>
              <a:rPr lang="en-ID" sz="2400" dirty="0"/>
              <a:t> </a:t>
            </a:r>
            <a:r>
              <a:rPr lang="en-ID" sz="2400" dirty="0" err="1"/>
              <a:t>impor</a:t>
            </a:r>
            <a:r>
              <a:rPr lang="en-ID" sz="2400" dirty="0"/>
              <a:t> </a:t>
            </a:r>
            <a:r>
              <a:rPr lang="en-ID" sz="2400" dirty="0" err="1"/>
              <a:t>barang</a:t>
            </a:r>
            <a:r>
              <a:rPr lang="en-ID" sz="2400" dirty="0"/>
              <a:t> modal (</a:t>
            </a:r>
            <a:r>
              <a:rPr lang="en-ID" sz="2400" i="1" dirty="0"/>
              <a:t>capital goods</a:t>
            </a:r>
            <a:r>
              <a:rPr lang="en-ID" sz="2400" dirty="0"/>
              <a:t>) dan </a:t>
            </a:r>
            <a:r>
              <a:rPr lang="en-ID" sz="2400" dirty="0" err="1"/>
              <a:t>impor</a:t>
            </a:r>
            <a:r>
              <a:rPr lang="en-ID" sz="2400" dirty="0"/>
              <a:t> </a:t>
            </a:r>
            <a:r>
              <a:rPr lang="en-ID" sz="2400" dirty="0" err="1"/>
              <a:t>barang-barang</a:t>
            </a:r>
            <a:r>
              <a:rPr lang="en-ID" sz="2400" dirty="0"/>
              <a:t> </a:t>
            </a:r>
            <a:r>
              <a:rPr lang="en-ID" sz="2400" dirty="0" err="1"/>
              <a:t>setengah</a:t>
            </a:r>
            <a:r>
              <a:rPr lang="en-ID" sz="2400" dirty="0"/>
              <a:t> </a:t>
            </a:r>
            <a:r>
              <a:rPr lang="en-ID" sz="2400" dirty="0" err="1"/>
              <a:t>jadi</a:t>
            </a:r>
            <a:r>
              <a:rPr lang="en-ID" sz="2400" dirty="0"/>
              <a:t> (</a:t>
            </a:r>
            <a:r>
              <a:rPr lang="en-ID" sz="2400" i="1" dirty="0"/>
              <a:t>intermediate goods</a:t>
            </a:r>
            <a:r>
              <a:rPr lang="en-ID" sz="2400" dirty="0"/>
              <a:t>).  </a:t>
            </a:r>
            <a:r>
              <a:rPr lang="en-ID" sz="2400" dirty="0" err="1"/>
              <a:t>Bantuan</a:t>
            </a:r>
            <a:r>
              <a:rPr lang="en-ID" sz="2400" dirty="0"/>
              <a:t> </a:t>
            </a:r>
            <a:r>
              <a:rPr lang="en-ID" sz="2400" dirty="0" err="1"/>
              <a:t>luar</a:t>
            </a:r>
            <a:r>
              <a:rPr lang="en-ID" sz="2400" dirty="0"/>
              <a:t> negeri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pilihan</a:t>
            </a:r>
            <a:r>
              <a:rPr lang="en-ID" sz="2400" dirty="0"/>
              <a:t> </a:t>
            </a:r>
            <a:r>
              <a:rPr lang="en-ID" sz="2400" dirty="0" err="1"/>
              <a:t>andalan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menutupi</a:t>
            </a:r>
            <a:r>
              <a:rPr lang="en-ID" sz="2400" dirty="0"/>
              <a:t> </a:t>
            </a:r>
            <a:r>
              <a:rPr lang="en-ID" sz="2400" dirty="0" err="1"/>
              <a:t>kedua</a:t>
            </a:r>
            <a:r>
              <a:rPr lang="en-ID" sz="2400" dirty="0"/>
              <a:t> </a:t>
            </a:r>
            <a:r>
              <a:rPr lang="en-ID" sz="2400" dirty="0" err="1"/>
              <a:t>kekurangan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35004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64DE-61D5-4143-A179-8290EDDAD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24466"/>
            <a:ext cx="9603275" cy="51418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400" dirty="0"/>
              <a:t>b. Growth And Savings, </a:t>
            </a:r>
          </a:p>
          <a:p>
            <a:pPr algn="just"/>
            <a:r>
              <a:rPr lang="en-ID" sz="2400" dirty="0" err="1"/>
              <a:t>Bantuan</a:t>
            </a:r>
            <a:r>
              <a:rPr lang="en-ID" sz="2400" dirty="0"/>
              <a:t> </a:t>
            </a:r>
            <a:r>
              <a:rPr lang="en-ID" sz="2400" dirty="0" err="1"/>
              <a:t>luar</a:t>
            </a:r>
            <a:r>
              <a:rPr lang="en-ID" sz="2400" dirty="0"/>
              <a:t> negeri juga </a:t>
            </a:r>
            <a:r>
              <a:rPr lang="en-ID" sz="2400" dirty="0" err="1"/>
              <a:t>dianggap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mempermudah</a:t>
            </a:r>
            <a:r>
              <a:rPr lang="en-ID" sz="2400" dirty="0"/>
              <a:t> dan </a:t>
            </a:r>
            <a:r>
              <a:rPr lang="en-ID" sz="2400" dirty="0" err="1"/>
              <a:t>mempercepat</a:t>
            </a:r>
            <a:r>
              <a:rPr lang="en-ID" sz="2400" dirty="0"/>
              <a:t> proses </a:t>
            </a:r>
            <a:r>
              <a:rPr lang="en-ID" sz="2400" dirty="0" err="1"/>
              <a:t>pembangunan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meningkatkan</a:t>
            </a:r>
            <a:r>
              <a:rPr lang="en-ID" sz="2400" dirty="0"/>
              <a:t> </a:t>
            </a:r>
            <a:r>
              <a:rPr lang="en-ID" sz="2400" dirty="0" err="1"/>
              <a:t>pertambahan</a:t>
            </a:r>
            <a:r>
              <a:rPr lang="en-ID" sz="2400" dirty="0"/>
              <a:t> </a:t>
            </a:r>
            <a:r>
              <a:rPr lang="en-ID" sz="2400" dirty="0" err="1"/>
              <a:t>tabungan</a:t>
            </a:r>
            <a:r>
              <a:rPr lang="en-ID" sz="2400" dirty="0"/>
              <a:t> </a:t>
            </a:r>
            <a:r>
              <a:rPr lang="en-ID" sz="2400" dirty="0" err="1"/>
              <a:t>domestik</a:t>
            </a:r>
            <a:r>
              <a:rPr lang="en-ID" sz="2400" dirty="0"/>
              <a:t> </a:t>
            </a:r>
            <a:r>
              <a:rPr lang="en-ID" sz="2400" dirty="0" err="1"/>
              <a:t>guna</a:t>
            </a:r>
            <a:r>
              <a:rPr lang="en-ID" sz="2400" dirty="0"/>
              <a:t> </a:t>
            </a:r>
            <a:r>
              <a:rPr lang="en-ID" sz="2400" dirty="0" err="1"/>
              <a:t>mencapai</a:t>
            </a:r>
            <a:r>
              <a:rPr lang="en-ID" sz="2400" dirty="0"/>
              <a:t> </a:t>
            </a:r>
            <a:r>
              <a:rPr lang="en-ID" sz="2400" dirty="0" err="1"/>
              <a:t>tingkat</a:t>
            </a:r>
            <a:r>
              <a:rPr lang="en-ID" sz="2400" dirty="0"/>
              <a:t> </a:t>
            </a:r>
            <a:r>
              <a:rPr lang="en-ID" sz="2400" dirty="0" err="1"/>
              <a:t>pertumbuhan</a:t>
            </a:r>
            <a:r>
              <a:rPr lang="en-ID" sz="2400" dirty="0"/>
              <a:t> yang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tinggi</a:t>
            </a:r>
            <a:r>
              <a:rPr lang="en-ID" sz="2400" dirty="0"/>
              <a:t>. </a:t>
            </a:r>
          </a:p>
          <a:p>
            <a:pPr algn="just"/>
            <a:r>
              <a:rPr lang="en-ID" sz="2400" dirty="0" err="1"/>
              <a:t>Tingginya</a:t>
            </a:r>
            <a:r>
              <a:rPr lang="en-ID" sz="2400" dirty="0"/>
              <a:t> </a:t>
            </a:r>
            <a:r>
              <a:rPr lang="en-ID" sz="2400" dirty="0" err="1"/>
              <a:t>tingkat</a:t>
            </a:r>
            <a:r>
              <a:rPr lang="en-ID" sz="2400" dirty="0"/>
              <a:t> </a:t>
            </a:r>
            <a:r>
              <a:rPr lang="en-ID" sz="2400" dirty="0" err="1"/>
              <a:t>pertumbuhan</a:t>
            </a:r>
            <a:r>
              <a:rPr lang="en-ID" sz="2400" dirty="0"/>
              <a:t> di negara-negara </a:t>
            </a:r>
            <a:r>
              <a:rPr lang="en-ID" sz="2400" dirty="0" err="1"/>
              <a:t>berkembang</a:t>
            </a:r>
            <a:r>
              <a:rPr lang="en-ID" sz="2400" dirty="0"/>
              <a:t> yang pada </a:t>
            </a:r>
            <a:r>
              <a:rPr lang="en-ID" sz="2400" dirty="0" err="1"/>
              <a:t>akhirnya</a:t>
            </a:r>
            <a:r>
              <a:rPr lang="en-ID" sz="2400" dirty="0"/>
              <a:t>, </a:t>
            </a:r>
            <a:r>
              <a:rPr lang="en-ID" sz="2400" dirty="0" err="1"/>
              <a:t>diharapkan</a:t>
            </a:r>
            <a:r>
              <a:rPr lang="en-ID" sz="2400" dirty="0"/>
              <a:t> </a:t>
            </a:r>
            <a:r>
              <a:rPr lang="en-ID" sz="2400" dirty="0" err="1"/>
              <a:t>kebutuhan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bantuan</a:t>
            </a:r>
            <a:r>
              <a:rPr lang="en-ID" sz="2400" dirty="0"/>
              <a:t> </a:t>
            </a:r>
            <a:r>
              <a:rPr lang="en-ID" sz="2400" dirty="0" err="1"/>
              <a:t>luar</a:t>
            </a:r>
            <a:r>
              <a:rPr lang="en-ID" sz="2400" dirty="0"/>
              <a:t> negeri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menurun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bertambahnya</a:t>
            </a:r>
            <a:r>
              <a:rPr lang="en-ID" sz="2400" dirty="0"/>
              <a:t> </a:t>
            </a:r>
            <a:r>
              <a:rPr lang="en-ID" sz="2400" dirty="0" err="1"/>
              <a:t>sumber-sumber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negeri yang </a:t>
            </a:r>
            <a:r>
              <a:rPr lang="en-ID" sz="2400" dirty="0" err="1"/>
              <a:t>cukup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mendukung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proses </a:t>
            </a:r>
            <a:r>
              <a:rPr lang="en-ID" sz="2400" dirty="0" err="1"/>
              <a:t>pembangunan</a:t>
            </a:r>
            <a:r>
              <a:rPr lang="en-ID" sz="2400" dirty="0"/>
              <a:t> yang </a:t>
            </a:r>
            <a:r>
              <a:rPr lang="en-ID" sz="2400" dirty="0" err="1"/>
              <a:t>bersifat</a:t>
            </a:r>
            <a:r>
              <a:rPr lang="en-ID" sz="2400" dirty="0"/>
              <a:t> </a:t>
            </a:r>
            <a:r>
              <a:rPr lang="en-ID" sz="2400" dirty="0" err="1"/>
              <a:t>mandiri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2345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F80B3-6770-402B-B405-AE0C077E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663678"/>
            <a:ext cx="9603275" cy="4802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/>
              <a:t>c. Technical Assistance, </a:t>
            </a:r>
          </a:p>
          <a:p>
            <a:pPr algn="just"/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pendamping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bantuan</a:t>
            </a:r>
            <a:r>
              <a:rPr lang="en-ID" sz="2400" dirty="0"/>
              <a:t> </a:t>
            </a:r>
            <a:r>
              <a:rPr lang="en-ID" sz="2400" dirty="0" err="1"/>
              <a:t>keuangan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bentuk</a:t>
            </a:r>
            <a:r>
              <a:rPr lang="en-ID" sz="2400" dirty="0"/>
              <a:t> transfer </a:t>
            </a:r>
            <a:r>
              <a:rPr lang="en-ID" sz="2400" dirty="0" err="1"/>
              <a:t>tenaga</a:t>
            </a:r>
            <a:r>
              <a:rPr lang="en-ID" sz="2400" dirty="0"/>
              <a:t> </a:t>
            </a:r>
            <a:r>
              <a:rPr lang="en-ID" sz="2400" dirty="0" err="1"/>
              <a:t>kerja</a:t>
            </a:r>
            <a:r>
              <a:rPr lang="en-ID" sz="2400" dirty="0"/>
              <a:t> </a:t>
            </a:r>
            <a:r>
              <a:rPr lang="en-ID" sz="2400" dirty="0" err="1"/>
              <a:t>berkeahlian</a:t>
            </a:r>
            <a:r>
              <a:rPr lang="en-ID" sz="2400" dirty="0"/>
              <a:t> </a:t>
            </a:r>
            <a:r>
              <a:rPr lang="en-ID" sz="2400" dirty="0" err="1"/>
              <a:t>tinggi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menjamin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dana </a:t>
            </a:r>
            <a:r>
              <a:rPr lang="en-ID" sz="2400" dirty="0" err="1"/>
              <a:t>bantuan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benar-benar</a:t>
            </a:r>
            <a:r>
              <a:rPr lang="en-ID" sz="2400" dirty="0"/>
              <a:t> </a:t>
            </a: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efisien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upaya</a:t>
            </a:r>
            <a:r>
              <a:rPr lang="en-ID" sz="2400" dirty="0"/>
              <a:t> </a:t>
            </a:r>
            <a:r>
              <a:rPr lang="en-ID" sz="2400" dirty="0" err="1"/>
              <a:t>meningkatkan</a:t>
            </a:r>
            <a:r>
              <a:rPr lang="en-ID" sz="2400" dirty="0"/>
              <a:t> </a:t>
            </a:r>
            <a:r>
              <a:rPr lang="en-ID" sz="2400" dirty="0" err="1"/>
              <a:t>pertumbuhan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r>
              <a:rPr lang="en-ID" sz="2400" dirty="0"/>
              <a:t>. </a:t>
            </a:r>
          </a:p>
          <a:p>
            <a:pPr marL="0" indent="0">
              <a:buNone/>
            </a:pPr>
            <a:r>
              <a:rPr lang="en-ID" sz="2400" dirty="0"/>
              <a:t>d.  </a:t>
            </a:r>
            <a:r>
              <a:rPr lang="en-ID" sz="2400" dirty="0" err="1"/>
              <a:t>Absortive</a:t>
            </a:r>
            <a:r>
              <a:rPr lang="en-ID" sz="2400" dirty="0"/>
              <a:t> Capacity, </a:t>
            </a:r>
          </a:p>
          <a:p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bentuk</a:t>
            </a:r>
            <a:r>
              <a:rPr lang="en-ID" sz="2400" dirty="0"/>
              <a:t> </a:t>
            </a:r>
            <a:r>
              <a:rPr lang="en-ID" sz="2400" dirty="0" err="1"/>
              <a:t>apa</a:t>
            </a:r>
            <a:r>
              <a:rPr lang="en-ID" sz="2400" dirty="0"/>
              <a:t> dana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digunakan</a:t>
            </a:r>
            <a:r>
              <a:rPr lang="en-ID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5810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213" y="144463"/>
            <a:ext cx="10441548" cy="578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232</TotalTime>
  <Words>783</Words>
  <Application>Microsoft Office PowerPoint</Application>
  <PresentationFormat>Widescreen</PresentationFormat>
  <Paragraphs>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Gill Sans MT</vt:lpstr>
      <vt:lpstr>Times New Roman</vt:lpstr>
      <vt:lpstr>Wingdings</vt:lpstr>
      <vt:lpstr>Gallery</vt:lpstr>
      <vt:lpstr>SAP 7: Indonesia Dan Hutang Luar Negeri </vt:lpstr>
      <vt:lpstr>PowerPoint Presentation</vt:lpstr>
      <vt:lpstr>PowerPoint Presentation</vt:lpstr>
      <vt:lpstr>Pentingnya Utang Luar Negeri</vt:lpstr>
      <vt:lpstr>Motivasi Utang Luar Negeri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Sejarah Utang Luar Negeri  Di Indonesia</vt:lpstr>
      <vt:lpstr>PowerPoint Presentation</vt:lpstr>
      <vt:lpstr>Program IMF</vt:lpstr>
      <vt:lpstr>Campur Tangan IMF di Beberapa Negara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7: Indonesia Dalam Krisis Ekonomi Dan  Hutang Luar Negeri </dc:title>
  <dc:creator>Nurmasari</dc:creator>
  <cp:lastModifiedBy>Nurmasari</cp:lastModifiedBy>
  <cp:revision>24</cp:revision>
  <dcterms:created xsi:type="dcterms:W3CDTF">2021-04-06T14:43:13Z</dcterms:created>
  <dcterms:modified xsi:type="dcterms:W3CDTF">2021-04-07T02:52:52Z</dcterms:modified>
</cp:coreProperties>
</file>