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66" r:id="rId33"/>
  </p:sldIdLst>
  <p:sldSz cx="9144000" cy="6858000" type="screen4x3"/>
  <p:notesSz cx="6797675" cy="9926638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43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7E904-202E-491A-B8FA-118360BDD479}" type="datetimeFigureOut">
              <a:rPr lang="id-ID" smtClean="0"/>
              <a:t>15/03/2020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AEF52-D638-4AA1-AAEB-6E9FD8BC625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93563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8182-6371-4A2E-8A26-BCCAEC7E1304}" type="datetimeFigureOut">
              <a:rPr lang="id-ID" smtClean="0"/>
              <a:t>15/03/2020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CE6A1-07C5-44ED-A2B0-D0C7E57286F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8182-6371-4A2E-8A26-BCCAEC7E1304}" type="datetimeFigureOut">
              <a:rPr lang="id-ID" smtClean="0"/>
              <a:t>15/03/2020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CE6A1-07C5-44ED-A2B0-D0C7E57286F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8182-6371-4A2E-8A26-BCCAEC7E1304}" type="datetimeFigureOut">
              <a:rPr lang="id-ID" smtClean="0"/>
              <a:t>15/03/2020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CE6A1-07C5-44ED-A2B0-D0C7E57286F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8182-6371-4A2E-8A26-BCCAEC7E1304}" type="datetimeFigureOut">
              <a:rPr lang="id-ID" smtClean="0"/>
              <a:t>15/03/2020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CE6A1-07C5-44ED-A2B0-D0C7E57286F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8182-6371-4A2E-8A26-BCCAEC7E1304}" type="datetimeFigureOut">
              <a:rPr lang="id-ID" smtClean="0"/>
              <a:t>15/03/2020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CE6A1-07C5-44ED-A2B0-D0C7E57286F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8182-6371-4A2E-8A26-BCCAEC7E1304}" type="datetimeFigureOut">
              <a:rPr lang="id-ID" smtClean="0"/>
              <a:t>15/03/2020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CE6A1-07C5-44ED-A2B0-D0C7E57286F7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8182-6371-4A2E-8A26-BCCAEC7E1304}" type="datetimeFigureOut">
              <a:rPr lang="id-ID" smtClean="0"/>
              <a:t>15/03/2020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CE6A1-07C5-44ED-A2B0-D0C7E57286F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8182-6371-4A2E-8A26-BCCAEC7E1304}" type="datetimeFigureOut">
              <a:rPr lang="id-ID" smtClean="0"/>
              <a:t>15/03/2020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CE6A1-07C5-44ED-A2B0-D0C7E57286F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8182-6371-4A2E-8A26-BCCAEC7E1304}" type="datetimeFigureOut">
              <a:rPr lang="id-ID" smtClean="0"/>
              <a:t>15/03/2020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CE6A1-07C5-44ED-A2B0-D0C7E57286F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8182-6371-4A2E-8A26-BCCAEC7E1304}" type="datetimeFigureOut">
              <a:rPr lang="id-ID" smtClean="0"/>
              <a:t>15/03/2020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8CE6A1-07C5-44ED-A2B0-D0C7E57286F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8182-6371-4A2E-8A26-BCCAEC7E1304}" type="datetimeFigureOut">
              <a:rPr lang="id-ID" smtClean="0"/>
              <a:t>15/03/2020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CE6A1-07C5-44ED-A2B0-D0C7E57286F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8AA8182-6371-4A2E-8A26-BCCAEC7E1304}" type="datetimeFigureOut">
              <a:rPr lang="id-ID" smtClean="0"/>
              <a:t>15/03/2020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E8CE6A1-07C5-44ED-A2B0-D0C7E57286F7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632848" cy="2907754"/>
          </a:xfrm>
        </p:spPr>
        <p:txBody>
          <a:bodyPr>
            <a:normAutofit/>
          </a:bodyPr>
          <a:lstStyle/>
          <a:p>
            <a:pPr algn="ctr"/>
            <a:r>
              <a:rPr lang="id-ID" sz="4400" b="1" dirty="0">
                <a:latin typeface="Times New Roman" pitchFamily="18" charset="0"/>
                <a:cs typeface="Times New Roman" pitchFamily="18" charset="0"/>
              </a:rPr>
              <a:t>SOCIAL MOVEMENTS AND CIVIL SOCIETY </a:t>
            </a:r>
            <a:br>
              <a:rPr lang="id-ID" sz="4400" b="1" dirty="0">
                <a:latin typeface="Times New Roman" pitchFamily="18" charset="0"/>
                <a:cs typeface="Times New Roman" pitchFamily="18" charset="0"/>
              </a:rPr>
            </a:br>
            <a:r>
              <a:rPr lang="id-ID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d-ID" b="1" dirty="0">
                <a:latin typeface="Times New Roman" pitchFamily="18" charset="0"/>
                <a:cs typeface="Times New Roman" pitchFamily="18" charset="0"/>
              </a:rPr>
            </a:br>
            <a:r>
              <a:rPr lang="id-ID" b="1" dirty="0">
                <a:latin typeface="Times New Roman" pitchFamily="18" charset="0"/>
                <a:cs typeface="Times New Roman" pitchFamily="18" charset="0"/>
              </a:rPr>
              <a:t>History, Theory, and Praxis</a:t>
            </a:r>
            <a:r>
              <a:rPr lang="id-ID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d-ID" dirty="0">
                <a:latin typeface="Times New Roman" pitchFamily="18" charset="0"/>
                <a:cs typeface="Times New Roman" pitchFamily="18" charset="0"/>
              </a:rPr>
            </a:br>
            <a:endParaRPr lang="id-ID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id-ID" b="1" dirty="0"/>
              <a:t>UPN Veteran Jakarta, March 12, 2020</a:t>
            </a:r>
          </a:p>
          <a:p>
            <a:r>
              <a:rPr lang="id-ID" b="1" dirty="0"/>
              <a:t>Faculty of Social and Political Science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149745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-459432"/>
            <a:ext cx="7344816" cy="11967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The Four Stages of Social Movements </a:t>
            </a:r>
            <a:r>
              <a:rPr lang="id-ID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d-ID" dirty="0">
                <a:latin typeface="Times New Roman" pitchFamily="18" charset="0"/>
                <a:cs typeface="Times New Roman" pitchFamily="18" charset="0"/>
              </a:rPr>
            </a:br>
            <a:endParaRPr lang="id-ID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12776"/>
            <a:ext cx="8363272" cy="4853136"/>
          </a:xfrm>
        </p:spPr>
        <p:txBody>
          <a:bodyPr>
            <a:noAutofit/>
          </a:bodyPr>
          <a:lstStyle/>
          <a:p>
            <a:pPr lvl="1"/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Stage One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:Emergence</a:t>
            </a:r>
            <a:endParaRPr lang="id-ID" sz="32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Stage Two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Coalescence </a:t>
            </a:r>
            <a:endParaRPr lang="id-ID" sz="32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Stage Three: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Bureaucratization </a:t>
            </a:r>
            <a:endParaRPr lang="id-ID" sz="3200" dirty="0">
              <a:latin typeface="Times New Roman" pitchFamily="18" charset="0"/>
              <a:cs typeface="Times New Roman" pitchFamily="18" charset="0"/>
            </a:endParaRPr>
          </a:p>
          <a:p>
            <a:pPr lvl="3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Success</a:t>
            </a:r>
            <a:endParaRPr lang="id-ID" sz="3200" dirty="0">
              <a:latin typeface="Times New Roman" pitchFamily="18" charset="0"/>
              <a:cs typeface="Times New Roman" pitchFamily="18" charset="0"/>
            </a:endParaRPr>
          </a:p>
          <a:p>
            <a:pPr lvl="3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Failure </a:t>
            </a:r>
            <a:endParaRPr lang="id-ID" sz="3200" dirty="0">
              <a:latin typeface="Times New Roman" pitchFamily="18" charset="0"/>
              <a:cs typeface="Times New Roman" pitchFamily="18" charset="0"/>
            </a:endParaRPr>
          </a:p>
          <a:p>
            <a:pPr lvl="3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Cooptation</a:t>
            </a:r>
            <a:endParaRPr lang="id-ID" sz="3200" dirty="0">
              <a:latin typeface="Times New Roman" pitchFamily="18" charset="0"/>
              <a:cs typeface="Times New Roman" pitchFamily="18" charset="0"/>
            </a:endParaRPr>
          </a:p>
          <a:p>
            <a:pPr lvl="3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Repression</a:t>
            </a:r>
            <a:endParaRPr lang="id-ID" sz="3200" dirty="0">
              <a:latin typeface="Times New Roman" pitchFamily="18" charset="0"/>
              <a:cs typeface="Times New Roman" pitchFamily="18" charset="0"/>
            </a:endParaRPr>
          </a:p>
          <a:p>
            <a:pPr marL="466344" lvl="3" indent="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*Go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Mainstream </a:t>
            </a:r>
            <a:endParaRPr lang="id-ID" sz="32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Stage Four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Decline</a:t>
            </a:r>
            <a:endParaRPr lang="id-ID" sz="3200" dirty="0">
              <a:latin typeface="Times New Roman" pitchFamily="18" charset="0"/>
              <a:cs typeface="Times New Roman" pitchFamily="18" charset="0"/>
            </a:endParaRPr>
          </a:p>
          <a:p>
            <a:endParaRPr lang="id-ID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391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-315416"/>
            <a:ext cx="7421448" cy="1229816"/>
          </a:xfrm>
        </p:spPr>
        <p:txBody>
          <a:bodyPr>
            <a:noAutofit/>
          </a:bodyPr>
          <a:lstStyle/>
          <a:p>
            <a:pPr algn="ctr"/>
            <a:r>
              <a:rPr lang="id-ID" sz="2400" b="1" dirty="0">
                <a:latin typeface="Times New Roman" pitchFamily="18" charset="0"/>
                <a:cs typeface="Times New Roman" pitchFamily="18" charset="0"/>
              </a:rPr>
              <a:t>The Praxis of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Social Movements</a:t>
            </a:r>
            <a:r>
              <a:rPr lang="id-ID" sz="2400" b="1" dirty="0">
                <a:latin typeface="Times New Roman" pitchFamily="18" charset="0"/>
                <a:cs typeface="Times New Roman" pitchFamily="18" charset="0"/>
              </a:rPr>
              <a:t> (Examples)</a:t>
            </a:r>
            <a:r>
              <a:rPr lang="id-ID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d-ID" sz="2400" dirty="0">
                <a:latin typeface="Times New Roman" pitchFamily="18" charset="0"/>
                <a:cs typeface="Times New Roman" pitchFamily="18" charset="0"/>
              </a:rPr>
            </a:br>
            <a:endParaRPr lang="id-ID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French Revolution  (1789)</a:t>
            </a:r>
            <a:endParaRPr lang="id-ID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Emmeline Pankhurst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(1889)</a:t>
            </a: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“Women’s Right to Vote”</a:t>
            </a:r>
            <a:endParaRPr lang="id-ID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American Civil Rights</a:t>
            </a: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 :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Martin Luther King,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Jr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“ I Have a Dream”</a:t>
            </a:r>
            <a:endParaRPr lang="id-ID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Malcom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 : Muslim and Human Rights in the USA</a:t>
            </a:r>
          </a:p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Mahatma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Gandi’s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“Non-Violence Movement” </a:t>
            </a:r>
            <a:endParaRPr lang="id-ID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Nelson Mandela</a:t>
            </a: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 :  Ending Aparthein in South Africa”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Indonesian Student Movements (1966, 1978, 1998)</a:t>
            </a:r>
            <a:endParaRPr lang="id-ID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id-ID" sz="2800" dirty="0">
              <a:latin typeface="Times New Roman" pitchFamily="18" charset="0"/>
              <a:cs typeface="Times New Roman" pitchFamily="18" charset="0"/>
            </a:endParaRPr>
          </a:p>
          <a:p>
            <a:endParaRPr lang="id-ID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862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id-ID" b="1" i="1" dirty="0">
                <a:latin typeface="Times New Roman" pitchFamily="18" charset="0"/>
                <a:cs typeface="Times New Roman" pitchFamily="18" charset="0"/>
              </a:rPr>
              <a:t>Civil Society </a:t>
            </a:r>
            <a:r>
              <a:rPr lang="id-ID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d-ID" dirty="0">
                <a:latin typeface="Times New Roman" pitchFamily="18" charset="0"/>
                <a:cs typeface="Times New Roman" pitchFamily="18" charset="0"/>
              </a:rPr>
            </a:br>
            <a:endParaRPr lang="id-ID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933256"/>
          </a:xfrm>
        </p:spPr>
        <p:txBody>
          <a:bodyPr>
            <a:normAutofit fontScale="25000" lnSpcReduction="20000"/>
          </a:bodyPr>
          <a:lstStyle/>
          <a:p>
            <a:r>
              <a:rPr lang="id-ID" sz="12800" b="1" dirty="0">
                <a:latin typeface="Times New Roman" pitchFamily="18" charset="0"/>
                <a:cs typeface="Times New Roman" pitchFamily="18" charset="0"/>
              </a:rPr>
              <a:t>Introduction </a:t>
            </a:r>
            <a:endParaRPr lang="en-US" sz="12800" dirty="0">
              <a:latin typeface="Times New Roman" pitchFamily="18" charset="0"/>
              <a:cs typeface="Times New Roman" pitchFamily="18" charset="0"/>
            </a:endParaRPr>
          </a:p>
          <a:p>
            <a:pPr marL="1143000" indent="-1143000">
              <a:buFont typeface="Arial" pitchFamily="34" charset="0"/>
              <a:buChar char="•"/>
            </a:pPr>
            <a:r>
              <a:rPr lang="id-ID" sz="12800" b="1" dirty="0" smtClean="0">
                <a:latin typeface="Times New Roman" pitchFamily="18" charset="0"/>
                <a:cs typeface="Times New Roman" pitchFamily="18" charset="0"/>
              </a:rPr>
              <a:t>Why </a:t>
            </a:r>
            <a:r>
              <a:rPr lang="id-ID" sz="12800" b="1" dirty="0">
                <a:latin typeface="Times New Roman" pitchFamily="18" charset="0"/>
                <a:cs typeface="Times New Roman" pitchFamily="18" charset="0"/>
              </a:rPr>
              <a:t>Do We Study Civil Society? </a:t>
            </a:r>
            <a:endParaRPr lang="id-ID" sz="12800" dirty="0">
              <a:latin typeface="Times New Roman" pitchFamily="18" charset="0"/>
              <a:cs typeface="Times New Roman" pitchFamily="18" charset="0"/>
            </a:endParaRPr>
          </a:p>
          <a:p>
            <a:pPr marL="1143000" lvl="0" indent="-1143000">
              <a:buFont typeface="Arial" pitchFamily="34" charset="0"/>
              <a:buChar char="•"/>
            </a:pPr>
            <a:r>
              <a:rPr lang="id-ID" sz="12800" dirty="0">
                <a:latin typeface="Times New Roman" pitchFamily="18" charset="0"/>
                <a:cs typeface="Times New Roman" pitchFamily="18" charset="0"/>
              </a:rPr>
              <a:t>Civil Society (CS) provides an intermediate layer of governance between the citizens and the </a:t>
            </a:r>
            <a:r>
              <a:rPr lang="id-ID" sz="12800" dirty="0" smtClean="0">
                <a:latin typeface="Times New Roman" pitchFamily="18" charset="0"/>
                <a:cs typeface="Times New Roman" pitchFamily="18" charset="0"/>
              </a:rPr>
              <a:t>state</a:t>
            </a:r>
            <a:r>
              <a:rPr lang="en-US" sz="12800" dirty="0" smtClean="0">
                <a:latin typeface="Times New Roman" pitchFamily="18" charset="0"/>
                <a:cs typeface="Times New Roman" pitchFamily="18" charset="0"/>
              </a:rPr>
              <a:t>, which is </a:t>
            </a:r>
            <a:r>
              <a:rPr lang="id-ID" sz="12800" dirty="0" smtClean="0">
                <a:latin typeface="Times New Roman" pitchFamily="18" charset="0"/>
                <a:cs typeface="Times New Roman" pitchFamily="18" charset="0"/>
              </a:rPr>
              <a:t>capable </a:t>
            </a:r>
            <a:r>
              <a:rPr lang="id-ID" sz="12800" dirty="0">
                <a:latin typeface="Times New Roman" pitchFamily="18" charset="0"/>
                <a:cs typeface="Times New Roman" pitchFamily="18" charset="0"/>
              </a:rPr>
              <a:t>of resolving problems without public coercion. </a:t>
            </a:r>
            <a:endParaRPr lang="en-US" sz="1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/>
            <a:endParaRPr lang="id-ID" sz="12800" dirty="0">
              <a:latin typeface="Times New Roman" pitchFamily="18" charset="0"/>
              <a:cs typeface="Times New Roman" pitchFamily="18" charset="0"/>
            </a:endParaRPr>
          </a:p>
          <a:p>
            <a:pPr marL="1143000" lvl="0" indent="-1143000">
              <a:buFont typeface="Arial" pitchFamily="34" charset="0"/>
              <a:buChar char="•"/>
            </a:pPr>
            <a:r>
              <a:rPr lang="id-ID" sz="1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12800" dirty="0">
                <a:latin typeface="Times New Roman" pitchFamily="18" charset="0"/>
                <a:cs typeface="Times New Roman" pitchFamily="18" charset="0"/>
              </a:rPr>
              <a:t>The idea of CS within the context of modern history offers perspectives on state-society relations. </a:t>
            </a:r>
            <a:r>
              <a:rPr lang="en-US" sz="12800" dirty="0" smtClean="0">
                <a:latin typeface="Times New Roman" pitchFamily="18" charset="0"/>
                <a:cs typeface="Times New Roman" pitchFamily="18" charset="0"/>
              </a:rPr>
              <a:t>In this regard, </a:t>
            </a:r>
            <a:r>
              <a:rPr lang="id-ID" sz="1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12800" dirty="0">
                <a:latin typeface="Times New Roman" pitchFamily="18" charset="0"/>
                <a:cs typeface="Times New Roman" pitchFamily="18" charset="0"/>
              </a:rPr>
              <a:t>the state should be differentiated from civil society as a binding or organizing principal of political order. </a:t>
            </a:r>
          </a:p>
          <a:p>
            <a:r>
              <a:rPr lang="id-ID" sz="128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id-ID" sz="12800" dirty="0">
              <a:latin typeface="Times New Roman" pitchFamily="18" charset="0"/>
              <a:cs typeface="Times New Roman" pitchFamily="18" charset="0"/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4486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052736"/>
            <a:ext cx="7520940" cy="3579849"/>
          </a:xfrm>
        </p:spPr>
        <p:txBody>
          <a:bodyPr>
            <a:normAutofit lnSpcReduction="10000"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CS enhances individual and people’s participation in political proceseses. </a:t>
            </a:r>
          </a:p>
          <a:p>
            <a:endParaRPr lang="id-ID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The core idea of civil society embodies an ethical ideal of the social order, one that harmonizes the conflicting demands of individual interests and social good (Seligman, 1995). </a:t>
            </a:r>
          </a:p>
          <a:p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1346954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16632"/>
            <a:ext cx="7493456" cy="79776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d-ID" b="1" dirty="0" smtClean="0">
                <a:latin typeface="Times New Roman" pitchFamily="18" charset="0"/>
                <a:cs typeface="Times New Roman" pitchFamily="18" charset="0"/>
              </a:rPr>
              <a:t>Definition </a:t>
            </a:r>
            <a:r>
              <a:rPr lang="id-ID" b="1" dirty="0">
                <a:latin typeface="Times New Roman" pitchFamily="18" charset="0"/>
                <a:cs typeface="Times New Roman" pitchFamily="18" charset="0"/>
              </a:rPr>
              <a:t>and Concept of CS. </a:t>
            </a:r>
            <a:r>
              <a:rPr lang="id-ID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d-ID" dirty="0">
                <a:latin typeface="Times New Roman" pitchFamily="18" charset="0"/>
                <a:cs typeface="Times New Roman" pitchFamily="18" charset="0"/>
              </a:rPr>
            </a:br>
            <a:endParaRPr lang="id-ID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There are various definition on CS. In </a:t>
            </a:r>
            <a:r>
              <a:rPr lang="id-ID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general, CS could be defined as: </a:t>
            </a:r>
          </a:p>
          <a:p>
            <a:pPr lvl="2"/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id-ID" sz="2000" b="1" dirty="0">
                <a:latin typeface="Times New Roman" pitchFamily="18" charset="0"/>
                <a:cs typeface="Times New Roman" pitchFamily="18" charset="0"/>
              </a:rPr>
              <a:t>An aggregate of non-governmental organizations and institutions which implement the interest and will of citizens</a:t>
            </a:r>
            <a:r>
              <a:rPr lang="id-ID" sz="2000" b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endParaRPr lang="id-ID" sz="2000" b="1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id-ID" sz="2000" b="1" dirty="0">
                <a:latin typeface="Times New Roman" pitchFamily="18" charset="0"/>
                <a:cs typeface="Times New Roman" pitchFamily="18" charset="0"/>
              </a:rPr>
              <a:t>“Individuals and organizations in a society which are independent from the influnece of the state/government</a:t>
            </a:r>
            <a:r>
              <a:rPr lang="id-ID" sz="2000" b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endParaRPr lang="id-ID" sz="2000" b="1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id-ID" sz="2000" b="1" dirty="0">
                <a:latin typeface="Times New Roman" pitchFamily="18" charset="0"/>
                <a:cs typeface="Times New Roman" pitchFamily="18" charset="0"/>
              </a:rPr>
              <a:t>“CS refers to uncoerced association life distinct from the family, the state, and the economy</a:t>
            </a:r>
          </a:p>
        </p:txBody>
      </p:sp>
    </p:spTree>
    <p:extLst>
      <p:ext uri="{BB962C8B-B14F-4D97-AF65-F5344CB8AC3E}">
        <p14:creationId xmlns:p14="http://schemas.microsoft.com/office/powerpoint/2010/main" val="1267329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3200" dirty="0">
                <a:latin typeface="Times New Roman" pitchFamily="18" charset="0"/>
                <a:cs typeface="Times New Roman" pitchFamily="18" charset="0"/>
              </a:rPr>
              <a:t>Examples of CS:</a:t>
            </a:r>
          </a:p>
          <a:p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Chrurches, Mosques, Sport Clubs, Mass Media, 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Servi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Associations, NGOs, Political Parties,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Worker Associations, etc. </a:t>
            </a:r>
            <a:endParaRPr lang="id-ID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9313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0"/>
            <a:ext cx="7349440" cy="914400"/>
          </a:xfrm>
        </p:spPr>
        <p:txBody>
          <a:bodyPr>
            <a:normAutofit fontScale="90000"/>
          </a:bodyPr>
          <a:lstStyle/>
          <a:p>
            <a:r>
              <a:rPr lang="id-ID" sz="3100" b="1" dirty="0">
                <a:latin typeface="Times New Roman" pitchFamily="18" charset="0"/>
                <a:cs typeface="Times New Roman" pitchFamily="18" charset="0"/>
              </a:rPr>
              <a:t>         O</a:t>
            </a:r>
            <a:r>
              <a:rPr lang="id-ID" sz="3200" b="1" dirty="0">
                <a:latin typeface="Times New Roman" pitchFamily="18" charset="0"/>
                <a:cs typeface="Times New Roman" pitchFamily="18" charset="0"/>
              </a:rPr>
              <a:t>rigin and History of CS</a:t>
            </a:r>
            <a:r>
              <a:rPr lang="id-ID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d-ID" sz="3200" dirty="0">
                <a:latin typeface="Times New Roman" pitchFamily="18" charset="0"/>
                <a:cs typeface="Times New Roman" pitchFamily="18" charset="0"/>
              </a:rPr>
            </a:br>
            <a:endParaRPr lang="id-ID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548680"/>
            <a:ext cx="7520940" cy="3579849"/>
          </a:xfrm>
        </p:spPr>
        <p:txBody>
          <a:bodyPr>
            <a:normAutofit/>
          </a:bodyPr>
          <a:lstStyle/>
          <a:p>
            <a:pPr lvl="0"/>
            <a:endParaRPr lang="id-ID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id-ID" sz="2400" u="sng" dirty="0">
                <a:latin typeface="Times New Roman" pitchFamily="18" charset="0"/>
                <a:cs typeface="Times New Roman" pitchFamily="18" charset="0"/>
              </a:rPr>
              <a:t>Cicero : </a:t>
            </a:r>
            <a:r>
              <a:rPr lang="id-ID" sz="2400" i="1" dirty="0">
                <a:latin typeface="Times New Roman" pitchFamily="18" charset="0"/>
                <a:cs typeface="Times New Roman" pitchFamily="18" charset="0"/>
              </a:rPr>
              <a:t>Societas Civilis</a:t>
            </a:r>
          </a:p>
          <a:p>
            <a:pPr lvl="0"/>
            <a:r>
              <a:rPr lang="id-ID" sz="2400" u="sng" dirty="0">
                <a:latin typeface="Times New Roman" pitchFamily="18" charset="0"/>
                <a:cs typeface="Times New Roman" pitchFamily="18" charset="0"/>
              </a:rPr>
              <a:t>Socrates</a:t>
            </a:r>
            <a:r>
              <a:rPr lang="id-ID" sz="2400" dirty="0">
                <a:latin typeface="Times New Roman" pitchFamily="18" charset="0"/>
                <a:cs typeface="Times New Roman" pitchFamily="18" charset="0"/>
              </a:rPr>
              <a:t>: Supports the idea that conflicts within society should be resolved through public debates. </a:t>
            </a:r>
          </a:p>
          <a:p>
            <a:pPr lvl="0"/>
            <a:r>
              <a:rPr lang="id-ID" sz="2400" u="sng" dirty="0">
                <a:latin typeface="Times New Roman" pitchFamily="18" charset="0"/>
                <a:cs typeface="Times New Roman" pitchFamily="18" charset="0"/>
              </a:rPr>
              <a:t>Plato:</a:t>
            </a:r>
            <a:r>
              <a:rPr lang="id-ID" sz="2400" dirty="0">
                <a:latin typeface="Times New Roman" pitchFamily="18" charset="0"/>
                <a:cs typeface="Times New Roman" pitchFamily="18" charset="0"/>
              </a:rPr>
              <a:t>  the ideal state as a society in which people dedicate themselves to the common good. \</a:t>
            </a:r>
          </a:p>
          <a:p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856820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id-ID" sz="3600" u="sng" dirty="0" smtClean="0">
                <a:latin typeface="Times New Roman" pitchFamily="18" charset="0"/>
                <a:cs typeface="Times New Roman" pitchFamily="18" charset="0"/>
              </a:rPr>
              <a:t>Aristot</a:t>
            </a:r>
            <a:r>
              <a:rPr lang="en-US" sz="3600" u="sng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id-ID" sz="3600" u="sng" dirty="0" smtClean="0">
                <a:latin typeface="Times New Roman" pitchFamily="18" charset="0"/>
                <a:cs typeface="Times New Roman" pitchFamily="18" charset="0"/>
              </a:rPr>
              <a:t>le</a:t>
            </a:r>
            <a:r>
              <a:rPr lang="en-US" sz="3600" u="sng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id-ID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CS </a:t>
            </a:r>
            <a:r>
              <a:rPr lang="id-ID" sz="3600" dirty="0" smtClean="0">
                <a:latin typeface="Times New Roman" pitchFamily="18" charset="0"/>
                <a:cs typeface="Times New Roman" pitchFamily="18" charset="0"/>
              </a:rPr>
              <a:t>refers </a:t>
            </a:r>
            <a:r>
              <a:rPr lang="id-ID" sz="3600" dirty="0">
                <a:latin typeface="Times New Roman" pitchFamily="18" charset="0"/>
                <a:cs typeface="Times New Roman" pitchFamily="18" charset="0"/>
              </a:rPr>
              <a:t>to  the ‘polis’ as an ‘association’, that enabled citizens to share in the virtuous task of ruling and being ruled</a:t>
            </a:r>
            <a:r>
              <a:rPr lang="id-ID" sz="3600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id-ID" sz="3600" dirty="0">
                <a:latin typeface="Times New Roman" pitchFamily="18" charset="0"/>
                <a:cs typeface="Times New Roman" pitchFamily="18" charset="0"/>
              </a:rPr>
              <a:t> CS are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mostly </a:t>
            </a:r>
            <a:r>
              <a:rPr lang="id-ID" sz="3600" dirty="0">
                <a:latin typeface="Times New Roman" pitchFamily="18" charset="0"/>
                <a:cs typeface="Times New Roman" pitchFamily="18" charset="0"/>
              </a:rPr>
              <a:t>rooteed in the Western societies</a:t>
            </a:r>
          </a:p>
          <a:p>
            <a:endParaRPr lang="id-ID" sz="36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id-ID" sz="3600" dirty="0">
              <a:latin typeface="Times New Roman" pitchFamily="18" charset="0"/>
              <a:cs typeface="Times New Roman" pitchFamily="18" charset="0"/>
            </a:endParaRPr>
          </a:p>
          <a:p>
            <a:endParaRPr lang="id-ID" sz="3600" dirty="0">
              <a:latin typeface="Times New Roman" pitchFamily="18" charset="0"/>
              <a:cs typeface="Times New Roman" pitchFamily="18" charset="0"/>
            </a:endParaRPr>
          </a:p>
          <a:p>
            <a:endParaRPr lang="id-ID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6688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8229600" cy="1143000"/>
          </a:xfrm>
        </p:spPr>
        <p:txBody>
          <a:bodyPr>
            <a:normAutofit/>
          </a:bodyPr>
          <a:lstStyle/>
          <a:p>
            <a:r>
              <a:rPr lang="id-ID" b="1" dirty="0">
                <a:latin typeface="Times New Roman" pitchFamily="18" charset="0"/>
                <a:cs typeface="Times New Roman" pitchFamily="18" charset="0"/>
              </a:rPr>
              <a:t>CS in the Early Modern History</a:t>
            </a:r>
            <a:br>
              <a:rPr lang="id-ID" b="1" dirty="0">
                <a:latin typeface="Times New Roman" pitchFamily="18" charset="0"/>
                <a:cs typeface="Times New Roman" pitchFamily="18" charset="0"/>
              </a:rPr>
            </a:br>
            <a:endParaRPr lang="id-ID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069160"/>
          </a:xfrm>
        </p:spPr>
        <p:txBody>
          <a:bodyPr>
            <a:noAutofit/>
          </a:bodyPr>
          <a:lstStyle/>
          <a:p>
            <a:pPr lvl="0"/>
            <a:r>
              <a:rPr lang="id-ID" sz="2800" u="sng" dirty="0">
                <a:latin typeface="Times New Roman" pitchFamily="18" charset="0"/>
                <a:cs typeface="Times New Roman" pitchFamily="18" charset="0"/>
              </a:rPr>
              <a:t>Thomas Hobbes</a:t>
            </a: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: the need of powerfull state to maintain civility in society</a:t>
            </a:r>
          </a:p>
          <a:p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id-ID" sz="2800" b="1" u="sng" dirty="0">
                <a:latin typeface="Times New Roman" pitchFamily="18" charset="0"/>
                <a:cs typeface="Times New Roman" pitchFamily="18" charset="0"/>
              </a:rPr>
              <a:t>John Locke</a:t>
            </a: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: Two Treaties on government</a:t>
            </a:r>
          </a:p>
          <a:p>
            <a:pPr lvl="1"/>
            <a:r>
              <a:rPr lang="id-ID" sz="3200" dirty="0">
                <a:latin typeface="Times New Roman" pitchFamily="18" charset="0"/>
                <a:cs typeface="Times New Roman" pitchFamily="18" charset="0"/>
              </a:rPr>
              <a:t>People submit themselves to the common public authority</a:t>
            </a:r>
          </a:p>
          <a:p>
            <a:pPr lvl="1"/>
            <a:r>
              <a:rPr lang="id-ID" sz="3200" dirty="0">
                <a:latin typeface="Times New Roman" pitchFamily="18" charset="0"/>
                <a:cs typeface="Times New Roman" pitchFamily="18" charset="0"/>
              </a:rPr>
              <a:t>The limitation of the authority (state), arguing that the state has no authority to threaten the basic rights of human being.</a:t>
            </a:r>
          </a:p>
          <a:p>
            <a:endParaRPr lang="id-ID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5855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id-ID" sz="2800" b="1" u="sng" dirty="0">
                <a:latin typeface="Times New Roman" pitchFamily="18" charset="0"/>
                <a:cs typeface="Times New Roman" pitchFamily="18" charset="0"/>
              </a:rPr>
              <a:t>Alexis de Tocqueville</a:t>
            </a:r>
            <a:r>
              <a:rPr lang="id-ID" sz="2800" b="1" dirty="0">
                <a:latin typeface="Times New Roman" pitchFamily="18" charset="0"/>
                <a:cs typeface="Times New Roman" pitchFamily="18" charset="0"/>
              </a:rPr>
              <a:t>: (1) A</a:t>
            </a: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ssociations (in the USA) play significant role, particularly in  providing a means for solving collective problems, (2) associations operating outside the sphere of government and economic life—were essential bulwarks against any incipient democratic decay and despotism. </a:t>
            </a:r>
          </a:p>
          <a:p>
            <a:r>
              <a:rPr lang="id-ID" sz="2800" b="1" dirty="0"/>
              <a:t> </a:t>
            </a:r>
            <a:endParaRPr lang="id-ID" sz="2800" dirty="0"/>
          </a:p>
          <a:p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2401552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0"/>
            <a:ext cx="7565464" cy="914400"/>
          </a:xfrm>
        </p:spPr>
        <p:txBody>
          <a:bodyPr>
            <a:noAutofit/>
          </a:bodyPr>
          <a:lstStyle/>
          <a:p>
            <a:pPr algn="ctr"/>
            <a:r>
              <a:rPr lang="id-ID" sz="3600" b="1" i="1" dirty="0">
                <a:latin typeface="Times New Roman" pitchFamily="18" charset="0"/>
                <a:cs typeface="Times New Roman" pitchFamily="18" charset="0"/>
              </a:rPr>
              <a:t>Social Movement </a:t>
            </a:r>
            <a:r>
              <a:rPr lang="id-ID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d-ID" sz="3600" dirty="0">
                <a:latin typeface="Times New Roman" pitchFamily="18" charset="0"/>
                <a:cs typeface="Times New Roman" pitchFamily="18" charset="0"/>
              </a:rPr>
            </a:br>
            <a:endParaRPr lang="id-ID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97152"/>
          </a:xfrm>
        </p:spPr>
        <p:txBody>
          <a:bodyPr>
            <a:noAutofit/>
          </a:bodyPr>
          <a:lstStyle/>
          <a:p>
            <a:r>
              <a:rPr lang="id-ID" sz="2800" b="1" dirty="0">
                <a:latin typeface="Times New Roman" pitchFamily="18" charset="0"/>
                <a:cs typeface="Times New Roman" pitchFamily="18" charset="0"/>
              </a:rPr>
              <a:t>Introduction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id-ID" sz="2800" b="1" dirty="0" smtClean="0">
                <a:latin typeface="Times New Roman" pitchFamily="18" charset="0"/>
                <a:cs typeface="Times New Roman" pitchFamily="18" charset="0"/>
              </a:rPr>
              <a:t>Why </a:t>
            </a:r>
            <a:r>
              <a:rPr lang="id-ID" sz="2800" b="1" dirty="0">
                <a:latin typeface="Times New Roman" pitchFamily="18" charset="0"/>
                <a:cs typeface="Times New Roman" pitchFamily="18" charset="0"/>
              </a:rPr>
              <a:t>Do We Study Social Movements</a:t>
            </a:r>
            <a:r>
              <a:rPr lang="id-ID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Praxis : The Process of using Theories in Practical Way (General Meaning)</a:t>
            </a:r>
            <a:endParaRPr lang="id-ID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id-ID" sz="2800" b="1" dirty="0" smtClean="0">
                <a:latin typeface="Times New Roman" pitchFamily="18" charset="0"/>
                <a:cs typeface="Times New Roman" pitchFamily="18" charset="0"/>
              </a:rPr>
              <a:t>Definition </a:t>
            </a:r>
            <a:r>
              <a:rPr lang="id-ID" sz="2800" b="1" dirty="0">
                <a:latin typeface="Times New Roman" pitchFamily="18" charset="0"/>
                <a:cs typeface="Times New Roman" pitchFamily="18" charset="0"/>
              </a:rPr>
              <a:t>of Social Movements</a:t>
            </a:r>
          </a:p>
          <a:p>
            <a:pPr lvl="1"/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“Organizational Structure and strategis that may empower the opressed people to mount effective challenges and resist the more powerful and advantaged elite” (Shannon Deric, 2011). </a:t>
            </a:r>
          </a:p>
          <a:p>
            <a:endParaRPr lang="id-ID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162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16808"/>
            <a:ext cx="7421448" cy="797768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>
                <a:latin typeface="Times New Roman" pitchFamily="18" charset="0"/>
                <a:cs typeface="Times New Roman" pitchFamily="18" charset="0"/>
              </a:rPr>
              <a:t>CS in Modern History</a:t>
            </a:r>
            <a:r>
              <a:rPr lang="id-ID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d-ID" dirty="0">
                <a:latin typeface="Times New Roman" pitchFamily="18" charset="0"/>
                <a:cs typeface="Times New Roman" pitchFamily="18" charset="0"/>
              </a:rPr>
            </a:br>
            <a:endParaRPr lang="id-ID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196752"/>
            <a:ext cx="7520940" cy="3579849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id-ID" sz="2800" u="sng" dirty="0">
                <a:latin typeface="Times New Roman" pitchFamily="18" charset="0"/>
                <a:cs typeface="Times New Roman" pitchFamily="18" charset="0"/>
              </a:rPr>
              <a:t>GWH Hegel </a:t>
            </a: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: CS is the realm of economic relationship which is exists in the modern capitalist society</a:t>
            </a:r>
          </a:p>
          <a:p>
            <a:pPr lvl="0"/>
            <a:r>
              <a:rPr lang="id-ID" sz="2800" u="sng" dirty="0">
                <a:latin typeface="Times New Roman" pitchFamily="18" charset="0"/>
                <a:cs typeface="Times New Roman" pitchFamily="18" charset="0"/>
              </a:rPr>
              <a:t>Karl Marx </a:t>
            </a: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1"/>
            <a:r>
              <a:rPr lang="id-ID" sz="2800" b="1" dirty="0">
                <a:latin typeface="Times New Roman" pitchFamily="18" charset="0"/>
                <a:cs typeface="Times New Roman" pitchFamily="18" charset="0"/>
              </a:rPr>
              <a:t>The emergence of the the modern state creates a realm of civil society that reduces society to the willingness of private interests. </a:t>
            </a:r>
          </a:p>
          <a:p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Political society was integrated into the state and finllay </a:t>
            </a:r>
            <a:r>
              <a:rPr lang="id-ID" sz="3000" dirty="0">
                <a:latin typeface="Times New Roman" pitchFamily="18" charset="0"/>
                <a:cs typeface="Times New Roman" pitchFamily="18" charset="0"/>
              </a:rPr>
              <a:t>ruleds by the bourgeois class</a:t>
            </a:r>
          </a:p>
        </p:txBody>
      </p:sp>
    </p:spTree>
    <p:extLst>
      <p:ext uri="{BB962C8B-B14F-4D97-AF65-F5344CB8AC3E}">
        <p14:creationId xmlns:p14="http://schemas.microsoft.com/office/powerpoint/2010/main" val="10686287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520940" cy="548640"/>
          </a:xfrm>
        </p:spPr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8640"/>
            <a:ext cx="7776864" cy="5472608"/>
          </a:xfrm>
        </p:spPr>
        <p:txBody>
          <a:bodyPr>
            <a:normAutofit fontScale="25000" lnSpcReduction="20000"/>
          </a:bodyPr>
          <a:lstStyle/>
          <a:p>
            <a:pPr lvl="0"/>
            <a:endParaRPr lang="id-ID" sz="45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id-ID" sz="45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id-ID" sz="45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id-ID" sz="45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id-ID" sz="45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id-ID" sz="45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id-ID" sz="11200" u="sng" dirty="0">
                <a:latin typeface="Times New Roman" pitchFamily="18" charset="0"/>
                <a:cs typeface="Times New Roman" pitchFamily="18" charset="0"/>
              </a:rPr>
              <a:t>Antonio Gramsci</a:t>
            </a:r>
          </a:p>
          <a:p>
            <a:pPr lvl="1"/>
            <a:r>
              <a:rPr lang="id-ID" sz="11200" dirty="0">
                <a:latin typeface="Times New Roman" pitchFamily="18" charset="0"/>
                <a:cs typeface="Times New Roman" pitchFamily="18" charset="0"/>
              </a:rPr>
              <a:t>CS does not the realm of private and alienated relationships</a:t>
            </a:r>
          </a:p>
          <a:p>
            <a:pPr lvl="0"/>
            <a:endParaRPr lang="id-ID" sz="11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id-ID" sz="11200" u="sng" dirty="0">
                <a:latin typeface="Times New Roman" pitchFamily="18" charset="0"/>
                <a:cs typeface="Times New Roman" pitchFamily="18" charset="0"/>
              </a:rPr>
              <a:t>Jurgen Habermas</a:t>
            </a:r>
          </a:p>
          <a:p>
            <a:pPr lvl="1"/>
            <a:r>
              <a:rPr lang="id-ID" sz="11200" dirty="0">
                <a:latin typeface="Times New Roman" pitchFamily="18" charset="0"/>
                <a:cs typeface="Times New Roman" pitchFamily="18" charset="0"/>
              </a:rPr>
              <a:t>CS as a sphere of commodity exchange and social labour, and public sphere is part of political realm</a:t>
            </a:r>
          </a:p>
          <a:p>
            <a:pPr lvl="1"/>
            <a:r>
              <a:rPr lang="id-ID" sz="11200" dirty="0">
                <a:latin typeface="Times New Roman" pitchFamily="18" charset="0"/>
                <a:cs typeface="Times New Roman" pitchFamily="18" charset="0"/>
              </a:rPr>
              <a:t>CS is a representative of capitalist society in which some institutions are part of political society. </a:t>
            </a:r>
          </a:p>
          <a:p>
            <a:r>
              <a:rPr lang="id-ID" sz="11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485881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3600" b="1" dirty="0">
                <a:latin typeface="Times New Roman" pitchFamily="18" charset="0"/>
                <a:cs typeface="Times New Roman" pitchFamily="18" charset="0"/>
              </a:rPr>
              <a:t>The Characteristic of CS </a:t>
            </a:r>
            <a:r>
              <a:rPr lang="id-ID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d-ID" sz="3600" dirty="0">
                <a:latin typeface="Times New Roman" pitchFamily="18" charset="0"/>
                <a:cs typeface="Times New Roman" pitchFamily="18" charset="0"/>
              </a:rPr>
            </a:br>
            <a:endParaRPr lang="id-ID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980728"/>
            <a:ext cx="7520940" cy="3579849"/>
          </a:xfrm>
        </p:spPr>
        <p:txBody>
          <a:bodyPr>
            <a:normAutofit/>
          </a:bodyPr>
          <a:lstStyle/>
          <a:p>
            <a:pPr lvl="0"/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CS is not only characterized by membership, but it is characterized by voluntary leadership</a:t>
            </a:r>
          </a:p>
          <a:p>
            <a:pPr lvl="0"/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CS is characterized by plularism</a:t>
            </a:r>
          </a:p>
          <a:p>
            <a:pPr lvl="0"/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CS is conceived in spatial terms. </a:t>
            </a:r>
          </a:p>
          <a:p>
            <a:endParaRPr lang="id-ID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1581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0"/>
            <a:ext cx="7349440" cy="914400"/>
          </a:xfrm>
        </p:spPr>
        <p:txBody>
          <a:bodyPr>
            <a:noAutofit/>
          </a:bodyPr>
          <a:lstStyle/>
          <a:p>
            <a:pPr algn="ctr"/>
            <a:r>
              <a:rPr lang="id-ID" b="1" dirty="0">
                <a:latin typeface="Times New Roman" pitchFamily="18" charset="0"/>
                <a:cs typeface="Times New Roman" pitchFamily="18" charset="0"/>
              </a:rPr>
              <a:t>CS and the Praxis of Democracy </a:t>
            </a:r>
            <a:r>
              <a:rPr lang="id-ID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d-ID" dirty="0">
                <a:latin typeface="Times New Roman" pitchFamily="18" charset="0"/>
                <a:cs typeface="Times New Roman" pitchFamily="18" charset="0"/>
              </a:rPr>
            </a:br>
            <a:endParaRPr lang="id-ID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781488" cy="4200580"/>
          </a:xfrm>
        </p:spPr>
        <p:txBody>
          <a:bodyPr>
            <a:no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Citizen participation in processes of public decision-making is an essential part of the democracy. Through its social and political activism, civil society gives voice to groups of citizens that don’t feel represented in democracy.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 CS  can help strengthen some of the weaknesses in democracy and lower citizen dissatisfaction</a:t>
            </a:r>
          </a:p>
          <a:p>
            <a:endParaRPr lang="id-ID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9854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id-ID" sz="3600" dirty="0">
                <a:latin typeface="Times New Roman" pitchFamily="18" charset="0"/>
                <a:cs typeface="Times New Roman" pitchFamily="18" charset="0"/>
              </a:rPr>
              <a:t>CS within communist regime had different meaning compared to CS in contemporary democracies</a:t>
            </a:r>
          </a:p>
        </p:txBody>
      </p:sp>
    </p:spTree>
    <p:extLst>
      <p:ext uri="{BB962C8B-B14F-4D97-AF65-F5344CB8AC3E}">
        <p14:creationId xmlns:p14="http://schemas.microsoft.com/office/powerpoint/2010/main" val="6172386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-1035496"/>
            <a:ext cx="7565464" cy="1949896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d-ID" sz="2400" b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id-ID" sz="2400" b="1" dirty="0">
                <a:latin typeface="Times New Roman" pitchFamily="18" charset="0"/>
                <a:cs typeface="Times New Roman" pitchFamily="18" charset="0"/>
              </a:rPr>
              <a:t>Major Functions of CS in Strenghtening Democracy ((Forbrig, 2002)</a:t>
            </a:r>
            <a:r>
              <a:rPr lang="id-ID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d-ID" sz="2400" dirty="0">
                <a:latin typeface="Times New Roman" pitchFamily="18" charset="0"/>
                <a:cs typeface="Times New Roman" pitchFamily="18" charset="0"/>
              </a:rPr>
            </a:br>
            <a:endParaRPr lang="id-ID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The Lockean Function: Control of State Power </a:t>
            </a:r>
          </a:p>
          <a:p>
            <a:pPr lvl="0"/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The Hegelian Function: Interest Mediation </a:t>
            </a:r>
          </a:p>
          <a:p>
            <a:pPr lvl="0"/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The Pluralist  Function: Social Integration </a:t>
            </a:r>
          </a:p>
          <a:p>
            <a:pPr lvl="0"/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The Non-Profit Function: Service Provision </a:t>
            </a:r>
          </a:p>
          <a:p>
            <a:pPr lvl="0"/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The Tocquevillean Function: Political Socialization.</a:t>
            </a:r>
          </a:p>
          <a:p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25974220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-819472"/>
            <a:ext cx="7565464" cy="1733872"/>
          </a:xfrm>
        </p:spPr>
        <p:txBody>
          <a:bodyPr>
            <a:noAutofit/>
          </a:bodyPr>
          <a:lstStyle/>
          <a:p>
            <a:r>
              <a:rPr lang="id-ID" sz="2400" b="1" dirty="0">
                <a:latin typeface="Times New Roman" pitchFamily="18" charset="0"/>
                <a:cs typeface="Times New Roman" pitchFamily="18" charset="0"/>
              </a:rPr>
              <a:t>Ten Crucial Democratic Functions of CS (Larry Diamond, 1994)</a:t>
            </a:r>
            <a:r>
              <a:rPr lang="id-ID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d-ID" sz="2400" dirty="0">
                <a:latin typeface="Times New Roman" pitchFamily="18" charset="0"/>
                <a:cs typeface="Times New Roman" pitchFamily="18" charset="0"/>
              </a:rPr>
            </a:br>
            <a:endParaRPr lang="id-ID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71500" lvl="0" indent="-571500">
              <a:buFont typeface="Arial" pitchFamily="34" charset="0"/>
              <a:buChar char="•"/>
            </a:pPr>
            <a:r>
              <a:rPr lang="id-ID" sz="3600" dirty="0">
                <a:latin typeface="Times New Roman" pitchFamily="18" charset="0"/>
                <a:cs typeface="Times New Roman" pitchFamily="18" charset="0"/>
              </a:rPr>
              <a:t>Limiting state power. CS must monitor the abuse of state power – such as corruption or vote fraud – and also mobilize society to protest such as abuse of power and undemocratic governments. </a:t>
            </a:r>
          </a:p>
          <a:p>
            <a:pPr marL="0" indent="0">
              <a:buNone/>
            </a:pPr>
            <a:r>
              <a:rPr lang="id-ID" sz="36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id-ID" sz="3600" dirty="0">
              <a:latin typeface="Times New Roman" pitchFamily="18" charset="0"/>
              <a:cs typeface="Times New Roman" pitchFamily="18" charset="0"/>
            </a:endParaRPr>
          </a:p>
          <a:p>
            <a:pPr marL="571500" lvl="0" indent="-571500">
              <a:buFont typeface="Arial" pitchFamily="34" charset="0"/>
              <a:buChar char="•"/>
            </a:pPr>
            <a:r>
              <a:rPr lang="id-ID" sz="3600" dirty="0">
                <a:latin typeface="Times New Roman" pitchFamily="18" charset="0"/>
                <a:cs typeface="Times New Roman" pitchFamily="18" charset="0"/>
              </a:rPr>
              <a:t>Empowering  the role of political parties in stimulating political participation.</a:t>
            </a:r>
          </a:p>
          <a:p>
            <a:r>
              <a:rPr lang="id-ID" sz="36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id-ID" sz="3600" dirty="0">
              <a:latin typeface="Times New Roman" pitchFamily="18" charset="0"/>
              <a:cs typeface="Times New Roman" pitchFamily="18" charset="0"/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382985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71500" lvl="0" indent="-571500">
              <a:buFont typeface="Arial" pitchFamily="34" charset="0"/>
              <a:buChar char="•"/>
            </a:pPr>
            <a:r>
              <a:rPr lang="id-ID" sz="3600" dirty="0">
                <a:latin typeface="Times New Roman" pitchFamily="18" charset="0"/>
                <a:cs typeface="Times New Roman" pitchFamily="18" charset="0"/>
              </a:rPr>
              <a:t>Developing attributes such as tolerance and moderation crucial to democratic development.</a:t>
            </a:r>
          </a:p>
          <a:p>
            <a:endParaRPr lang="id-ID" sz="3600" dirty="0">
              <a:latin typeface="Times New Roman" pitchFamily="18" charset="0"/>
              <a:cs typeface="Times New Roman" pitchFamily="18" charset="0"/>
            </a:endParaRPr>
          </a:p>
          <a:p>
            <a:pPr marL="571500" lvl="0" indent="-571500">
              <a:buFont typeface="Arial" pitchFamily="34" charset="0"/>
              <a:buChar char="•"/>
            </a:pPr>
            <a:r>
              <a:rPr lang="id-ID" sz="3600" dirty="0">
                <a:latin typeface="Times New Roman" pitchFamily="18" charset="0"/>
                <a:cs typeface="Times New Roman" pitchFamily="18" charset="0"/>
              </a:rPr>
              <a:t>Creating channels other than political parties for ‘the articulation, aggregation and representations of interests’, not least at the local level.</a:t>
            </a:r>
          </a:p>
          <a:p>
            <a:r>
              <a:rPr lang="id-ID" sz="3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522486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Arial" pitchFamily="34" charset="0"/>
              <a:buChar char="•"/>
            </a:pP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Creating  interests that transcend the fault lines of region, religion, class, or ethnicity and the like.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Recruitting </a:t>
            </a: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and training potential political leaders.</a:t>
            </a:r>
          </a:p>
          <a:p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287911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052736"/>
            <a:ext cx="7520940" cy="3579849"/>
          </a:xfrm>
        </p:spPr>
        <p:txBody>
          <a:bodyPr>
            <a:normAutofit lnSpcReduction="10000"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Building democracy in a variety of other ways, such as monitoring election procedures. </a:t>
            </a:r>
          </a:p>
          <a:p>
            <a:r>
              <a:rPr lang="id-ID" sz="28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id-ID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Disseminating information useful to individuals in playing their roles as democratic citizens.</a:t>
            </a:r>
          </a:p>
          <a:p>
            <a:r>
              <a:rPr lang="id-ID" sz="28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id-ID" sz="2800" dirty="0">
              <a:latin typeface="Times New Roman" pitchFamily="18" charset="0"/>
              <a:cs typeface="Times New Roman" pitchFamily="18" charset="0"/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10289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id-ID" sz="3600" dirty="0">
                <a:latin typeface="Times New Roman" pitchFamily="18" charset="0"/>
                <a:cs typeface="Times New Roman" pitchFamily="18" charset="0"/>
              </a:rPr>
              <a:t>“Collective challenges to elites, authorities, other groups or cultural codes by people with common purpose and solidarity in sustained interaction with elites, opponents, authorities” (Sidney Tarrow, 1994). </a:t>
            </a:r>
          </a:p>
          <a:p>
            <a:endParaRPr lang="id-ID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857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71500" lvl="0" indent="-571500">
              <a:buFont typeface="Arial" pitchFamily="34" charset="0"/>
              <a:buChar char="•"/>
            </a:pPr>
            <a:r>
              <a:rPr lang="id-ID" sz="3600" dirty="0">
                <a:latin typeface="Times New Roman" pitchFamily="18" charset="0"/>
                <a:cs typeface="Times New Roman" pitchFamily="18" charset="0"/>
              </a:rPr>
              <a:t>Assisting society to achieve the economic reforms without which democracy is unlikely to take root.</a:t>
            </a:r>
          </a:p>
          <a:p>
            <a:endParaRPr lang="id-ID" sz="3600" dirty="0">
              <a:latin typeface="Times New Roman" pitchFamily="18" charset="0"/>
              <a:cs typeface="Times New Roman" pitchFamily="18" charset="0"/>
            </a:endParaRPr>
          </a:p>
          <a:p>
            <a:pPr marL="571500" lvl="0" indent="-571500">
              <a:buFont typeface="Arial" pitchFamily="34" charset="0"/>
              <a:buChar char="•"/>
            </a:pPr>
            <a:r>
              <a:rPr lang="id-ID" sz="3600" dirty="0">
                <a:latin typeface="Times New Roman" pitchFamily="18" charset="0"/>
                <a:cs typeface="Times New Roman" pitchFamily="18" charset="0"/>
              </a:rPr>
              <a:t>Strengthening  the emerging democratic state by pressuring it into patterns of behavior that enhance its legitimacy. </a:t>
            </a:r>
          </a:p>
          <a:p>
            <a:endParaRPr lang="id-ID" sz="3600" dirty="0">
              <a:latin typeface="Times New Roman" pitchFamily="18" charset="0"/>
              <a:cs typeface="Times New Roman" pitchFamily="18" charset="0"/>
            </a:endParaRPr>
          </a:p>
          <a:p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417951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id-ID" sz="3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id-ID" sz="3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d-ID" sz="4000" dirty="0">
                <a:latin typeface="Times New Roman" pitchFamily="18" charset="0"/>
                <a:cs typeface="Times New Roman" pitchFamily="18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9877546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5908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493456" cy="758984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/>
              <a:t/>
            </a:r>
            <a:br>
              <a:rPr lang="id-ID" b="1" dirty="0"/>
            </a:br>
            <a:r>
              <a:rPr lang="id-ID" b="1" dirty="0">
                <a:latin typeface="Times New Roman" pitchFamily="18" charset="0"/>
                <a:cs typeface="Times New Roman" pitchFamily="18" charset="0"/>
              </a:rPr>
              <a:t>Factors Causing The Emergence of Social Movement</a:t>
            </a:r>
            <a:r>
              <a:rPr lang="id-ID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d-ID" dirty="0">
                <a:latin typeface="Times New Roman" pitchFamily="18" charset="0"/>
                <a:cs typeface="Times New Roman" pitchFamily="18" charset="0"/>
              </a:rPr>
            </a:br>
            <a:endParaRPr lang="id-ID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637472" cy="427258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id-ID" sz="4000" dirty="0" smtClean="0">
                <a:latin typeface="Times New Roman" pitchFamily="18" charset="0"/>
                <a:cs typeface="Times New Roman" pitchFamily="18" charset="0"/>
              </a:rPr>
              <a:t>Psychological factors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3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Psychological condition which influences individual or group to join a movement,  such as facing pressure and threat from the ruling power, etc.   </a:t>
            </a:r>
            <a:endParaRPr lang="id-ID" sz="4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id-ID" sz="4000" dirty="0">
                <a:latin typeface="Times New Roman" pitchFamily="18" charset="0"/>
                <a:cs typeface="Times New Roman" pitchFamily="18" charset="0"/>
              </a:rPr>
              <a:t>Social </a:t>
            </a:r>
            <a:r>
              <a:rPr lang="id-ID" sz="4000" dirty="0" smtClean="0">
                <a:latin typeface="Times New Roman" pitchFamily="18" charset="0"/>
                <a:cs typeface="Times New Roman" pitchFamily="18" charset="0"/>
              </a:rPr>
              <a:t>Factors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lvl="0" indent="-571500"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Social changes cause strain  and conflict , particularly if the changing conditions create a situation in which the establish norms contradict the accepted </a:t>
            </a:r>
            <a:r>
              <a:rPr lang="en-US" sz="4000" dirty="0" smtClean="0"/>
              <a:t>values .  </a:t>
            </a:r>
            <a:endParaRPr lang="id-ID" sz="4000" dirty="0"/>
          </a:p>
          <a:p>
            <a:endParaRPr lang="id-ID" sz="4000" dirty="0"/>
          </a:p>
        </p:txBody>
      </p:sp>
    </p:spTree>
    <p:extLst>
      <p:ext uri="{BB962C8B-B14F-4D97-AF65-F5344CB8AC3E}">
        <p14:creationId xmlns:p14="http://schemas.microsoft.com/office/powerpoint/2010/main" val="49947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-675456"/>
            <a:ext cx="7493456" cy="1589856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/>
              <a:t/>
            </a:r>
            <a:br>
              <a:rPr lang="id-ID" b="1" dirty="0"/>
            </a:br>
            <a:r>
              <a:rPr lang="id-ID" b="1" dirty="0"/>
              <a:t/>
            </a:r>
            <a:br>
              <a:rPr lang="id-ID" b="1" dirty="0"/>
            </a:br>
            <a:r>
              <a:rPr lang="id-ID" b="1" dirty="0"/>
              <a:t/>
            </a:r>
            <a:br>
              <a:rPr lang="id-ID" b="1" dirty="0"/>
            </a:br>
            <a:r>
              <a:rPr lang="id-ID" sz="3100" b="1" dirty="0">
                <a:latin typeface="Times New Roman" pitchFamily="18" charset="0"/>
                <a:cs typeface="Times New Roman" pitchFamily="18" charset="0"/>
              </a:rPr>
              <a:t>Theories and Approaches of Social Movement</a:t>
            </a:r>
            <a:r>
              <a:rPr lang="id-ID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d-ID" sz="3100" dirty="0">
                <a:latin typeface="Times New Roman" pitchFamily="18" charset="0"/>
                <a:cs typeface="Times New Roman" pitchFamily="18" charset="0"/>
              </a:rPr>
            </a:br>
            <a:r>
              <a:rPr lang="id-ID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d-ID" b="1" dirty="0">
                <a:latin typeface="Times New Roman" pitchFamily="18" charset="0"/>
                <a:cs typeface="Times New Roman" pitchFamily="18" charset="0"/>
              </a:rPr>
            </a:br>
            <a:endParaRPr lang="id-ID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637472" cy="4704636"/>
          </a:xfrm>
        </p:spPr>
        <p:txBody>
          <a:bodyPr>
            <a:no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Resource Mobilization Theory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The New Social Movement Theory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Political Process Theory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Relative Deprivation Theory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Social Strain Theory (Value Added Theory)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Collective Behavior and Action Theory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Frame Analysis 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Theory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Note: For a more detailed explanation of each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teory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, please read the suggested references</a:t>
            </a:r>
            <a:endParaRPr lang="id-ID" sz="2800" i="1" dirty="0">
              <a:latin typeface="Times New Roman" pitchFamily="18" charset="0"/>
              <a:cs typeface="Times New Roman" pitchFamily="18" charset="0"/>
            </a:endParaRPr>
          </a:p>
          <a:p>
            <a:endParaRPr lang="id-ID" sz="2800" dirty="0">
              <a:latin typeface="Times New Roman" pitchFamily="18" charset="0"/>
              <a:cs typeface="Times New Roman" pitchFamily="18" charset="0"/>
            </a:endParaRPr>
          </a:p>
          <a:p>
            <a:endParaRPr lang="id-ID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723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0" y="188640"/>
            <a:ext cx="816436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>
                <a:latin typeface="Times New Roman" pitchFamily="18" charset="0"/>
                <a:cs typeface="Times New Roman" pitchFamily="18" charset="0"/>
              </a:rPr>
              <a:t>Types of Social Movement</a:t>
            </a:r>
            <a:r>
              <a:rPr lang="id-ID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d-ID" dirty="0">
                <a:latin typeface="Times New Roman" pitchFamily="18" charset="0"/>
                <a:cs typeface="Times New Roman" pitchFamily="18" charset="0"/>
              </a:rPr>
            </a:br>
            <a:endParaRPr lang="id-ID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Scope </a:t>
            </a:r>
          </a:p>
          <a:p>
            <a:pPr lvl="1"/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Reform Movement</a:t>
            </a:r>
          </a:p>
          <a:p>
            <a:pPr lvl="1"/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Radical Movement</a:t>
            </a:r>
          </a:p>
          <a:p>
            <a:pPr lvl="0"/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Type of Change</a:t>
            </a:r>
          </a:p>
          <a:p>
            <a:pPr lvl="1"/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Innovation Movement</a:t>
            </a:r>
          </a:p>
          <a:p>
            <a:pPr lvl="1"/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Conservative Movement</a:t>
            </a:r>
          </a:p>
          <a:p>
            <a:pPr lvl="0"/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Methods of Action</a:t>
            </a:r>
          </a:p>
          <a:p>
            <a:pPr lvl="1"/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Peaceful Movement</a:t>
            </a:r>
          </a:p>
          <a:p>
            <a:pPr lvl="1"/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Violent Movement</a:t>
            </a:r>
          </a:p>
          <a:p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1953523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257800"/>
          </a:xfrm>
        </p:spPr>
        <p:txBody>
          <a:bodyPr>
            <a:noAutofit/>
          </a:bodyPr>
          <a:lstStyle/>
          <a:p>
            <a:pPr lvl="0"/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Old and New </a:t>
            </a:r>
          </a:p>
          <a:p>
            <a:pPr lvl="1"/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Old Movements : Social Movement in the 18th and 19th Centuries (working class, peasants, Protestants, etc)</a:t>
            </a:r>
          </a:p>
          <a:p>
            <a:pPr lvl="1"/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New Movements : Social Movement in the 20th Century (American Civil Rights, Feminism Movements, etc)</a:t>
            </a:r>
          </a:p>
          <a:p>
            <a:pPr lvl="0"/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Range</a:t>
            </a:r>
          </a:p>
          <a:p>
            <a:pPr lvl="1"/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Global Movements</a:t>
            </a:r>
          </a:p>
          <a:p>
            <a:pPr lvl="1"/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Local Movements</a:t>
            </a:r>
          </a:p>
          <a:p>
            <a:r>
              <a:rPr lang="id-ID" sz="28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id-ID" sz="2800" dirty="0">
              <a:latin typeface="Times New Roman" pitchFamily="18" charset="0"/>
              <a:cs typeface="Times New Roman" pitchFamily="18" charset="0"/>
            </a:endParaRPr>
          </a:p>
          <a:p>
            <a:endParaRPr lang="id-ID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157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0"/>
            <a:ext cx="7493456" cy="91440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Dynamics of Social Movements</a:t>
            </a:r>
            <a:r>
              <a:rPr lang="id-ID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d-ID" sz="2400" dirty="0">
                <a:latin typeface="Times New Roman" pitchFamily="18" charset="0"/>
                <a:cs typeface="Times New Roman" pitchFamily="18" charset="0"/>
              </a:rPr>
            </a:br>
            <a:endParaRPr lang="id-ID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Social Movements are not eternal, they have a life cycle: they are created, they achieve success or failure,</a:t>
            </a:r>
            <a:r>
              <a:rPr lang="id-ID" sz="36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they dissolve and cease to exist. </a:t>
            </a:r>
            <a:endParaRPr lang="id-ID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id-ID" sz="36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Social Movements have symbiosis with the 19 century proliferation such as individual human rights, freedom of speech, civil disobedience,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etc</a:t>
            </a:r>
            <a:endParaRPr lang="id-ID" sz="3600" dirty="0">
              <a:latin typeface="Times New Roman" pitchFamily="18" charset="0"/>
              <a:cs typeface="Times New Roman" pitchFamily="18" charset="0"/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63932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Social Movements are exist in both liberal and authoritarian societies, although it is manifested in different forms.</a:t>
            </a:r>
            <a:endParaRPr lang="id-ID" sz="36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id-ID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 Many Social Movements are created by some charismatic leaders. </a:t>
            </a:r>
            <a:endParaRPr lang="id-ID" sz="3600" dirty="0">
              <a:latin typeface="Times New Roman" pitchFamily="18" charset="0"/>
              <a:cs typeface="Times New Roman" pitchFamily="18" charset="0"/>
            </a:endParaRPr>
          </a:p>
          <a:p>
            <a:endParaRPr lang="id-ID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9494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145</TotalTime>
  <Words>1213</Words>
  <Application>Microsoft Office PowerPoint</Application>
  <PresentationFormat>On-screen Show (4:3)</PresentationFormat>
  <Paragraphs>159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Angles</vt:lpstr>
      <vt:lpstr>SOCIAL MOVEMENTS AND CIVIL SOCIETY   History, Theory, and Praxis </vt:lpstr>
      <vt:lpstr>Social Movement  </vt:lpstr>
      <vt:lpstr>PowerPoint Presentation</vt:lpstr>
      <vt:lpstr> Factors Causing The Emergence of Social Movement </vt:lpstr>
      <vt:lpstr>   Theories and Approaches of Social Movement  </vt:lpstr>
      <vt:lpstr>Types of Social Movement </vt:lpstr>
      <vt:lpstr>PowerPoint Presentation</vt:lpstr>
      <vt:lpstr>The Dynamics of Social Movements </vt:lpstr>
      <vt:lpstr>PowerPoint Presentation</vt:lpstr>
      <vt:lpstr>The Four Stages of Social Movements  </vt:lpstr>
      <vt:lpstr>The Praxis of Social Movements (Examples) </vt:lpstr>
      <vt:lpstr>Civil Society  </vt:lpstr>
      <vt:lpstr>PowerPoint Presentation</vt:lpstr>
      <vt:lpstr> Definition and Concept of CS.  </vt:lpstr>
      <vt:lpstr>PowerPoint Presentation</vt:lpstr>
      <vt:lpstr>         Origin and History of CS </vt:lpstr>
      <vt:lpstr>PowerPoint Presentation</vt:lpstr>
      <vt:lpstr>CS in the Early Modern History </vt:lpstr>
      <vt:lpstr>PowerPoint Presentation</vt:lpstr>
      <vt:lpstr>CS in Modern History </vt:lpstr>
      <vt:lpstr>PowerPoint Presentation</vt:lpstr>
      <vt:lpstr>The Characteristic of CS  </vt:lpstr>
      <vt:lpstr>CS and the Praxis of Democracy  </vt:lpstr>
      <vt:lpstr>PowerPoint Presentation</vt:lpstr>
      <vt:lpstr> The Major Functions of CS in Strenghtening Democracy ((Forbrig, 2002) </vt:lpstr>
      <vt:lpstr>Ten Crucial Democratic Functions of CS (Larry Diamond, 1994)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MOVEMENTS AND CIVIL SOCIETY  History, Theory, and Praxis</dc:title>
  <dc:creator>M Syafii Anwar</dc:creator>
  <cp:lastModifiedBy>LangitBiru</cp:lastModifiedBy>
  <cp:revision>17</cp:revision>
  <cp:lastPrinted>2020-03-12T14:35:24Z</cp:lastPrinted>
  <dcterms:created xsi:type="dcterms:W3CDTF">2020-03-12T13:29:30Z</dcterms:created>
  <dcterms:modified xsi:type="dcterms:W3CDTF">2020-03-15T08:15:38Z</dcterms:modified>
</cp:coreProperties>
</file>