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795" r:id="rId2"/>
  </p:sldMasterIdLst>
  <p:sldIdLst>
    <p:sldId id="256" r:id="rId3"/>
    <p:sldId id="276" r:id="rId4"/>
    <p:sldId id="275" r:id="rId5"/>
    <p:sldId id="257" r:id="rId6"/>
    <p:sldId id="258" r:id="rId7"/>
    <p:sldId id="259" r:id="rId8"/>
    <p:sldId id="260" r:id="rId9"/>
    <p:sldId id="274" r:id="rId10"/>
    <p:sldId id="261" r:id="rId11"/>
    <p:sldId id="262" r:id="rId12"/>
    <p:sldId id="263" r:id="rId13"/>
    <p:sldId id="266" r:id="rId14"/>
    <p:sldId id="264" r:id="rId15"/>
    <p:sldId id="268" r:id="rId16"/>
    <p:sldId id="277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5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9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6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6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43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05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AA3B-78A0-4D13-BAD6-4DE1AF12E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5E2EA5E-CF30-45EE-8BD5-8E9395179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AA3B-78A0-4D13-BAD6-4DE1AF12E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EA5E-CF30-45EE-8BD5-8E9395179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AA3B-78A0-4D13-BAD6-4DE1AF12E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EA5E-CF30-45EE-8BD5-8E9395179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AA3B-78A0-4D13-BAD6-4DE1AF12E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EA5E-CF30-45EE-8BD5-8E9395179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AA3B-78A0-4D13-BAD6-4DE1AF12E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EA5E-CF30-45EE-8BD5-8E9395179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AA3B-78A0-4D13-BAD6-4DE1AF12E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EA5E-CF30-45EE-8BD5-8E9395179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AA3B-78A0-4D13-BAD6-4DE1AF12E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EA5E-CF30-45EE-8BD5-8E9395179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2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40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AA3B-78A0-4D13-BAD6-4DE1AF12E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EA5E-CF30-45EE-8BD5-8E9395179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AA3B-78A0-4D13-BAD6-4DE1AF12E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EA5E-CF30-45EE-8BD5-8E9395179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AA3B-78A0-4D13-BAD6-4DE1AF12E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EA5E-CF30-45EE-8BD5-8E9395179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AA3B-78A0-4D13-BAD6-4DE1AF12E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EA5E-CF30-45EE-8BD5-8E9395179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279394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4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2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3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2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7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3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1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1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1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1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94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8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Deby Azizah 1710412043 ● Fitri Indriani 1710412061 </a:t>
            </a:r>
          </a:p>
          <a:p>
            <a:r>
              <a:rPr lang="it-IT" dirty="0" smtClean="0"/>
              <a:t>● Mentari 1710412053 ● Chatrien </a:t>
            </a:r>
            <a:r>
              <a:rPr lang="it-IT" smtClean="0"/>
              <a:t>CL 1710412119</a:t>
            </a:r>
            <a:endParaRPr lang="it-IT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IMPLIKASI ASEAN PADA PERKEMBANGAN EKONOMI INDONESIA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5410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3BE0AA-CAE0-420D-B56F-7A02B9D96C9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57" y="289365"/>
            <a:ext cx="7230793" cy="38184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1D54FE9-40BA-464B-9A51-879258B7508C}"/>
              </a:ext>
            </a:extLst>
          </p:cNvPr>
          <p:cNvSpPr/>
          <p:nvPr/>
        </p:nvSpPr>
        <p:spPr>
          <a:xfrm>
            <a:off x="431411" y="4368750"/>
            <a:ext cx="6771248" cy="2261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err="1">
                <a:ea typeface="Calibri" panose="020F0502020204030204" pitchFamily="34" charset="0"/>
              </a:rPr>
              <a:t>Tabel</a:t>
            </a:r>
            <a:r>
              <a:rPr lang="en-US" sz="1600" dirty="0">
                <a:ea typeface="Calibri" panose="020F0502020204030204" pitchFamily="34" charset="0"/>
              </a:rPr>
              <a:t> 1 </a:t>
            </a:r>
            <a:r>
              <a:rPr lang="en-US" sz="1600" dirty="0" err="1">
                <a:ea typeface="Calibri" panose="020F0502020204030204" pitchFamily="34" charset="0"/>
              </a:rPr>
              <a:t>menunjukkan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pengaruh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nilai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preferensial</a:t>
            </a:r>
            <a:r>
              <a:rPr lang="en-US" sz="1600" dirty="0">
                <a:ea typeface="Calibri" panose="020F0502020204030204" pitchFamily="34" charset="0"/>
              </a:rPr>
              <a:t> ASEAN </a:t>
            </a:r>
            <a:r>
              <a:rPr lang="en-US" sz="1600" dirty="0" err="1">
                <a:ea typeface="Calibri" panose="020F0502020204030204" pitchFamily="34" charset="0"/>
              </a:rPr>
              <a:t>terhadap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tingkat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nilai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tarif</a:t>
            </a:r>
            <a:r>
              <a:rPr lang="en-US" sz="1600" dirty="0">
                <a:ea typeface="Calibri" panose="020F0502020204030204" pitchFamily="34" charset="0"/>
              </a:rPr>
              <a:t> MFN Indonesia. </a:t>
            </a:r>
            <a:r>
              <a:rPr lang="en-US" sz="1600" dirty="0" err="1">
                <a:ea typeface="Calibri" panose="020F0502020204030204" pitchFamily="34" charset="0"/>
              </a:rPr>
              <a:t>Sesuai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dengan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ekspektasi</a:t>
            </a:r>
            <a:r>
              <a:rPr lang="en-US" sz="1600" dirty="0">
                <a:ea typeface="Calibri" panose="020F0502020204030204" pitchFamily="34" charset="0"/>
              </a:rPr>
              <a:t>, </a:t>
            </a:r>
            <a:r>
              <a:rPr lang="en-US" sz="1600" dirty="0" err="1">
                <a:ea typeface="Calibri" panose="020F0502020204030204" pitchFamily="34" charset="0"/>
              </a:rPr>
              <a:t>tingkat</a:t>
            </a:r>
            <a:r>
              <a:rPr lang="en-US" sz="1600" dirty="0">
                <a:ea typeface="Calibri" panose="020F0502020204030204" pitchFamily="34" charset="0"/>
              </a:rPr>
              <a:t> CEPT ASEAN </a:t>
            </a:r>
            <a:r>
              <a:rPr lang="en-US" sz="1600" dirty="0" err="1">
                <a:ea typeface="Calibri" panose="020F0502020204030204" pitchFamily="34" charset="0"/>
              </a:rPr>
              <a:t>menurun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dengan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signifikan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selama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periode</a:t>
            </a:r>
            <a:r>
              <a:rPr lang="en-US" sz="1600" dirty="0">
                <a:ea typeface="Calibri" panose="020F0502020204030204" pitchFamily="34" charset="0"/>
              </a:rPr>
              <a:t> 1995 – 2010, yang </a:t>
            </a:r>
            <a:r>
              <a:rPr lang="en-US" sz="1600" dirty="0" err="1">
                <a:ea typeface="Calibri" panose="020F0502020204030204" pitchFamily="34" charset="0"/>
              </a:rPr>
              <a:t>awalnya</a:t>
            </a:r>
            <a:r>
              <a:rPr lang="en-US" sz="1600" dirty="0">
                <a:ea typeface="Calibri" panose="020F0502020204030204" pitchFamily="34" charset="0"/>
              </a:rPr>
              <a:t> 14,2% </a:t>
            </a:r>
            <a:r>
              <a:rPr lang="en-US" sz="1600" dirty="0" err="1">
                <a:ea typeface="Calibri" panose="020F0502020204030204" pitchFamily="34" charset="0"/>
              </a:rPr>
              <a:t>menjadi</a:t>
            </a:r>
            <a:r>
              <a:rPr lang="en-US" sz="1600" dirty="0">
                <a:ea typeface="Calibri" panose="020F0502020204030204" pitchFamily="34" charset="0"/>
              </a:rPr>
              <a:t> 2,1%. </a:t>
            </a:r>
            <a:r>
              <a:rPr lang="en-US" sz="1600" dirty="0" err="1">
                <a:ea typeface="Calibri" panose="020F0502020204030204" pitchFamily="34" charset="0"/>
              </a:rPr>
              <a:t>Beiringan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dengan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hal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tersebut</a:t>
            </a:r>
            <a:r>
              <a:rPr lang="en-US" sz="1600" dirty="0">
                <a:ea typeface="Calibri" panose="020F0502020204030204" pitchFamily="34" charset="0"/>
              </a:rPr>
              <a:t>, </a:t>
            </a:r>
            <a:r>
              <a:rPr lang="en-US" sz="1600" dirty="0" err="1">
                <a:ea typeface="Calibri" panose="020F0502020204030204" pitchFamily="34" charset="0"/>
              </a:rPr>
              <a:t>tarif</a:t>
            </a:r>
            <a:r>
              <a:rPr lang="en-US" sz="1600" dirty="0">
                <a:ea typeface="Calibri" panose="020F0502020204030204" pitchFamily="34" charset="0"/>
              </a:rPr>
              <a:t> MDN Indonesia juga </a:t>
            </a:r>
            <a:r>
              <a:rPr lang="en-US" sz="1600" dirty="0" err="1">
                <a:ea typeface="Calibri" panose="020F0502020204030204" pitchFamily="34" charset="0"/>
              </a:rPr>
              <a:t>mengikuti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pola</a:t>
            </a:r>
            <a:r>
              <a:rPr lang="en-US" sz="1600" dirty="0">
                <a:ea typeface="Calibri" panose="020F0502020204030204" pitchFamily="34" charset="0"/>
              </a:rPr>
              <a:t> yang </a:t>
            </a:r>
            <a:r>
              <a:rPr lang="en-US" sz="1600" dirty="0" err="1">
                <a:ea typeface="Calibri" panose="020F0502020204030204" pitchFamily="34" charset="0"/>
              </a:rPr>
              <a:t>sama</a:t>
            </a:r>
            <a:r>
              <a:rPr lang="en-US" sz="1600" dirty="0">
                <a:ea typeface="Calibri" panose="020F0502020204030204" pitchFamily="34" charset="0"/>
              </a:rPr>
              <a:t>, yang </a:t>
            </a:r>
            <a:r>
              <a:rPr lang="en-US" sz="1600" dirty="0" err="1">
                <a:ea typeface="Calibri" panose="020F0502020204030204" pitchFamily="34" charset="0"/>
              </a:rPr>
              <a:t>awalnya</a:t>
            </a:r>
            <a:r>
              <a:rPr lang="en-US" sz="1600" dirty="0">
                <a:ea typeface="Calibri" panose="020F0502020204030204" pitchFamily="34" charset="0"/>
              </a:rPr>
              <a:t> 16,5% </a:t>
            </a:r>
            <a:r>
              <a:rPr lang="en-US" sz="1600" dirty="0" err="1">
                <a:ea typeface="Calibri" panose="020F0502020204030204" pitchFamily="34" charset="0"/>
              </a:rPr>
              <a:t>turun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menjadi</a:t>
            </a:r>
            <a:r>
              <a:rPr lang="en-US" sz="1600" dirty="0">
                <a:ea typeface="Calibri" panose="020F0502020204030204" pitchFamily="34" charset="0"/>
              </a:rPr>
              <a:t> 7,1%.</a:t>
            </a:r>
            <a:endParaRPr lang="en-ID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4E37EF-48C6-4773-A346-0487512FB710}"/>
              </a:ext>
            </a:extLst>
          </p:cNvPr>
          <p:cNvSpPr/>
          <p:nvPr/>
        </p:nvSpPr>
        <p:spPr>
          <a:xfrm>
            <a:off x="7657511" y="751344"/>
            <a:ext cx="397178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 err="1" smtClean="0">
                <a:ea typeface="Calibri" panose="020F0502020204030204" pitchFamily="34" charset="0"/>
              </a:rPr>
              <a:t>Kemudian</a:t>
            </a:r>
            <a:r>
              <a:rPr lang="en-US" sz="1400" dirty="0" smtClean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untuk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jumlah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jalur</a:t>
            </a:r>
            <a:r>
              <a:rPr lang="en-US" sz="1400" dirty="0">
                <a:ea typeface="Calibri" panose="020F0502020204030204" pitchFamily="34" charset="0"/>
              </a:rPr>
              <a:t> MFN </a:t>
            </a:r>
            <a:r>
              <a:rPr lang="en-US" sz="1400" dirty="0" err="1">
                <a:ea typeface="Calibri" panose="020F0502020204030204" pitchFamily="34" charset="0"/>
              </a:rPr>
              <a:t>dengan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tarif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nol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mengikuti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pola</a:t>
            </a:r>
            <a:r>
              <a:rPr lang="en-US" sz="1400" dirty="0">
                <a:ea typeface="Calibri" panose="020F0502020204030204" pitchFamily="34" charset="0"/>
              </a:rPr>
              <a:t> yang </a:t>
            </a:r>
            <a:r>
              <a:rPr lang="en-US" sz="1400" dirty="0" err="1">
                <a:ea typeface="Calibri" panose="020F0502020204030204" pitchFamily="34" charset="0"/>
              </a:rPr>
              <a:t>sama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dengan</a:t>
            </a:r>
            <a:r>
              <a:rPr lang="en-US" sz="1400" dirty="0">
                <a:ea typeface="Calibri" panose="020F0502020204030204" pitchFamily="34" charset="0"/>
              </a:rPr>
              <a:t> CEPT. </a:t>
            </a:r>
            <a:r>
              <a:rPr lang="en-US" sz="1400" dirty="0" err="1">
                <a:ea typeface="Calibri" panose="020F0502020204030204" pitchFamily="34" charset="0"/>
              </a:rPr>
              <a:t>Tahun</a:t>
            </a:r>
            <a:r>
              <a:rPr lang="en-US" sz="1400" dirty="0">
                <a:ea typeface="Calibri" panose="020F0502020204030204" pitchFamily="34" charset="0"/>
              </a:rPr>
              <a:t> 2010, 98% </a:t>
            </a:r>
            <a:r>
              <a:rPr lang="en-US" sz="1400" dirty="0" err="1">
                <a:ea typeface="Calibri" panose="020F0502020204030204" pitchFamily="34" charset="0"/>
              </a:rPr>
              <a:t>dari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tarif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impor</a:t>
            </a:r>
            <a:r>
              <a:rPr lang="en-US" sz="1400" dirty="0">
                <a:ea typeface="Calibri" panose="020F0502020204030204" pitchFamily="34" charset="0"/>
              </a:rPr>
              <a:t> negara-negara </a:t>
            </a:r>
            <a:r>
              <a:rPr lang="en-US" sz="1400" dirty="0" err="1">
                <a:ea typeface="Calibri" panose="020F0502020204030204" pitchFamily="34" charset="0"/>
              </a:rPr>
              <a:t>anggota</a:t>
            </a:r>
            <a:r>
              <a:rPr lang="en-US" sz="1400" dirty="0">
                <a:ea typeface="Calibri" panose="020F0502020204030204" pitchFamily="34" charset="0"/>
              </a:rPr>
              <a:t> ASEAN </a:t>
            </a:r>
            <a:r>
              <a:rPr lang="en-US" sz="1400" dirty="0" err="1">
                <a:ea typeface="Calibri" panose="020F0502020204030204" pitchFamily="34" charset="0"/>
              </a:rPr>
              <a:t>telah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diubah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menjadi</a:t>
            </a:r>
            <a:r>
              <a:rPr lang="en-US" sz="1400" dirty="0">
                <a:ea typeface="Calibri" panose="020F0502020204030204" pitchFamily="34" charset="0"/>
              </a:rPr>
              <a:t> nol. </a:t>
            </a:r>
            <a:r>
              <a:rPr lang="en-US" sz="1400" dirty="0" err="1">
                <a:ea typeface="Calibri" panose="020F0502020204030204" pitchFamily="34" charset="0"/>
              </a:rPr>
              <a:t>Ini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merupakan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peningkatan</a:t>
            </a:r>
            <a:r>
              <a:rPr lang="en-US" sz="1400" dirty="0">
                <a:ea typeface="Calibri" panose="020F0502020204030204" pitchFamily="34" charset="0"/>
              </a:rPr>
              <a:t> yang </a:t>
            </a:r>
            <a:r>
              <a:rPr lang="en-US" sz="1400" dirty="0" err="1">
                <a:ea typeface="Calibri" panose="020F0502020204030204" pitchFamily="34" charset="0"/>
              </a:rPr>
              <a:t>signifikan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dari</a:t>
            </a:r>
            <a:r>
              <a:rPr lang="en-US" sz="1400" dirty="0">
                <a:ea typeface="Calibri" panose="020F0502020204030204" pitchFamily="34" charset="0"/>
              </a:rPr>
              <a:t> 3 </a:t>
            </a:r>
            <a:r>
              <a:rPr lang="en-US" sz="1400" dirty="0" err="1">
                <a:ea typeface="Calibri" panose="020F0502020204030204" pitchFamily="34" charset="0"/>
              </a:rPr>
              <a:t>tahun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pertama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pemberlakuan</a:t>
            </a:r>
            <a:r>
              <a:rPr lang="en-US" sz="1400" dirty="0">
                <a:ea typeface="Calibri" panose="020F0502020204030204" pitchFamily="34" charset="0"/>
              </a:rPr>
              <a:t> CEPT, yang </a:t>
            </a:r>
            <a:r>
              <a:rPr lang="en-US" sz="1400" dirty="0" err="1">
                <a:ea typeface="Calibri" panose="020F0502020204030204" pitchFamily="34" charset="0"/>
              </a:rPr>
              <a:t>hanya</a:t>
            </a:r>
            <a:r>
              <a:rPr lang="en-US" sz="1400" dirty="0">
                <a:ea typeface="Calibri" panose="020F0502020204030204" pitchFamily="34" charset="0"/>
              </a:rPr>
              <a:t> 68%. </a:t>
            </a:r>
            <a:r>
              <a:rPr lang="en-US" sz="1400" dirty="0" err="1">
                <a:ea typeface="Calibri" panose="020F0502020204030204" pitchFamily="34" charset="0"/>
              </a:rPr>
              <a:t>Untuk</a:t>
            </a:r>
            <a:r>
              <a:rPr lang="en-US" sz="1400" dirty="0">
                <a:ea typeface="Calibri" panose="020F0502020204030204" pitchFamily="34" charset="0"/>
              </a:rPr>
              <a:t> Indonesia, Indonesia juga </a:t>
            </a:r>
            <a:r>
              <a:rPr lang="en-US" sz="1400" dirty="0" err="1">
                <a:ea typeface="Calibri" panose="020F0502020204030204" pitchFamily="34" charset="0"/>
              </a:rPr>
              <a:t>meningkatkan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jumlah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tarif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bebas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pajak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untuk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impor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dari</a:t>
            </a:r>
            <a:r>
              <a:rPr lang="en-US" sz="1400" dirty="0">
                <a:ea typeface="Calibri" panose="020F0502020204030204" pitchFamily="34" charset="0"/>
              </a:rPr>
              <a:t> negara lain. </a:t>
            </a:r>
            <a:r>
              <a:rPr lang="en-US" sz="1400" dirty="0" err="1">
                <a:ea typeface="Calibri" panose="020F0502020204030204" pitchFamily="34" charset="0"/>
              </a:rPr>
              <a:t>Sementara</a:t>
            </a:r>
            <a:r>
              <a:rPr lang="en-US" sz="1400" dirty="0">
                <a:ea typeface="Calibri" panose="020F0502020204030204" pitchFamily="34" charset="0"/>
              </a:rPr>
              <a:t> pada </a:t>
            </a:r>
            <a:r>
              <a:rPr lang="en-US" sz="1400" dirty="0" err="1">
                <a:ea typeface="Calibri" panose="020F0502020204030204" pitchFamily="34" charset="0"/>
              </a:rPr>
              <a:t>tahun</a:t>
            </a:r>
            <a:r>
              <a:rPr lang="en-US" sz="1400" dirty="0">
                <a:ea typeface="Calibri" panose="020F0502020204030204" pitchFamily="34" charset="0"/>
              </a:rPr>
              <a:t> 1995, </a:t>
            </a:r>
            <a:r>
              <a:rPr lang="en-US" sz="1400" dirty="0" err="1">
                <a:ea typeface="Calibri" panose="020F0502020204030204" pitchFamily="34" charset="0"/>
              </a:rPr>
              <a:t>kurang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dari</a:t>
            </a:r>
            <a:r>
              <a:rPr lang="en-US" sz="1400" dirty="0">
                <a:ea typeface="Calibri" panose="020F0502020204030204" pitchFamily="34" charset="0"/>
              </a:rPr>
              <a:t> 30% </a:t>
            </a:r>
            <a:r>
              <a:rPr lang="en-US" sz="1400" dirty="0" err="1">
                <a:ea typeface="Calibri" panose="020F0502020204030204" pitchFamily="34" charset="0"/>
              </a:rPr>
              <a:t>garis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tarif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memiliki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perbedaan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sebanyak</a:t>
            </a:r>
            <a:r>
              <a:rPr lang="en-US" sz="1400" dirty="0">
                <a:ea typeface="Calibri" panose="020F0502020204030204" pitchFamily="34" charset="0"/>
              </a:rPr>
              <a:t> 5% </a:t>
            </a:r>
            <a:r>
              <a:rPr lang="en-US" sz="1400" dirty="0" err="1">
                <a:ea typeface="Calibri" panose="020F0502020204030204" pitchFamily="34" charset="0"/>
              </a:rPr>
              <a:t>antara</a:t>
            </a:r>
            <a:r>
              <a:rPr lang="en-US" sz="1400" dirty="0">
                <a:ea typeface="Calibri" panose="020F0502020204030204" pitchFamily="34" charset="0"/>
              </a:rPr>
              <a:t> MFN dan CEPT </a:t>
            </a:r>
            <a:r>
              <a:rPr lang="en-US" sz="1400" dirty="0" err="1">
                <a:ea typeface="Calibri" panose="020F0502020204030204" pitchFamily="34" charset="0"/>
              </a:rPr>
              <a:t>mereka</a:t>
            </a:r>
            <a:r>
              <a:rPr lang="en-US" sz="1400" dirty="0">
                <a:ea typeface="Calibri" panose="020F0502020204030204" pitchFamily="34" charset="0"/>
              </a:rPr>
              <a:t>. Pada </a:t>
            </a:r>
            <a:r>
              <a:rPr lang="en-US" sz="1400" dirty="0" err="1">
                <a:ea typeface="Calibri" panose="020F0502020204030204" pitchFamily="34" charset="0"/>
              </a:rPr>
              <a:t>tahun</a:t>
            </a:r>
            <a:r>
              <a:rPr lang="en-US" sz="1400" dirty="0">
                <a:ea typeface="Calibri" panose="020F0502020204030204" pitchFamily="34" charset="0"/>
              </a:rPr>
              <a:t> 2010 </a:t>
            </a:r>
            <a:r>
              <a:rPr lang="en-US" sz="1400" dirty="0" err="1">
                <a:ea typeface="Calibri" panose="020F0502020204030204" pitchFamily="34" charset="0"/>
              </a:rPr>
              <a:t>meningkat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menjadi</a:t>
            </a:r>
            <a:r>
              <a:rPr lang="en-US" sz="1400" dirty="0">
                <a:ea typeface="Calibri" panose="020F0502020204030204" pitchFamily="34" charset="0"/>
              </a:rPr>
              <a:t> 57% </a:t>
            </a:r>
            <a:r>
              <a:rPr lang="en-US" sz="1400" dirty="0" err="1">
                <a:ea typeface="Calibri" panose="020F0502020204030204" pitchFamily="34" charset="0"/>
              </a:rPr>
              <a:t>dari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garis</a:t>
            </a:r>
            <a:r>
              <a:rPr lang="en-US" sz="1400" dirty="0">
                <a:ea typeface="Calibri" panose="020F0502020204030204" pitchFamily="34" charset="0"/>
              </a:rPr>
              <a:t> </a:t>
            </a:r>
            <a:r>
              <a:rPr lang="en-US" sz="1400" dirty="0" err="1">
                <a:ea typeface="Calibri" panose="020F0502020204030204" pitchFamily="34" charset="0"/>
              </a:rPr>
              <a:t>tarif</a:t>
            </a:r>
            <a:r>
              <a:rPr lang="en-US" sz="1400" dirty="0">
                <a:ea typeface="Calibri" panose="020F0502020204030204" pitchFamily="34" charset="0"/>
              </a:rPr>
              <a:t>. 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949827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695325" y="1390650"/>
            <a:ext cx="10972800" cy="4373563"/>
          </a:xfrm>
        </p:spPr>
        <p:txBody>
          <a:bodyPr/>
          <a:lstStyle/>
          <a:p>
            <a:r>
              <a:rPr lang="en-US" dirty="0" smtClean="0"/>
              <a:t>Dari </a:t>
            </a:r>
            <a:r>
              <a:rPr lang="en-US" dirty="0" err="1" smtClean="0"/>
              <a:t>sekian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inisiatif</a:t>
            </a:r>
            <a:r>
              <a:rPr lang="en-US" dirty="0" smtClean="0"/>
              <a:t> ASEAN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marginal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di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Indonesia,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ynag</a:t>
            </a:r>
            <a:r>
              <a:rPr lang="en-US" dirty="0" smtClean="0"/>
              <a:t> </a:t>
            </a:r>
            <a:r>
              <a:rPr lang="en-US" dirty="0" err="1" smtClean="0"/>
              <a:t>sensitif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CEPT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beras</a:t>
            </a:r>
            <a:r>
              <a:rPr lang="en-US" dirty="0" smtClean="0"/>
              <a:t>, </a:t>
            </a:r>
            <a:r>
              <a:rPr lang="en-US" dirty="0" err="1" smtClean="0"/>
              <a:t>gula</a:t>
            </a:r>
            <a:r>
              <a:rPr lang="en-US" dirty="0" smtClean="0"/>
              <a:t>, </a:t>
            </a:r>
            <a:r>
              <a:rPr lang="en-US" dirty="0" err="1" smtClean="0"/>
              <a:t>kedelai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tepung</a:t>
            </a:r>
            <a:r>
              <a:rPr lang="en-US" dirty="0" smtClean="0"/>
              <a:t> </a:t>
            </a:r>
            <a:r>
              <a:rPr lang="en-US" dirty="0" err="1" smtClean="0"/>
              <a:t>terigu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Indonesia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lain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mengecualikan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sepakat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menghapuskan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diproses</a:t>
            </a:r>
            <a:r>
              <a:rPr lang="en-US" dirty="0" smtClean="0"/>
              <a:t>, </a:t>
            </a:r>
            <a:r>
              <a:rPr lang="en-US" dirty="0" err="1" smtClean="0"/>
              <a:t>hingga</a:t>
            </a:r>
            <a:r>
              <a:rPr lang="en-US" dirty="0" smtClean="0"/>
              <a:t> 0% –5%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ASEAN.</a:t>
            </a:r>
            <a:endParaRPr lang="en-ID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186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dirty="0" smtClean="0"/>
              <a:t>Fasilitas </a:t>
            </a:r>
            <a:r>
              <a:rPr lang="en-US" dirty="0" smtClean="0"/>
              <a:t>P</a:t>
            </a:r>
            <a:r>
              <a:rPr lang="id-ID" dirty="0" smtClean="0"/>
              <a:t>erdagangan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2499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err="1" smtClean="0"/>
              <a:t>Promosi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moderenisasi</a:t>
            </a:r>
            <a:r>
              <a:rPr lang="en-US" dirty="0" smtClean="0"/>
              <a:t> </a:t>
            </a:r>
            <a:r>
              <a:rPr lang="en-US" dirty="0" err="1" smtClean="0"/>
              <a:t>bea</a:t>
            </a:r>
            <a:r>
              <a:rPr lang="en-US" dirty="0" smtClean="0"/>
              <a:t> </a:t>
            </a:r>
            <a:r>
              <a:rPr lang="en-US" dirty="0" err="1" smtClean="0"/>
              <a:t>cukai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di ASEAN. Indonesia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moderenisasi</a:t>
            </a:r>
            <a:r>
              <a:rPr lang="en-US" dirty="0" smtClean="0"/>
              <a:t> </a:t>
            </a:r>
            <a:r>
              <a:rPr lang="en-US" dirty="0" err="1" smtClean="0"/>
              <a:t>bea</a:t>
            </a:r>
            <a:r>
              <a:rPr lang="en-US" dirty="0" smtClean="0"/>
              <a:t> </a:t>
            </a:r>
            <a:r>
              <a:rPr lang="en-US" dirty="0" err="1" smtClean="0"/>
              <a:t>cukai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1997,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otoritas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memeriksa</a:t>
            </a:r>
            <a:r>
              <a:rPr lang="en-US" dirty="0" smtClean="0"/>
              <a:t> </a:t>
            </a:r>
            <a:r>
              <a:rPr lang="en-US" dirty="0" err="1" smtClean="0"/>
              <a:t>impor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</a:t>
            </a:r>
            <a:r>
              <a:rPr lang="en-US" dirty="0" err="1" smtClean="0"/>
              <a:t>pabean</a:t>
            </a:r>
            <a:r>
              <a:rPr lang="en-US" dirty="0" smtClean="0"/>
              <a:t> Indonesia. </a:t>
            </a:r>
          </a:p>
          <a:p>
            <a:pPr algn="just">
              <a:lnSpc>
                <a:spcPct val="170000"/>
              </a:lnSpc>
            </a:pPr>
            <a:r>
              <a:rPr lang="en-US" dirty="0" err="1" smtClean="0"/>
              <a:t>Sebelumnya</a:t>
            </a:r>
            <a:r>
              <a:rPr lang="en-US" dirty="0" smtClean="0"/>
              <a:t>,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1985, Indonesia </a:t>
            </a:r>
            <a:r>
              <a:rPr lang="en-US" dirty="0" err="1" smtClean="0"/>
              <a:t>melakukanya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survei</a:t>
            </a:r>
            <a:r>
              <a:rPr lang="en-US" dirty="0" smtClean="0"/>
              <a:t> </a:t>
            </a:r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Générale</a:t>
            </a:r>
            <a:r>
              <a:rPr lang="en-US" dirty="0" smtClean="0"/>
              <a:t> de Surveillance,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pra-pengiriman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, yang </a:t>
            </a:r>
            <a:r>
              <a:rPr lang="en-US" dirty="0" err="1" smtClean="0"/>
              <a:t>kemudia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di </a:t>
            </a:r>
            <a:r>
              <a:rPr lang="en-US" dirty="0" err="1" smtClean="0"/>
              <a:t>ikuti</a:t>
            </a:r>
            <a:r>
              <a:rPr lang="en-US" dirty="0" smtClean="0"/>
              <a:t> </a:t>
            </a:r>
            <a:r>
              <a:rPr lang="en-US" dirty="0" err="1" smtClean="0"/>
              <a:t>okeh</a:t>
            </a:r>
            <a:r>
              <a:rPr lang="en-US" dirty="0" smtClean="0"/>
              <a:t> </a:t>
            </a:r>
            <a:r>
              <a:rPr lang="en-US" dirty="0" err="1" smtClean="0"/>
              <a:t>serangkaian</a:t>
            </a:r>
            <a:r>
              <a:rPr lang="en-US" dirty="0" smtClean="0"/>
              <a:t> </a:t>
            </a:r>
            <a:r>
              <a:rPr lang="en-US" dirty="0" err="1" smtClean="0"/>
              <a:t>reformasi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infrastruktur</a:t>
            </a:r>
            <a:r>
              <a:rPr lang="en-US" dirty="0" smtClean="0"/>
              <a:t>, </a:t>
            </a:r>
            <a:r>
              <a:rPr lang="en-US" dirty="0" err="1" smtClean="0"/>
              <a:t>institusi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bea</a:t>
            </a:r>
            <a:r>
              <a:rPr lang="en-US" dirty="0" smtClean="0"/>
              <a:t> </a:t>
            </a:r>
            <a:r>
              <a:rPr lang="en-US" dirty="0" err="1" smtClean="0"/>
              <a:t>cukai</a:t>
            </a:r>
            <a:r>
              <a:rPr lang="en-US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AFTA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fasilitasi</a:t>
            </a:r>
            <a:r>
              <a:rPr lang="en-US" dirty="0" smtClean="0"/>
              <a:t> </a:t>
            </a:r>
            <a:r>
              <a:rPr lang="en-US" dirty="0" err="1" smtClean="0"/>
              <a:t>perdaganan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ASEAN yang </a:t>
            </a:r>
            <a:r>
              <a:rPr lang="en-US" dirty="0" err="1" smtClean="0"/>
              <a:t>diperkenalkan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1997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seruan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harmonisasi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ke-pabeanam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program </a:t>
            </a:r>
            <a:r>
              <a:rPr lang="en-US" dirty="0" err="1" smtClean="0"/>
              <a:t>kerja</a:t>
            </a:r>
            <a:r>
              <a:rPr lang="en-US" dirty="0" smtClean="0"/>
              <a:t> ASEAN, </a:t>
            </a:r>
            <a:r>
              <a:rPr lang="en-US" dirty="0" err="1" smtClean="0"/>
              <a:t>termasuk</a:t>
            </a:r>
            <a:r>
              <a:rPr lang="en-US" dirty="0" smtClean="0"/>
              <a:t> di </a:t>
            </a:r>
            <a:r>
              <a:rPr lang="en-US" dirty="0" err="1" smtClean="0"/>
              <a:t>dalamnya</a:t>
            </a:r>
            <a:r>
              <a:rPr lang="en-US" dirty="0" smtClean="0"/>
              <a:t> </a:t>
            </a:r>
            <a:r>
              <a:rPr lang="en-US" dirty="0" err="1" smtClean="0"/>
              <a:t>harmonisasi</a:t>
            </a:r>
            <a:r>
              <a:rPr lang="en-US" dirty="0" smtClean="0"/>
              <a:t> </a:t>
            </a:r>
            <a:r>
              <a:rPr lang="en-US" dirty="0" err="1" smtClean="0"/>
              <a:t>klasifikasi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.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Indonesia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moderenisasi</a:t>
            </a:r>
            <a:r>
              <a:rPr lang="en-US" dirty="0" smtClean="0"/>
              <a:t> </a:t>
            </a:r>
            <a:r>
              <a:rPr lang="en-US" dirty="0" err="1" smtClean="0"/>
              <a:t>bea</a:t>
            </a:r>
            <a:r>
              <a:rPr lang="en-US" dirty="0" smtClean="0"/>
              <a:t> </a:t>
            </a:r>
            <a:r>
              <a:rPr lang="en-US" dirty="0" err="1" smtClean="0"/>
              <a:t>cukai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agenda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ASEAN </a:t>
            </a:r>
            <a:r>
              <a:rPr lang="en-US" dirty="0" err="1" smtClean="0"/>
              <a:t>selanjutnta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ASEAN Single Window,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berdampak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terciptanya</a:t>
            </a:r>
            <a:r>
              <a:rPr lang="en-US" dirty="0" smtClean="0"/>
              <a:t> Indonesia National Single Window.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9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68171" y="732224"/>
            <a:ext cx="11014229" cy="725102"/>
          </a:xfrm>
        </p:spPr>
        <p:txBody>
          <a:bodyPr>
            <a:normAutofit/>
          </a:bodyPr>
          <a:lstStyle/>
          <a:p>
            <a:pPr lvl="0"/>
            <a:r>
              <a:rPr lang="id-ID" dirty="0" smtClean="0"/>
              <a:t>Reformasi </a:t>
            </a:r>
            <a:r>
              <a:rPr lang="en-US" dirty="0" smtClean="0"/>
              <a:t>L</a:t>
            </a:r>
            <a:r>
              <a:rPr lang="id-ID" dirty="0" smtClean="0"/>
              <a:t>ayanan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ASEAN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menyadari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negosiasi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the ASEAN Framework Agreement on Services (AFAS)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1995. </a:t>
            </a:r>
          </a:p>
          <a:p>
            <a:pPr algn="just">
              <a:lnSpc>
                <a:spcPct val="170000"/>
              </a:lnSpc>
            </a:pP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liberalisasi</a:t>
            </a:r>
            <a:r>
              <a:rPr lang="en-US" dirty="0" smtClean="0"/>
              <a:t>. Negara </a:t>
            </a:r>
            <a:r>
              <a:rPr lang="en-US" dirty="0" err="1" smtClean="0"/>
              <a:t>berkomitmen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meliberalisasi</a:t>
            </a:r>
            <a:r>
              <a:rPr lang="en-US" dirty="0" smtClean="0"/>
              <a:t> 104 </a:t>
            </a:r>
            <a:r>
              <a:rPr lang="en-US" dirty="0" err="1" smtClean="0"/>
              <a:t>subsektor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paket</a:t>
            </a:r>
            <a:r>
              <a:rPr lang="en-US" dirty="0" smtClean="0"/>
              <a:t> 9 AFAS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 </a:t>
            </a:r>
            <a:r>
              <a:rPr lang="en-US" dirty="0" err="1" smtClean="0"/>
              <a:t>ekuitas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70%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2015. </a:t>
            </a:r>
          </a:p>
          <a:p>
            <a:pPr algn="just">
              <a:lnSpc>
                <a:spcPct val="170000"/>
              </a:lnSpc>
            </a:pPr>
            <a:r>
              <a:rPr lang="en-US" dirty="0" err="1" smtClean="0"/>
              <a:t>Sedangkan</a:t>
            </a:r>
            <a:r>
              <a:rPr lang="en-US" dirty="0" smtClean="0"/>
              <a:t> Indonesia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81 </a:t>
            </a:r>
            <a:r>
              <a:rPr lang="en-US" dirty="0" err="1" smtClean="0"/>
              <a:t>subsektor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tertinggal</a:t>
            </a:r>
            <a:r>
              <a:rPr lang="en-US" dirty="0" smtClean="0"/>
              <a:t> di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subsektor</a:t>
            </a:r>
            <a:r>
              <a:rPr lang="en-US" dirty="0" smtClean="0"/>
              <a:t> yang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, </a:t>
            </a:r>
            <a:r>
              <a:rPr lang="en-US" dirty="0" err="1" smtClean="0"/>
              <a:t>kominikasi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logistik</a:t>
            </a:r>
            <a:r>
              <a:rPr lang="en-US" dirty="0" smtClean="0"/>
              <a:t>. Indonesia juga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perlakuan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AFAS,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perpajakan</a:t>
            </a:r>
            <a:r>
              <a:rPr lang="en-US" dirty="0" smtClean="0"/>
              <a:t>,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lahan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</a:t>
            </a:r>
            <a:r>
              <a:rPr lang="en-US" dirty="0" err="1" smtClean="0"/>
              <a:t>kualifikasi</a:t>
            </a:r>
            <a:r>
              <a:rPr lang="en-US" dirty="0" smtClean="0"/>
              <a:t> </a:t>
            </a:r>
            <a:r>
              <a:rPr lang="en-US" dirty="0" err="1" smtClean="0"/>
              <a:t>profesionalitas</a:t>
            </a:r>
            <a:r>
              <a:rPr lang="en-US" dirty="0" smtClean="0"/>
              <a:t>, yang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perlakuan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r>
              <a:rPr lang="en-US" dirty="0" smtClean="0"/>
              <a:t> (</a:t>
            </a:r>
            <a:r>
              <a:rPr lang="en-US" dirty="0" err="1" smtClean="0"/>
              <a:t>Damuri</a:t>
            </a:r>
            <a:r>
              <a:rPr lang="en-US" dirty="0" smtClean="0"/>
              <a:t>, 2015).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45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79617-F673-4963-91F8-C1B8CECC9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Liberalisasi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fasilitasi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ACD26-175E-4D54-83BB-6D6314EB1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2009, Negara-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memperkenalkan</a:t>
            </a:r>
            <a:r>
              <a:rPr lang="en-US" dirty="0" smtClean="0"/>
              <a:t> ASEAN Comprehensive Investment Agreement (ACIA)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mengintegrasikan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di mana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, Indonesia </a:t>
            </a:r>
            <a:r>
              <a:rPr lang="en-US" dirty="0" err="1" smtClean="0"/>
              <a:t>diantisipasi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 </a:t>
            </a:r>
            <a:r>
              <a:rPr lang="en-US" dirty="0" err="1" smtClean="0"/>
              <a:t>Hasilnya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liberalisasi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fasilitasi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di Indonesia. </a:t>
            </a:r>
            <a:r>
              <a:rPr lang="en-US" dirty="0" err="1" smtClean="0"/>
              <a:t>Pada</a:t>
            </a:r>
            <a:r>
              <a:rPr lang="en-US" dirty="0" smtClean="0"/>
              <a:t> 2007,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UU No. 25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Modal.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fitur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diadopsi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yang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ASEAN Comprehensive Investment Agreement (ACIA)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inisiatif</a:t>
            </a:r>
            <a:r>
              <a:rPr lang="en-US" dirty="0" smtClean="0"/>
              <a:t> regional </a:t>
            </a:r>
            <a:r>
              <a:rPr lang="en-US" dirty="0" err="1" smtClean="0"/>
              <a:t>lainnya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APEC.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102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ASEAN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Indonesia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04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DF71B-523C-4D8D-90B2-1AA79F448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ASEAN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8B7C6-360D-4D03-A5AD-3080C3BB1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Pangestu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Feridhanusetyawan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liberalisasi</a:t>
            </a:r>
            <a:r>
              <a:rPr lang="en-US" dirty="0" smtClean="0"/>
              <a:t> Indonesia, </a:t>
            </a:r>
            <a:r>
              <a:rPr lang="en-US" dirty="0" err="1" smtClean="0"/>
              <a:t>termasuk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AFTA.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Indonesia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paling </a:t>
            </a:r>
            <a:r>
              <a:rPr lang="en-US" dirty="0" err="1" smtClean="0"/>
              <a:t>diuntungkan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6,2%.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simulasi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Plummer, Petri,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Zhai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output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menyusut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baseline, </a:t>
            </a:r>
            <a:r>
              <a:rPr lang="en-US" dirty="0" err="1" smtClean="0"/>
              <a:t>sementara</a:t>
            </a:r>
            <a:r>
              <a:rPr lang="en-US" dirty="0" smtClean="0"/>
              <a:t> output </a:t>
            </a:r>
            <a:r>
              <a:rPr lang="en-US" dirty="0" err="1" smtClean="0"/>
              <a:t>manufaktur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baseline.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mencerminkan</a:t>
            </a:r>
            <a:r>
              <a:rPr lang="en-US" dirty="0" smtClean="0"/>
              <a:t> </a:t>
            </a:r>
            <a:r>
              <a:rPr lang="en-US" dirty="0" err="1" smtClean="0"/>
              <a:t>keterkaitan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manufaktur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regional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terintegrasi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04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Perdagangan</a:t>
            </a:r>
            <a:r>
              <a:rPr lang="en-US" dirty="0"/>
              <a:t> Indonesia </a:t>
            </a:r>
            <a:r>
              <a:rPr lang="en-US" dirty="0" err="1"/>
              <a:t>dengan</a:t>
            </a:r>
            <a:r>
              <a:rPr lang="en-US" dirty="0"/>
              <a:t> Negara-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smtClean="0"/>
              <a:t>ASEAN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33699-2B20-4B15-B210-C77AE0C59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dirty="0" smtClean="0"/>
              <a:t>Total </a:t>
            </a:r>
            <a:r>
              <a:rPr lang="en-US" dirty="0" err="1"/>
              <a:t>perdagangan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Indonesia </a:t>
            </a:r>
            <a:r>
              <a:rPr lang="en-US" dirty="0" err="1"/>
              <a:t>dengan</a:t>
            </a:r>
            <a:r>
              <a:rPr lang="en-US" dirty="0"/>
              <a:t> Negara – negara </a:t>
            </a:r>
            <a:r>
              <a:rPr lang="en-US" dirty="0" err="1"/>
              <a:t>anggota</a:t>
            </a:r>
            <a:r>
              <a:rPr lang="en-US" dirty="0"/>
              <a:t> ASEAN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1990-2015. </a:t>
            </a:r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intensitas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 dan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, </a:t>
            </a:r>
            <a:r>
              <a:rPr lang="en-US" dirty="0" err="1"/>
              <a:t>menandakan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ASEAN </a:t>
            </a:r>
            <a:r>
              <a:rPr lang="en-US" dirty="0" err="1"/>
              <a:t>bagi</a:t>
            </a:r>
            <a:r>
              <a:rPr lang="en-US" dirty="0"/>
              <a:t> Indonesia. Ada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pada </a:t>
            </a:r>
            <a:r>
              <a:rPr lang="en-US" dirty="0" err="1"/>
              <a:t>tahun</a:t>
            </a:r>
            <a:r>
              <a:rPr lang="en-US" dirty="0"/>
              <a:t> 1993 dan 2003, di mana total </a:t>
            </a:r>
            <a:r>
              <a:rPr lang="en-US" dirty="0" err="1"/>
              <a:t>perdagangan</a:t>
            </a:r>
            <a:r>
              <a:rPr lang="en-US" dirty="0"/>
              <a:t> Indonesia </a:t>
            </a:r>
            <a:r>
              <a:rPr lang="en-US" dirty="0" err="1"/>
              <a:t>dengan</a:t>
            </a:r>
            <a:r>
              <a:rPr lang="en-US" dirty="0"/>
              <a:t> ASEAN </a:t>
            </a:r>
            <a:r>
              <a:rPr lang="en-US" dirty="0" err="1"/>
              <a:t>meningkat</a:t>
            </a:r>
            <a:r>
              <a:rPr lang="en-US" dirty="0"/>
              <a:t> pada </a:t>
            </a:r>
            <a:r>
              <a:rPr lang="en-US" dirty="0" err="1"/>
              <a:t>tingkat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pada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16%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dimulainya</a:t>
            </a:r>
            <a:r>
              <a:rPr lang="en-US" dirty="0"/>
              <a:t> AFTA pada </a:t>
            </a:r>
            <a:r>
              <a:rPr lang="en-US" dirty="0" err="1"/>
              <a:t>tahun</a:t>
            </a:r>
            <a:r>
              <a:rPr lang="en-US" dirty="0"/>
              <a:t> 1992 dan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AFTA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sepenuhnya</a:t>
            </a:r>
            <a:r>
              <a:rPr lang="en-US" dirty="0"/>
              <a:t> </a:t>
            </a:r>
            <a:r>
              <a:rPr lang="en-US" dirty="0" err="1"/>
              <a:t>diimplementasikan</a:t>
            </a:r>
            <a:r>
              <a:rPr lang="en-US" dirty="0"/>
              <a:t> pada </a:t>
            </a:r>
            <a:r>
              <a:rPr lang="en-US" dirty="0" err="1"/>
              <a:t>tahun</a:t>
            </a:r>
            <a:r>
              <a:rPr lang="en-US" dirty="0"/>
              <a:t> 2003.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diamati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mitra</a:t>
            </a:r>
            <a:r>
              <a:rPr lang="en-US" dirty="0"/>
              <a:t> Indonesia di ASEAN.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90% </a:t>
            </a:r>
            <a:r>
              <a:rPr lang="en-US" dirty="0" err="1"/>
              <a:t>perdagangan</a:t>
            </a:r>
            <a:r>
              <a:rPr lang="en-US" dirty="0"/>
              <a:t> Indonesia </a:t>
            </a:r>
            <a:r>
              <a:rPr lang="en-US" dirty="0" err="1"/>
              <a:t>dengan</a:t>
            </a:r>
            <a:r>
              <a:rPr lang="en-US" dirty="0"/>
              <a:t> ASEAN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ASEAN-4.</a:t>
            </a:r>
          </a:p>
        </p:txBody>
      </p:sp>
    </p:spTree>
    <p:extLst>
      <p:ext uri="{BB962C8B-B14F-4D97-AF65-F5344CB8AC3E}">
        <p14:creationId xmlns:p14="http://schemas.microsoft.com/office/powerpoint/2010/main" val="3337931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di </a:t>
            </a:r>
            <a:r>
              <a:rPr lang="en-US" dirty="0" err="1" smtClean="0"/>
              <a:t>antara</a:t>
            </a:r>
            <a:r>
              <a:rPr lang="en-US" dirty="0" smtClean="0"/>
              <a:t> Negara-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ASEAN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ASEAN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 Indonesia </a:t>
            </a:r>
            <a:r>
              <a:rPr lang="en-US" dirty="0" err="1" smtClean="0"/>
              <a:t>tetapi</a:t>
            </a:r>
            <a:r>
              <a:rPr lang="en-US" dirty="0" smtClean="0"/>
              <a:t> juga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input </a:t>
            </a:r>
            <a:r>
              <a:rPr lang="en-US" dirty="0" err="1" smtClean="0"/>
              <a:t>produksi</a:t>
            </a:r>
            <a:r>
              <a:rPr lang="en-US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fr-FR" dirty="0" smtClean="0"/>
              <a:t>International Production Network (IPN) </a:t>
            </a:r>
            <a:r>
              <a:rPr lang="fr-FR" dirty="0" err="1" smtClean="0"/>
              <a:t>telah</a:t>
            </a:r>
            <a:r>
              <a:rPr lang="fr-FR" dirty="0" smtClean="0"/>
              <a:t> </a:t>
            </a:r>
            <a:r>
              <a:rPr lang="fr-FR" dirty="0" err="1" smtClean="0"/>
              <a:t>berpartsipasi</a:t>
            </a:r>
            <a:r>
              <a:rPr lang="fr-FR" dirty="0" smtClean="0"/>
              <a:t> </a:t>
            </a:r>
            <a:r>
              <a:rPr lang="fr-FR" dirty="0" err="1" smtClean="0"/>
              <a:t>cukup</a:t>
            </a:r>
            <a:r>
              <a:rPr lang="fr-FR" dirty="0" smtClean="0"/>
              <a:t> </a:t>
            </a:r>
            <a:r>
              <a:rPr lang="fr-FR" dirty="0" err="1" smtClean="0"/>
              <a:t>besar</a:t>
            </a:r>
            <a:r>
              <a:rPr lang="fr-FR" dirty="0" smtClean="0"/>
              <a:t> </a:t>
            </a:r>
            <a:r>
              <a:rPr lang="fr-FR" dirty="0" err="1" smtClean="0"/>
              <a:t>dalam</a:t>
            </a:r>
            <a:r>
              <a:rPr lang="fr-FR" dirty="0" smtClean="0"/>
              <a:t> </a:t>
            </a:r>
            <a:r>
              <a:rPr lang="fr-FR" dirty="0" err="1" smtClean="0"/>
              <a:t>industri</a:t>
            </a:r>
            <a:r>
              <a:rPr lang="fr-FR" dirty="0" smtClean="0"/>
              <a:t> </a:t>
            </a:r>
            <a:r>
              <a:rPr lang="fr-FR" dirty="0" err="1" smtClean="0"/>
              <a:t>Indonesia</a:t>
            </a:r>
            <a:r>
              <a:rPr lang="fr-FR" dirty="0" smtClean="0"/>
              <a:t>. IPN </a:t>
            </a:r>
            <a:r>
              <a:rPr lang="fr-FR" dirty="0" err="1" smtClean="0"/>
              <a:t>mempromosikan</a:t>
            </a:r>
            <a:r>
              <a:rPr lang="fr-FR" dirty="0" smtClean="0"/>
              <a:t> </a:t>
            </a:r>
            <a:r>
              <a:rPr lang="fr-FR" dirty="0" err="1" smtClean="0"/>
              <a:t>spesialisasi</a:t>
            </a:r>
            <a:r>
              <a:rPr lang="fr-FR" dirty="0" smtClean="0"/>
              <a:t> yang </a:t>
            </a:r>
            <a:r>
              <a:rPr lang="fr-FR" dirty="0" err="1" smtClean="0"/>
              <a:t>lebih</a:t>
            </a:r>
            <a:r>
              <a:rPr lang="fr-FR" dirty="0" smtClean="0"/>
              <a:t> </a:t>
            </a:r>
            <a:r>
              <a:rPr lang="fr-FR" dirty="0" err="1" smtClean="0"/>
              <a:t>tinggi</a:t>
            </a:r>
            <a:r>
              <a:rPr lang="fr-FR" dirty="0" smtClean="0"/>
              <a:t> yang </a:t>
            </a:r>
            <a:r>
              <a:rPr lang="fr-FR" dirty="0" err="1" smtClean="0"/>
              <a:t>memungkinkan</a:t>
            </a:r>
            <a:r>
              <a:rPr lang="fr-FR" dirty="0" smtClean="0"/>
              <a:t> </a:t>
            </a:r>
            <a:r>
              <a:rPr lang="fr-FR" dirty="0" err="1" smtClean="0"/>
              <a:t>perusahaan</a:t>
            </a:r>
            <a:r>
              <a:rPr lang="fr-FR" dirty="0" smtClean="0"/>
              <a:t> dan </a:t>
            </a:r>
            <a:r>
              <a:rPr lang="fr-FR" dirty="0" err="1" smtClean="0"/>
              <a:t>industri</a:t>
            </a:r>
            <a:r>
              <a:rPr lang="fr-FR" dirty="0" smtClean="0"/>
              <a:t> </a:t>
            </a:r>
            <a:r>
              <a:rPr lang="fr-FR" dirty="0" err="1" smtClean="0"/>
              <a:t>meningkatkan</a:t>
            </a:r>
            <a:r>
              <a:rPr lang="fr-FR" dirty="0" smtClean="0"/>
              <a:t> </a:t>
            </a:r>
            <a:r>
              <a:rPr lang="fr-FR" dirty="0" err="1" smtClean="0"/>
              <a:t>efisiensi</a:t>
            </a:r>
            <a:r>
              <a:rPr lang="fr-FR" dirty="0" smtClean="0"/>
              <a:t> dan </a:t>
            </a:r>
            <a:r>
              <a:rPr lang="fr-FR" dirty="0" err="1" smtClean="0"/>
              <a:t>produktivitasnya</a:t>
            </a:r>
            <a:r>
              <a:rPr lang="fr-FR" dirty="0" smtClean="0"/>
              <a:t>. </a:t>
            </a:r>
            <a:r>
              <a:rPr lang="fr-FR" dirty="0" err="1" smtClean="0"/>
              <a:t>Partisipasi</a:t>
            </a:r>
            <a:r>
              <a:rPr lang="fr-FR" dirty="0" smtClean="0"/>
              <a:t> </a:t>
            </a:r>
            <a:r>
              <a:rPr lang="fr-FR" dirty="0" err="1" smtClean="0"/>
              <a:t>tersebut</a:t>
            </a:r>
            <a:r>
              <a:rPr lang="fr-FR" dirty="0" smtClean="0"/>
              <a:t> </a:t>
            </a:r>
            <a:r>
              <a:rPr lang="fr-FR" dirty="0" err="1" smtClean="0"/>
              <a:t>juga</a:t>
            </a:r>
            <a:r>
              <a:rPr lang="fr-FR" dirty="0" smtClean="0"/>
              <a:t> </a:t>
            </a:r>
            <a:r>
              <a:rPr lang="fr-FR" dirty="0" err="1" smtClean="0"/>
              <a:t>meningkatkan</a:t>
            </a:r>
            <a:r>
              <a:rPr lang="fr-FR" dirty="0" smtClean="0"/>
              <a:t> </a:t>
            </a:r>
            <a:r>
              <a:rPr lang="fr-FR" dirty="0" err="1" smtClean="0"/>
              <a:t>transfer</a:t>
            </a:r>
            <a:r>
              <a:rPr lang="fr-FR" dirty="0" smtClean="0"/>
              <a:t> </a:t>
            </a:r>
            <a:r>
              <a:rPr lang="fr-FR" dirty="0" err="1" smtClean="0"/>
              <a:t>teknologi</a:t>
            </a:r>
            <a:r>
              <a:rPr lang="fr-FR" dirty="0" smtClean="0"/>
              <a:t> </a:t>
            </a:r>
            <a:r>
              <a:rPr lang="fr-FR" dirty="0" err="1" smtClean="0"/>
              <a:t>karena</a:t>
            </a:r>
            <a:r>
              <a:rPr lang="fr-FR" dirty="0" smtClean="0"/>
              <a:t> </a:t>
            </a:r>
            <a:r>
              <a:rPr lang="fr-FR" dirty="0" err="1" smtClean="0"/>
              <a:t>perusahaan</a:t>
            </a:r>
            <a:r>
              <a:rPr lang="fr-FR" dirty="0" smtClean="0"/>
              <a:t> </a:t>
            </a:r>
            <a:r>
              <a:rPr lang="fr-FR" dirty="0" err="1" smtClean="0"/>
              <a:t>asing</a:t>
            </a:r>
            <a:r>
              <a:rPr lang="fr-FR" dirty="0" smtClean="0"/>
              <a:t> </a:t>
            </a:r>
            <a:r>
              <a:rPr lang="fr-FR" dirty="0" err="1" smtClean="0"/>
              <a:t>perlu</a:t>
            </a:r>
            <a:r>
              <a:rPr lang="fr-FR" dirty="0" smtClean="0"/>
              <a:t> </a:t>
            </a:r>
            <a:r>
              <a:rPr lang="fr-FR" dirty="0" err="1" smtClean="0"/>
              <a:t>memastikan</a:t>
            </a:r>
            <a:r>
              <a:rPr lang="fr-FR" dirty="0" smtClean="0"/>
              <a:t> </a:t>
            </a:r>
            <a:r>
              <a:rPr lang="fr-FR" dirty="0" err="1" smtClean="0"/>
              <a:t>bahwa</a:t>
            </a:r>
            <a:r>
              <a:rPr lang="fr-FR" dirty="0" smtClean="0"/>
              <a:t> mitra </a:t>
            </a:r>
            <a:r>
              <a:rPr lang="fr-FR" dirty="0" err="1" smtClean="0"/>
              <a:t>domestik</a:t>
            </a:r>
            <a:r>
              <a:rPr lang="fr-FR" dirty="0" smtClean="0"/>
              <a:t> </a:t>
            </a:r>
            <a:r>
              <a:rPr lang="fr-FR" dirty="0" err="1" smtClean="0"/>
              <a:t>mereka</a:t>
            </a:r>
            <a:r>
              <a:rPr lang="fr-FR" dirty="0" smtClean="0"/>
              <a:t> </a:t>
            </a:r>
            <a:r>
              <a:rPr lang="fr-FR" dirty="0" err="1" smtClean="0"/>
              <a:t>dapat</a:t>
            </a:r>
            <a:r>
              <a:rPr lang="fr-FR" dirty="0" smtClean="0"/>
              <a:t> </a:t>
            </a:r>
            <a:r>
              <a:rPr lang="fr-FR" dirty="0" err="1" smtClean="0"/>
              <a:t>berproduksi</a:t>
            </a:r>
            <a:r>
              <a:rPr lang="fr-FR" dirty="0" smtClean="0"/>
              <a:t> </a:t>
            </a:r>
            <a:r>
              <a:rPr lang="fr-FR" dirty="0" err="1" smtClean="0"/>
              <a:t>dengan</a:t>
            </a:r>
            <a:r>
              <a:rPr lang="fr-FR" dirty="0" smtClean="0"/>
              <a:t> </a:t>
            </a:r>
            <a:r>
              <a:rPr lang="fr-FR" dirty="0" err="1" smtClean="0"/>
              <a:t>standar</a:t>
            </a:r>
            <a:r>
              <a:rPr lang="fr-FR" dirty="0" smtClean="0"/>
              <a:t> </a:t>
            </a:r>
            <a:r>
              <a:rPr lang="fr-FR" dirty="0" err="1" smtClean="0"/>
              <a:t>internasional</a:t>
            </a:r>
            <a:r>
              <a:rPr lang="fr-FR" dirty="0" smtClean="0"/>
              <a:t>. Hal </a:t>
            </a:r>
            <a:r>
              <a:rPr lang="fr-FR" dirty="0" err="1" smtClean="0"/>
              <a:t>ini</a:t>
            </a:r>
            <a:r>
              <a:rPr lang="fr-FR" dirty="0" smtClean="0"/>
              <a:t> </a:t>
            </a:r>
            <a:r>
              <a:rPr lang="fr-FR" dirty="0" err="1" smtClean="0"/>
              <a:t>menciptakan</a:t>
            </a:r>
            <a:r>
              <a:rPr lang="fr-FR" dirty="0" smtClean="0"/>
              <a:t> </a:t>
            </a:r>
            <a:r>
              <a:rPr lang="fr-FR" dirty="0" err="1" smtClean="0"/>
              <a:t>peluang</a:t>
            </a:r>
            <a:r>
              <a:rPr lang="fr-FR" dirty="0" smtClean="0"/>
              <a:t> </a:t>
            </a:r>
            <a:r>
              <a:rPr lang="fr-FR" dirty="0" err="1" smtClean="0"/>
              <a:t>bagi</a:t>
            </a:r>
            <a:r>
              <a:rPr lang="fr-FR" dirty="0" smtClean="0"/>
              <a:t> </a:t>
            </a:r>
            <a:r>
              <a:rPr lang="fr-FR" dirty="0" err="1" smtClean="0"/>
              <a:t>industri</a:t>
            </a:r>
            <a:r>
              <a:rPr lang="fr-FR" dirty="0" smtClean="0"/>
              <a:t> </a:t>
            </a:r>
            <a:r>
              <a:rPr lang="fr-FR" dirty="0" err="1" smtClean="0"/>
              <a:t>dalam</a:t>
            </a:r>
            <a:r>
              <a:rPr lang="fr-FR" dirty="0" smtClean="0"/>
              <a:t> </a:t>
            </a:r>
            <a:r>
              <a:rPr lang="fr-FR" dirty="0" err="1" smtClean="0"/>
              <a:t>negeri</a:t>
            </a:r>
            <a:r>
              <a:rPr lang="fr-FR" dirty="0" smtClean="0"/>
              <a:t> </a:t>
            </a:r>
            <a:r>
              <a:rPr lang="fr-FR" dirty="0" err="1" smtClean="0"/>
              <a:t>untuk</a:t>
            </a:r>
            <a:r>
              <a:rPr lang="fr-FR" dirty="0" smtClean="0"/>
              <a:t> </a:t>
            </a:r>
            <a:r>
              <a:rPr lang="fr-FR" dirty="0" err="1" smtClean="0"/>
              <a:t>meningkatkan</a:t>
            </a:r>
            <a:r>
              <a:rPr lang="fr-FR" dirty="0" smtClean="0"/>
              <a:t> </a:t>
            </a:r>
            <a:r>
              <a:rPr lang="fr-FR" dirty="0" err="1" smtClean="0"/>
              <a:t>kinerjanya</a:t>
            </a:r>
            <a:r>
              <a:rPr lang="fr-FR" dirty="0" smtClean="0"/>
              <a:t> dan </a:t>
            </a:r>
            <a:r>
              <a:rPr lang="fr-FR" dirty="0" err="1" smtClean="0"/>
              <a:t>mencapai</a:t>
            </a:r>
            <a:r>
              <a:rPr lang="fr-FR" dirty="0" smtClean="0"/>
              <a:t> </a:t>
            </a:r>
            <a:r>
              <a:rPr lang="fr-FR" dirty="0" err="1" smtClean="0"/>
              <a:t>tahap</a:t>
            </a:r>
            <a:r>
              <a:rPr lang="fr-FR" dirty="0" smtClean="0"/>
              <a:t> </a:t>
            </a:r>
            <a:r>
              <a:rPr lang="fr-FR" dirty="0" err="1" smtClean="0"/>
              <a:t>produksi</a:t>
            </a:r>
            <a:r>
              <a:rPr lang="fr-FR" dirty="0" smtClean="0"/>
              <a:t> yang </a:t>
            </a:r>
            <a:r>
              <a:rPr lang="fr-FR" dirty="0" err="1" smtClean="0"/>
              <a:t>lebih</a:t>
            </a:r>
            <a:r>
              <a:rPr lang="fr-FR" dirty="0" smtClean="0"/>
              <a:t> </a:t>
            </a:r>
            <a:r>
              <a:rPr lang="fr-FR" dirty="0" err="1" smtClean="0"/>
              <a:t>tinggi</a:t>
            </a:r>
            <a:r>
              <a:rPr lang="fr-FR" dirty="0" smtClean="0"/>
              <a:t>. </a:t>
            </a:r>
            <a:r>
              <a:rPr lang="fr-FR" dirty="0" err="1" smtClean="0"/>
              <a:t>Selain</a:t>
            </a:r>
            <a:r>
              <a:rPr lang="fr-FR" dirty="0" smtClean="0"/>
              <a:t> </a:t>
            </a:r>
            <a:r>
              <a:rPr lang="fr-FR" dirty="0" err="1" smtClean="0"/>
              <a:t>itu</a:t>
            </a:r>
            <a:r>
              <a:rPr lang="fr-FR" dirty="0" smtClean="0"/>
              <a:t>, </a:t>
            </a:r>
            <a:r>
              <a:rPr lang="fr-FR" dirty="0" err="1" smtClean="0"/>
              <a:t>partisipasi</a:t>
            </a:r>
            <a:r>
              <a:rPr lang="fr-FR" dirty="0" smtClean="0"/>
              <a:t> yang </a:t>
            </a:r>
            <a:r>
              <a:rPr lang="fr-FR" dirty="0" err="1" smtClean="0"/>
              <a:t>lebih</a:t>
            </a:r>
            <a:r>
              <a:rPr lang="fr-FR" dirty="0" smtClean="0"/>
              <a:t> </a:t>
            </a:r>
            <a:r>
              <a:rPr lang="fr-FR" dirty="0" err="1" smtClean="0"/>
              <a:t>besar</a:t>
            </a:r>
            <a:r>
              <a:rPr lang="fr-FR" dirty="0" smtClean="0"/>
              <a:t> </a:t>
            </a:r>
            <a:r>
              <a:rPr lang="fr-FR" dirty="0" err="1" smtClean="0"/>
              <a:t>dalam</a:t>
            </a:r>
            <a:r>
              <a:rPr lang="fr-FR" dirty="0" smtClean="0"/>
              <a:t> IPN </a:t>
            </a:r>
            <a:r>
              <a:rPr lang="fr-FR" dirty="0" err="1" smtClean="0"/>
              <a:t>juga</a:t>
            </a:r>
            <a:r>
              <a:rPr lang="fr-FR" dirty="0" smtClean="0"/>
              <a:t> </a:t>
            </a:r>
            <a:r>
              <a:rPr lang="fr-FR" dirty="0" err="1" smtClean="0"/>
              <a:t>membawa</a:t>
            </a:r>
            <a:r>
              <a:rPr lang="fr-FR" dirty="0" smtClean="0"/>
              <a:t> </a:t>
            </a:r>
            <a:r>
              <a:rPr lang="fr-FR" dirty="0" err="1" smtClean="0"/>
              <a:t>investasi</a:t>
            </a:r>
            <a:r>
              <a:rPr lang="fr-FR" dirty="0" smtClean="0"/>
              <a:t> dan </a:t>
            </a:r>
            <a:r>
              <a:rPr lang="fr-FR" dirty="0" err="1" smtClean="0"/>
              <a:t>menyediakan</a:t>
            </a:r>
            <a:r>
              <a:rPr lang="fr-FR" dirty="0" smtClean="0"/>
              <a:t> </a:t>
            </a:r>
            <a:r>
              <a:rPr lang="fr-FR" dirty="0" err="1" smtClean="0"/>
              <a:t>peluang</a:t>
            </a:r>
            <a:r>
              <a:rPr lang="fr-FR" dirty="0" smtClean="0"/>
              <a:t> </a:t>
            </a:r>
            <a:r>
              <a:rPr lang="fr-FR" dirty="0" err="1" smtClean="0"/>
              <a:t>kerja</a:t>
            </a:r>
            <a:r>
              <a:rPr lang="fr-FR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fr-FR" dirty="0" err="1" smtClean="0"/>
              <a:t>Selama</a:t>
            </a:r>
            <a:r>
              <a:rPr lang="fr-FR" dirty="0" smtClean="0"/>
              <a:t> </a:t>
            </a:r>
            <a:r>
              <a:rPr lang="fr-FR" dirty="0" err="1" smtClean="0"/>
              <a:t>tahap</a:t>
            </a:r>
            <a:r>
              <a:rPr lang="fr-FR" dirty="0" smtClean="0"/>
              <a:t> </a:t>
            </a:r>
            <a:r>
              <a:rPr lang="fr-FR" dirty="0" err="1" smtClean="0"/>
              <a:t>awal</a:t>
            </a:r>
            <a:r>
              <a:rPr lang="fr-FR" dirty="0" smtClean="0"/>
              <a:t> </a:t>
            </a:r>
            <a:r>
              <a:rPr lang="fr-FR" dirty="0" err="1" smtClean="0"/>
              <a:t>jaringan</a:t>
            </a:r>
            <a:r>
              <a:rPr lang="fr-FR" dirty="0" smtClean="0"/>
              <a:t> </a:t>
            </a:r>
            <a:r>
              <a:rPr lang="fr-FR" dirty="0" err="1" smtClean="0"/>
              <a:t>produksi</a:t>
            </a:r>
            <a:r>
              <a:rPr lang="fr-FR" dirty="0" smtClean="0"/>
              <a:t> </a:t>
            </a:r>
            <a:r>
              <a:rPr lang="fr-FR" dirty="0" err="1" smtClean="0"/>
              <a:t>pada</a:t>
            </a:r>
            <a:r>
              <a:rPr lang="fr-FR" dirty="0" smtClean="0"/>
              <a:t> </a:t>
            </a:r>
            <a:r>
              <a:rPr lang="fr-FR" dirty="0" err="1" smtClean="0"/>
              <a:t>akhir</a:t>
            </a:r>
            <a:r>
              <a:rPr lang="fr-FR" dirty="0" smtClean="0"/>
              <a:t> 1980-an </a:t>
            </a:r>
            <a:r>
              <a:rPr lang="fr-FR" dirty="0" err="1" smtClean="0"/>
              <a:t>sampai</a:t>
            </a:r>
            <a:r>
              <a:rPr lang="fr-FR" dirty="0" smtClean="0"/>
              <a:t> </a:t>
            </a:r>
            <a:r>
              <a:rPr lang="fr-FR" dirty="0" err="1" smtClean="0"/>
              <a:t>awal</a:t>
            </a:r>
            <a:r>
              <a:rPr lang="fr-FR" dirty="0" smtClean="0"/>
              <a:t> 1990-an, </a:t>
            </a:r>
            <a:r>
              <a:rPr lang="fr-FR" dirty="0" err="1" smtClean="0"/>
              <a:t>industri</a:t>
            </a:r>
            <a:r>
              <a:rPr lang="fr-FR" dirty="0" smtClean="0"/>
              <a:t> </a:t>
            </a:r>
            <a:r>
              <a:rPr lang="fr-FR" dirty="0" err="1" smtClean="0"/>
              <a:t>Indonesia</a:t>
            </a:r>
            <a:r>
              <a:rPr lang="fr-FR" dirty="0" smtClean="0"/>
              <a:t> </a:t>
            </a:r>
            <a:r>
              <a:rPr lang="fr-FR" dirty="0" err="1" smtClean="0"/>
              <a:t>memperoleh</a:t>
            </a:r>
            <a:r>
              <a:rPr lang="fr-FR" dirty="0" smtClean="0"/>
              <a:t> </a:t>
            </a:r>
            <a:r>
              <a:rPr lang="fr-FR" dirty="0" err="1" smtClean="0"/>
              <a:t>sumber</a:t>
            </a:r>
            <a:r>
              <a:rPr lang="fr-FR" dirty="0" smtClean="0"/>
              <a:t> input </a:t>
            </a:r>
            <a:r>
              <a:rPr lang="fr-FR" dirty="0" err="1" smtClean="0"/>
              <a:t>perantara</a:t>
            </a:r>
            <a:r>
              <a:rPr lang="fr-FR" dirty="0" smtClean="0"/>
              <a:t> </a:t>
            </a:r>
            <a:r>
              <a:rPr lang="fr-FR" dirty="0" err="1" smtClean="0"/>
              <a:t>mereka</a:t>
            </a:r>
            <a:r>
              <a:rPr lang="fr-FR" dirty="0" smtClean="0"/>
              <a:t> dari </a:t>
            </a:r>
            <a:r>
              <a:rPr lang="fr-FR" dirty="0" err="1" smtClean="0"/>
              <a:t>negara-negara</a:t>
            </a:r>
            <a:r>
              <a:rPr lang="fr-FR" dirty="0" smtClean="0"/>
              <a:t> </a:t>
            </a:r>
            <a:r>
              <a:rPr lang="fr-FR" dirty="0" err="1" smtClean="0"/>
              <a:t>asing</a:t>
            </a:r>
            <a:r>
              <a:rPr lang="fr-FR" dirty="0" smtClean="0"/>
              <a:t> dan </a:t>
            </a:r>
            <a:r>
              <a:rPr lang="fr-FR" dirty="0" err="1" smtClean="0"/>
              <a:t>mengkhususkan</a:t>
            </a:r>
            <a:r>
              <a:rPr lang="fr-FR" dirty="0" smtClean="0"/>
              <a:t> </a:t>
            </a:r>
            <a:r>
              <a:rPr lang="fr-FR" dirty="0" err="1" smtClean="0"/>
              <a:t>diri</a:t>
            </a:r>
            <a:r>
              <a:rPr lang="fr-FR" dirty="0" smtClean="0"/>
              <a:t> </a:t>
            </a:r>
            <a:r>
              <a:rPr lang="fr-FR" dirty="0" err="1" smtClean="0"/>
              <a:t>pada</a:t>
            </a:r>
            <a:r>
              <a:rPr lang="fr-FR" dirty="0" smtClean="0"/>
              <a:t> </a:t>
            </a:r>
            <a:r>
              <a:rPr lang="fr-FR" dirty="0" err="1" smtClean="0"/>
              <a:t>tahap</a:t>
            </a:r>
            <a:r>
              <a:rPr lang="fr-FR" dirty="0" smtClean="0"/>
              <a:t> </a:t>
            </a:r>
            <a:r>
              <a:rPr lang="fr-FR" dirty="0" err="1" smtClean="0"/>
              <a:t>akhir</a:t>
            </a:r>
            <a:r>
              <a:rPr lang="fr-FR" dirty="0" smtClean="0"/>
              <a:t> </a:t>
            </a:r>
            <a:r>
              <a:rPr lang="fr-FR" dirty="0" err="1" smtClean="0"/>
              <a:t>produksi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043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FDI di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 err="1" smtClean="0"/>
              <a:t>Munculnya</a:t>
            </a:r>
            <a:r>
              <a:rPr lang="fr-FR" dirty="0" smtClean="0"/>
              <a:t> IPN dan </a:t>
            </a:r>
            <a:r>
              <a:rPr lang="fr-FR" dirty="0" err="1" smtClean="0"/>
              <a:t>partisipasi</a:t>
            </a:r>
            <a:r>
              <a:rPr lang="fr-FR" dirty="0" smtClean="0"/>
              <a:t> di </a:t>
            </a:r>
            <a:r>
              <a:rPr lang="fr-FR" dirty="0" err="1" smtClean="0"/>
              <a:t>dalamnya</a:t>
            </a:r>
            <a:r>
              <a:rPr lang="fr-FR" dirty="0" smtClean="0"/>
              <a:t> </a:t>
            </a:r>
            <a:r>
              <a:rPr lang="fr-FR" dirty="0" err="1" smtClean="0"/>
              <a:t>juga</a:t>
            </a:r>
            <a:r>
              <a:rPr lang="fr-FR" dirty="0" smtClean="0"/>
              <a:t> </a:t>
            </a:r>
            <a:r>
              <a:rPr lang="fr-FR" dirty="0" err="1" smtClean="0"/>
              <a:t>menunjukkan</a:t>
            </a:r>
            <a:r>
              <a:rPr lang="fr-FR" dirty="0" smtClean="0"/>
              <a:t> </a:t>
            </a:r>
            <a:r>
              <a:rPr lang="fr-FR" dirty="0" err="1" smtClean="0"/>
              <a:t>bahwa</a:t>
            </a:r>
            <a:r>
              <a:rPr lang="fr-FR" dirty="0" smtClean="0"/>
              <a:t> </a:t>
            </a:r>
            <a:r>
              <a:rPr lang="fr-FR" dirty="0" err="1" smtClean="0"/>
              <a:t>inisiatif</a:t>
            </a:r>
            <a:r>
              <a:rPr lang="fr-FR" dirty="0" smtClean="0"/>
              <a:t> ASEAN </a:t>
            </a:r>
            <a:r>
              <a:rPr lang="fr-FR" dirty="0" err="1" smtClean="0"/>
              <a:t>dalam</a:t>
            </a:r>
            <a:r>
              <a:rPr lang="fr-FR" dirty="0" smtClean="0"/>
              <a:t> </a:t>
            </a:r>
            <a:r>
              <a:rPr lang="fr-FR" dirty="0" err="1" smtClean="0"/>
              <a:t>investasi</a:t>
            </a:r>
            <a:r>
              <a:rPr lang="fr-FR" dirty="0" smtClean="0"/>
              <a:t> </a:t>
            </a:r>
            <a:r>
              <a:rPr lang="fr-FR" dirty="0" err="1" smtClean="0"/>
              <a:t>tidak</a:t>
            </a:r>
            <a:r>
              <a:rPr lang="fr-FR" dirty="0" smtClean="0"/>
              <a:t> </a:t>
            </a:r>
            <a:r>
              <a:rPr lang="fr-FR" dirty="0" err="1" smtClean="0"/>
              <a:t>hanya</a:t>
            </a:r>
            <a:r>
              <a:rPr lang="fr-FR" dirty="0" smtClean="0"/>
              <a:t> </a:t>
            </a:r>
            <a:r>
              <a:rPr lang="fr-FR" dirty="0" err="1" smtClean="0"/>
              <a:t>tertarik</a:t>
            </a:r>
            <a:r>
              <a:rPr lang="fr-FR" dirty="0" smtClean="0"/>
              <a:t> </a:t>
            </a:r>
            <a:r>
              <a:rPr lang="fr-FR" dirty="0" err="1" smtClean="0"/>
              <a:t>untuk</a:t>
            </a:r>
            <a:r>
              <a:rPr lang="fr-FR" dirty="0" smtClean="0"/>
              <a:t> </a:t>
            </a:r>
            <a:r>
              <a:rPr lang="fr-FR" dirty="0" err="1" smtClean="0"/>
              <a:t>mempromosikan</a:t>
            </a:r>
            <a:r>
              <a:rPr lang="fr-FR" dirty="0" smtClean="0"/>
              <a:t> </a:t>
            </a:r>
            <a:r>
              <a:rPr lang="fr-FR" dirty="0" err="1" smtClean="0"/>
              <a:t>investasi</a:t>
            </a:r>
            <a:r>
              <a:rPr lang="fr-FR" dirty="0" smtClean="0"/>
              <a:t> intra-</a:t>
            </a:r>
            <a:r>
              <a:rPr lang="fr-FR" dirty="0" err="1" smtClean="0"/>
              <a:t>regional</a:t>
            </a:r>
            <a:r>
              <a:rPr lang="fr-FR" dirty="0" smtClean="0"/>
              <a:t> </a:t>
            </a:r>
            <a:r>
              <a:rPr lang="fr-FR" dirty="0" err="1" smtClean="0"/>
              <a:t>tetapi</a:t>
            </a:r>
            <a:r>
              <a:rPr lang="fr-FR" dirty="0" smtClean="0"/>
              <a:t> </a:t>
            </a:r>
            <a:r>
              <a:rPr lang="fr-FR" dirty="0" err="1" smtClean="0"/>
              <a:t>juga</a:t>
            </a:r>
            <a:r>
              <a:rPr lang="fr-FR" dirty="0" smtClean="0"/>
              <a:t> </a:t>
            </a:r>
            <a:r>
              <a:rPr lang="fr-FR" dirty="0" err="1" smtClean="0"/>
              <a:t>dalam</a:t>
            </a:r>
            <a:r>
              <a:rPr lang="fr-FR" dirty="0" smtClean="0"/>
              <a:t> </a:t>
            </a:r>
            <a:r>
              <a:rPr lang="fr-FR" dirty="0" err="1" smtClean="0"/>
              <a:t>membuat</a:t>
            </a:r>
            <a:r>
              <a:rPr lang="fr-FR" dirty="0" smtClean="0"/>
              <a:t> ASEAN </a:t>
            </a:r>
            <a:r>
              <a:rPr lang="fr-FR" dirty="0" err="1" smtClean="0"/>
              <a:t>secara</a:t>
            </a:r>
            <a:r>
              <a:rPr lang="fr-FR" dirty="0" smtClean="0"/>
              <a:t> </a:t>
            </a:r>
            <a:r>
              <a:rPr lang="fr-FR" dirty="0" err="1" smtClean="0"/>
              <a:t>keseluruhan</a:t>
            </a:r>
            <a:r>
              <a:rPr lang="fr-FR" dirty="0" smtClean="0"/>
              <a:t> </a:t>
            </a:r>
            <a:r>
              <a:rPr lang="fr-FR" dirty="0" err="1" smtClean="0"/>
              <a:t>lebih</a:t>
            </a:r>
            <a:r>
              <a:rPr lang="fr-FR" dirty="0" smtClean="0"/>
              <a:t> </a:t>
            </a:r>
            <a:r>
              <a:rPr lang="fr-FR" dirty="0" err="1" smtClean="0"/>
              <a:t>menarik</a:t>
            </a:r>
            <a:r>
              <a:rPr lang="fr-FR" dirty="0" smtClean="0"/>
              <a:t> </a:t>
            </a:r>
            <a:r>
              <a:rPr lang="fr-FR" dirty="0" err="1" smtClean="0"/>
              <a:t>bagi</a:t>
            </a:r>
            <a:r>
              <a:rPr lang="fr-FR" dirty="0" smtClean="0"/>
              <a:t> FDI.</a:t>
            </a:r>
          </a:p>
          <a:p>
            <a:pPr algn="just">
              <a:lnSpc>
                <a:spcPct val="150000"/>
              </a:lnSpc>
            </a:pPr>
            <a:r>
              <a:rPr lang="fr-FR" dirty="0" err="1" smtClean="0"/>
              <a:t>Telah</a:t>
            </a:r>
            <a:r>
              <a:rPr lang="fr-FR" dirty="0" smtClean="0"/>
              <a:t> ada </a:t>
            </a:r>
            <a:r>
              <a:rPr lang="fr-FR" dirty="0" err="1" smtClean="0"/>
              <a:t>peningkatan</a:t>
            </a:r>
            <a:r>
              <a:rPr lang="fr-FR" dirty="0" smtClean="0"/>
              <a:t> FDI di ASEAN </a:t>
            </a:r>
            <a:r>
              <a:rPr lang="fr-FR" dirty="0" err="1" smtClean="0"/>
              <a:t>namun</a:t>
            </a:r>
            <a:r>
              <a:rPr lang="fr-FR" dirty="0" smtClean="0"/>
              <a:t> </a:t>
            </a:r>
            <a:r>
              <a:rPr lang="fr-FR" dirty="0" err="1" smtClean="0"/>
              <a:t>kontribusi</a:t>
            </a:r>
            <a:r>
              <a:rPr lang="fr-FR" dirty="0" smtClean="0"/>
              <a:t> FDI </a:t>
            </a:r>
            <a:r>
              <a:rPr lang="fr-FR" dirty="0" err="1" smtClean="0"/>
              <a:t>untuk</a:t>
            </a:r>
            <a:r>
              <a:rPr lang="fr-FR" dirty="0" smtClean="0"/>
              <a:t> </a:t>
            </a:r>
            <a:r>
              <a:rPr lang="fr-FR" dirty="0" err="1" smtClean="0"/>
              <a:t>pembentukan</a:t>
            </a:r>
            <a:r>
              <a:rPr lang="fr-FR" dirty="0" smtClean="0"/>
              <a:t> modal </a:t>
            </a:r>
            <a:r>
              <a:rPr lang="fr-FR" dirty="0" err="1" smtClean="0"/>
              <a:t>tetap</a:t>
            </a:r>
            <a:r>
              <a:rPr lang="fr-FR" dirty="0" smtClean="0"/>
              <a:t> </a:t>
            </a:r>
            <a:r>
              <a:rPr lang="fr-FR" dirty="0" err="1" smtClean="0"/>
              <a:t>bruto</a:t>
            </a:r>
            <a:r>
              <a:rPr lang="fr-FR" dirty="0" smtClean="0"/>
              <a:t> di </a:t>
            </a:r>
            <a:r>
              <a:rPr lang="fr-FR" dirty="0" err="1" smtClean="0"/>
              <a:t>Indonesia</a:t>
            </a:r>
            <a:r>
              <a:rPr lang="fr-FR" dirty="0" smtClean="0"/>
              <a:t> relatif </a:t>
            </a:r>
            <a:r>
              <a:rPr lang="fr-FR" dirty="0" err="1" smtClean="0"/>
              <a:t>kecil</a:t>
            </a:r>
            <a:r>
              <a:rPr lang="fr-FR" dirty="0" smtClean="0"/>
              <a:t> </a:t>
            </a:r>
            <a:r>
              <a:rPr lang="fr-FR" dirty="0" err="1" smtClean="0"/>
              <a:t>dibandingkan</a:t>
            </a:r>
            <a:r>
              <a:rPr lang="fr-FR" dirty="0" smtClean="0"/>
              <a:t>  </a:t>
            </a:r>
            <a:r>
              <a:rPr lang="fr-FR" dirty="0" err="1" smtClean="0"/>
              <a:t>negara</a:t>
            </a:r>
            <a:r>
              <a:rPr lang="fr-FR" dirty="0" smtClean="0"/>
              <a:t> </a:t>
            </a:r>
            <a:r>
              <a:rPr lang="fr-FR" dirty="0" err="1" smtClean="0"/>
              <a:t>lainnya</a:t>
            </a:r>
            <a:r>
              <a:rPr lang="fr-FR" dirty="0" smtClean="0"/>
              <a:t>. </a:t>
            </a:r>
            <a:r>
              <a:rPr lang="fr-FR" dirty="0" err="1" smtClean="0"/>
              <a:t>Pada</a:t>
            </a:r>
            <a:r>
              <a:rPr lang="fr-FR" dirty="0" smtClean="0"/>
              <a:t> </a:t>
            </a:r>
            <a:r>
              <a:rPr lang="fr-FR" dirty="0" err="1" smtClean="0"/>
              <a:t>tahun</a:t>
            </a:r>
            <a:r>
              <a:rPr lang="fr-FR" dirty="0" smtClean="0"/>
              <a:t> 2014, FDI </a:t>
            </a:r>
            <a:r>
              <a:rPr lang="fr-FR" dirty="0" err="1" smtClean="0"/>
              <a:t>hanya</a:t>
            </a:r>
            <a:r>
              <a:rPr lang="fr-FR" dirty="0" smtClean="0"/>
              <a:t> </a:t>
            </a:r>
            <a:r>
              <a:rPr lang="fr-FR" dirty="0" err="1" smtClean="0"/>
              <a:t>menyumbang</a:t>
            </a:r>
            <a:r>
              <a:rPr lang="fr-FR" dirty="0" smtClean="0"/>
              <a:t> 8% dari </a:t>
            </a:r>
            <a:r>
              <a:rPr lang="fr-FR" dirty="0" err="1" smtClean="0"/>
              <a:t>pembentukan</a:t>
            </a:r>
            <a:r>
              <a:rPr lang="fr-FR" dirty="0" smtClean="0"/>
              <a:t> modal </a:t>
            </a:r>
            <a:r>
              <a:rPr lang="fr-FR" dirty="0" err="1" smtClean="0"/>
              <a:t>tetap</a:t>
            </a:r>
            <a:r>
              <a:rPr lang="fr-FR" dirty="0" smtClean="0"/>
              <a:t> </a:t>
            </a:r>
            <a:r>
              <a:rPr lang="fr-FR" dirty="0" err="1" smtClean="0"/>
              <a:t>bruto</a:t>
            </a:r>
            <a:r>
              <a:rPr lang="fr-FR" dirty="0" smtClean="0"/>
              <a:t> di </a:t>
            </a:r>
            <a:r>
              <a:rPr lang="fr-FR" dirty="0" err="1" smtClean="0"/>
              <a:t>Indonesia</a:t>
            </a:r>
            <a:r>
              <a:rPr lang="fr-FR" dirty="0" smtClean="0"/>
              <a:t>, </a:t>
            </a:r>
            <a:r>
              <a:rPr lang="fr-FR" dirty="0" err="1" smtClean="0"/>
              <a:t>sedangkan</a:t>
            </a:r>
            <a:r>
              <a:rPr lang="fr-FR" dirty="0" smtClean="0"/>
              <a:t> </a:t>
            </a:r>
            <a:r>
              <a:rPr lang="fr-FR" dirty="0" err="1" smtClean="0"/>
              <a:t>untuk</a:t>
            </a:r>
            <a:r>
              <a:rPr lang="fr-FR" dirty="0" smtClean="0"/>
              <a:t> Malaysia 12,5%, </a:t>
            </a:r>
            <a:r>
              <a:rPr lang="fr-FR" dirty="0" err="1" smtClean="0"/>
              <a:t>Filipina</a:t>
            </a:r>
            <a:r>
              <a:rPr lang="fr-FR" dirty="0" smtClean="0"/>
              <a:t> 10,5%, </a:t>
            </a:r>
            <a:r>
              <a:rPr lang="fr-FR" dirty="0" err="1" smtClean="0"/>
              <a:t>Thailand</a:t>
            </a:r>
            <a:r>
              <a:rPr lang="fr-FR" dirty="0" smtClean="0"/>
              <a:t> 13,5%, dan Vietnam 21,8%.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FDI dari ASEAN </a:t>
            </a:r>
            <a:r>
              <a:rPr lang="fr-FR" dirty="0" err="1" smtClean="0"/>
              <a:t>selalu</a:t>
            </a:r>
            <a:r>
              <a:rPr lang="fr-FR" dirty="0" smtClean="0"/>
              <a:t> </a:t>
            </a:r>
            <a:r>
              <a:rPr lang="fr-FR" dirty="0" err="1" smtClean="0"/>
              <a:t>penting</a:t>
            </a:r>
            <a:r>
              <a:rPr lang="fr-FR" dirty="0" smtClean="0"/>
              <a:t> </a:t>
            </a:r>
            <a:r>
              <a:rPr lang="fr-FR" dirty="0" err="1" smtClean="0"/>
              <a:t>bagi</a:t>
            </a:r>
            <a:r>
              <a:rPr lang="fr-FR" dirty="0" smtClean="0"/>
              <a:t> </a:t>
            </a:r>
            <a:r>
              <a:rPr lang="fr-FR" dirty="0" err="1" smtClean="0"/>
              <a:t>Indonesia</a:t>
            </a:r>
            <a:r>
              <a:rPr lang="fr-FR" dirty="0" smtClean="0"/>
              <a:t>. </a:t>
            </a:r>
            <a:r>
              <a:rPr lang="fr-FR" dirty="0" err="1" smtClean="0"/>
              <a:t>Sekitar</a:t>
            </a:r>
            <a:r>
              <a:rPr lang="fr-FR" dirty="0" smtClean="0"/>
              <a:t> 44% dari </a:t>
            </a:r>
            <a:r>
              <a:rPr lang="fr-FR" dirty="0" err="1" smtClean="0"/>
              <a:t>investasi</a:t>
            </a:r>
            <a:r>
              <a:rPr lang="fr-FR" dirty="0" smtClean="0"/>
              <a:t> </a:t>
            </a:r>
            <a:r>
              <a:rPr lang="fr-FR" dirty="0" err="1" smtClean="0"/>
              <a:t>asing</a:t>
            </a:r>
            <a:r>
              <a:rPr lang="fr-FR" dirty="0" smtClean="0"/>
              <a:t> </a:t>
            </a:r>
            <a:r>
              <a:rPr lang="fr-FR" dirty="0" err="1" smtClean="0"/>
              <a:t>Indonesia</a:t>
            </a:r>
            <a:r>
              <a:rPr lang="fr-FR" dirty="0" smtClean="0"/>
              <a:t> </a:t>
            </a:r>
            <a:r>
              <a:rPr lang="fr-FR" dirty="0" err="1" smtClean="0"/>
              <a:t>selama</a:t>
            </a:r>
            <a:r>
              <a:rPr lang="fr-FR" dirty="0" smtClean="0"/>
              <a:t> 10 </a:t>
            </a:r>
            <a:r>
              <a:rPr lang="fr-FR" dirty="0" err="1" smtClean="0"/>
              <a:t>tahun</a:t>
            </a:r>
            <a:r>
              <a:rPr lang="fr-FR" dirty="0" smtClean="0"/>
              <a:t> </a:t>
            </a:r>
            <a:r>
              <a:rPr lang="fr-FR" dirty="0" err="1" smtClean="0"/>
              <a:t>terakhir</a:t>
            </a:r>
            <a:r>
              <a:rPr lang="fr-FR" dirty="0" smtClean="0"/>
              <a:t> </a:t>
            </a:r>
            <a:r>
              <a:rPr lang="fr-FR" dirty="0" err="1" smtClean="0"/>
              <a:t>berasal</a:t>
            </a:r>
            <a:r>
              <a:rPr lang="fr-FR" dirty="0" smtClean="0"/>
              <a:t> dari </a:t>
            </a:r>
            <a:r>
              <a:rPr lang="fr-FR" dirty="0" err="1" smtClean="0"/>
              <a:t>negara-negara</a:t>
            </a:r>
            <a:r>
              <a:rPr lang="fr-FR" dirty="0" smtClean="0"/>
              <a:t> </a:t>
            </a:r>
            <a:r>
              <a:rPr lang="fr-FR" dirty="0" err="1" smtClean="0"/>
              <a:t>tetangganya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9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KEBIJAKAN PERDAGANGAN DAN UPAYA INTEGRASI INDONESIA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95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" y="1619251"/>
            <a:ext cx="10972800" cy="4657724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fr-FR" sz="1400" dirty="0" err="1" smtClean="0"/>
              <a:t>Partisipasi</a:t>
            </a:r>
            <a:r>
              <a:rPr lang="fr-FR" sz="1400" dirty="0" smtClean="0"/>
              <a:t> </a:t>
            </a:r>
            <a:r>
              <a:rPr lang="fr-FR" sz="1400" dirty="0" err="1" smtClean="0"/>
              <a:t>Indonesia</a:t>
            </a:r>
            <a:r>
              <a:rPr lang="fr-FR" sz="1400" dirty="0" smtClean="0"/>
              <a:t> </a:t>
            </a:r>
            <a:r>
              <a:rPr lang="fr-FR" sz="1400" dirty="0" err="1" smtClean="0"/>
              <a:t>telah</a:t>
            </a:r>
            <a:r>
              <a:rPr lang="fr-FR" sz="1400" dirty="0" smtClean="0"/>
              <a:t> </a:t>
            </a:r>
            <a:r>
              <a:rPr lang="fr-FR" sz="1400" dirty="0" err="1" smtClean="0"/>
              <a:t>membentuk</a:t>
            </a:r>
            <a:r>
              <a:rPr lang="fr-FR" sz="1400" dirty="0" smtClean="0"/>
              <a:t> </a:t>
            </a:r>
            <a:r>
              <a:rPr lang="fr-FR" sz="1400" dirty="0" err="1" smtClean="0"/>
              <a:t>integrasi</a:t>
            </a:r>
            <a:r>
              <a:rPr lang="fr-FR" sz="1400" dirty="0" smtClean="0"/>
              <a:t> ASEAN </a:t>
            </a:r>
            <a:r>
              <a:rPr lang="fr-FR" sz="1400" dirty="0" err="1" smtClean="0"/>
              <a:t>ke</a:t>
            </a:r>
            <a:r>
              <a:rPr lang="fr-FR" sz="1400" dirty="0" smtClean="0"/>
              <a:t> </a:t>
            </a:r>
            <a:r>
              <a:rPr lang="fr-FR" sz="1400" dirty="0" err="1" smtClean="0"/>
              <a:t>dalam</a:t>
            </a:r>
            <a:r>
              <a:rPr lang="fr-FR" sz="1400" dirty="0" smtClean="0"/>
              <a:t> </a:t>
            </a:r>
            <a:r>
              <a:rPr lang="fr-FR" sz="1400" dirty="0" err="1" smtClean="0"/>
              <a:t>bentuk</a:t>
            </a:r>
            <a:r>
              <a:rPr lang="fr-FR" sz="1400" dirty="0" smtClean="0"/>
              <a:t> </a:t>
            </a:r>
            <a:r>
              <a:rPr lang="fr-FR" sz="1400" dirty="0" err="1" smtClean="0"/>
              <a:t>saat</a:t>
            </a:r>
            <a:r>
              <a:rPr lang="fr-FR" sz="1400" dirty="0" smtClean="0"/>
              <a:t> </a:t>
            </a:r>
            <a:r>
              <a:rPr lang="fr-FR" sz="1400" dirty="0" err="1" smtClean="0"/>
              <a:t>ini</a:t>
            </a:r>
            <a:r>
              <a:rPr lang="fr-FR" sz="1400" dirty="0" smtClean="0"/>
              <a:t>. </a:t>
            </a:r>
            <a:r>
              <a:rPr lang="fr-FR" sz="1400" dirty="0" err="1" smtClean="0"/>
              <a:t>Sebagai</a:t>
            </a:r>
            <a:r>
              <a:rPr lang="fr-FR" sz="1400" dirty="0" smtClean="0"/>
              <a:t> </a:t>
            </a:r>
            <a:r>
              <a:rPr lang="fr-FR" sz="1400" dirty="0" err="1" smtClean="0"/>
              <a:t>ekonomi</a:t>
            </a:r>
            <a:r>
              <a:rPr lang="fr-FR" sz="1400" dirty="0" smtClean="0"/>
              <a:t> </a:t>
            </a:r>
            <a:r>
              <a:rPr lang="fr-FR" sz="1400" dirty="0" err="1" smtClean="0"/>
              <a:t>terbesar</a:t>
            </a:r>
            <a:r>
              <a:rPr lang="fr-FR" sz="1400" dirty="0" smtClean="0"/>
              <a:t> di Asia </a:t>
            </a:r>
            <a:r>
              <a:rPr lang="fr-FR" sz="1400" dirty="0" err="1" smtClean="0"/>
              <a:t>Tenggara</a:t>
            </a:r>
            <a:r>
              <a:rPr lang="fr-FR" sz="1400" dirty="0" smtClean="0"/>
              <a:t>, </a:t>
            </a:r>
            <a:r>
              <a:rPr lang="fr-FR" sz="1400" dirty="0" err="1" smtClean="0"/>
              <a:t>Indonesia</a:t>
            </a:r>
            <a:r>
              <a:rPr lang="fr-FR" sz="1400" dirty="0" smtClean="0"/>
              <a:t> </a:t>
            </a:r>
            <a:r>
              <a:rPr lang="fr-FR" sz="1400" dirty="0" err="1" smtClean="0"/>
              <a:t>juga</a:t>
            </a:r>
            <a:r>
              <a:rPr lang="fr-FR" sz="1400" dirty="0" smtClean="0"/>
              <a:t> akan </a:t>
            </a:r>
            <a:r>
              <a:rPr lang="fr-FR" sz="1400" dirty="0" err="1" smtClean="0"/>
              <a:t>menentukan</a:t>
            </a:r>
            <a:r>
              <a:rPr lang="fr-FR" sz="1400" dirty="0" smtClean="0"/>
              <a:t> </a:t>
            </a:r>
            <a:r>
              <a:rPr lang="fr-FR" sz="1400" dirty="0" err="1" smtClean="0"/>
              <a:t>arah</a:t>
            </a:r>
            <a:r>
              <a:rPr lang="fr-FR" sz="1400" dirty="0" smtClean="0"/>
              <a:t> </a:t>
            </a:r>
            <a:r>
              <a:rPr lang="fr-FR" sz="1400" dirty="0" err="1" smtClean="0"/>
              <a:t>masa</a:t>
            </a:r>
            <a:r>
              <a:rPr lang="fr-FR" sz="1400" dirty="0" smtClean="0"/>
              <a:t> </a:t>
            </a:r>
            <a:r>
              <a:rPr lang="fr-FR" sz="1400" dirty="0" err="1" smtClean="0"/>
              <a:t>depan</a:t>
            </a:r>
            <a:r>
              <a:rPr lang="fr-FR" sz="1400" dirty="0" smtClean="0"/>
              <a:t> </a:t>
            </a:r>
            <a:r>
              <a:rPr lang="fr-FR" sz="1400" dirty="0" err="1" smtClean="0"/>
              <a:t>integrasi</a:t>
            </a:r>
            <a:r>
              <a:rPr lang="fr-FR" sz="1400" dirty="0" smtClean="0"/>
              <a:t> </a:t>
            </a:r>
            <a:r>
              <a:rPr lang="fr-FR" sz="1400" dirty="0" err="1" smtClean="0"/>
              <a:t>ekonomi</a:t>
            </a:r>
            <a:r>
              <a:rPr lang="fr-FR" sz="1400" dirty="0" smtClean="0"/>
              <a:t> di </a:t>
            </a:r>
            <a:r>
              <a:rPr lang="fr-FR" sz="1400" dirty="0" err="1" smtClean="0"/>
              <a:t>kawasan</a:t>
            </a:r>
            <a:r>
              <a:rPr lang="fr-FR" sz="1400" dirty="0" smtClean="0"/>
              <a:t> </a:t>
            </a:r>
            <a:r>
              <a:rPr lang="fr-FR" sz="1400" dirty="0" err="1" smtClean="0"/>
              <a:t>tersebut</a:t>
            </a:r>
            <a:r>
              <a:rPr lang="fr-FR" sz="1400" dirty="0" smtClean="0"/>
              <a:t>. </a:t>
            </a:r>
            <a:r>
              <a:rPr lang="fr-FR" sz="1400" dirty="0" err="1" smtClean="0"/>
              <a:t>Maka</a:t>
            </a:r>
            <a:r>
              <a:rPr lang="fr-FR" sz="1400" dirty="0" smtClean="0"/>
              <a:t> </a:t>
            </a:r>
            <a:r>
              <a:rPr lang="fr-FR" sz="1400" dirty="0" err="1" smtClean="0"/>
              <a:t>Indonesia</a:t>
            </a:r>
            <a:r>
              <a:rPr lang="fr-FR" sz="1400" dirty="0" smtClean="0"/>
              <a:t> </a:t>
            </a:r>
            <a:r>
              <a:rPr lang="fr-FR" sz="1400" dirty="0" err="1" smtClean="0"/>
              <a:t>harus</a:t>
            </a:r>
            <a:r>
              <a:rPr lang="fr-FR" sz="1400" dirty="0" smtClean="0"/>
              <a:t> </a:t>
            </a:r>
            <a:r>
              <a:rPr lang="fr-FR" sz="1400" dirty="0" err="1" smtClean="0"/>
              <a:t>berperan</a:t>
            </a:r>
            <a:r>
              <a:rPr lang="fr-FR" sz="1400" dirty="0" smtClean="0"/>
              <a:t> </a:t>
            </a:r>
            <a:r>
              <a:rPr lang="fr-FR" sz="1400" dirty="0" err="1" smtClean="0"/>
              <a:t>aktif</a:t>
            </a:r>
            <a:r>
              <a:rPr lang="fr-FR" sz="1400" dirty="0" smtClean="0"/>
              <a:t> </a:t>
            </a:r>
            <a:r>
              <a:rPr lang="fr-FR" sz="1400" dirty="0" err="1" smtClean="0"/>
              <a:t>dalam</a:t>
            </a:r>
            <a:r>
              <a:rPr lang="fr-FR" sz="1400" dirty="0" smtClean="0"/>
              <a:t> </a:t>
            </a:r>
            <a:r>
              <a:rPr lang="fr-FR" sz="1400" dirty="0" err="1" smtClean="0"/>
              <a:t>membentuk</a:t>
            </a:r>
            <a:r>
              <a:rPr lang="fr-FR" sz="1400" dirty="0" smtClean="0"/>
              <a:t> </a:t>
            </a:r>
            <a:r>
              <a:rPr lang="fr-FR" sz="1400" dirty="0" err="1" smtClean="0"/>
              <a:t>masa</a:t>
            </a:r>
            <a:r>
              <a:rPr lang="fr-FR" sz="1400" dirty="0" smtClean="0"/>
              <a:t> </a:t>
            </a:r>
            <a:r>
              <a:rPr lang="fr-FR" sz="1400" dirty="0" err="1" smtClean="0"/>
              <a:t>depan</a:t>
            </a:r>
            <a:r>
              <a:rPr lang="fr-FR" sz="1400" dirty="0" smtClean="0"/>
              <a:t> </a:t>
            </a:r>
            <a:r>
              <a:rPr lang="fr-FR" sz="1400" dirty="0" err="1" smtClean="0"/>
              <a:t>integrasi</a:t>
            </a:r>
            <a:r>
              <a:rPr lang="fr-FR" sz="1400" dirty="0" smtClean="0"/>
              <a:t> </a:t>
            </a:r>
            <a:r>
              <a:rPr lang="fr-FR" sz="1400" dirty="0" err="1" smtClean="0"/>
              <a:t>regional</a:t>
            </a:r>
            <a:r>
              <a:rPr lang="fr-FR" sz="1400" dirty="0" smtClean="0"/>
              <a:t>, </a:t>
            </a:r>
            <a:r>
              <a:rPr lang="fr-FR" sz="1400" dirty="0" err="1" smtClean="0"/>
              <a:t>terutama</a:t>
            </a:r>
            <a:r>
              <a:rPr lang="fr-FR" sz="1400" dirty="0" smtClean="0"/>
              <a:t> di </a:t>
            </a:r>
            <a:r>
              <a:rPr lang="fr-FR" sz="1400" dirty="0" err="1" smtClean="0"/>
              <a:t>antara</a:t>
            </a:r>
            <a:r>
              <a:rPr lang="fr-FR" sz="1400" dirty="0" smtClean="0"/>
              <a:t> </a:t>
            </a:r>
            <a:r>
              <a:rPr lang="fr-FR" sz="1400" dirty="0" err="1" smtClean="0"/>
              <a:t>negara-negara</a:t>
            </a:r>
            <a:r>
              <a:rPr lang="fr-FR" sz="1400" dirty="0" smtClean="0"/>
              <a:t> Asia </a:t>
            </a:r>
            <a:r>
              <a:rPr lang="fr-FR" sz="1400" dirty="0" err="1" smtClean="0"/>
              <a:t>Tenggara</a:t>
            </a:r>
            <a:r>
              <a:rPr lang="fr-FR" sz="1400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fr-FR" sz="1400" dirty="0" err="1" smtClean="0"/>
              <a:t>Aspirasi</a:t>
            </a:r>
            <a:r>
              <a:rPr lang="fr-FR" sz="1400" dirty="0" smtClean="0"/>
              <a:t> </a:t>
            </a:r>
            <a:r>
              <a:rPr lang="fr-FR" sz="1400" dirty="0" err="1" smtClean="0"/>
              <a:t>politik-ekonomi</a:t>
            </a:r>
            <a:r>
              <a:rPr lang="fr-FR" sz="1400" dirty="0" smtClean="0"/>
              <a:t> </a:t>
            </a:r>
            <a:r>
              <a:rPr lang="fr-FR" sz="1400" dirty="0" err="1" smtClean="0"/>
              <a:t>Indonesia</a:t>
            </a:r>
            <a:r>
              <a:rPr lang="fr-FR" sz="1400" dirty="0" smtClean="0"/>
              <a:t> </a:t>
            </a:r>
            <a:r>
              <a:rPr lang="fr-FR" sz="1400" dirty="0" err="1" smtClean="0"/>
              <a:t>saat</a:t>
            </a:r>
            <a:r>
              <a:rPr lang="fr-FR" sz="1400" dirty="0" smtClean="0"/>
              <a:t> </a:t>
            </a:r>
            <a:r>
              <a:rPr lang="fr-FR" sz="1400" dirty="0" err="1" smtClean="0"/>
              <a:t>ini</a:t>
            </a:r>
            <a:r>
              <a:rPr lang="fr-FR" sz="1400" dirty="0" smtClean="0"/>
              <a:t> </a:t>
            </a:r>
            <a:r>
              <a:rPr lang="fr-FR" sz="1400" dirty="0" err="1" smtClean="0"/>
              <a:t>sebagian</a:t>
            </a:r>
            <a:r>
              <a:rPr lang="fr-FR" sz="1400" dirty="0" smtClean="0"/>
              <a:t> </a:t>
            </a:r>
            <a:r>
              <a:rPr lang="fr-FR" sz="1400" dirty="0" err="1" smtClean="0"/>
              <a:t>besar</a:t>
            </a:r>
            <a:r>
              <a:rPr lang="fr-FR" sz="1400" dirty="0" smtClean="0"/>
              <a:t> </a:t>
            </a:r>
            <a:r>
              <a:rPr lang="fr-FR" sz="1400" dirty="0" err="1" smtClean="0"/>
              <a:t>berfokus</a:t>
            </a:r>
            <a:r>
              <a:rPr lang="fr-FR" sz="1400" dirty="0" smtClean="0"/>
              <a:t> </a:t>
            </a:r>
            <a:r>
              <a:rPr lang="fr-FR" sz="1400" dirty="0" err="1" smtClean="0"/>
              <a:t>pada</a:t>
            </a:r>
            <a:r>
              <a:rPr lang="fr-FR" sz="1400" dirty="0" smtClean="0"/>
              <a:t> </a:t>
            </a:r>
            <a:r>
              <a:rPr lang="fr-FR" sz="1400" dirty="0" err="1" smtClean="0"/>
              <a:t>isu-isu</a:t>
            </a:r>
            <a:r>
              <a:rPr lang="fr-FR" sz="1400" dirty="0" smtClean="0"/>
              <a:t> </a:t>
            </a:r>
            <a:r>
              <a:rPr lang="fr-FR" sz="1400" dirty="0" err="1" smtClean="0"/>
              <a:t>domestik</a:t>
            </a:r>
            <a:r>
              <a:rPr lang="fr-FR" sz="1400" dirty="0" smtClean="0"/>
              <a:t>, </a:t>
            </a:r>
            <a:r>
              <a:rPr lang="fr-FR" sz="1400" dirty="0" err="1" smtClean="0"/>
              <a:t>seperti</a:t>
            </a:r>
            <a:r>
              <a:rPr lang="fr-FR" sz="1400" dirty="0" smtClean="0"/>
              <a:t> </a:t>
            </a:r>
            <a:r>
              <a:rPr lang="fr-FR" sz="1400" dirty="0" err="1" smtClean="0"/>
              <a:t>pembangunan</a:t>
            </a:r>
            <a:r>
              <a:rPr lang="fr-FR" sz="1400" dirty="0" smtClean="0"/>
              <a:t> </a:t>
            </a:r>
            <a:r>
              <a:rPr lang="fr-FR" sz="1400" dirty="0" err="1" smtClean="0"/>
              <a:t>infrastruktur</a:t>
            </a:r>
            <a:r>
              <a:rPr lang="fr-FR" sz="1400" dirty="0" smtClean="0"/>
              <a:t> dan </a:t>
            </a:r>
            <a:r>
              <a:rPr lang="fr-FR" sz="1400" dirty="0" err="1" smtClean="0"/>
              <a:t>pengurangan</a:t>
            </a:r>
            <a:r>
              <a:rPr lang="fr-FR" sz="1400" dirty="0" smtClean="0"/>
              <a:t> </a:t>
            </a:r>
            <a:r>
              <a:rPr lang="fr-FR" sz="1400" dirty="0" err="1" smtClean="0"/>
              <a:t>biaya</a:t>
            </a:r>
            <a:r>
              <a:rPr lang="fr-FR" sz="1400" dirty="0" smtClean="0"/>
              <a:t> </a:t>
            </a:r>
            <a:r>
              <a:rPr lang="fr-FR" sz="1400" dirty="0" err="1" smtClean="0"/>
              <a:t>logistik</a:t>
            </a:r>
            <a:r>
              <a:rPr lang="fr-FR" sz="1400" dirty="0" smtClean="0"/>
              <a:t> </a:t>
            </a:r>
            <a:r>
              <a:rPr lang="fr-FR" sz="1400" dirty="0" err="1" smtClean="0"/>
              <a:t>telah</a:t>
            </a:r>
            <a:r>
              <a:rPr lang="fr-FR" sz="1400" dirty="0" smtClean="0"/>
              <a:t> </a:t>
            </a:r>
            <a:r>
              <a:rPr lang="fr-FR" sz="1400" dirty="0" err="1" smtClean="0"/>
              <a:t>mengalihkan</a:t>
            </a:r>
            <a:r>
              <a:rPr lang="fr-FR" sz="1400" dirty="0" smtClean="0"/>
              <a:t> </a:t>
            </a:r>
            <a:r>
              <a:rPr lang="fr-FR" sz="1400" dirty="0" err="1" smtClean="0"/>
              <a:t>perhatian</a:t>
            </a:r>
            <a:r>
              <a:rPr lang="fr-FR" sz="1400" dirty="0" smtClean="0"/>
              <a:t> </a:t>
            </a:r>
            <a:r>
              <a:rPr lang="fr-FR" sz="1400" dirty="0" err="1" smtClean="0"/>
              <a:t>negara</a:t>
            </a:r>
            <a:r>
              <a:rPr lang="fr-FR" sz="1400" dirty="0" smtClean="0"/>
              <a:t> dan </a:t>
            </a:r>
            <a:r>
              <a:rPr lang="fr-FR" sz="1400" dirty="0" err="1" smtClean="0"/>
              <a:t>keterlibatan</a:t>
            </a:r>
            <a:r>
              <a:rPr lang="fr-FR" sz="1400" dirty="0" smtClean="0"/>
              <a:t> </a:t>
            </a:r>
            <a:r>
              <a:rPr lang="fr-FR" sz="1400" dirty="0" err="1" smtClean="0"/>
              <a:t>dalam</a:t>
            </a:r>
            <a:r>
              <a:rPr lang="fr-FR" sz="1400" dirty="0" smtClean="0"/>
              <a:t> </a:t>
            </a:r>
            <a:r>
              <a:rPr lang="fr-FR" sz="1400" dirty="0" err="1" smtClean="0"/>
              <a:t>integrasi</a:t>
            </a:r>
            <a:r>
              <a:rPr lang="fr-FR" sz="1400" dirty="0" smtClean="0"/>
              <a:t> </a:t>
            </a:r>
            <a:r>
              <a:rPr lang="fr-FR" sz="1400" dirty="0" err="1" smtClean="0"/>
              <a:t>regional</a:t>
            </a:r>
            <a:r>
              <a:rPr lang="fr-FR" sz="1400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fr-FR" sz="1400" dirty="0" err="1" smtClean="0"/>
              <a:t>Saat</a:t>
            </a:r>
            <a:r>
              <a:rPr lang="fr-FR" sz="1400" dirty="0" smtClean="0"/>
              <a:t> </a:t>
            </a:r>
            <a:r>
              <a:rPr lang="fr-FR" sz="1400" dirty="0" err="1" smtClean="0"/>
              <a:t>ini</a:t>
            </a:r>
            <a:r>
              <a:rPr lang="fr-FR" sz="1400" dirty="0" smtClean="0"/>
              <a:t> </a:t>
            </a:r>
            <a:r>
              <a:rPr lang="fr-FR" sz="1400" dirty="0" err="1" smtClean="0"/>
              <a:t>Indonesia</a:t>
            </a:r>
            <a:r>
              <a:rPr lang="fr-FR" sz="1400" dirty="0" smtClean="0"/>
              <a:t> </a:t>
            </a:r>
            <a:r>
              <a:rPr lang="fr-FR" sz="1400" dirty="0" err="1" smtClean="0"/>
              <a:t>sedang</a:t>
            </a:r>
            <a:r>
              <a:rPr lang="fr-FR" sz="1400" dirty="0" smtClean="0"/>
              <a:t> </a:t>
            </a:r>
            <a:r>
              <a:rPr lang="fr-FR" sz="1400" dirty="0" err="1" smtClean="0"/>
              <a:t>menegosiasikan</a:t>
            </a:r>
            <a:r>
              <a:rPr lang="fr-FR" sz="1400" dirty="0" smtClean="0"/>
              <a:t> </a:t>
            </a:r>
            <a:r>
              <a:rPr lang="fr-FR" sz="1400" dirty="0" err="1" smtClean="0"/>
              <a:t>perjanjian</a:t>
            </a:r>
            <a:r>
              <a:rPr lang="fr-FR" sz="1400" dirty="0" smtClean="0"/>
              <a:t> </a:t>
            </a:r>
            <a:r>
              <a:rPr lang="fr-FR" sz="1400" dirty="0" err="1" smtClean="0"/>
              <a:t>perdagangan</a:t>
            </a:r>
            <a:r>
              <a:rPr lang="fr-FR" sz="1400" dirty="0" smtClean="0"/>
              <a:t> </a:t>
            </a:r>
            <a:r>
              <a:rPr lang="fr-FR" sz="1400" dirty="0" err="1" smtClean="0"/>
              <a:t>bilateral</a:t>
            </a:r>
            <a:r>
              <a:rPr lang="fr-FR" sz="1400" dirty="0" smtClean="0"/>
              <a:t> </a:t>
            </a:r>
            <a:r>
              <a:rPr lang="fr-FR" sz="1400" dirty="0" err="1" smtClean="0"/>
              <a:t>dengan</a:t>
            </a:r>
            <a:r>
              <a:rPr lang="fr-FR" sz="1400" dirty="0" smtClean="0"/>
              <a:t> </a:t>
            </a:r>
            <a:r>
              <a:rPr lang="fr-FR" sz="1400" dirty="0" err="1" smtClean="0"/>
              <a:t>Australia</a:t>
            </a:r>
            <a:r>
              <a:rPr lang="fr-FR" sz="1400" dirty="0" smtClean="0"/>
              <a:t> dan Uni </a:t>
            </a:r>
            <a:r>
              <a:rPr lang="fr-FR" sz="1400" dirty="0" err="1" smtClean="0"/>
              <a:t>Eropa</a:t>
            </a:r>
            <a:r>
              <a:rPr lang="fr-FR" sz="1400" dirty="0" smtClean="0"/>
              <a:t>. </a:t>
            </a:r>
            <a:r>
              <a:rPr lang="fr-FR" sz="1400" dirty="0" err="1" smtClean="0"/>
              <a:t>Presiden</a:t>
            </a:r>
            <a:r>
              <a:rPr lang="fr-FR" sz="1400" dirty="0" smtClean="0"/>
              <a:t> </a:t>
            </a:r>
            <a:r>
              <a:rPr lang="fr-FR" sz="1400" dirty="0" err="1" smtClean="0"/>
              <a:t>Joko</a:t>
            </a:r>
            <a:r>
              <a:rPr lang="fr-FR" sz="1400" dirty="0" smtClean="0"/>
              <a:t> </a:t>
            </a:r>
            <a:r>
              <a:rPr lang="fr-FR" sz="1400" dirty="0" err="1" smtClean="0"/>
              <a:t>Widodo</a:t>
            </a:r>
            <a:r>
              <a:rPr lang="fr-FR" sz="1400" dirty="0" smtClean="0"/>
              <a:t> </a:t>
            </a:r>
            <a:r>
              <a:rPr lang="fr-FR" sz="1400" dirty="0" err="1" smtClean="0"/>
              <a:t>juga</a:t>
            </a:r>
            <a:r>
              <a:rPr lang="fr-FR" sz="1400" dirty="0" smtClean="0"/>
              <a:t> </a:t>
            </a:r>
            <a:r>
              <a:rPr lang="fr-FR" sz="1400" dirty="0" err="1" smtClean="0"/>
              <a:t>menyatakan</a:t>
            </a:r>
            <a:r>
              <a:rPr lang="fr-FR" sz="1400" dirty="0" smtClean="0"/>
              <a:t> </a:t>
            </a:r>
            <a:r>
              <a:rPr lang="fr-FR" sz="1400" dirty="0" err="1" smtClean="0"/>
              <a:t>minatnya</a:t>
            </a:r>
            <a:r>
              <a:rPr lang="fr-FR" sz="1400" dirty="0" smtClean="0"/>
              <a:t> </a:t>
            </a:r>
            <a:r>
              <a:rPr lang="fr-FR" sz="1400" dirty="0" err="1" smtClean="0"/>
              <a:t>untuk</a:t>
            </a:r>
            <a:r>
              <a:rPr lang="fr-FR" sz="1400" dirty="0" smtClean="0"/>
              <a:t> </a:t>
            </a:r>
            <a:r>
              <a:rPr lang="fr-FR" sz="1400" dirty="0" err="1" smtClean="0"/>
              <a:t>bergabung</a:t>
            </a:r>
            <a:r>
              <a:rPr lang="fr-FR" sz="1400" dirty="0" smtClean="0"/>
              <a:t> </a:t>
            </a:r>
            <a:r>
              <a:rPr lang="fr-FR" sz="1400" dirty="0" err="1" smtClean="0"/>
              <a:t>dengan</a:t>
            </a:r>
            <a:r>
              <a:rPr lang="fr-FR" sz="1400" dirty="0" smtClean="0"/>
              <a:t> </a:t>
            </a:r>
            <a:r>
              <a:rPr lang="fr-FR" sz="1400" dirty="0" err="1" smtClean="0"/>
              <a:t>TransPacific</a:t>
            </a:r>
            <a:r>
              <a:rPr lang="fr-FR" sz="1400" dirty="0" smtClean="0"/>
              <a:t> </a:t>
            </a:r>
            <a:r>
              <a:rPr lang="fr-FR" sz="1400" dirty="0" err="1" smtClean="0"/>
              <a:t>Partnership</a:t>
            </a:r>
            <a:r>
              <a:rPr lang="fr-FR" sz="1400" dirty="0" smtClean="0"/>
              <a:t> </a:t>
            </a:r>
            <a:r>
              <a:rPr lang="fr-FR" sz="1400" dirty="0" err="1" smtClean="0"/>
              <a:t>untuk</a:t>
            </a:r>
            <a:r>
              <a:rPr lang="fr-FR" sz="1400" dirty="0" smtClean="0"/>
              <a:t> </a:t>
            </a:r>
            <a:r>
              <a:rPr lang="fr-FR" sz="1400" dirty="0" err="1" smtClean="0"/>
              <a:t>mengincar</a:t>
            </a:r>
            <a:r>
              <a:rPr lang="fr-FR" sz="1400" dirty="0" smtClean="0"/>
              <a:t> </a:t>
            </a:r>
            <a:r>
              <a:rPr lang="fr-FR" sz="1400" dirty="0" err="1" smtClean="0"/>
              <a:t>pasar</a:t>
            </a:r>
            <a:r>
              <a:rPr lang="fr-FR" sz="1400" dirty="0" smtClean="0"/>
              <a:t> </a:t>
            </a:r>
            <a:r>
              <a:rPr lang="fr-FR" sz="1400" dirty="0" err="1" smtClean="0"/>
              <a:t>Amerika</a:t>
            </a:r>
            <a:r>
              <a:rPr lang="fr-FR" sz="1400" dirty="0" smtClean="0"/>
              <a:t> </a:t>
            </a:r>
            <a:r>
              <a:rPr lang="fr-FR" sz="1400" dirty="0" err="1" smtClean="0"/>
              <a:t>Serikat</a:t>
            </a:r>
            <a:r>
              <a:rPr lang="fr-FR" sz="1400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fr-FR" sz="1400" dirty="0" err="1" smtClean="0"/>
              <a:t>Penting</a:t>
            </a:r>
            <a:r>
              <a:rPr lang="fr-FR" sz="1400" dirty="0" smtClean="0"/>
              <a:t> </a:t>
            </a:r>
            <a:r>
              <a:rPr lang="fr-FR" sz="1400" dirty="0" err="1" smtClean="0"/>
              <a:t>bagi</a:t>
            </a:r>
            <a:r>
              <a:rPr lang="fr-FR" sz="1400" dirty="0" smtClean="0"/>
              <a:t> ASEAN </a:t>
            </a:r>
            <a:r>
              <a:rPr lang="fr-FR" sz="1400" dirty="0" err="1" smtClean="0"/>
              <a:t>untuk</a:t>
            </a:r>
            <a:r>
              <a:rPr lang="fr-FR" sz="1400" dirty="0" smtClean="0"/>
              <a:t> </a:t>
            </a:r>
            <a:r>
              <a:rPr lang="fr-FR" sz="1400" dirty="0" err="1" smtClean="0"/>
              <a:t>membuat</a:t>
            </a:r>
            <a:r>
              <a:rPr lang="fr-FR" sz="1400" dirty="0" smtClean="0"/>
              <a:t> </a:t>
            </a:r>
            <a:r>
              <a:rPr lang="fr-FR" sz="1400" dirty="0" err="1" smtClean="0"/>
              <a:t>beberapa</a:t>
            </a:r>
            <a:r>
              <a:rPr lang="fr-FR" sz="1400" dirty="0" smtClean="0"/>
              <a:t> </a:t>
            </a:r>
            <a:r>
              <a:rPr lang="fr-FR" sz="1400" dirty="0" err="1" smtClean="0"/>
              <a:t>inisiatif</a:t>
            </a:r>
            <a:r>
              <a:rPr lang="fr-FR" sz="1400" dirty="0" smtClean="0"/>
              <a:t> </a:t>
            </a:r>
            <a:r>
              <a:rPr lang="fr-FR" sz="1400" dirty="0" err="1" smtClean="0"/>
              <a:t>nyata</a:t>
            </a:r>
            <a:r>
              <a:rPr lang="fr-FR" sz="1400" dirty="0" smtClean="0"/>
              <a:t> </a:t>
            </a:r>
            <a:r>
              <a:rPr lang="fr-FR" sz="1400" dirty="0" err="1" smtClean="0"/>
              <a:t>untuk</a:t>
            </a:r>
            <a:r>
              <a:rPr lang="fr-FR" sz="1400" dirty="0" smtClean="0"/>
              <a:t> </a:t>
            </a:r>
            <a:r>
              <a:rPr lang="fr-FR" sz="1400" dirty="0" err="1" smtClean="0"/>
              <a:t>meningkatkan</a:t>
            </a:r>
            <a:r>
              <a:rPr lang="fr-FR" sz="1400" dirty="0" smtClean="0"/>
              <a:t> daya </a:t>
            </a:r>
            <a:r>
              <a:rPr lang="fr-FR" sz="1400" dirty="0" err="1" smtClean="0"/>
              <a:t>tariknya</a:t>
            </a:r>
            <a:r>
              <a:rPr lang="fr-FR" sz="1400" dirty="0" smtClean="0"/>
              <a:t> di </a:t>
            </a:r>
            <a:r>
              <a:rPr lang="fr-FR" sz="1400" dirty="0" err="1" smtClean="0"/>
              <a:t>antara</a:t>
            </a:r>
            <a:r>
              <a:rPr lang="fr-FR" sz="1400" dirty="0" smtClean="0"/>
              <a:t> Negara-</a:t>
            </a:r>
            <a:r>
              <a:rPr lang="fr-FR" sz="1400" dirty="0" err="1" smtClean="0"/>
              <a:t>negara</a:t>
            </a:r>
            <a:r>
              <a:rPr lang="fr-FR" sz="1400" dirty="0" smtClean="0"/>
              <a:t> </a:t>
            </a:r>
            <a:r>
              <a:rPr lang="fr-FR" sz="1400" dirty="0" err="1" smtClean="0"/>
              <a:t>Anggota</a:t>
            </a:r>
            <a:r>
              <a:rPr lang="fr-FR" sz="1400" dirty="0" smtClean="0"/>
              <a:t>. </a:t>
            </a:r>
            <a:r>
              <a:rPr lang="fr-FR" sz="1400" dirty="0" err="1" smtClean="0"/>
              <a:t>Indonesia</a:t>
            </a:r>
            <a:r>
              <a:rPr lang="fr-FR" sz="1400" dirty="0" smtClean="0"/>
              <a:t> </a:t>
            </a:r>
            <a:r>
              <a:rPr lang="fr-FR" sz="1400" dirty="0" err="1" smtClean="0"/>
              <a:t>juga</a:t>
            </a:r>
            <a:r>
              <a:rPr lang="fr-FR" sz="1400" dirty="0" smtClean="0"/>
              <a:t> </a:t>
            </a:r>
            <a:r>
              <a:rPr lang="fr-FR" sz="1400" dirty="0" err="1" smtClean="0"/>
              <a:t>penting</a:t>
            </a:r>
            <a:r>
              <a:rPr lang="fr-FR" sz="1400" dirty="0" smtClean="0"/>
              <a:t> </a:t>
            </a:r>
            <a:r>
              <a:rPr lang="fr-FR" sz="1400" dirty="0" err="1" smtClean="0"/>
              <a:t>untuk</a:t>
            </a:r>
            <a:r>
              <a:rPr lang="fr-FR" sz="1400" dirty="0" smtClean="0"/>
              <a:t> </a:t>
            </a:r>
            <a:r>
              <a:rPr lang="fr-FR" sz="1400" dirty="0" err="1" smtClean="0"/>
              <a:t>mengetahui</a:t>
            </a:r>
            <a:r>
              <a:rPr lang="fr-FR" sz="1400" dirty="0" smtClean="0"/>
              <a:t> </a:t>
            </a:r>
            <a:r>
              <a:rPr lang="fr-FR" sz="1400" dirty="0" err="1" smtClean="0"/>
              <a:t>minatnya</a:t>
            </a:r>
            <a:r>
              <a:rPr lang="fr-FR" sz="1400" dirty="0" smtClean="0"/>
              <a:t> </a:t>
            </a:r>
            <a:r>
              <a:rPr lang="fr-FR" sz="1400" dirty="0" err="1" smtClean="0"/>
              <a:t>dalam</a:t>
            </a:r>
            <a:r>
              <a:rPr lang="fr-FR" sz="1400" dirty="0" smtClean="0"/>
              <a:t> </a:t>
            </a:r>
            <a:r>
              <a:rPr lang="fr-FR" sz="1400" dirty="0" err="1" smtClean="0"/>
              <a:t>integrasi</a:t>
            </a:r>
            <a:r>
              <a:rPr lang="fr-FR" sz="1400" dirty="0" smtClean="0"/>
              <a:t> </a:t>
            </a:r>
            <a:r>
              <a:rPr lang="fr-FR" sz="1400" dirty="0" err="1" smtClean="0"/>
              <a:t>regional</a:t>
            </a:r>
            <a:r>
              <a:rPr lang="fr-FR" sz="1400" dirty="0" smtClean="0"/>
              <a:t> dan </a:t>
            </a:r>
            <a:r>
              <a:rPr lang="fr-FR" sz="1400" dirty="0" err="1" smtClean="0"/>
              <a:t>untuk</a:t>
            </a:r>
            <a:r>
              <a:rPr lang="fr-FR" sz="1400" dirty="0" smtClean="0"/>
              <a:t> </a:t>
            </a:r>
            <a:r>
              <a:rPr lang="fr-FR" sz="1400" dirty="0" err="1" smtClean="0"/>
              <a:t>mengetahui</a:t>
            </a:r>
            <a:r>
              <a:rPr lang="fr-FR" sz="1400" dirty="0" smtClean="0"/>
              <a:t> </a:t>
            </a:r>
            <a:r>
              <a:rPr lang="fr-FR" sz="1400" dirty="0" err="1" smtClean="0"/>
              <a:t>manfaat</a:t>
            </a:r>
            <a:r>
              <a:rPr lang="fr-FR" sz="1400" dirty="0" smtClean="0"/>
              <a:t> yang akan </a:t>
            </a:r>
            <a:r>
              <a:rPr lang="fr-FR" sz="1400" dirty="0" err="1" smtClean="0"/>
              <a:t>dihasilkannya</a:t>
            </a:r>
            <a:r>
              <a:rPr lang="fr-FR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6953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 smtClean="0"/>
              <a:t>Inisiatif</a:t>
            </a:r>
            <a:r>
              <a:rPr lang="en-US" dirty="0" smtClean="0"/>
              <a:t> </a:t>
            </a:r>
            <a:r>
              <a:rPr lang="en-US" dirty="0" err="1" smtClean="0"/>
              <a:t>Sepihak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Keterbukaan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8175" y="1619251"/>
            <a:ext cx="10972800" cy="481012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/>
              <a:t>Proses </a:t>
            </a:r>
            <a:r>
              <a:rPr lang="en-US" dirty="0" err="1"/>
              <a:t>pembangunan</a:t>
            </a:r>
            <a:r>
              <a:rPr lang="en-US" dirty="0"/>
              <a:t> Indonesia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.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yang paling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pengenalan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pintu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1967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membiayai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keterbukaan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sejalan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70000"/>
              </a:lnSpc>
            </a:pPr>
            <a:r>
              <a:rPr lang="en-US" dirty="0" err="1"/>
              <a:t>Reformasi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1997-1998,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krisis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Asia,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mematuhi</a:t>
            </a:r>
            <a:r>
              <a:rPr lang="en-US" dirty="0"/>
              <a:t> program </a:t>
            </a:r>
            <a:r>
              <a:rPr lang="en-US" dirty="0" err="1"/>
              <a:t>penyesuaian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yang </a:t>
            </a:r>
            <a:r>
              <a:rPr lang="en-US" dirty="0" err="1"/>
              <a:t>melekat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pinjaman</a:t>
            </a:r>
            <a:r>
              <a:rPr lang="en-US" dirty="0"/>
              <a:t> Dana </a:t>
            </a:r>
            <a:r>
              <a:rPr lang="en-US" dirty="0" err="1"/>
              <a:t>Moneter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.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tarif</a:t>
            </a:r>
            <a:r>
              <a:rPr lang="en-US" dirty="0"/>
              <a:t> </a:t>
            </a:r>
            <a:r>
              <a:rPr lang="en-US" dirty="0" err="1"/>
              <a:t>impor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bertahap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yang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sensitif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; </a:t>
            </a:r>
            <a:r>
              <a:rPr lang="en-US" dirty="0" err="1"/>
              <a:t>penghapusan</a:t>
            </a:r>
            <a:r>
              <a:rPr lang="en-US" dirty="0"/>
              <a:t> </a:t>
            </a:r>
            <a:r>
              <a:rPr lang="en-US" i="1" dirty="0"/>
              <a:t>Non Tariffs Barrier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lisensi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impor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pertanian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liberalisasi</a:t>
            </a:r>
            <a:r>
              <a:rPr lang="en-US" dirty="0"/>
              <a:t> di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sepihak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ditunda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dibalik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proteksionisme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38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KEBIJAKAN PERDAGANGAN INDONESIA DALAM KONTEKS MULTILATERAL DAN REGIONAL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012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err="1" smtClean="0"/>
              <a:t>Kontribusi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dipertanyakan</a:t>
            </a:r>
            <a:r>
              <a:rPr lang="en-US" dirty="0" smtClean="0"/>
              <a:t>. Indonesia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multilateral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(GATT) </a:t>
            </a:r>
            <a:r>
              <a:rPr lang="en-US" dirty="0" err="1" smtClean="0"/>
              <a:t>sejak</a:t>
            </a:r>
            <a:r>
              <a:rPr lang="en-US" dirty="0" smtClean="0"/>
              <a:t> 1950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pendiri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 </a:t>
            </a:r>
            <a:r>
              <a:rPr lang="en-US" dirty="0" err="1" smtClean="0"/>
              <a:t>Keterlibatan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juga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pembuata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n-US" dirty="0" err="1" smtClean="0"/>
              <a:t>Kemudia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APEC </a:t>
            </a:r>
            <a:r>
              <a:rPr lang="en-US" dirty="0" err="1" smtClean="0"/>
              <a:t>atau</a:t>
            </a:r>
            <a:r>
              <a:rPr lang="en-US" dirty="0" smtClean="0"/>
              <a:t> forum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Asia-</a:t>
            </a:r>
            <a:r>
              <a:rPr lang="en-US" dirty="0" err="1" smtClean="0"/>
              <a:t>Pasifik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dipungkiri</a:t>
            </a:r>
            <a:r>
              <a:rPr lang="en-US" dirty="0" smtClean="0"/>
              <a:t> </a:t>
            </a:r>
            <a:r>
              <a:rPr lang="en-US" dirty="0" err="1" smtClean="0"/>
              <a:t>kehadiran</a:t>
            </a:r>
            <a:r>
              <a:rPr lang="en-US" dirty="0" smtClean="0"/>
              <a:t> APEC juga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Indonesia, </a:t>
            </a:r>
            <a:r>
              <a:rPr lang="en-US" dirty="0" err="1" smtClean="0"/>
              <a:t>khusunya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.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begitu</a:t>
            </a:r>
            <a:r>
              <a:rPr lang="en-US" dirty="0" smtClean="0"/>
              <a:t>, </a:t>
            </a:r>
            <a:r>
              <a:rPr lang="en-US" dirty="0" err="1" smtClean="0"/>
              <a:t>komitmen</a:t>
            </a:r>
            <a:r>
              <a:rPr lang="en-US" dirty="0" smtClean="0"/>
              <a:t> yang </a:t>
            </a:r>
            <a:r>
              <a:rPr lang="en-US" dirty="0" err="1" smtClean="0"/>
              <a:t>berjalan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APEC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mengikat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formal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kata lain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proses </a:t>
            </a:r>
            <a:r>
              <a:rPr lang="en-US" dirty="0" err="1" smtClean="0"/>
              <a:t>negosiasi</a:t>
            </a:r>
            <a:r>
              <a:rPr lang="en-US" dirty="0" smtClean="0"/>
              <a:t>. Salah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contohnya</a:t>
            </a:r>
            <a:r>
              <a:rPr lang="en-US" dirty="0" smtClean="0"/>
              <a:t> </a:t>
            </a:r>
            <a:r>
              <a:rPr lang="en-US" dirty="0" err="1" smtClean="0"/>
              <a:t>prisip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yang </a:t>
            </a:r>
            <a:r>
              <a:rPr lang="en-US" dirty="0" err="1" smtClean="0"/>
              <a:t>diberlakukan</a:t>
            </a:r>
            <a:r>
              <a:rPr lang="en-US" dirty="0" smtClean="0"/>
              <a:t> APEC </a:t>
            </a:r>
            <a:r>
              <a:rPr lang="en-US" dirty="0" err="1" smtClean="0"/>
              <a:t>yaitu</a:t>
            </a:r>
            <a:r>
              <a:rPr lang="en-US" dirty="0" smtClean="0"/>
              <a:t>, </a:t>
            </a:r>
            <a:r>
              <a:rPr lang="en-US" dirty="0" err="1" smtClean="0"/>
              <a:t>perlakuan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investor domestic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Indonesia, Indonesia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mengadopsinya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Indonesia </a:t>
            </a:r>
            <a:r>
              <a:rPr lang="en-US" dirty="0" err="1" smtClean="0"/>
              <a:t>setuju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61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676275" y="1425575"/>
            <a:ext cx="10972800" cy="43735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ea typeface="Calibri" panose="020F0502020204030204" pitchFamily="34" charset="0"/>
              </a:rPr>
              <a:t>Sedangkan</a:t>
            </a:r>
            <a:r>
              <a:rPr lang="en-US" dirty="0" smtClean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untuk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pendekatan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sukarela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terkait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liberalisasi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perdagangan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tidak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begitu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terikat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dengan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syarat-syarat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khusus</a:t>
            </a:r>
            <a:r>
              <a:rPr lang="en-US" dirty="0">
                <a:ea typeface="Calibri" panose="020F0502020204030204" pitchFamily="34" charset="0"/>
              </a:rPr>
              <a:t>, </a:t>
            </a:r>
            <a:r>
              <a:rPr lang="en-US" dirty="0" err="1">
                <a:ea typeface="Calibri" panose="020F0502020204030204" pitchFamily="34" charset="0"/>
              </a:rPr>
              <a:t>sehingga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memberikan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kedua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belap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pihak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kesempatan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untuk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menentukan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Kesepakatan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dan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syarat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sesuai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dengan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kepentingan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masing-masing</a:t>
            </a:r>
            <a:r>
              <a:rPr lang="en-US" dirty="0"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dirty="0"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ea typeface="Calibri" panose="020F0502020204030204" pitchFamily="34" charset="0"/>
              </a:rPr>
              <a:t>Komitmen</a:t>
            </a:r>
            <a:r>
              <a:rPr lang="en-US" dirty="0">
                <a:ea typeface="Calibri" panose="020F0502020204030204" pitchFamily="34" charset="0"/>
              </a:rPr>
              <a:t> yang </a:t>
            </a:r>
            <a:r>
              <a:rPr lang="en-US" dirty="0" err="1">
                <a:ea typeface="Calibri" panose="020F0502020204030204" pitchFamily="34" charset="0"/>
              </a:rPr>
              <a:t>dibuat</a:t>
            </a:r>
            <a:r>
              <a:rPr lang="en-US" dirty="0">
                <a:ea typeface="Calibri" panose="020F0502020204030204" pitchFamily="34" charset="0"/>
              </a:rPr>
              <a:t> di </a:t>
            </a:r>
            <a:r>
              <a:rPr lang="en-US" dirty="0" err="1">
                <a:ea typeface="Calibri" panose="020F0502020204030204" pitchFamily="34" charset="0"/>
              </a:rPr>
              <a:t>dalam</a:t>
            </a:r>
            <a:r>
              <a:rPr lang="en-US" dirty="0">
                <a:ea typeface="Calibri" panose="020F0502020204030204" pitchFamily="34" charset="0"/>
              </a:rPr>
              <a:t> APEC </a:t>
            </a:r>
            <a:r>
              <a:rPr lang="en-US" dirty="0" err="1">
                <a:ea typeface="Calibri" panose="020F0502020204030204" pitchFamily="34" charset="0"/>
              </a:rPr>
              <a:t>lebih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menyediakan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titik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awal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untuk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perjanjian</a:t>
            </a:r>
            <a:r>
              <a:rPr lang="en-US" dirty="0">
                <a:ea typeface="Calibri" panose="020F0502020204030204" pitchFamily="34" charset="0"/>
              </a:rPr>
              <a:t> yang </a:t>
            </a:r>
            <a:r>
              <a:rPr lang="en-US" dirty="0" err="1">
                <a:ea typeface="Calibri" panose="020F0502020204030204" pitchFamily="34" charset="0"/>
              </a:rPr>
              <a:t>lebih</a:t>
            </a:r>
            <a:r>
              <a:rPr lang="en-US" dirty="0">
                <a:ea typeface="Calibri" panose="020F0502020204030204" pitchFamily="34" charset="0"/>
              </a:rPr>
              <a:t> formal </a:t>
            </a:r>
            <a:r>
              <a:rPr lang="en-US" dirty="0" err="1">
                <a:ea typeface="Calibri" panose="020F0502020204030204" pitchFamily="34" charset="0"/>
              </a:rPr>
              <a:t>dan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terperinci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dalam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berbagai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bidang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perjanjian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perdagangan</a:t>
            </a:r>
            <a:r>
              <a:rPr lang="en-US" dirty="0">
                <a:ea typeface="Calibri" panose="020F0502020204030204" pitchFamily="34" charset="0"/>
              </a:rPr>
              <a:t>.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4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mtClean="0"/>
              <a:t>ASEAN SEBAGAI PENDORONG INTEGRASI REGIONAL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, ASEAN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dimaksudkan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ekonomia</a:t>
            </a:r>
            <a:r>
              <a:rPr lang="en-US" dirty="0" smtClean="0"/>
              <a:t> di </a:t>
            </a:r>
            <a:r>
              <a:rPr lang="en-US" dirty="0" err="1" smtClean="0"/>
              <a:t>kawasan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de facto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lama di ASEAN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dorongan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para investor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perusahan</a:t>
            </a:r>
            <a:r>
              <a:rPr lang="en-US" dirty="0" smtClean="0"/>
              <a:t> </a:t>
            </a:r>
            <a:r>
              <a:rPr lang="en-US" dirty="0" err="1" smtClean="0"/>
              <a:t>multinasional</a:t>
            </a:r>
            <a:r>
              <a:rPr lang="en-US" dirty="0" smtClean="0"/>
              <a:t>,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lain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ASEAN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jembatan</a:t>
            </a:r>
            <a:r>
              <a:rPr lang="en-US" dirty="0" smtClean="0"/>
              <a:t> </a:t>
            </a:r>
            <a:r>
              <a:rPr lang="en-US" dirty="0" err="1" smtClean="0"/>
              <a:t>terciptanya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terbetuknya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di </a:t>
            </a:r>
            <a:r>
              <a:rPr lang="en-US" dirty="0" err="1" smtClean="0"/>
              <a:t>kawasan</a:t>
            </a:r>
            <a:r>
              <a:rPr lang="en-US" dirty="0" smtClean="0"/>
              <a:t>. </a:t>
            </a:r>
          </a:p>
          <a:p>
            <a:pPr algn="just">
              <a:lnSpc>
                <a:spcPct val="170000"/>
              </a:lnSpc>
            </a:pPr>
            <a:endParaRPr lang="en-US" dirty="0" smtClean="0"/>
          </a:p>
          <a:p>
            <a:pPr algn="just">
              <a:lnSpc>
                <a:spcPct val="170000"/>
              </a:lnSpc>
            </a:pP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kawasan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dibutuhkanlah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menjebatani</a:t>
            </a:r>
            <a:r>
              <a:rPr lang="en-US" dirty="0" smtClean="0"/>
              <a:t> proses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lintas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di </a:t>
            </a:r>
            <a:r>
              <a:rPr lang="en-US" dirty="0" err="1" smtClean="0"/>
              <a:t>kawasan</a:t>
            </a:r>
            <a:r>
              <a:rPr lang="en-US" dirty="0" smtClean="0"/>
              <a:t> ASEAN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motif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pesca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perang</a:t>
            </a:r>
            <a:r>
              <a:rPr lang="en-US" dirty="0" smtClean="0"/>
              <a:t> </a:t>
            </a:r>
            <a:r>
              <a:rPr lang="en-US" dirty="0" err="1" smtClean="0"/>
              <a:t>dingin</a:t>
            </a:r>
            <a:r>
              <a:rPr lang="en-US" dirty="0" smtClean="0"/>
              <a:t>. Dan </a:t>
            </a:r>
            <a:r>
              <a:rPr lang="en-US" dirty="0" err="1" smtClean="0"/>
              <a:t>untuk</a:t>
            </a:r>
            <a:r>
              <a:rPr lang="en-US" dirty="0" smtClean="0"/>
              <a:t> ASEAN </a:t>
            </a:r>
            <a:r>
              <a:rPr lang="en-US" dirty="0" err="1" smtClean="0"/>
              <a:t>badan</a:t>
            </a:r>
            <a:r>
              <a:rPr lang="en-US" dirty="0" smtClean="0"/>
              <a:t> yang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AFTA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Asean</a:t>
            </a:r>
            <a:r>
              <a:rPr lang="en-US" dirty="0" smtClean="0"/>
              <a:t> </a:t>
            </a:r>
            <a:r>
              <a:rPr lang="en-US" sz="2600" dirty="0" smtClean="0"/>
              <a:t>Free Trade Agreement </a:t>
            </a:r>
            <a:r>
              <a:rPr lang="en-US" dirty="0" smtClean="0"/>
              <a:t>yang </a:t>
            </a:r>
            <a:r>
              <a:rPr lang="en-US" dirty="0" err="1" smtClean="0"/>
              <a:t>didirikan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1992.</a:t>
            </a:r>
            <a:endParaRPr lang="en-ID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405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BC30F0A-7579-4361-8554-7B61030BA4DB}"/>
              </a:ext>
            </a:extLst>
          </p:cNvPr>
          <p:cNvSpPr/>
          <p:nvPr/>
        </p:nvSpPr>
        <p:spPr>
          <a:xfrm>
            <a:off x="1622474" y="953572"/>
            <a:ext cx="894705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>
                <a:ea typeface="Calibri" panose="020F0502020204030204" pitchFamily="34" charset="0"/>
              </a:rPr>
              <a:t>AFTA </a:t>
            </a:r>
            <a:r>
              <a:rPr lang="en-US" sz="1600" dirty="0" err="1">
                <a:ea typeface="Calibri" panose="020F0502020204030204" pitchFamily="34" charset="0"/>
              </a:rPr>
              <a:t>adalah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komitmen</a:t>
            </a:r>
            <a:r>
              <a:rPr lang="en-US" sz="1600" dirty="0">
                <a:ea typeface="Calibri" panose="020F0502020204030204" pitchFamily="34" charset="0"/>
              </a:rPr>
              <a:t> formal dan </a:t>
            </a:r>
            <a:r>
              <a:rPr lang="en-US" sz="1600" dirty="0" err="1">
                <a:ea typeface="Calibri" panose="020F0502020204030204" pitchFamily="34" charset="0"/>
              </a:rPr>
              <a:t>mengikat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pertama</a:t>
            </a:r>
            <a:r>
              <a:rPr lang="en-US" sz="1600" dirty="0">
                <a:ea typeface="Calibri" panose="020F0502020204030204" pitchFamily="34" charset="0"/>
              </a:rPr>
              <a:t> ASEAN </a:t>
            </a:r>
            <a:r>
              <a:rPr lang="en-US" sz="1600" dirty="0" err="1">
                <a:ea typeface="Calibri" panose="020F0502020204030204" pitchFamily="34" charset="0"/>
              </a:rPr>
              <a:t>tentang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penghapusan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batasan-batasan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perdagangan</a:t>
            </a:r>
            <a:r>
              <a:rPr lang="en-US" sz="1600" dirty="0">
                <a:ea typeface="Calibri" panose="020F0502020204030204" pitchFamily="34" charset="0"/>
              </a:rPr>
              <a:t> yang </a:t>
            </a:r>
            <a:r>
              <a:rPr lang="en-US" sz="1600" dirty="0" err="1">
                <a:ea typeface="Calibri" panose="020F0502020204030204" pitchFamily="34" charset="0"/>
              </a:rPr>
              <a:t>dibahas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secara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rinci</a:t>
            </a:r>
            <a:r>
              <a:rPr lang="en-US" sz="1600" dirty="0">
                <a:ea typeface="Calibri" panose="020F0502020204030204" pitchFamily="34" charset="0"/>
              </a:rPr>
              <a:t> dan </a:t>
            </a:r>
            <a:r>
              <a:rPr lang="en-US" sz="1600" dirty="0" err="1">
                <a:ea typeface="Calibri" panose="020F0502020204030204" pitchFamily="34" charset="0"/>
              </a:rPr>
              <a:t>komprehensif</a:t>
            </a:r>
            <a:r>
              <a:rPr lang="en-US" sz="1600" dirty="0">
                <a:ea typeface="Calibri" panose="020F0502020204030204" pitchFamily="34" charset="0"/>
              </a:rPr>
              <a:t>, </a:t>
            </a:r>
            <a:r>
              <a:rPr lang="en-US" sz="1600" dirty="0" err="1">
                <a:ea typeface="Calibri" panose="020F0502020204030204" pitchFamily="34" charset="0"/>
              </a:rPr>
              <a:t>dengan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batas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waktu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i="1" dirty="0">
                <a:ea typeface="Calibri" panose="020F0502020204030204" pitchFamily="34" charset="0"/>
              </a:rPr>
              <a:t>Common Effective Preferential Tariff</a:t>
            </a:r>
            <a:r>
              <a:rPr lang="en-US" sz="1600" dirty="0">
                <a:ea typeface="Calibri" panose="020F0502020204030204" pitchFamily="34" charset="0"/>
              </a:rPr>
              <a:t> (CEPT) yang </a:t>
            </a:r>
            <a:r>
              <a:rPr lang="en-US" sz="1600" dirty="0" err="1">
                <a:ea typeface="Calibri" panose="020F0502020204030204" pitchFamily="34" charset="0"/>
              </a:rPr>
              <a:t>ditetapkan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sebanyak</a:t>
            </a:r>
            <a:r>
              <a:rPr lang="en-US" sz="1600" dirty="0">
                <a:ea typeface="Calibri" panose="020F0502020204030204" pitchFamily="34" charset="0"/>
              </a:rPr>
              <a:t> 5% </a:t>
            </a:r>
            <a:r>
              <a:rPr lang="en-US" sz="1600" dirty="0" err="1">
                <a:ea typeface="Calibri" panose="020F0502020204030204" pitchFamily="34" charset="0"/>
              </a:rPr>
              <a:t>atau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lebih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kurang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tahun</a:t>
            </a:r>
            <a:r>
              <a:rPr lang="en-US" sz="1600" dirty="0">
                <a:ea typeface="Calibri" panose="020F0502020204030204" pitchFamily="34" charset="0"/>
              </a:rPr>
              <a:t> 2003 </a:t>
            </a:r>
            <a:r>
              <a:rPr lang="en-US" sz="1600" dirty="0" err="1">
                <a:ea typeface="Calibri" panose="020F0502020204030204" pitchFamily="34" charset="0"/>
              </a:rPr>
              <a:t>dengan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cakupan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lebih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dari</a:t>
            </a:r>
            <a:r>
              <a:rPr lang="en-US" sz="1600" dirty="0">
                <a:ea typeface="Calibri" panose="020F0502020204030204" pitchFamily="34" charset="0"/>
              </a:rPr>
              <a:t> 90% </a:t>
            </a:r>
            <a:r>
              <a:rPr lang="en-US" sz="1600" dirty="0" err="1">
                <a:ea typeface="Calibri" panose="020F0502020204030204" pitchFamily="34" charset="0"/>
              </a:rPr>
              <a:t>dari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barang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yg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diimpor</a:t>
            </a:r>
            <a:r>
              <a:rPr lang="en-US" sz="1600" dirty="0">
                <a:ea typeface="Calibri" panose="020F0502020204030204" pitchFamily="34" charset="0"/>
              </a:rPr>
              <a:t>. Yang </a:t>
            </a:r>
            <a:r>
              <a:rPr lang="en-US" sz="1600" dirty="0" err="1">
                <a:ea typeface="Calibri" panose="020F0502020204030204" pitchFamily="34" charset="0"/>
              </a:rPr>
              <a:t>kemudia</a:t>
            </a:r>
            <a:r>
              <a:rPr lang="en-US" sz="1600" dirty="0">
                <a:ea typeface="Calibri" panose="020F0502020204030204" pitchFamily="34" charset="0"/>
              </a:rPr>
              <a:t> pada </a:t>
            </a:r>
            <a:r>
              <a:rPr lang="en-US" sz="1600" dirty="0" err="1">
                <a:ea typeface="Calibri" panose="020F0502020204030204" pitchFamily="34" charset="0"/>
              </a:rPr>
              <a:t>tahun</a:t>
            </a:r>
            <a:r>
              <a:rPr lang="en-US" sz="1600" dirty="0">
                <a:ea typeface="Calibri" panose="020F0502020204030204" pitchFamily="34" charset="0"/>
              </a:rPr>
              <a:t> 2010 </a:t>
            </a:r>
            <a:r>
              <a:rPr lang="en-US" sz="1600" dirty="0" err="1">
                <a:ea typeface="Calibri" panose="020F0502020204030204" pitchFamily="34" charset="0"/>
              </a:rPr>
              <a:t>diperluas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lagi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untuk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mencakup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sebagaian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besar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  <a:r>
              <a:rPr lang="en-US" sz="1600" dirty="0" err="1">
                <a:ea typeface="Calibri" panose="020F0502020204030204" pitchFamily="34" charset="0"/>
              </a:rPr>
              <a:t>barang</a:t>
            </a:r>
            <a:r>
              <a:rPr lang="en-US" sz="1600" dirty="0">
                <a:ea typeface="Calibri" panose="020F0502020204030204" pitchFamily="34" charset="0"/>
              </a:rPr>
              <a:t> yang </a:t>
            </a:r>
            <a:r>
              <a:rPr lang="en-US" sz="1600" dirty="0" err="1">
                <a:ea typeface="Calibri" panose="020F0502020204030204" pitchFamily="34" charset="0"/>
              </a:rPr>
              <a:t>diperdagangkan</a:t>
            </a:r>
            <a:r>
              <a:rPr lang="en-US" sz="1600" dirty="0">
                <a:ea typeface="Calibri" panose="020F050202020403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en-US" sz="1600" dirty="0"/>
          </a:p>
          <a:p>
            <a:pPr algn="just">
              <a:lnSpc>
                <a:spcPct val="150000"/>
              </a:lnSpc>
            </a:pPr>
            <a:r>
              <a:rPr lang="en-US" sz="1600" dirty="0"/>
              <a:t>Negara-negara </a:t>
            </a:r>
            <a:r>
              <a:rPr lang="en-US" sz="1600" dirty="0" err="1"/>
              <a:t>anggota</a:t>
            </a:r>
            <a:r>
              <a:rPr lang="en-US" sz="1600" dirty="0"/>
              <a:t> ASEAN juga </a:t>
            </a:r>
            <a:r>
              <a:rPr lang="en-US" sz="1600" dirty="0" err="1"/>
              <a:t>sepakat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meliberalisasikan</a:t>
            </a:r>
            <a:r>
              <a:rPr lang="en-US" sz="1600" dirty="0"/>
              <a:t> </a:t>
            </a:r>
            <a:r>
              <a:rPr lang="en-US" sz="1600" dirty="0" err="1"/>
              <a:t>layanan</a:t>
            </a:r>
            <a:r>
              <a:rPr lang="en-US" sz="1600" dirty="0"/>
              <a:t> dan </a:t>
            </a:r>
            <a:r>
              <a:rPr lang="en-US" sz="1600" dirty="0" err="1"/>
              <a:t>ivestasi</a:t>
            </a:r>
            <a:r>
              <a:rPr lang="en-US" sz="1600" dirty="0"/>
              <a:t>, </a:t>
            </a:r>
            <a:r>
              <a:rPr lang="en-US" sz="1600" dirty="0" err="1"/>
              <a:t>guna</a:t>
            </a:r>
            <a:r>
              <a:rPr lang="en-US" sz="1600" dirty="0"/>
              <a:t> </a:t>
            </a:r>
            <a:r>
              <a:rPr lang="en-US" sz="1600" dirty="0" err="1"/>
              <a:t>memfasilitasi</a:t>
            </a:r>
            <a:r>
              <a:rPr lang="en-US" sz="1600" dirty="0"/>
              <a:t> </a:t>
            </a:r>
            <a:r>
              <a:rPr lang="en-US" sz="1600" dirty="0" err="1"/>
              <a:t>kegiatan</a:t>
            </a:r>
            <a:r>
              <a:rPr lang="en-US" sz="1600" dirty="0"/>
              <a:t> </a:t>
            </a:r>
            <a:r>
              <a:rPr lang="en-US" sz="1600" dirty="0" err="1"/>
              <a:t>ekonomi</a:t>
            </a:r>
            <a:r>
              <a:rPr lang="en-US" sz="1600" dirty="0"/>
              <a:t> dan </a:t>
            </a:r>
            <a:r>
              <a:rPr lang="en-US" sz="1600" dirty="0" err="1"/>
              <a:t>bisnis</a:t>
            </a:r>
            <a:r>
              <a:rPr lang="en-US" sz="1600" dirty="0"/>
              <a:t>. Dan </a:t>
            </a:r>
            <a:r>
              <a:rPr lang="en-US" sz="1600" dirty="0" err="1"/>
              <a:t>komitmen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membentuk</a:t>
            </a:r>
            <a:r>
              <a:rPr lang="en-US" sz="1600" dirty="0"/>
              <a:t> Masyarakat </a:t>
            </a:r>
            <a:r>
              <a:rPr lang="en-US" sz="1600" dirty="0" err="1"/>
              <a:t>Ekonomi</a:t>
            </a:r>
            <a:r>
              <a:rPr lang="en-US" sz="1600" dirty="0"/>
              <a:t> ASEAN (MEA)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mempromosikan</a:t>
            </a:r>
            <a:r>
              <a:rPr lang="en-US" sz="1600" dirty="0"/>
              <a:t> </a:t>
            </a:r>
            <a:r>
              <a:rPr lang="en-US" sz="1600" dirty="0" err="1"/>
              <a:t>inisiatif</a:t>
            </a:r>
            <a:r>
              <a:rPr lang="en-US" sz="1600" dirty="0"/>
              <a:t> </a:t>
            </a:r>
            <a:r>
              <a:rPr lang="en-US" sz="1600" dirty="0" err="1"/>
              <a:t>itegrasi</a:t>
            </a:r>
            <a:r>
              <a:rPr lang="en-US" sz="1600" dirty="0"/>
              <a:t> ASEAN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tingkat</a:t>
            </a:r>
            <a:r>
              <a:rPr lang="en-US" sz="1600" dirty="0"/>
              <a:t> yang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tinggi</a:t>
            </a:r>
            <a:r>
              <a:rPr lang="en-US" sz="1600" dirty="0"/>
              <a:t>.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anggota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ASEAN, </a:t>
            </a:r>
            <a:r>
              <a:rPr lang="en-US" sz="1600" dirty="0" err="1"/>
              <a:t>insiatif-inisiatif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mempengaruhi</a:t>
            </a:r>
            <a:r>
              <a:rPr lang="en-US" sz="1600" dirty="0"/>
              <a:t> </a:t>
            </a:r>
            <a:r>
              <a:rPr lang="en-US" sz="1600" dirty="0" err="1"/>
              <a:t>presepsi</a:t>
            </a:r>
            <a:r>
              <a:rPr lang="en-US" sz="1600" dirty="0"/>
              <a:t> </a:t>
            </a:r>
            <a:r>
              <a:rPr lang="en-US" sz="1600" dirty="0" err="1"/>
              <a:t>indonesia</a:t>
            </a:r>
            <a:r>
              <a:rPr lang="en-US" sz="1600" dirty="0"/>
              <a:t> </a:t>
            </a:r>
            <a:r>
              <a:rPr lang="en-US" sz="1600" dirty="0" err="1"/>
              <a:t>tentang</a:t>
            </a:r>
            <a:r>
              <a:rPr lang="en-US" sz="1600" dirty="0"/>
              <a:t> </a:t>
            </a:r>
            <a:r>
              <a:rPr lang="en-US" sz="1600" dirty="0" err="1"/>
              <a:t>integrasi</a:t>
            </a:r>
            <a:r>
              <a:rPr lang="en-US" sz="1600" dirty="0"/>
              <a:t> </a:t>
            </a:r>
            <a:r>
              <a:rPr lang="en-US" sz="1600" dirty="0" err="1"/>
              <a:t>ekonomi</a:t>
            </a:r>
            <a:r>
              <a:rPr lang="en-US" sz="1600" dirty="0"/>
              <a:t> dan </a:t>
            </a:r>
            <a:r>
              <a:rPr lang="en-US" sz="1600" dirty="0" err="1"/>
              <a:t>keterbukaan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hanya</a:t>
            </a:r>
            <a:r>
              <a:rPr lang="en-US" sz="1600" dirty="0"/>
              <a:t> </a:t>
            </a:r>
            <a:r>
              <a:rPr lang="en-US" sz="1600" dirty="0" err="1"/>
              <a:t>berlaku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negara-negara </a:t>
            </a:r>
            <a:r>
              <a:rPr lang="en-US" sz="1600" dirty="0" err="1"/>
              <a:t>anggota</a:t>
            </a:r>
            <a:r>
              <a:rPr lang="en-US" sz="1600" dirty="0"/>
              <a:t> ASEAN </a:t>
            </a:r>
            <a:r>
              <a:rPr lang="en-US" sz="1600" dirty="0" err="1"/>
              <a:t>saja</a:t>
            </a:r>
            <a:r>
              <a:rPr lang="en-US" sz="1600" dirty="0"/>
              <a:t> </a:t>
            </a:r>
            <a:r>
              <a:rPr lang="en-US" sz="1600" dirty="0" err="1"/>
              <a:t>tapi</a:t>
            </a:r>
            <a:r>
              <a:rPr lang="en-US" sz="1600" dirty="0"/>
              <a:t> juga </a:t>
            </a:r>
            <a:r>
              <a:rPr lang="en-US" sz="1600" dirty="0" err="1"/>
              <a:t>seluruh</a:t>
            </a:r>
            <a:r>
              <a:rPr lang="en-US" sz="1600" dirty="0"/>
              <a:t> negara yang </a:t>
            </a:r>
            <a:r>
              <a:rPr lang="en-US" sz="1600" dirty="0" err="1"/>
              <a:t>ada</a:t>
            </a:r>
            <a:r>
              <a:rPr lang="en-US" sz="1600" dirty="0"/>
              <a:t> di dunia.</a:t>
            </a:r>
            <a:endParaRPr lang="en-ID" sz="1600" dirty="0"/>
          </a:p>
          <a:p>
            <a:pPr algn="just"/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11538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PENGARUH ASEAN TERHADAP KEBIJAKAN </a:t>
            </a:r>
            <a:r>
              <a:rPr lang="en-US" dirty="0" smtClean="0"/>
              <a:t>INDONESIA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Beberapa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komitmen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implementasi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sudah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ASEAN yang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mempengaruhi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kebijakan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integrasi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Indonesia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ID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049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 smtClean="0"/>
              <a:t>AFTA dan </a:t>
            </a:r>
            <a:r>
              <a:rPr lang="en-US" dirty="0" smtClean="0"/>
              <a:t>K</a:t>
            </a:r>
            <a:r>
              <a:rPr lang="id-ID" dirty="0" smtClean="0"/>
              <a:t>ebijakan </a:t>
            </a:r>
            <a:r>
              <a:rPr lang="en-US" dirty="0" smtClean="0"/>
              <a:t>P</a:t>
            </a:r>
            <a:r>
              <a:rPr lang="id-ID" dirty="0" smtClean="0"/>
              <a:t>erdagangan </a:t>
            </a:r>
            <a:r>
              <a:rPr lang="en-US" dirty="0" smtClean="0"/>
              <a:t>I</a:t>
            </a:r>
            <a:r>
              <a:rPr lang="id-ID" dirty="0" smtClean="0"/>
              <a:t>ndonesia</a:t>
            </a:r>
            <a:r>
              <a:rPr lang="en-ID" dirty="0" smtClean="0"/>
              <a:t/>
            </a:r>
            <a:br>
              <a:rPr lang="en-ID" dirty="0" smtClean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47700" y="1794232"/>
            <a:ext cx="10972800" cy="4373563"/>
          </a:xfrm>
        </p:spPr>
        <p:txBody>
          <a:bodyPr/>
          <a:lstStyle/>
          <a:p>
            <a:pPr algn="just"/>
            <a:r>
              <a:rPr lang="en-US" dirty="0" smtClean="0"/>
              <a:t>ASEAN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mempromosikan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di </a:t>
            </a:r>
            <a:r>
              <a:rPr lang="en-US" dirty="0" err="1" smtClean="0"/>
              <a:t>kawasan</a:t>
            </a:r>
            <a:r>
              <a:rPr lang="en-US" dirty="0" smtClean="0"/>
              <a:t> ASEAN yang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juga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AFTA, </a:t>
            </a:r>
            <a:r>
              <a:rPr lang="en-US" dirty="0" err="1" smtClean="0"/>
              <a:t>khusu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CEPT (Common Effective Preferential Tariff).</a:t>
            </a:r>
          </a:p>
          <a:p>
            <a:pPr algn="just"/>
            <a:r>
              <a:rPr lang="en-US" dirty="0" err="1" smtClean="0"/>
              <a:t>Komitmen</a:t>
            </a:r>
            <a:r>
              <a:rPr lang="en-US" dirty="0" smtClean="0"/>
              <a:t> Indonesia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signifikan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Indonesia </a:t>
            </a:r>
            <a:r>
              <a:rPr lang="en-US" dirty="0" err="1" smtClean="0"/>
              <a:t>berkomitmen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mengurangin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preferensial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disepakati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2010,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1,3% </a:t>
            </a:r>
            <a:r>
              <a:rPr lang="en-US" dirty="0" err="1" smtClean="0"/>
              <a:t>impor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-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ASEAN </a:t>
            </a:r>
            <a:r>
              <a:rPr lang="en-US" dirty="0" err="1" smtClean="0"/>
              <a:t>ke</a:t>
            </a:r>
            <a:r>
              <a:rPr lang="en-US" dirty="0" smtClean="0"/>
              <a:t> Indonesia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dikenakan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sisanya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dikenakan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terbebas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2623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ush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2054</Words>
  <Application>Microsoft Office PowerPoint</Application>
  <PresentationFormat>Widescreen</PresentationFormat>
  <Paragraphs>57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Book Antiqua</vt:lpstr>
      <vt:lpstr>Calibri</vt:lpstr>
      <vt:lpstr>Century Gothic</vt:lpstr>
      <vt:lpstr>Elephant</vt:lpstr>
      <vt:lpstr>Times New Roman</vt:lpstr>
      <vt:lpstr>BrushVTI</vt:lpstr>
      <vt:lpstr>Apothecary</vt:lpstr>
      <vt:lpstr>IMPLIKASI ASEAN PADA PERKEMBANGAN EKONOMI INDONESIA</vt:lpstr>
      <vt:lpstr>KEBIJAKAN PERDAGANGAN DAN UPAYA INTEGRASI INDONESIA</vt:lpstr>
      <vt:lpstr>Inisiatif Sepihak menuju Keterbukaan</vt:lpstr>
      <vt:lpstr>KEBIJAKAN PERDAGANGAN INDONESIA DALAM KONTEKS MULTILATERAL DAN REGIONAL</vt:lpstr>
      <vt:lpstr>PowerPoint Presentation</vt:lpstr>
      <vt:lpstr>ASEAN SEBAGAI PENDORONG INTEGRASI REGIONAL</vt:lpstr>
      <vt:lpstr>PowerPoint Presentation</vt:lpstr>
      <vt:lpstr>PENGARUH ASEAN TERHADAP KEBIJAKAN INDONESIA</vt:lpstr>
      <vt:lpstr>AFTA dan Kebijakan Perdagangan Indonesia </vt:lpstr>
      <vt:lpstr>PowerPoint Presentation</vt:lpstr>
      <vt:lpstr>PowerPoint Presentation</vt:lpstr>
      <vt:lpstr>Fasilitas Perdagangan</vt:lpstr>
      <vt:lpstr>Reformasi Layanan</vt:lpstr>
      <vt:lpstr>Liberalisasi dan fasilitasi investasi</vt:lpstr>
      <vt:lpstr>ASEAN dalam Ekonomi Indonesia</vt:lpstr>
      <vt:lpstr>Manfaat integrasi ASEAN untuk ekonomi</vt:lpstr>
      <vt:lpstr>Perdagangan Indonesia dengan Negara-negara Anggota ASEAN</vt:lpstr>
      <vt:lpstr>Pengembangan dari Jaringan Produksi</vt:lpstr>
      <vt:lpstr>FDI di Indonesia</vt:lpstr>
      <vt:lpstr>Kesimpulan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</dc:creator>
  <cp:lastModifiedBy>User</cp:lastModifiedBy>
  <cp:revision>9</cp:revision>
  <dcterms:created xsi:type="dcterms:W3CDTF">2020-04-16T09:41:09Z</dcterms:created>
  <dcterms:modified xsi:type="dcterms:W3CDTF">2020-06-03T02:15:19Z</dcterms:modified>
</cp:coreProperties>
</file>