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1" r:id="rId17"/>
    <p:sldId id="274" r:id="rId18"/>
    <p:sldId id="282" r:id="rId19"/>
    <p:sldId id="275" r:id="rId20"/>
    <p:sldId id="276" r:id="rId21"/>
    <p:sldId id="279" r:id="rId22"/>
    <p:sldId id="280" r:id="rId2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18/08/2019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843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18/08/2019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763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18/08/2019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159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18/08/2019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344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18/08/2019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460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18/08/2019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049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18/08/2019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909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18/08/2019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714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18/08/2019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497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18/08/2019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648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18/08/2019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120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07960-8370-4D67-9CE7-D063DC7F81FC}" type="datetimeFigureOut">
              <a:rPr lang="id-ID" smtClean="0"/>
              <a:t>18/08/2019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79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9" y="188640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103" y="980728"/>
            <a:ext cx="7772400" cy="1470025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chemeClr val="accent1">
                    <a:lumMod val="75000"/>
                  </a:schemeClr>
                </a:solidFill>
              </a:rPr>
              <a:t>ACCOUNT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HANDLING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785864"/>
          </a:xfrm>
        </p:spPr>
        <p:txBody>
          <a:bodyPr/>
          <a:lstStyle/>
          <a:p>
            <a:r>
              <a:rPr lang="id-ID" b="1" dirty="0"/>
              <a:t>PART 1</a:t>
            </a:r>
          </a:p>
          <a:p>
            <a:r>
              <a:rPr lang="id-ID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540121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52"/>
            <a:ext cx="8136904" cy="657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476673"/>
            <a:ext cx="7772400" cy="936104"/>
          </a:xfrm>
        </p:spPr>
        <p:txBody>
          <a:bodyPr/>
          <a:lstStyle/>
          <a:p>
            <a:r>
              <a:rPr lang="id-ID" dirty="0"/>
              <a:t>Materi Kuliah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752528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MATERI KULIAH 5</a:t>
            </a:r>
            <a:endParaRPr lang="id-ID" b="1" dirty="0">
              <a:solidFill>
                <a:schemeClr val="tx1"/>
              </a:solidFill>
            </a:endParaRPr>
          </a:p>
          <a:p>
            <a:pPr algn="just"/>
            <a:r>
              <a:rPr lang="id-ID" dirty="0">
                <a:solidFill>
                  <a:schemeClr val="tx1"/>
                </a:solidFill>
              </a:rPr>
              <a:t>Consumer Insight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Pengertian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Consumer Insight</a:t>
            </a:r>
            <a:endParaRPr lang="id-ID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Pentingnya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Consumen</a:t>
            </a:r>
            <a:r>
              <a:rPr lang="en-US" i="1" dirty="0">
                <a:solidFill>
                  <a:schemeClr val="tx1"/>
                </a:solidFill>
              </a:rPr>
              <a:t> Insight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pemasaran</a:t>
            </a:r>
            <a:endParaRPr lang="id-ID" dirty="0">
              <a:solidFill>
                <a:schemeClr val="tx1"/>
              </a:solidFill>
            </a:endParaRPr>
          </a:p>
          <a:p>
            <a:pPr algn="just"/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2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52"/>
            <a:ext cx="8136904" cy="657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476673"/>
            <a:ext cx="7772400" cy="936104"/>
          </a:xfrm>
        </p:spPr>
        <p:txBody>
          <a:bodyPr/>
          <a:lstStyle/>
          <a:p>
            <a:r>
              <a:rPr lang="id-ID" dirty="0"/>
              <a:t>Materi Kuliah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752528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chemeClr val="tx1"/>
                </a:solidFill>
              </a:rPr>
              <a:t>MATERI KULIAH 6</a:t>
            </a:r>
            <a:endParaRPr lang="id-ID" dirty="0">
              <a:solidFill>
                <a:schemeClr val="tx1"/>
              </a:solidFill>
            </a:endParaRPr>
          </a:p>
          <a:p>
            <a:pPr algn="just"/>
            <a:r>
              <a:rPr lang="id-ID" dirty="0">
                <a:solidFill>
                  <a:schemeClr val="tx1"/>
                </a:solidFill>
              </a:rPr>
              <a:t>Target Market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Analisis</a:t>
            </a:r>
            <a:r>
              <a:rPr lang="en-US" dirty="0">
                <a:solidFill>
                  <a:schemeClr val="tx1"/>
                </a:solidFill>
              </a:rPr>
              <a:t> Target Market</a:t>
            </a:r>
            <a:endParaRPr lang="id-ID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Pentingnya</a:t>
            </a:r>
            <a:r>
              <a:rPr lang="en-US" dirty="0">
                <a:solidFill>
                  <a:schemeClr val="tx1"/>
                </a:solidFill>
              </a:rPr>
              <a:t> Target Market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Proses Target Market</a:t>
            </a:r>
            <a:endParaRPr lang="id-ID" sz="2800" dirty="0">
              <a:solidFill>
                <a:schemeClr val="tx1"/>
              </a:solidFill>
            </a:endParaRPr>
          </a:p>
          <a:p>
            <a:pPr algn="just"/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01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52"/>
            <a:ext cx="8136904" cy="657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476673"/>
            <a:ext cx="7772400" cy="936104"/>
          </a:xfrm>
        </p:spPr>
        <p:txBody>
          <a:bodyPr/>
          <a:lstStyle/>
          <a:p>
            <a:r>
              <a:rPr lang="id-ID" dirty="0"/>
              <a:t>Materi Kuliah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752528"/>
          </a:xfrm>
        </p:spPr>
        <p:txBody>
          <a:bodyPr/>
          <a:lstStyle/>
          <a:p>
            <a:pPr algn="just"/>
            <a:r>
              <a:rPr lang="id-ID" b="1" dirty="0">
                <a:solidFill>
                  <a:schemeClr val="tx1"/>
                </a:solidFill>
              </a:rPr>
              <a:t>Pertemuan 7</a:t>
            </a:r>
          </a:p>
          <a:p>
            <a:pPr algn="just"/>
            <a:r>
              <a:rPr lang="id-ID" dirty="0">
                <a:solidFill>
                  <a:schemeClr val="tx1"/>
                </a:solidFill>
              </a:rPr>
              <a:t>Brand Personality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Pengertian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Brand Personality</a:t>
            </a:r>
            <a:endParaRPr lang="id-ID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Dimensi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Brand Personality</a:t>
            </a:r>
            <a:endParaRPr lang="id-ID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4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52"/>
            <a:ext cx="8136904" cy="657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476673"/>
            <a:ext cx="7772400" cy="936104"/>
          </a:xfrm>
        </p:spPr>
        <p:txBody>
          <a:bodyPr/>
          <a:lstStyle/>
          <a:p>
            <a:r>
              <a:rPr lang="id-ID" dirty="0"/>
              <a:t>Materi Kuliah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752528"/>
          </a:xfrm>
        </p:spPr>
        <p:txBody>
          <a:bodyPr>
            <a:normAutofit/>
          </a:bodyPr>
          <a:lstStyle/>
          <a:p>
            <a:pPr algn="just"/>
            <a:r>
              <a:rPr lang="id-ID" b="1" dirty="0">
                <a:solidFill>
                  <a:schemeClr val="tx1"/>
                </a:solidFill>
              </a:rPr>
              <a:t>Pertemuan 8:</a:t>
            </a:r>
          </a:p>
          <a:p>
            <a:pPr algn="just"/>
            <a:endParaRPr lang="id-ID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U</a:t>
            </a:r>
            <a:r>
              <a:rPr lang="id-ID" dirty="0">
                <a:solidFill>
                  <a:schemeClr val="tx1"/>
                </a:solidFill>
              </a:rPr>
              <a:t>TS</a:t>
            </a:r>
          </a:p>
        </p:txBody>
      </p:sp>
    </p:spTree>
    <p:extLst>
      <p:ext uri="{BB962C8B-B14F-4D97-AF65-F5344CB8AC3E}">
        <p14:creationId xmlns:p14="http://schemas.microsoft.com/office/powerpoint/2010/main" val="968624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52"/>
            <a:ext cx="8136904" cy="657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476673"/>
            <a:ext cx="7772400" cy="936104"/>
          </a:xfrm>
        </p:spPr>
        <p:txBody>
          <a:bodyPr/>
          <a:lstStyle/>
          <a:p>
            <a:r>
              <a:rPr lang="id-ID" dirty="0"/>
              <a:t>Materi Kuliah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752528"/>
          </a:xfrm>
        </p:spPr>
        <p:txBody>
          <a:bodyPr>
            <a:normAutofit/>
          </a:bodyPr>
          <a:lstStyle/>
          <a:p>
            <a:pPr algn="just"/>
            <a:r>
              <a:rPr lang="id-ID" b="1" dirty="0">
                <a:solidFill>
                  <a:schemeClr val="tx1"/>
                </a:solidFill>
              </a:rPr>
              <a:t>Pertemuan 9:</a:t>
            </a:r>
          </a:p>
          <a:p>
            <a:pPr algn="just"/>
            <a:r>
              <a:rPr lang="id-ID" b="1" dirty="0">
                <a:solidFill>
                  <a:schemeClr val="tx1"/>
                </a:solidFill>
              </a:rPr>
              <a:t>Brand Positioning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Pengertian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Brand</a:t>
            </a:r>
            <a:endParaRPr lang="id-ID" i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Pengertian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Positioning </a:t>
            </a:r>
            <a:endParaRPr lang="id-ID" i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Pengertian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Brand  Positioning</a:t>
            </a:r>
            <a:endParaRPr lang="id-ID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Teori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Brand Positioning</a:t>
            </a:r>
            <a:endParaRPr lang="id-ID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24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52"/>
            <a:ext cx="8136904" cy="657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476673"/>
            <a:ext cx="7772400" cy="936104"/>
          </a:xfrm>
        </p:spPr>
        <p:txBody>
          <a:bodyPr/>
          <a:lstStyle/>
          <a:p>
            <a:r>
              <a:rPr lang="id-ID" dirty="0"/>
              <a:t>Materi Kuliah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752528"/>
          </a:xfrm>
        </p:spPr>
        <p:txBody>
          <a:bodyPr>
            <a:normAutofit/>
          </a:bodyPr>
          <a:lstStyle/>
          <a:p>
            <a:pPr algn="just"/>
            <a:r>
              <a:rPr lang="id-ID" b="1" dirty="0">
                <a:solidFill>
                  <a:schemeClr val="tx1"/>
                </a:solidFill>
              </a:rPr>
              <a:t>Pertemuan 10:</a:t>
            </a:r>
          </a:p>
          <a:p>
            <a:pPr algn="just"/>
            <a:r>
              <a:rPr lang="id-ID" b="1" dirty="0">
                <a:solidFill>
                  <a:schemeClr val="tx1"/>
                </a:solidFill>
              </a:rPr>
              <a:t>Creative Brief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endParaRPr lang="en-US" b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Pengertian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Creative Brief</a:t>
            </a:r>
            <a:endParaRPr lang="id-ID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Unsur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Unsur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Creative Brief</a:t>
            </a:r>
            <a:endParaRPr lang="id-ID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26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52"/>
            <a:ext cx="8136904" cy="657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476673"/>
            <a:ext cx="7772400" cy="936104"/>
          </a:xfrm>
        </p:spPr>
        <p:txBody>
          <a:bodyPr/>
          <a:lstStyle/>
          <a:p>
            <a:r>
              <a:rPr lang="id-ID" dirty="0"/>
              <a:t>Materi Kuliah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752528"/>
          </a:xfrm>
        </p:spPr>
        <p:txBody>
          <a:bodyPr>
            <a:normAutofit/>
          </a:bodyPr>
          <a:lstStyle/>
          <a:p>
            <a:pPr algn="just"/>
            <a:r>
              <a:rPr lang="id-ID" b="1" dirty="0">
                <a:solidFill>
                  <a:schemeClr val="tx1"/>
                </a:solidFill>
              </a:rPr>
              <a:t>Pertemuan 11:</a:t>
            </a:r>
          </a:p>
          <a:p>
            <a:pPr algn="just"/>
            <a:r>
              <a:rPr lang="id-ID" b="1" dirty="0">
                <a:solidFill>
                  <a:schemeClr val="tx1"/>
                </a:solidFill>
              </a:rPr>
              <a:t>Brand Indentity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endParaRPr lang="en-US" b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Pengenalan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Brand Identity</a:t>
            </a:r>
            <a:endParaRPr lang="id-ID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Pengertian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Brand </a:t>
            </a:r>
            <a:r>
              <a:rPr lang="en-US" i="1" dirty="0" err="1">
                <a:solidFill>
                  <a:schemeClr val="tx1"/>
                </a:solidFill>
              </a:rPr>
              <a:t>Idendity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7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52"/>
            <a:ext cx="8136904" cy="657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476673"/>
            <a:ext cx="7772400" cy="936104"/>
          </a:xfrm>
        </p:spPr>
        <p:txBody>
          <a:bodyPr/>
          <a:lstStyle/>
          <a:p>
            <a:r>
              <a:rPr lang="id-ID" dirty="0"/>
              <a:t>Materi Kuliah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752528"/>
          </a:xfrm>
        </p:spPr>
        <p:txBody>
          <a:bodyPr/>
          <a:lstStyle/>
          <a:p>
            <a:pPr algn="just"/>
            <a:r>
              <a:rPr lang="id-ID" b="1" dirty="0">
                <a:solidFill>
                  <a:schemeClr val="tx1"/>
                </a:solidFill>
              </a:rPr>
              <a:t>Pertemuan 12:</a:t>
            </a:r>
          </a:p>
          <a:p>
            <a:pPr algn="just"/>
            <a:r>
              <a:rPr lang="id-ID" b="1" dirty="0">
                <a:solidFill>
                  <a:schemeClr val="tx1"/>
                </a:solidFill>
              </a:rPr>
              <a:t>Brand Essence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endParaRPr lang="en-US" b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Pengenalan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Brand Essence.</a:t>
            </a:r>
            <a:endParaRPr lang="id-ID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Pengertian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Brand Essence</a:t>
            </a:r>
            <a:endParaRPr lang="id-ID" i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dirty="0">
                <a:solidFill>
                  <a:schemeClr val="tx1"/>
                </a:solidFill>
              </a:rPr>
              <a:t>pembagian kelompok untuk membuat creative brief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id-ID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32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52"/>
            <a:ext cx="8136904" cy="657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476673"/>
            <a:ext cx="7772400" cy="936104"/>
          </a:xfrm>
        </p:spPr>
        <p:txBody>
          <a:bodyPr/>
          <a:lstStyle/>
          <a:p>
            <a:r>
              <a:rPr lang="id-ID" dirty="0"/>
              <a:t>Materi Kuliah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752528"/>
          </a:xfrm>
        </p:spPr>
        <p:txBody>
          <a:bodyPr/>
          <a:lstStyle/>
          <a:p>
            <a:pPr algn="just"/>
            <a:r>
              <a:rPr lang="id-ID" b="1" dirty="0">
                <a:solidFill>
                  <a:schemeClr val="tx1"/>
                </a:solidFill>
              </a:rPr>
              <a:t>Pertemuan 13:</a:t>
            </a:r>
          </a:p>
          <a:p>
            <a:pPr algn="just"/>
            <a:r>
              <a:rPr lang="id-ID" b="1" dirty="0">
                <a:solidFill>
                  <a:schemeClr val="tx1"/>
                </a:solidFill>
              </a:rPr>
              <a:t>Dosen Tamu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endParaRPr lang="en-US" b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Tanya </a:t>
            </a:r>
            <a:r>
              <a:rPr lang="en-US" dirty="0" err="1">
                <a:solidFill>
                  <a:schemeClr val="tx1"/>
                </a:solidFill>
              </a:rPr>
              <a:t>Jawab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Brand Positioning </a:t>
            </a:r>
            <a:r>
              <a:rPr lang="en-US" dirty="0" err="1">
                <a:solidFill>
                  <a:schemeClr val="tx1"/>
                </a:solidFill>
              </a:rPr>
              <a:t>antara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mahasiswa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Praktisi</a:t>
            </a:r>
            <a:endParaRPr lang="id-ID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Pembahasan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lanjut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tentang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Brand Positioning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praktik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54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52"/>
            <a:ext cx="8136904" cy="657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476673"/>
            <a:ext cx="7772400" cy="936104"/>
          </a:xfrm>
        </p:spPr>
        <p:txBody>
          <a:bodyPr/>
          <a:lstStyle/>
          <a:p>
            <a:r>
              <a:rPr lang="id-ID" dirty="0"/>
              <a:t>Materi Kuliah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752528"/>
          </a:xfrm>
        </p:spPr>
        <p:txBody>
          <a:bodyPr>
            <a:normAutofit/>
          </a:bodyPr>
          <a:lstStyle/>
          <a:p>
            <a:pPr algn="just"/>
            <a:r>
              <a:rPr lang="id-ID" b="1" dirty="0">
                <a:solidFill>
                  <a:schemeClr val="tx1"/>
                </a:solidFill>
              </a:rPr>
              <a:t>Pertemuan 14:</a:t>
            </a:r>
          </a:p>
          <a:p>
            <a:pPr algn="just"/>
            <a:r>
              <a:rPr lang="id-ID" dirty="0">
                <a:solidFill>
                  <a:schemeClr val="tx1"/>
                </a:solidFill>
              </a:rPr>
              <a:t>Project Flow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Ruang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Lingkup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Project Flow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i="1" dirty="0">
                <a:solidFill>
                  <a:schemeClr val="tx1"/>
                </a:solidFill>
              </a:rPr>
              <a:t>initiating, planning, executing, controlling and monitoring, closing.</a:t>
            </a:r>
            <a:endParaRPr lang="id-ID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Pemaparan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i="1" dirty="0" err="1">
                <a:solidFill>
                  <a:schemeClr val="tx1"/>
                </a:solidFill>
              </a:rPr>
              <a:t>Schedulling</a:t>
            </a:r>
            <a:r>
              <a:rPr lang="en-US" i="1" dirty="0">
                <a:solidFill>
                  <a:schemeClr val="tx1"/>
                </a:solidFill>
              </a:rPr>
              <a:t> and Budgeting 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9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710" y="0"/>
            <a:ext cx="4979468" cy="58672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2201163"/>
            <a:ext cx="64087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>
                <a:solidFill>
                  <a:schemeClr val="tx2"/>
                </a:solidFill>
              </a:rPr>
              <a:t>DOSEN</a:t>
            </a:r>
            <a:br>
              <a:rPr lang="id-ID" sz="3600" b="1" dirty="0">
                <a:solidFill>
                  <a:schemeClr val="tx2"/>
                </a:solidFill>
              </a:rPr>
            </a:br>
            <a:br>
              <a:rPr lang="id-ID" sz="3600" b="1" dirty="0">
                <a:solidFill>
                  <a:schemeClr val="tx2"/>
                </a:solidFill>
              </a:rPr>
            </a:br>
            <a:r>
              <a:rPr lang="id-ID" sz="3600" b="1" dirty="0">
                <a:solidFill>
                  <a:schemeClr val="tx2"/>
                </a:solidFill>
              </a:rPr>
              <a:t>Ratu Nadya W., S.Ikom, M.M</a:t>
            </a:r>
            <a:br>
              <a:rPr lang="en-US" sz="3600" b="1" dirty="0">
                <a:solidFill>
                  <a:schemeClr val="tx2"/>
                </a:solidFill>
              </a:rPr>
            </a:br>
            <a:br>
              <a:rPr lang="en-US" sz="3600" dirty="0">
                <a:solidFill>
                  <a:schemeClr val="tx2"/>
                </a:solidFill>
              </a:rPr>
            </a:b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        </a:t>
            </a:r>
            <a:r>
              <a:rPr lang="id-ID" sz="3600" b="1" dirty="0">
                <a:solidFill>
                  <a:schemeClr val="tx2"/>
                </a:solidFill>
              </a:rPr>
              <a:t>081315528344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      </a:t>
            </a:r>
            <a:r>
              <a:rPr lang="id-ID" sz="3600" b="1" dirty="0">
                <a:solidFill>
                  <a:schemeClr val="tx2"/>
                </a:solidFill>
              </a:rPr>
              <a:t>ratunadyaw@</a:t>
            </a:r>
            <a:r>
              <a:rPr lang="en-US" sz="3600" b="1" dirty="0">
                <a:solidFill>
                  <a:schemeClr val="tx2"/>
                </a:solidFill>
              </a:rPr>
              <a:t>upnvj.ac.id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endParaRPr lang="id-ID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 descr="google_voic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9552" y="4883350"/>
            <a:ext cx="547683" cy="547683"/>
          </a:xfrm>
          <a:prstGeom prst="rect">
            <a:avLst/>
          </a:prstGeom>
        </p:spPr>
      </p:pic>
      <p:pic>
        <p:nvPicPr>
          <p:cNvPr id="8" name="Picture 7" descr="mail-webtreatset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979" y="5630566"/>
            <a:ext cx="857256" cy="8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77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52"/>
            <a:ext cx="8136904" cy="657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476673"/>
            <a:ext cx="7772400" cy="936104"/>
          </a:xfrm>
        </p:spPr>
        <p:txBody>
          <a:bodyPr/>
          <a:lstStyle/>
          <a:p>
            <a:r>
              <a:rPr lang="id-ID" dirty="0"/>
              <a:t>Materi Kuliah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752528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chemeClr val="tx1"/>
                </a:solidFill>
              </a:rPr>
              <a:t>Pertemuan 15:</a:t>
            </a:r>
          </a:p>
          <a:p>
            <a:pPr algn="just"/>
            <a:r>
              <a:rPr lang="id-ID" dirty="0">
                <a:solidFill>
                  <a:schemeClr val="tx1"/>
                </a:solidFill>
              </a:rPr>
              <a:t>Final Presentation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dirty="0">
                <a:solidFill>
                  <a:schemeClr val="tx1"/>
                </a:solidFill>
              </a:rPr>
              <a:t>Presentasi kelompok creative brief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dirty="0">
                <a:solidFill>
                  <a:schemeClr val="tx1"/>
                </a:solidFill>
              </a:rPr>
              <a:t>Project flow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dirty="0">
                <a:solidFill>
                  <a:schemeClr val="tx1"/>
                </a:solidFill>
              </a:rPr>
              <a:t>Budgeting &amp; schedulling</a:t>
            </a:r>
            <a:endParaRPr lang="en-US" dirty="0">
              <a:solidFill>
                <a:schemeClr val="tx1"/>
              </a:solidFill>
            </a:endParaRPr>
          </a:p>
          <a:p>
            <a:pPr lvl="1" algn="just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52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52"/>
            <a:ext cx="8136904" cy="657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476673"/>
            <a:ext cx="7772400" cy="936104"/>
          </a:xfrm>
        </p:spPr>
        <p:txBody>
          <a:bodyPr/>
          <a:lstStyle/>
          <a:p>
            <a:r>
              <a:rPr lang="id-ID" dirty="0"/>
              <a:t>Materi Kuliah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752528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chemeClr val="tx1"/>
                </a:solidFill>
              </a:rPr>
              <a:t>Pertemuan 16:</a:t>
            </a:r>
          </a:p>
          <a:p>
            <a:endParaRPr lang="id-ID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</a:t>
            </a:r>
            <a:r>
              <a:rPr lang="id-ID" dirty="0">
                <a:solidFill>
                  <a:schemeClr val="tx1"/>
                </a:solidFill>
              </a:rPr>
              <a:t>AS</a:t>
            </a:r>
          </a:p>
          <a:p>
            <a:pPr algn="just"/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02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4148286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9926" y="1988840"/>
            <a:ext cx="3206874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4800" b="1" dirty="0"/>
              <a:t>THANK</a:t>
            </a:r>
          </a:p>
          <a:p>
            <a:pPr marL="0" indent="0">
              <a:buNone/>
            </a:pPr>
            <a:r>
              <a:rPr lang="id-ID" sz="4800" b="1" dirty="0"/>
              <a:t>YOU </a:t>
            </a:r>
            <a:r>
              <a:rPr lang="id-ID" sz="4800" b="1" dirty="0">
                <a:sym typeface="Wingdings" pitchFamily="2" charset="2"/>
              </a:rPr>
              <a:t></a:t>
            </a:r>
            <a:endParaRPr lang="id-ID" sz="4800" b="1" dirty="0"/>
          </a:p>
        </p:txBody>
      </p:sp>
    </p:spTree>
    <p:extLst>
      <p:ext uri="{BB962C8B-B14F-4D97-AF65-F5344CB8AC3E}">
        <p14:creationId xmlns:p14="http://schemas.microsoft.com/office/powerpoint/2010/main" val="265824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09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1"/>
            <a:ext cx="8496944" cy="637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br>
              <a:rPr lang="en-US" sz="3600" dirty="0"/>
            </a:b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5736" y="83671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Kontrak</a:t>
            </a:r>
            <a:endParaRPr lang="id-ID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 err="1"/>
              <a:t>Jumlah</a:t>
            </a:r>
            <a:r>
              <a:rPr lang="en-US" sz="2800" b="1" dirty="0"/>
              <a:t> </a:t>
            </a:r>
            <a:r>
              <a:rPr lang="en-US" sz="2800" b="1" dirty="0" err="1"/>
              <a:t>kredit</a:t>
            </a:r>
            <a:r>
              <a:rPr lang="en-US" sz="2800" b="1" dirty="0"/>
              <a:t> </a:t>
            </a:r>
            <a:r>
              <a:rPr lang="en-US" sz="2800" b="1" dirty="0" err="1"/>
              <a:t>mata</a:t>
            </a:r>
            <a:r>
              <a:rPr lang="en-US" sz="2800" b="1" dirty="0"/>
              <a:t> </a:t>
            </a:r>
            <a:r>
              <a:rPr lang="en-US" sz="2800" b="1" dirty="0" err="1"/>
              <a:t>kuliah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3 SKS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 err="1"/>
              <a:t>Kuliah</a:t>
            </a:r>
            <a:r>
              <a:rPr lang="en-US" sz="2800" b="1" dirty="0"/>
              <a:t> </a:t>
            </a:r>
            <a:r>
              <a:rPr lang="en-US" sz="2800" b="1" dirty="0" err="1"/>
              <a:t>dilakukan</a:t>
            </a:r>
            <a:r>
              <a:rPr lang="en-US" sz="2800" b="1" dirty="0"/>
              <a:t> </a:t>
            </a:r>
            <a:r>
              <a:rPr lang="en-US" sz="2800" b="1" dirty="0" err="1"/>
              <a:t>selama</a:t>
            </a:r>
            <a:r>
              <a:rPr lang="en-US" sz="2800" b="1" dirty="0"/>
              <a:t> 3 X 50 </a:t>
            </a:r>
            <a:r>
              <a:rPr lang="en-US" sz="2800" b="1" dirty="0" err="1"/>
              <a:t>menit</a:t>
            </a:r>
            <a:r>
              <a:rPr lang="en-US" sz="2800" b="1" dirty="0"/>
              <a:t> (</a:t>
            </a:r>
            <a:r>
              <a:rPr lang="en-US" sz="2800" b="1" dirty="0" err="1"/>
              <a:t>maks</a:t>
            </a:r>
            <a:r>
              <a:rPr lang="en-US" sz="2800" b="1" dirty="0"/>
              <a:t>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 err="1"/>
              <a:t>Terlambat</a:t>
            </a:r>
            <a:r>
              <a:rPr lang="en-US" sz="2800" b="1" dirty="0"/>
              <a:t> </a:t>
            </a:r>
            <a:r>
              <a:rPr lang="en-US" sz="2800" b="1" dirty="0" err="1"/>
              <a:t>lebih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30 </a:t>
            </a:r>
            <a:r>
              <a:rPr lang="en-US" sz="2800" b="1" dirty="0" err="1"/>
              <a:t>menit</a:t>
            </a:r>
            <a:r>
              <a:rPr lang="en-US" sz="2800" b="1" dirty="0"/>
              <a:t> </a:t>
            </a:r>
            <a:r>
              <a:rPr lang="en-US" sz="2800" b="1" dirty="0" err="1"/>
              <a:t>dianggap</a:t>
            </a:r>
            <a:r>
              <a:rPr lang="en-US" sz="2800" b="1" dirty="0"/>
              <a:t> </a:t>
            </a:r>
            <a:r>
              <a:rPr lang="en-US" sz="2800" b="1" dirty="0" err="1"/>
              <a:t>tidak</a:t>
            </a:r>
            <a:r>
              <a:rPr lang="en-US" sz="2800" b="1" dirty="0"/>
              <a:t> </a:t>
            </a:r>
            <a:r>
              <a:rPr lang="en-US" sz="2800" b="1" dirty="0" err="1"/>
              <a:t>hadir</a:t>
            </a:r>
            <a:endParaRPr lang="id-ID" sz="2800" b="1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sz="2800" b="1" dirty="0"/>
              <a:t>Jika sakit atau izin harap mengabari sehari sebelumnya dan melampirkan surat dari RS atau surat yang di-ttd orang tua</a:t>
            </a:r>
            <a:endParaRPr lang="en-US" sz="2800" b="1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 err="1"/>
              <a:t>Mengerjakan</a:t>
            </a:r>
            <a:r>
              <a:rPr lang="en-US" sz="2800" b="1" dirty="0"/>
              <a:t> </a:t>
            </a:r>
            <a:r>
              <a:rPr lang="en-US" sz="2800" b="1" dirty="0" err="1"/>
              <a:t>tugas-tugas</a:t>
            </a:r>
            <a:endParaRPr lang="en-US" sz="2800" b="1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 err="1"/>
              <a:t>Mengikuti</a:t>
            </a:r>
            <a:r>
              <a:rPr lang="en-US" sz="2800" b="1" dirty="0"/>
              <a:t> </a:t>
            </a:r>
            <a:r>
              <a:rPr lang="en-US" sz="2800" b="1" dirty="0" err="1"/>
              <a:t>Ujian</a:t>
            </a:r>
            <a:r>
              <a:rPr lang="en-US" sz="2800" b="1" dirty="0"/>
              <a:t> Tengah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Akhir</a:t>
            </a:r>
            <a:r>
              <a:rPr lang="en-US" sz="2800" b="1" dirty="0"/>
              <a:t> Semester</a:t>
            </a:r>
          </a:p>
        </p:txBody>
      </p:sp>
    </p:spTree>
    <p:extLst>
      <p:ext uri="{BB962C8B-B14F-4D97-AF65-F5344CB8AC3E}">
        <p14:creationId xmlns:p14="http://schemas.microsoft.com/office/powerpoint/2010/main" val="111251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408"/>
                    </a14:imgEffect>
                    <a14:imgEffect>
                      <a14:saturation sa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3833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Kontrak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683568" y="2828836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nl-NL" sz="3200" b="1" dirty="0"/>
              <a:t>Tidak boleh merokok dalam kelas</a:t>
            </a:r>
            <a:endParaRPr lang="en-US" sz="3200" b="1" dirty="0"/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nl-NL" sz="3200" b="1" dirty="0"/>
              <a:t>Silahkan makan dan minum di kelas asal tidak  mengganggu teman dan perkuliahan ; </a:t>
            </a:r>
            <a:endParaRPr lang="en-US" sz="3200" b="1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nl-NL" sz="3200" b="1" dirty="0"/>
              <a:t>Sampah dibuang di tempat sampah</a:t>
            </a:r>
            <a:endParaRPr lang="id-ID" sz="3200" b="1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sz="3200" b="1" dirty="0"/>
              <a:t>Tidak memainkan gadget saat di kelas</a:t>
            </a:r>
            <a:r>
              <a:rPr lang="nl-NL" sz="3200" b="1" dirty="0"/>
              <a:t> </a:t>
            </a:r>
            <a:endParaRPr lang="id-ID" sz="3200" b="1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sz="3200" b="1" dirty="0"/>
              <a:t>TIDAK NGOBROL DAN BERISIK!!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56698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8232915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Kontrak</a:t>
            </a:r>
            <a:endParaRPr lang="id-ID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596594"/>
              </p:ext>
            </p:extLst>
          </p:nvPr>
        </p:nvGraphicFramePr>
        <p:xfrm>
          <a:off x="1691680" y="3284984"/>
          <a:ext cx="6027623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No</a:t>
                      </a:r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/>
                        <a:t>Jenis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Penilaian</a:t>
                      </a:r>
                      <a:endParaRPr lang="en-US" sz="2100" dirty="0"/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/>
                        <a:t>Persentase</a:t>
                      </a:r>
                      <a:endParaRPr lang="en-US" sz="2100" dirty="0"/>
                    </a:p>
                  </a:txBody>
                  <a:tcPr marL="105689" marR="105689" marT="52845" marB="528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100" dirty="0"/>
                        <a:t>Absensi</a:t>
                      </a:r>
                      <a:endParaRPr lang="en-US" sz="2100" dirty="0"/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r>
                        <a:rPr lang="id-ID" sz="2100" dirty="0"/>
                        <a:t>10</a:t>
                      </a:r>
                      <a:r>
                        <a:rPr lang="en-US" sz="2100" dirty="0"/>
                        <a:t>%</a:t>
                      </a:r>
                    </a:p>
                  </a:txBody>
                  <a:tcPr marL="105689" marR="105689" marT="52845" marB="528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en-US" sz="2100" dirty="0"/>
                        <a:t>2</a:t>
                      </a:r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err="1"/>
                        <a:t>Tugas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Kelompok</a:t>
                      </a:r>
                      <a:endParaRPr lang="en-US" sz="2100" dirty="0"/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r>
                        <a:rPr lang="id-ID" sz="2100" dirty="0"/>
                        <a:t>2</a:t>
                      </a:r>
                      <a:r>
                        <a:rPr lang="en-US" sz="2100" dirty="0"/>
                        <a:t>0%</a:t>
                      </a:r>
                    </a:p>
                  </a:txBody>
                  <a:tcPr marL="105689" marR="105689" marT="52845" marB="528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en-US" sz="2100" dirty="0"/>
                        <a:t>3</a:t>
                      </a:r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r>
                        <a:rPr lang="en-US" sz="2100" dirty="0" err="1"/>
                        <a:t>Ujian</a:t>
                      </a:r>
                      <a:r>
                        <a:rPr lang="en-US" sz="2100" baseline="0" dirty="0"/>
                        <a:t> Tengah Semester</a:t>
                      </a:r>
                      <a:endParaRPr lang="en-US" sz="2100" dirty="0"/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r>
                        <a:rPr lang="id-ID" sz="2100" dirty="0"/>
                        <a:t>25</a:t>
                      </a:r>
                      <a:r>
                        <a:rPr lang="en-US" sz="2100" dirty="0"/>
                        <a:t>%</a:t>
                      </a:r>
                    </a:p>
                  </a:txBody>
                  <a:tcPr marL="105689" marR="105689" marT="52845" marB="5284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en-US" sz="2100" dirty="0"/>
                        <a:t>4</a:t>
                      </a:r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r>
                        <a:rPr lang="en-US" sz="2100" dirty="0" err="1"/>
                        <a:t>Ujian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Akhir</a:t>
                      </a:r>
                      <a:r>
                        <a:rPr lang="en-US" sz="2100" baseline="0" dirty="0"/>
                        <a:t> Semester</a:t>
                      </a:r>
                      <a:endParaRPr lang="en-US" sz="2100" dirty="0"/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r>
                        <a:rPr lang="id-ID" sz="2100" dirty="0"/>
                        <a:t>45</a:t>
                      </a:r>
                      <a:r>
                        <a:rPr lang="en-US" sz="2100" dirty="0"/>
                        <a:t>%</a:t>
                      </a:r>
                    </a:p>
                  </a:txBody>
                  <a:tcPr marL="105689" marR="105689" marT="52845" marB="5284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8">
                <a:tc gridSpan="2">
                  <a:txBody>
                    <a:bodyPr/>
                    <a:lstStyle/>
                    <a:p>
                      <a:r>
                        <a:rPr lang="en-US" sz="2100" dirty="0"/>
                        <a:t>Total</a:t>
                      </a:r>
                    </a:p>
                  </a:txBody>
                  <a:tcPr marL="105689" marR="105689" marT="52845" marB="5284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100%</a:t>
                      </a:r>
                    </a:p>
                  </a:txBody>
                  <a:tcPr marL="105689" marR="105689" marT="52845" marB="5284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d-ID" dirty="0"/>
              <a:t>Referensi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1617" y="1052736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5113" lvl="0" indent="-265113" algn="just">
              <a:buFont typeface="Arial" pitchFamily="34" charset="0"/>
              <a:buChar char="•"/>
            </a:pPr>
            <a:r>
              <a:rPr lang="id-ID" b="1" dirty="0"/>
              <a:t>Altify. 2016. Account Planning Book of Evidence. Altify: USA</a:t>
            </a:r>
          </a:p>
          <a:p>
            <a:pPr marL="265113" lvl="0" indent="-265113" algn="just">
              <a:buFont typeface="Arial" pitchFamily="34" charset="0"/>
              <a:buChar char="•"/>
            </a:pPr>
            <a:r>
              <a:rPr lang="id-ID" b="1" dirty="0"/>
              <a:t>Belch, E. George and Michael A. Belch. Advertisisng and Promotion.2003. The McGraw-Hill: USA.</a:t>
            </a:r>
          </a:p>
          <a:p>
            <a:pPr marL="265113" lvl="0" indent="-265113" algn="just">
              <a:buFont typeface="Arial" pitchFamily="34" charset="0"/>
              <a:buChar char="•"/>
            </a:pPr>
            <a:r>
              <a:rPr lang="id-ID" b="1" dirty="0"/>
              <a:t>Daly, Donal. 2013. Account Planning in Salesforce. Oaktree Press: Ireland.</a:t>
            </a:r>
          </a:p>
          <a:p>
            <a:pPr marL="265113" lvl="0" indent="-265113" algn="just">
              <a:buFont typeface="Arial" pitchFamily="34" charset="0"/>
              <a:buChar char="•"/>
            </a:pPr>
            <a:r>
              <a:rPr lang="id-ID" b="1" dirty="0"/>
              <a:t>Dibb, Sally and Lyndon Simkin. 2004. Marketing Briefs: A Revision and Study Guide. Elsevier Butterworth-Heinemann: United Kingdam</a:t>
            </a:r>
          </a:p>
          <a:p>
            <a:pPr marL="265113" lvl="0" indent="-265113" algn="just">
              <a:buFont typeface="Arial" pitchFamily="34" charset="0"/>
              <a:buChar char="•"/>
            </a:pPr>
            <a:r>
              <a:rPr lang="id-ID" b="1" dirty="0"/>
              <a:t>Drewniany, L. Bowie and A. Jerome Jewler. 2008. Creative Strategy in Advertising. Thomson Higher Education: USA.</a:t>
            </a:r>
          </a:p>
          <a:p>
            <a:pPr marL="265113" lvl="0" indent="-265113" algn="just">
              <a:buFont typeface="Arial" pitchFamily="34" charset="0"/>
              <a:buChar char="•"/>
            </a:pPr>
            <a:r>
              <a:rPr lang="id-ID" b="1" dirty="0"/>
              <a:t>Hatton, Angela. 2007. The Defiitive Buseiness Pitch. Pearson Education Limited: United Kingdom.</a:t>
            </a:r>
          </a:p>
          <a:p>
            <a:pPr marL="265113" lvl="0" indent="-265113" algn="just">
              <a:buFont typeface="Arial" pitchFamily="34" charset="0"/>
              <a:buChar char="•"/>
            </a:pPr>
            <a:r>
              <a:rPr lang="id-ID" b="1" dirty="0"/>
              <a:t>Kasali, Renhald. 1995. Manajemen Periklanan. Pustaka Utama Graviti: Jakarta.</a:t>
            </a:r>
          </a:p>
          <a:p>
            <a:pPr marL="265113" lvl="0" indent="-265113" algn="just">
              <a:buFont typeface="Arial" pitchFamily="34" charset="0"/>
              <a:buChar char="•"/>
            </a:pPr>
            <a:r>
              <a:rPr lang="id-ID" b="1" dirty="0"/>
              <a:t>Moriarty, Sandra, Nancy Mitchell and William Wells. 2009. Advertising. Kencana: Jakarta.</a:t>
            </a:r>
          </a:p>
          <a:p>
            <a:pPr marL="265113" lvl="0" indent="-265113" algn="just">
              <a:buFont typeface="Arial" pitchFamily="34" charset="0"/>
              <a:buChar char="•"/>
            </a:pPr>
            <a:r>
              <a:rPr lang="id-ID" b="1" dirty="0"/>
              <a:t>Morrisan. 2007. Periklanan dan Komunikasi Pemasaran Terpadu. Ramdina Perkasa: Tangerang.</a:t>
            </a:r>
          </a:p>
          <a:p>
            <a:pPr marL="265113" lvl="0" indent="-265113" algn="just">
              <a:buFont typeface="Arial" pitchFamily="34" charset="0"/>
              <a:buChar char="•"/>
            </a:pPr>
            <a:r>
              <a:rPr lang="id-ID" b="1" dirty="0"/>
              <a:t>Steel, Jon. 1998. Truth, Lies and Advertising. John Wiley &amp; Sons: USA.</a:t>
            </a:r>
          </a:p>
          <a:p>
            <a:pPr marL="265113" lvl="0" indent="-265113" algn="just">
              <a:buFont typeface="Arial" pitchFamily="34" charset="0"/>
              <a:buChar char="•"/>
            </a:pPr>
            <a:r>
              <a:rPr lang="id-ID" b="1" dirty="0"/>
              <a:t>Straubhaar, Joseph, Robert LaRose and Lucinda Davenport. 2012. Media Now. Wadsworth Cengage Learning. USA.</a:t>
            </a:r>
          </a:p>
          <a:p>
            <a:pPr marL="265113" indent="-265113" algn="just"/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85421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52"/>
            <a:ext cx="8136904" cy="657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476673"/>
            <a:ext cx="7772400" cy="936104"/>
          </a:xfrm>
        </p:spPr>
        <p:txBody>
          <a:bodyPr/>
          <a:lstStyle/>
          <a:p>
            <a:r>
              <a:rPr lang="id-ID" dirty="0"/>
              <a:t>Materi Kuliah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752528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chemeClr val="tx1"/>
                </a:solidFill>
              </a:rPr>
              <a:t>MATERI KULIAH 2</a:t>
            </a:r>
            <a:endParaRPr lang="id-ID" b="1" dirty="0">
              <a:solidFill>
                <a:schemeClr val="tx1"/>
              </a:solidFill>
            </a:endParaRPr>
          </a:p>
          <a:p>
            <a:pPr algn="just"/>
            <a:r>
              <a:rPr lang="id-ID" dirty="0">
                <a:solidFill>
                  <a:schemeClr val="tx1"/>
                </a:solidFill>
              </a:rPr>
              <a:t>RUANG LINGKUP ACCOUNT PLANNING</a:t>
            </a:r>
            <a:r>
              <a:rPr lang="en-US" dirty="0">
                <a:solidFill>
                  <a:schemeClr val="tx1"/>
                </a:solidFill>
              </a:rPr>
              <a:t>/ HANDLING</a:t>
            </a:r>
            <a:endParaRPr lang="en-US" b="1" dirty="0">
              <a:solidFill>
                <a:schemeClr val="tx1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Pengertian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Account Planning</a:t>
            </a:r>
            <a:endParaRPr lang="id-ID" sz="2800" dirty="0">
              <a:solidFill>
                <a:schemeClr val="tx1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Ruang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Lingkup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Account Planning</a:t>
            </a:r>
            <a:endParaRPr lang="id-ID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3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52"/>
            <a:ext cx="8136904" cy="657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476673"/>
            <a:ext cx="7772400" cy="936104"/>
          </a:xfrm>
        </p:spPr>
        <p:txBody>
          <a:bodyPr/>
          <a:lstStyle/>
          <a:p>
            <a:r>
              <a:rPr lang="id-ID" dirty="0"/>
              <a:t>Materi Kuliah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75252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MATERI KULIAH 3</a:t>
            </a:r>
            <a:endParaRPr lang="id-ID" b="1" dirty="0">
              <a:solidFill>
                <a:schemeClr val="tx1"/>
              </a:solidFill>
            </a:endParaRPr>
          </a:p>
          <a:p>
            <a:pPr algn="just"/>
            <a:r>
              <a:rPr lang="id-ID" b="1" dirty="0">
                <a:solidFill>
                  <a:schemeClr val="tx1"/>
                </a:solidFill>
              </a:rPr>
              <a:t>Konsep Dasar tentang Strategi Perencanaan</a:t>
            </a:r>
            <a:endParaRPr lang="en-US" b="1" dirty="0">
              <a:solidFill>
                <a:schemeClr val="tx1"/>
              </a:solidFill>
            </a:endParaRPr>
          </a:p>
          <a:p>
            <a:pPr marL="342900" lvl="1" indent="-342900" algn="just"/>
            <a:endParaRPr lang="en-US" dirty="0">
              <a:solidFill>
                <a:schemeClr val="tx1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Definisi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perencanaan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fungsi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Perencanaan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syarat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perencanaan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menyusun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perencanaan</a:t>
            </a:r>
            <a:r>
              <a:rPr lang="en-US" dirty="0">
                <a:solidFill>
                  <a:schemeClr val="tx1"/>
                </a:solidFill>
              </a:rPr>
              <a:t> ideal</a:t>
            </a:r>
            <a:endParaRPr lang="id-ID" sz="2800" dirty="0">
              <a:solidFill>
                <a:schemeClr val="tx1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Definisi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contoh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strategi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perusahaan</a:t>
            </a:r>
            <a:endParaRPr lang="id-ID" sz="2800" dirty="0">
              <a:solidFill>
                <a:schemeClr val="tx1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Konsep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strategi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perencanaan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perusahaan</a:t>
            </a:r>
            <a:endParaRPr lang="id-ID" sz="2800" dirty="0">
              <a:solidFill>
                <a:schemeClr val="tx1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Metode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analisis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strategi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perencanaan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Analisis</a:t>
            </a:r>
            <a:r>
              <a:rPr lang="en-US" dirty="0">
                <a:solidFill>
                  <a:schemeClr val="tx1"/>
                </a:solidFill>
              </a:rPr>
              <a:t> SWOT)</a:t>
            </a:r>
            <a:endParaRPr lang="id-ID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0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52"/>
            <a:ext cx="8136904" cy="657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476673"/>
            <a:ext cx="7772400" cy="936104"/>
          </a:xfrm>
        </p:spPr>
        <p:txBody>
          <a:bodyPr/>
          <a:lstStyle/>
          <a:p>
            <a:r>
              <a:rPr lang="id-ID" dirty="0"/>
              <a:t>Materi Kuliah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752528"/>
          </a:xfrm>
        </p:spPr>
        <p:txBody>
          <a:bodyPr/>
          <a:lstStyle/>
          <a:p>
            <a:pPr algn="just"/>
            <a:r>
              <a:rPr lang="en-US" b="1" dirty="0">
                <a:solidFill>
                  <a:schemeClr val="tx1"/>
                </a:solidFill>
              </a:rPr>
              <a:t>MATERI KULIAH 4</a:t>
            </a:r>
            <a:endParaRPr lang="id-ID" b="1" dirty="0">
              <a:solidFill>
                <a:schemeClr val="tx1"/>
              </a:solidFill>
            </a:endParaRPr>
          </a:p>
          <a:p>
            <a:pPr algn="just"/>
            <a:r>
              <a:rPr lang="id-ID" b="1" dirty="0">
                <a:solidFill>
                  <a:schemeClr val="tx1"/>
                </a:solidFill>
              </a:rPr>
              <a:t>Analisis Situasi Pasar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endParaRPr lang="en-US" b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Analisis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Situasi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Pasar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Analisis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Lingkungan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id-ID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Analisis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Pesaing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Analisis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Konsumen</a:t>
            </a:r>
            <a:endParaRPr lang="id-ID" sz="2800" dirty="0">
              <a:solidFill>
                <a:schemeClr val="tx1"/>
              </a:solidFill>
            </a:endParaRPr>
          </a:p>
          <a:p>
            <a:pPr algn="just"/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75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599</Words>
  <Application>Microsoft Office PowerPoint</Application>
  <PresentationFormat>On-screen Show (4:3)</PresentationFormat>
  <Paragraphs>141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ACCOUNT HANDLING</vt:lpstr>
      <vt:lpstr>PowerPoint Presentation</vt:lpstr>
      <vt:lpstr> </vt:lpstr>
      <vt:lpstr>Kontrak</vt:lpstr>
      <vt:lpstr>Kontrak</vt:lpstr>
      <vt:lpstr>Referensi</vt:lpstr>
      <vt:lpstr>Materi Kuliah</vt:lpstr>
      <vt:lpstr>Materi Kuliah</vt:lpstr>
      <vt:lpstr>Materi Kuliah</vt:lpstr>
      <vt:lpstr>Materi Kuliah</vt:lpstr>
      <vt:lpstr>Materi Kuliah</vt:lpstr>
      <vt:lpstr>Materi Kuliah</vt:lpstr>
      <vt:lpstr>Materi Kuliah</vt:lpstr>
      <vt:lpstr>Materi Kuliah</vt:lpstr>
      <vt:lpstr>Materi Kuliah</vt:lpstr>
      <vt:lpstr>Materi Kuliah</vt:lpstr>
      <vt:lpstr>Materi Kuliah</vt:lpstr>
      <vt:lpstr>Materi Kuliah</vt:lpstr>
      <vt:lpstr>Materi Kuliah</vt:lpstr>
      <vt:lpstr>Materi Kuliah</vt:lpstr>
      <vt:lpstr>Materi Kuliah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PRODUKSI IKLAN MEDIA CETAK DAN ONLINE</dc:title>
  <dc:creator>Microsoft</dc:creator>
  <cp:lastModifiedBy>Acer</cp:lastModifiedBy>
  <cp:revision>26</cp:revision>
  <dcterms:created xsi:type="dcterms:W3CDTF">2017-02-06T11:21:44Z</dcterms:created>
  <dcterms:modified xsi:type="dcterms:W3CDTF">2019-08-18T08:15:08Z</dcterms:modified>
</cp:coreProperties>
</file>