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1" r:id="rId3"/>
    <p:sldId id="282" r:id="rId4"/>
    <p:sldId id="295" r:id="rId5"/>
    <p:sldId id="291" r:id="rId6"/>
    <p:sldId id="308" r:id="rId7"/>
    <p:sldId id="312" r:id="rId8"/>
    <p:sldId id="307" r:id="rId9"/>
    <p:sldId id="292" r:id="rId10"/>
    <p:sldId id="294" r:id="rId11"/>
    <p:sldId id="284" r:id="rId12"/>
    <p:sldId id="310" r:id="rId13"/>
    <p:sldId id="309" r:id="rId14"/>
    <p:sldId id="315" r:id="rId15"/>
    <p:sldId id="285" r:id="rId16"/>
    <p:sldId id="314" r:id="rId17"/>
    <p:sldId id="288" r:id="rId18"/>
    <p:sldId id="289" r:id="rId19"/>
    <p:sldId id="303" r:id="rId20"/>
    <p:sldId id="304" r:id="rId21"/>
    <p:sldId id="280" r:id="rId2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FFBB7-3435-46BA-817C-D8B91A5230E1}" type="datetimeFigureOut">
              <a:rPr lang="id-ID" smtClean="0"/>
              <a:t>14/09/2020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63C0E9-4C57-4021-B598-6CA76A4067D7}" type="slidenum">
              <a:rPr lang="id-ID" smtClean="0"/>
              <a:t>‹#›</a:t>
            </a:fld>
            <a:endParaRPr lang="id-ID"/>
          </a:p>
        </p:txBody>
      </p:sp>
    </p:spTree>
    <p:extLst>
      <p:ext uri="{BB962C8B-B14F-4D97-AF65-F5344CB8AC3E}">
        <p14:creationId xmlns:p14="http://schemas.microsoft.com/office/powerpoint/2010/main" val="356718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9007960-8370-4D67-9CE7-D063DC7F81FC}" type="datetimeFigureOut">
              <a:rPr lang="id-ID" smtClean="0"/>
              <a:t>14/09/2020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157843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07960-8370-4D67-9CE7-D063DC7F81FC}" type="datetimeFigureOut">
              <a:rPr lang="id-ID" smtClean="0"/>
              <a:t>14/09/2020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393763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07960-8370-4D67-9CE7-D063DC7F81FC}" type="datetimeFigureOut">
              <a:rPr lang="id-ID" smtClean="0"/>
              <a:t>14/09/2020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97159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07960-8370-4D67-9CE7-D063DC7F81FC}" type="datetimeFigureOut">
              <a:rPr lang="id-ID" smtClean="0"/>
              <a:t>14/09/2020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301344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007960-8370-4D67-9CE7-D063DC7F81FC}" type="datetimeFigureOut">
              <a:rPr lang="id-ID" smtClean="0"/>
              <a:t>14/09/2020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45460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9007960-8370-4D67-9CE7-D063DC7F81FC}" type="datetimeFigureOut">
              <a:rPr lang="id-ID" smtClean="0"/>
              <a:t>14/09/2020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128049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9007960-8370-4D67-9CE7-D063DC7F81FC}" type="datetimeFigureOut">
              <a:rPr lang="id-ID" smtClean="0"/>
              <a:t>14/09/2020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153909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9007960-8370-4D67-9CE7-D063DC7F81FC}" type="datetimeFigureOut">
              <a:rPr lang="id-ID" smtClean="0"/>
              <a:t>14/09/2020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216714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07960-8370-4D67-9CE7-D063DC7F81FC}" type="datetimeFigureOut">
              <a:rPr lang="id-ID" smtClean="0"/>
              <a:t>14/09/2020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376497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007960-8370-4D67-9CE7-D063DC7F81FC}" type="datetimeFigureOut">
              <a:rPr lang="id-ID" smtClean="0"/>
              <a:t>14/09/2020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418648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007960-8370-4D67-9CE7-D063DC7F81FC}" type="datetimeFigureOut">
              <a:rPr lang="id-ID" smtClean="0"/>
              <a:t>14/09/2020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278120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07960-8370-4D67-9CE7-D063DC7F81FC}" type="datetimeFigureOut">
              <a:rPr lang="id-ID" smtClean="0"/>
              <a:t>14/09/2020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BAFCB-E3FF-42DB-B930-6619C393800F}" type="slidenum">
              <a:rPr lang="id-ID" smtClean="0"/>
              <a:t>‹#›</a:t>
            </a:fld>
            <a:endParaRPr lang="id-ID"/>
          </a:p>
        </p:txBody>
      </p:sp>
    </p:spTree>
    <p:extLst>
      <p:ext uri="{BB962C8B-B14F-4D97-AF65-F5344CB8AC3E}">
        <p14:creationId xmlns:p14="http://schemas.microsoft.com/office/powerpoint/2010/main" val="103790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hyperlink" Target="https://id.wikipedia.org/wiki/Sumber_daya" TargetMode="External"/><Relationship Id="rId3" Type="http://schemas.microsoft.com/office/2007/relationships/hdphoto" Target="../media/hdphoto3.wdp"/><Relationship Id="rId7" Type="http://schemas.openxmlformats.org/officeDocument/2006/relationships/hyperlink" Target="https://id.wikipedia.org/wiki/Mengambil_keputusan"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id.wikipedia.org/wiki/Strategi" TargetMode="External"/><Relationship Id="rId11" Type="http://schemas.openxmlformats.org/officeDocument/2006/relationships/image" Target="../media/image9.png"/><Relationship Id="rId5" Type="http://schemas.openxmlformats.org/officeDocument/2006/relationships/hyperlink" Target="https://id.wikipedia.org/wiki/Organisasi" TargetMode="External"/><Relationship Id="rId10" Type="http://schemas.openxmlformats.org/officeDocument/2006/relationships/hyperlink" Target="https://id.wikipedia.org/wiki/Sumber_daya_manusia" TargetMode="External"/><Relationship Id="rId4" Type="http://schemas.openxmlformats.org/officeDocument/2006/relationships/hyperlink" Target="https://id.wikipedia.org/wiki/Proses" TargetMode="External"/><Relationship Id="rId9" Type="http://schemas.openxmlformats.org/officeDocument/2006/relationships/hyperlink" Target="https://id.wikipedia.org/wiki/Modal"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19" y="188640"/>
            <a:ext cx="8712968"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10103" y="980728"/>
            <a:ext cx="7772400" cy="1470025"/>
          </a:xfrm>
        </p:spPr>
        <p:txBody>
          <a:bodyPr>
            <a:normAutofit/>
          </a:bodyPr>
          <a:lstStyle/>
          <a:p>
            <a:r>
              <a:rPr lang="id-ID" sz="3600" b="1" dirty="0">
                <a:solidFill>
                  <a:schemeClr val="accent1">
                    <a:lumMod val="75000"/>
                  </a:schemeClr>
                </a:solidFill>
              </a:rPr>
              <a:t>ACCOUNT PLANNING</a:t>
            </a:r>
          </a:p>
        </p:txBody>
      </p:sp>
      <p:sp>
        <p:nvSpPr>
          <p:cNvPr id="3" name="Subtitle 2"/>
          <p:cNvSpPr>
            <a:spLocks noGrp="1"/>
          </p:cNvSpPr>
          <p:nvPr>
            <p:ph type="subTitle" idx="1"/>
          </p:nvPr>
        </p:nvSpPr>
        <p:spPr>
          <a:xfrm>
            <a:off x="1371600" y="2852936"/>
            <a:ext cx="6400800" cy="2785864"/>
          </a:xfrm>
        </p:spPr>
        <p:txBody>
          <a:bodyPr/>
          <a:lstStyle/>
          <a:p>
            <a:r>
              <a:rPr lang="id-ID" b="1" dirty="0"/>
              <a:t>PART 2</a:t>
            </a:r>
          </a:p>
          <a:p>
            <a:r>
              <a:rPr lang="id-ID" b="1" dirty="0"/>
              <a:t>STRATEGIC PLANNING</a:t>
            </a:r>
          </a:p>
        </p:txBody>
      </p:sp>
    </p:spTree>
    <p:extLst>
      <p:ext uri="{BB962C8B-B14F-4D97-AF65-F5344CB8AC3E}">
        <p14:creationId xmlns:p14="http://schemas.microsoft.com/office/powerpoint/2010/main" val="1540121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id-ID" sz="3600" b="1" dirty="0"/>
              <a:t>Strategi</a:t>
            </a: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9000"/>
                    </a14:imgEffect>
                    <a14:imgEffect>
                      <a14:brightnessContrast bright="35000" contrast="17000"/>
                    </a14:imgEffect>
                  </a14:imgLayer>
                </a14:imgProps>
              </a:ext>
              <a:ext uri="{28A0092B-C50C-407E-A947-70E740481C1C}">
                <a14:useLocalDpi xmlns:a14="http://schemas.microsoft.com/office/drawing/2010/main" val="0"/>
              </a:ext>
            </a:extLst>
          </a:blip>
          <a:stretch>
            <a:fillRect/>
          </a:stretch>
        </p:blipFill>
        <p:spPr>
          <a:xfrm>
            <a:off x="395536" y="1556792"/>
            <a:ext cx="8445624" cy="5103155"/>
          </a:xfrm>
        </p:spPr>
      </p:pic>
      <p:sp>
        <p:nvSpPr>
          <p:cNvPr id="6" name="Subtitle 2"/>
          <p:cNvSpPr txBox="1">
            <a:spLocks/>
          </p:cNvSpPr>
          <p:nvPr/>
        </p:nvSpPr>
        <p:spPr>
          <a:xfrm>
            <a:off x="683568" y="1628800"/>
            <a:ext cx="7992888"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n-US" b="1" dirty="0" err="1">
                <a:solidFill>
                  <a:schemeClr val="tx1">
                    <a:lumMod val="75000"/>
                    <a:lumOff val="25000"/>
                  </a:schemeClr>
                </a:solidFill>
              </a:rPr>
              <a:t>Strategi</a:t>
            </a:r>
            <a:r>
              <a:rPr lang="en-US" b="1" dirty="0">
                <a:solidFill>
                  <a:schemeClr val="tx1">
                    <a:lumMod val="75000"/>
                    <a:lumOff val="25000"/>
                  </a:schemeClr>
                </a:solidFill>
              </a:rPr>
              <a:t> </a:t>
            </a:r>
            <a:r>
              <a:rPr lang="en-US" b="1" dirty="0" err="1">
                <a:solidFill>
                  <a:schemeClr val="tx1">
                    <a:lumMod val="75000"/>
                    <a:lumOff val="25000"/>
                  </a:schemeClr>
                </a:solidFill>
              </a:rPr>
              <a:t>merupakan</a:t>
            </a:r>
            <a:r>
              <a:rPr lang="en-US" b="1" dirty="0">
                <a:solidFill>
                  <a:schemeClr val="tx1">
                    <a:lumMod val="75000"/>
                    <a:lumOff val="25000"/>
                  </a:schemeClr>
                </a:solidFill>
              </a:rPr>
              <a:t> </a:t>
            </a:r>
            <a:r>
              <a:rPr lang="en-US" b="1" dirty="0" err="1">
                <a:solidFill>
                  <a:schemeClr val="tx1">
                    <a:lumMod val="75000"/>
                    <a:lumOff val="25000"/>
                  </a:schemeClr>
                </a:solidFill>
              </a:rPr>
              <a:t>dasar</a:t>
            </a:r>
            <a:r>
              <a:rPr lang="en-US" b="1" dirty="0">
                <a:solidFill>
                  <a:schemeClr val="tx1">
                    <a:lumMod val="75000"/>
                    <a:lumOff val="25000"/>
                  </a:schemeClr>
                </a:solidFill>
              </a:rPr>
              <a:t> </a:t>
            </a:r>
            <a:r>
              <a:rPr lang="en-US" b="1" dirty="0" err="1">
                <a:solidFill>
                  <a:schemeClr val="tx1">
                    <a:lumMod val="75000"/>
                    <a:lumOff val="25000"/>
                  </a:schemeClr>
                </a:solidFill>
              </a:rPr>
              <a:t>membangun</a:t>
            </a:r>
            <a:r>
              <a:rPr lang="en-US" b="1" dirty="0">
                <a:solidFill>
                  <a:schemeClr val="tx1">
                    <a:lumMod val="75000"/>
                    <a:lumOff val="25000"/>
                  </a:schemeClr>
                </a:solidFill>
              </a:rPr>
              <a:t> </a:t>
            </a:r>
            <a:r>
              <a:rPr lang="id-ID" b="1" i="1" dirty="0">
                <a:solidFill>
                  <a:schemeClr val="tx1">
                    <a:lumMod val="75000"/>
                    <a:lumOff val="25000"/>
                  </a:schemeClr>
                </a:solidFill>
              </a:rPr>
              <a:t>brand</a:t>
            </a:r>
            <a:r>
              <a:rPr lang="en-US" b="1" dirty="0">
                <a:solidFill>
                  <a:schemeClr val="tx1">
                    <a:lumMod val="75000"/>
                    <a:lumOff val="25000"/>
                  </a:schemeClr>
                </a:solidFill>
              </a:rPr>
              <a:t>, </a:t>
            </a:r>
            <a:r>
              <a:rPr lang="en-US" b="1" dirty="0" err="1">
                <a:solidFill>
                  <a:schemeClr val="tx1">
                    <a:lumMod val="75000"/>
                    <a:lumOff val="25000"/>
                  </a:schemeClr>
                </a:solidFill>
              </a:rPr>
              <a:t>strategi</a:t>
            </a:r>
            <a:r>
              <a:rPr lang="en-US" b="1" dirty="0">
                <a:solidFill>
                  <a:schemeClr val="tx1">
                    <a:lumMod val="75000"/>
                    <a:lumOff val="25000"/>
                  </a:schemeClr>
                </a:solidFill>
              </a:rPr>
              <a:t> </a:t>
            </a:r>
            <a:r>
              <a:rPr lang="en-US" b="1" dirty="0" err="1">
                <a:solidFill>
                  <a:schemeClr val="tx1">
                    <a:lumMod val="75000"/>
                    <a:lumOff val="25000"/>
                  </a:schemeClr>
                </a:solidFill>
              </a:rPr>
              <a:t>memegang</a:t>
            </a:r>
            <a:r>
              <a:rPr lang="en-US" b="1" dirty="0">
                <a:solidFill>
                  <a:schemeClr val="tx1">
                    <a:lumMod val="75000"/>
                    <a:lumOff val="25000"/>
                  </a:schemeClr>
                </a:solidFill>
              </a:rPr>
              <a:t> </a:t>
            </a:r>
            <a:r>
              <a:rPr lang="en-US" b="1" dirty="0" err="1">
                <a:solidFill>
                  <a:schemeClr val="tx1">
                    <a:lumMod val="75000"/>
                    <a:lumOff val="25000"/>
                  </a:schemeClr>
                </a:solidFill>
              </a:rPr>
              <a:t>peranan</a:t>
            </a:r>
            <a:r>
              <a:rPr lang="en-US" b="1" dirty="0">
                <a:solidFill>
                  <a:schemeClr val="tx1">
                    <a:lumMod val="75000"/>
                    <a:lumOff val="25000"/>
                  </a:schemeClr>
                </a:solidFill>
              </a:rPr>
              <a:t> vital </a:t>
            </a:r>
            <a:r>
              <a:rPr lang="en-US" b="1" dirty="0" err="1">
                <a:solidFill>
                  <a:schemeClr val="tx1">
                    <a:lumMod val="75000"/>
                    <a:lumOff val="25000"/>
                  </a:schemeClr>
                </a:solidFill>
              </a:rPr>
              <a:t>dalam</a:t>
            </a:r>
            <a:r>
              <a:rPr lang="en-US" b="1" dirty="0">
                <a:solidFill>
                  <a:schemeClr val="tx1">
                    <a:lumMod val="75000"/>
                    <a:lumOff val="25000"/>
                  </a:schemeClr>
                </a:solidFill>
              </a:rPr>
              <a:t> </a:t>
            </a:r>
            <a:r>
              <a:rPr lang="en-US" b="1" dirty="0" err="1">
                <a:solidFill>
                  <a:schemeClr val="tx1">
                    <a:lumMod val="75000"/>
                    <a:lumOff val="25000"/>
                  </a:schemeClr>
                </a:solidFill>
              </a:rPr>
              <a:t>penentuan</a:t>
            </a:r>
            <a:r>
              <a:rPr lang="en-US" b="1" dirty="0">
                <a:solidFill>
                  <a:schemeClr val="tx1">
                    <a:lumMod val="75000"/>
                    <a:lumOff val="25000"/>
                  </a:schemeClr>
                </a:solidFill>
              </a:rPr>
              <a:t> </a:t>
            </a:r>
            <a:r>
              <a:rPr lang="en-US" b="1" dirty="0" err="1">
                <a:solidFill>
                  <a:schemeClr val="tx1">
                    <a:lumMod val="75000"/>
                    <a:lumOff val="25000"/>
                  </a:schemeClr>
                </a:solidFill>
              </a:rPr>
              <a:t>keberhasilan</a:t>
            </a:r>
            <a:r>
              <a:rPr lang="en-US" b="1" dirty="0">
                <a:solidFill>
                  <a:schemeClr val="tx1">
                    <a:lumMod val="75000"/>
                    <a:lumOff val="25000"/>
                  </a:schemeClr>
                </a:solidFill>
              </a:rPr>
              <a:t> </a:t>
            </a:r>
            <a:r>
              <a:rPr lang="en-US" b="1" dirty="0" err="1">
                <a:solidFill>
                  <a:schemeClr val="tx1">
                    <a:lumMod val="75000"/>
                    <a:lumOff val="25000"/>
                  </a:schemeClr>
                </a:solidFill>
              </a:rPr>
              <a:t>iklan</a:t>
            </a:r>
            <a:r>
              <a:rPr lang="en-US" b="1" dirty="0">
                <a:solidFill>
                  <a:schemeClr val="tx1">
                    <a:lumMod val="75000"/>
                    <a:lumOff val="25000"/>
                  </a:schemeClr>
                </a:solidFill>
              </a:rPr>
              <a:t>. </a:t>
            </a:r>
            <a:r>
              <a:rPr lang="en-US" b="1" dirty="0" err="1">
                <a:solidFill>
                  <a:schemeClr val="tx1">
                    <a:lumMod val="75000"/>
                    <a:lumOff val="25000"/>
                  </a:schemeClr>
                </a:solidFill>
              </a:rPr>
              <a:t>Strategi</a:t>
            </a:r>
            <a:r>
              <a:rPr lang="en-US" b="1" dirty="0">
                <a:solidFill>
                  <a:schemeClr val="tx1">
                    <a:lumMod val="75000"/>
                    <a:lumOff val="25000"/>
                  </a:schemeClr>
                </a:solidFill>
              </a:rPr>
              <a:t> </a:t>
            </a:r>
            <a:r>
              <a:rPr lang="en-US" b="1" dirty="0" err="1">
                <a:solidFill>
                  <a:schemeClr val="tx1">
                    <a:lumMod val="75000"/>
                    <a:lumOff val="25000"/>
                  </a:schemeClr>
                </a:solidFill>
              </a:rPr>
              <a:t>menjaga</a:t>
            </a:r>
            <a:r>
              <a:rPr lang="en-US" b="1" dirty="0">
                <a:solidFill>
                  <a:schemeClr val="tx1">
                    <a:lumMod val="75000"/>
                    <a:lumOff val="25000"/>
                  </a:schemeClr>
                </a:solidFill>
              </a:rPr>
              <a:t> agar </a:t>
            </a:r>
            <a:r>
              <a:rPr lang="en-US" b="1" dirty="0" err="1">
                <a:solidFill>
                  <a:schemeClr val="tx1">
                    <a:lumMod val="75000"/>
                    <a:lumOff val="25000"/>
                  </a:schemeClr>
                </a:solidFill>
              </a:rPr>
              <a:t>periklanan</a:t>
            </a:r>
            <a:r>
              <a:rPr lang="en-US" b="1" dirty="0">
                <a:solidFill>
                  <a:schemeClr val="tx1">
                    <a:lumMod val="75000"/>
                    <a:lumOff val="25000"/>
                  </a:schemeClr>
                </a:solidFill>
              </a:rPr>
              <a:t> </a:t>
            </a:r>
            <a:r>
              <a:rPr lang="en-US" b="1" dirty="0" err="1">
                <a:solidFill>
                  <a:schemeClr val="tx1">
                    <a:lumMod val="75000"/>
                    <a:lumOff val="25000"/>
                  </a:schemeClr>
                </a:solidFill>
              </a:rPr>
              <a:t>dan</a:t>
            </a:r>
            <a:r>
              <a:rPr lang="en-US" b="1" dirty="0">
                <a:solidFill>
                  <a:schemeClr val="tx1">
                    <a:lumMod val="75000"/>
                    <a:lumOff val="25000"/>
                  </a:schemeClr>
                </a:solidFill>
              </a:rPr>
              <a:t> </a:t>
            </a:r>
            <a:r>
              <a:rPr lang="en-US" b="1" i="1" dirty="0" err="1">
                <a:solidFill>
                  <a:schemeClr val="tx1">
                    <a:lumMod val="75000"/>
                    <a:lumOff val="25000"/>
                  </a:schemeClr>
                </a:solidFill>
              </a:rPr>
              <a:t>elemen</a:t>
            </a:r>
            <a:r>
              <a:rPr lang="id-ID" b="1" i="1" dirty="0">
                <a:solidFill>
                  <a:schemeClr val="tx1">
                    <a:lumMod val="75000"/>
                    <a:lumOff val="25000"/>
                  </a:schemeClr>
                </a:solidFill>
              </a:rPr>
              <a:t>t</a:t>
            </a:r>
            <a:r>
              <a:rPr lang="en-US" b="1" dirty="0">
                <a:solidFill>
                  <a:schemeClr val="tx1">
                    <a:lumMod val="75000"/>
                    <a:lumOff val="25000"/>
                  </a:schemeClr>
                </a:solidFill>
              </a:rPr>
              <a:t> </a:t>
            </a:r>
            <a:r>
              <a:rPr lang="en-US" b="1" dirty="0" err="1">
                <a:solidFill>
                  <a:schemeClr val="tx1">
                    <a:lumMod val="75000"/>
                    <a:lumOff val="25000"/>
                  </a:schemeClr>
                </a:solidFill>
              </a:rPr>
              <a:t>pemasaran</a:t>
            </a:r>
            <a:r>
              <a:rPr lang="en-US" b="1" dirty="0">
                <a:solidFill>
                  <a:schemeClr val="tx1">
                    <a:lumMod val="75000"/>
                    <a:lumOff val="25000"/>
                  </a:schemeClr>
                </a:solidFill>
              </a:rPr>
              <a:t> </a:t>
            </a:r>
            <a:r>
              <a:rPr lang="en-US" b="1" dirty="0" err="1">
                <a:solidFill>
                  <a:schemeClr val="tx1">
                    <a:lumMod val="75000"/>
                    <a:lumOff val="25000"/>
                  </a:schemeClr>
                </a:solidFill>
              </a:rPr>
              <a:t>berada</a:t>
            </a:r>
            <a:r>
              <a:rPr lang="en-US" b="1" dirty="0">
                <a:solidFill>
                  <a:schemeClr val="tx1">
                    <a:lumMod val="75000"/>
                    <a:lumOff val="25000"/>
                  </a:schemeClr>
                </a:solidFill>
              </a:rPr>
              <a:t> </a:t>
            </a:r>
            <a:r>
              <a:rPr lang="en-US" b="1" dirty="0" err="1">
                <a:solidFill>
                  <a:schemeClr val="tx1">
                    <a:lumMod val="75000"/>
                    <a:lumOff val="25000"/>
                  </a:schemeClr>
                </a:solidFill>
              </a:rPr>
              <a:t>dalam</a:t>
            </a:r>
            <a:r>
              <a:rPr lang="en-US" b="1" dirty="0">
                <a:solidFill>
                  <a:schemeClr val="tx1">
                    <a:lumMod val="75000"/>
                    <a:lumOff val="25000"/>
                  </a:schemeClr>
                </a:solidFill>
              </a:rPr>
              <a:t> </a:t>
            </a:r>
            <a:r>
              <a:rPr lang="en-US" b="1" dirty="0" err="1">
                <a:solidFill>
                  <a:schemeClr val="tx1">
                    <a:lumMod val="75000"/>
                    <a:lumOff val="25000"/>
                  </a:schemeClr>
                </a:solidFill>
              </a:rPr>
              <a:t>jalur</a:t>
            </a:r>
            <a:r>
              <a:rPr lang="en-US" b="1" dirty="0">
                <a:solidFill>
                  <a:schemeClr val="tx1">
                    <a:lumMod val="75000"/>
                    <a:lumOff val="25000"/>
                  </a:schemeClr>
                </a:solidFill>
              </a:rPr>
              <a:t> yang </a:t>
            </a:r>
            <a:r>
              <a:rPr lang="en-US" b="1" dirty="0" err="1">
                <a:solidFill>
                  <a:schemeClr val="tx1">
                    <a:lumMod val="75000"/>
                    <a:lumOff val="25000"/>
                  </a:schemeClr>
                </a:solidFill>
              </a:rPr>
              <a:t>tepat</a:t>
            </a:r>
            <a:r>
              <a:rPr lang="en-US" b="1" dirty="0">
                <a:solidFill>
                  <a:schemeClr val="tx1">
                    <a:lumMod val="75000"/>
                    <a:lumOff val="25000"/>
                  </a:schemeClr>
                </a:solidFill>
              </a:rPr>
              <a:t> </a:t>
            </a:r>
            <a:r>
              <a:rPr lang="en-US" b="1" dirty="0" err="1">
                <a:solidFill>
                  <a:schemeClr val="tx1">
                    <a:lumMod val="75000"/>
                    <a:lumOff val="25000"/>
                  </a:schemeClr>
                </a:solidFill>
              </a:rPr>
              <a:t>serta</a:t>
            </a:r>
            <a:r>
              <a:rPr lang="en-US" b="1" dirty="0">
                <a:solidFill>
                  <a:schemeClr val="tx1">
                    <a:lumMod val="75000"/>
                    <a:lumOff val="25000"/>
                  </a:schemeClr>
                </a:solidFill>
              </a:rPr>
              <a:t> </a:t>
            </a:r>
            <a:r>
              <a:rPr lang="en-US" b="1" dirty="0" err="1">
                <a:solidFill>
                  <a:schemeClr val="tx1">
                    <a:lumMod val="75000"/>
                    <a:lumOff val="25000"/>
                  </a:schemeClr>
                </a:solidFill>
              </a:rPr>
              <a:t>membangun</a:t>
            </a:r>
            <a:r>
              <a:rPr lang="en-US" b="1" dirty="0">
                <a:solidFill>
                  <a:schemeClr val="tx1">
                    <a:lumMod val="75000"/>
                    <a:lumOff val="25000"/>
                  </a:schemeClr>
                </a:solidFill>
              </a:rPr>
              <a:t> </a:t>
            </a:r>
            <a:r>
              <a:rPr lang="en-US" b="1" dirty="0" err="1">
                <a:solidFill>
                  <a:schemeClr val="tx1">
                    <a:lumMod val="75000"/>
                    <a:lumOff val="25000"/>
                  </a:schemeClr>
                </a:solidFill>
              </a:rPr>
              <a:t>kepribadian</a:t>
            </a:r>
            <a:r>
              <a:rPr lang="en-US" b="1" dirty="0">
                <a:solidFill>
                  <a:schemeClr val="tx1">
                    <a:lumMod val="75000"/>
                    <a:lumOff val="25000"/>
                  </a:schemeClr>
                </a:solidFill>
              </a:rPr>
              <a:t> </a:t>
            </a:r>
            <a:r>
              <a:rPr lang="id-ID" b="1" i="1" dirty="0">
                <a:solidFill>
                  <a:schemeClr val="tx1">
                    <a:lumMod val="75000"/>
                    <a:lumOff val="25000"/>
                  </a:schemeClr>
                </a:solidFill>
              </a:rPr>
              <a:t>brand</a:t>
            </a:r>
            <a:r>
              <a:rPr lang="en-US" b="1" dirty="0">
                <a:solidFill>
                  <a:schemeClr val="tx1">
                    <a:lumMod val="75000"/>
                    <a:lumOff val="25000"/>
                  </a:schemeClr>
                </a:solidFill>
              </a:rPr>
              <a:t> </a:t>
            </a:r>
            <a:r>
              <a:rPr lang="en-US" b="1" dirty="0" err="1">
                <a:solidFill>
                  <a:schemeClr val="tx1">
                    <a:lumMod val="75000"/>
                    <a:lumOff val="25000"/>
                  </a:schemeClr>
                </a:solidFill>
              </a:rPr>
              <a:t>dengan</a:t>
            </a:r>
            <a:r>
              <a:rPr lang="en-US" b="1" dirty="0">
                <a:solidFill>
                  <a:schemeClr val="tx1">
                    <a:lumMod val="75000"/>
                    <a:lumOff val="25000"/>
                  </a:schemeClr>
                </a:solidFill>
              </a:rPr>
              <a:t> </a:t>
            </a:r>
            <a:r>
              <a:rPr lang="en-US" b="1" dirty="0" err="1">
                <a:solidFill>
                  <a:schemeClr val="tx1">
                    <a:lumMod val="75000"/>
                    <a:lumOff val="25000"/>
                  </a:schemeClr>
                </a:solidFill>
              </a:rPr>
              <a:t>jelas</a:t>
            </a:r>
            <a:r>
              <a:rPr lang="en-US" b="1" dirty="0">
                <a:solidFill>
                  <a:schemeClr val="tx1">
                    <a:lumMod val="75000"/>
                    <a:lumOff val="25000"/>
                  </a:schemeClr>
                </a:solidFill>
              </a:rPr>
              <a:t> dan </a:t>
            </a:r>
            <a:r>
              <a:rPr lang="en-US" b="1" dirty="0" err="1">
                <a:solidFill>
                  <a:schemeClr val="tx1">
                    <a:lumMod val="75000"/>
                    <a:lumOff val="25000"/>
                  </a:schemeClr>
                </a:solidFill>
              </a:rPr>
              <a:t>konsisten</a:t>
            </a:r>
            <a:r>
              <a:rPr lang="en-US" b="1" dirty="0">
                <a:solidFill>
                  <a:schemeClr val="tx1">
                    <a:lumMod val="75000"/>
                    <a:lumOff val="25000"/>
                  </a:schemeClr>
                </a:solidFill>
              </a:rPr>
              <a:t>. </a:t>
            </a:r>
            <a:br>
              <a:rPr lang="en-US" b="1" dirty="0"/>
            </a:br>
            <a:endParaRPr lang="id-ID" b="1" dirty="0"/>
          </a:p>
        </p:txBody>
      </p:sp>
    </p:spTree>
    <p:extLst>
      <p:ext uri="{BB962C8B-B14F-4D97-AF65-F5344CB8AC3E}">
        <p14:creationId xmlns:p14="http://schemas.microsoft.com/office/powerpoint/2010/main" val="301729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922114"/>
          </a:xfrm>
        </p:spPr>
        <p:txBody>
          <a:bodyPr>
            <a:normAutofit/>
          </a:bodyPr>
          <a:lstStyle/>
          <a:p>
            <a:r>
              <a:rPr lang="id-ID" sz="3600" b="1" dirty="0"/>
              <a:t>Perencanaan Strategis</a:t>
            </a:r>
            <a:endParaRPr lang="id-ID" sz="3600"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7000"/>
                    </a14:imgEffect>
                    <a14:imgEffect>
                      <a14:brightnessContrast bright="18000" contrast="43000"/>
                    </a14:imgEffect>
                  </a14:imgLayer>
                </a14:imgProps>
              </a:ext>
              <a:ext uri="{28A0092B-C50C-407E-A947-70E740481C1C}">
                <a14:useLocalDpi xmlns:a14="http://schemas.microsoft.com/office/drawing/2010/main" val="0"/>
              </a:ext>
            </a:extLst>
          </a:blip>
          <a:stretch>
            <a:fillRect/>
          </a:stretch>
        </p:blipFill>
        <p:spPr>
          <a:xfrm>
            <a:off x="395536" y="1556792"/>
            <a:ext cx="8445624" cy="5103155"/>
          </a:xfrm>
        </p:spPr>
      </p:pic>
      <p:sp>
        <p:nvSpPr>
          <p:cNvPr id="6" name="Subtitle 2"/>
          <p:cNvSpPr txBox="1">
            <a:spLocks/>
          </p:cNvSpPr>
          <p:nvPr/>
        </p:nvSpPr>
        <p:spPr>
          <a:xfrm>
            <a:off x="683568" y="1628800"/>
            <a:ext cx="374441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D" altLang="en-US" dirty="0"/>
              <a:t>PERENCANAAN YANG BERHUBUNGAN DENGAN PROSES PENETAPAN TUJUAN, DIMANA KEPUTUSAN YANG DIBUAT DIDASARKAN ATAS KEPENTINGAN INSTITUSI.</a:t>
            </a:r>
            <a:endParaRPr lang="en-US" altLang="en-US"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510465"/>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10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922114"/>
          </a:xfrm>
        </p:spPr>
        <p:txBody>
          <a:bodyPr>
            <a:normAutofit/>
          </a:bodyPr>
          <a:lstStyle/>
          <a:p>
            <a:r>
              <a:rPr lang="id-ID" sz="3600" b="1" dirty="0"/>
              <a:t>Perencanaan Strategis</a:t>
            </a:r>
            <a:endParaRPr lang="id-ID" sz="3600"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7000"/>
                    </a14:imgEffect>
                    <a14:imgEffect>
                      <a14:brightnessContrast bright="18000" contrast="43000"/>
                    </a14:imgEffect>
                  </a14:imgLayer>
                </a14:imgProps>
              </a:ext>
              <a:ext uri="{28A0092B-C50C-407E-A947-70E740481C1C}">
                <a14:useLocalDpi xmlns:a14="http://schemas.microsoft.com/office/drawing/2010/main" val="0"/>
              </a:ext>
            </a:extLst>
          </a:blip>
          <a:stretch>
            <a:fillRect/>
          </a:stretch>
        </p:blipFill>
        <p:spPr>
          <a:xfrm>
            <a:off x="395536" y="1556792"/>
            <a:ext cx="8445624" cy="5103155"/>
          </a:xfrm>
        </p:spPr>
      </p:pic>
      <p:sp>
        <p:nvSpPr>
          <p:cNvPr id="6" name="Subtitle 2"/>
          <p:cNvSpPr txBox="1">
            <a:spLocks/>
          </p:cNvSpPr>
          <p:nvPr/>
        </p:nvSpPr>
        <p:spPr>
          <a:xfrm>
            <a:off x="683568" y="1628800"/>
            <a:ext cx="3744416" cy="489654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b="1" dirty="0"/>
              <a:t>Perencanaan strategis</a:t>
            </a:r>
            <a:r>
              <a:rPr lang="id-ID" dirty="0"/>
              <a:t> adalah </a:t>
            </a:r>
            <a:r>
              <a:rPr lang="id-ID" dirty="0">
                <a:hlinkClick r:id="rId4" tooltip="Proses"/>
              </a:rPr>
              <a:t>proses</a:t>
            </a:r>
            <a:r>
              <a:rPr lang="id-ID" dirty="0"/>
              <a:t> yang dilakukan suatu </a:t>
            </a:r>
            <a:r>
              <a:rPr lang="id-ID" dirty="0">
                <a:hlinkClick r:id="rId5" tooltip="Organisasi"/>
              </a:rPr>
              <a:t>organisasi</a:t>
            </a:r>
            <a:r>
              <a:rPr lang="id-ID" dirty="0"/>
              <a:t> untuk menentukan </a:t>
            </a:r>
            <a:r>
              <a:rPr lang="id-ID" dirty="0">
                <a:hlinkClick r:id="rId6" tooltip="Strategi"/>
              </a:rPr>
              <a:t>strategi</a:t>
            </a:r>
            <a:r>
              <a:rPr lang="id-ID" dirty="0"/>
              <a:t> atau arahan, serta </a:t>
            </a:r>
            <a:r>
              <a:rPr lang="id-ID" dirty="0">
                <a:hlinkClick r:id="rId7" tooltip="Mengambil keputusan"/>
              </a:rPr>
              <a:t>mengambil keputusan</a:t>
            </a:r>
            <a:r>
              <a:rPr lang="id-ID" dirty="0"/>
              <a:t> untuk mengalokasikan </a:t>
            </a:r>
            <a:r>
              <a:rPr lang="id-ID" dirty="0">
                <a:hlinkClick r:id="rId8" tooltip="Sumber daya"/>
              </a:rPr>
              <a:t>sumber dayanya</a:t>
            </a:r>
            <a:r>
              <a:rPr lang="id-ID" dirty="0"/>
              <a:t> (termasuk </a:t>
            </a:r>
            <a:r>
              <a:rPr lang="id-ID" dirty="0">
                <a:hlinkClick r:id="rId9" tooltip="Modal"/>
              </a:rPr>
              <a:t>modal</a:t>
            </a:r>
            <a:r>
              <a:rPr lang="id-ID" dirty="0"/>
              <a:t> dan </a:t>
            </a:r>
            <a:r>
              <a:rPr lang="id-ID" dirty="0">
                <a:hlinkClick r:id="rId10" tooltip="Sumber daya manusia"/>
              </a:rPr>
              <a:t>sumber daya manusia</a:t>
            </a:r>
            <a:r>
              <a:rPr lang="id-ID" dirty="0"/>
              <a:t>) untuk mencapai strategi ini. </a:t>
            </a:r>
            <a:endParaRPr lang="en-US" altLang="en-US" dirty="0"/>
          </a:p>
        </p:txBody>
      </p:sp>
      <p:pic>
        <p:nvPicPr>
          <p:cNvPr id="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7984" y="1510465"/>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02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922114"/>
          </a:xfrm>
        </p:spPr>
        <p:txBody>
          <a:bodyPr>
            <a:normAutofit/>
          </a:bodyPr>
          <a:lstStyle/>
          <a:p>
            <a:r>
              <a:rPr lang="id-ID" sz="3600" b="1" dirty="0"/>
              <a:t>Perencanaan Strategis</a:t>
            </a:r>
            <a:endParaRPr lang="id-ID" sz="3600"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7000"/>
                    </a14:imgEffect>
                    <a14:imgEffect>
                      <a14:brightnessContrast bright="18000" contrast="43000"/>
                    </a14:imgEffect>
                  </a14:imgLayer>
                </a14:imgProps>
              </a:ext>
              <a:ext uri="{28A0092B-C50C-407E-A947-70E740481C1C}">
                <a14:useLocalDpi xmlns:a14="http://schemas.microsoft.com/office/drawing/2010/main" val="0"/>
              </a:ext>
            </a:extLst>
          </a:blip>
          <a:stretch>
            <a:fillRect/>
          </a:stretch>
        </p:blipFill>
        <p:spPr>
          <a:xfrm>
            <a:off x="395536" y="1556792"/>
            <a:ext cx="8445624" cy="5103155"/>
          </a:xfrm>
        </p:spPr>
      </p:pic>
      <p:sp>
        <p:nvSpPr>
          <p:cNvPr id="6" name="Subtitle 2"/>
          <p:cNvSpPr txBox="1">
            <a:spLocks/>
          </p:cNvSpPr>
          <p:nvPr/>
        </p:nvSpPr>
        <p:spPr>
          <a:xfrm>
            <a:off x="683568" y="1628800"/>
            <a:ext cx="777686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id-ID" altLang="en-US" dirty="0"/>
              <a:t>Bagi komunikasi pemasaran, perencanaan strategis adalah proses mengidentifikasi problem yang dapat dipecahkan dengan komunikasi pemasaran, kemudian menentukan </a:t>
            </a:r>
            <a:r>
              <a:rPr lang="id-ID" altLang="en-US" b="1" dirty="0"/>
              <a:t>tujuan/sasaran</a:t>
            </a:r>
            <a:r>
              <a:rPr lang="id-ID" altLang="en-US" dirty="0"/>
              <a:t>, menentukan </a:t>
            </a:r>
            <a:r>
              <a:rPr lang="id-ID" altLang="en-US" b="1" dirty="0"/>
              <a:t>strategi</a:t>
            </a:r>
            <a:r>
              <a:rPr lang="id-ID" altLang="en-US" dirty="0"/>
              <a:t>, dan mengiplementasikan </a:t>
            </a:r>
            <a:r>
              <a:rPr lang="id-ID" altLang="en-US" b="1" dirty="0"/>
              <a:t>taktik</a:t>
            </a:r>
            <a:r>
              <a:rPr lang="id-ID" altLang="en-US" dirty="0"/>
              <a:t>.</a:t>
            </a:r>
            <a:endParaRPr lang="en-US" altLang="en-US" dirty="0"/>
          </a:p>
        </p:txBody>
      </p:sp>
    </p:spTree>
    <p:extLst>
      <p:ext uri="{BB962C8B-B14F-4D97-AF65-F5344CB8AC3E}">
        <p14:creationId xmlns:p14="http://schemas.microsoft.com/office/powerpoint/2010/main" val="418046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922114"/>
          </a:xfrm>
        </p:spPr>
        <p:txBody>
          <a:bodyPr>
            <a:normAutofit/>
          </a:bodyPr>
          <a:lstStyle/>
          <a:p>
            <a:r>
              <a:rPr lang="id-ID" sz="3600" b="1" dirty="0"/>
              <a:t>Perencanaan Strategis</a:t>
            </a:r>
            <a:endParaRPr lang="id-ID" sz="3600"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7000"/>
                    </a14:imgEffect>
                    <a14:imgEffect>
                      <a14:brightnessContrast bright="18000" contrast="43000"/>
                    </a14:imgEffect>
                  </a14:imgLayer>
                </a14:imgProps>
              </a:ext>
              <a:ext uri="{28A0092B-C50C-407E-A947-70E740481C1C}">
                <a14:useLocalDpi xmlns:a14="http://schemas.microsoft.com/office/drawing/2010/main" val="0"/>
              </a:ext>
            </a:extLst>
          </a:blip>
          <a:stretch>
            <a:fillRect/>
          </a:stretch>
        </p:blipFill>
        <p:spPr>
          <a:xfrm>
            <a:off x="395536" y="1556792"/>
            <a:ext cx="8445624" cy="5103155"/>
          </a:xfrm>
        </p:spPr>
      </p:pic>
      <p:sp>
        <p:nvSpPr>
          <p:cNvPr id="6" name="Subtitle 2"/>
          <p:cNvSpPr txBox="1">
            <a:spLocks/>
          </p:cNvSpPr>
          <p:nvPr/>
        </p:nvSpPr>
        <p:spPr>
          <a:xfrm>
            <a:off x="683568" y="1628800"/>
            <a:ext cx="7776864"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en-US"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806374"/>
            <a:ext cx="41433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354745"/>
            <a:ext cx="4079325" cy="543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93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1000"/>
                    </a14:imgEffect>
                    <a14:imgEffect>
                      <a14:brightnessContrast bright="39000" contrast="26000"/>
                    </a14:imgEffect>
                  </a14:imgLayer>
                </a14:imgProps>
              </a:ext>
              <a:ext uri="{28A0092B-C50C-407E-A947-70E740481C1C}">
                <a14:useLocalDpi xmlns:a14="http://schemas.microsoft.com/office/drawing/2010/main" val="0"/>
              </a:ext>
            </a:extLst>
          </a:blip>
          <a:stretch>
            <a:fillRect/>
          </a:stretch>
        </p:blipFill>
        <p:spPr>
          <a:xfrm>
            <a:off x="395536" y="1556792"/>
            <a:ext cx="8445624" cy="5103155"/>
          </a:xfrm>
        </p:spPr>
      </p:pic>
      <p:sp>
        <p:nvSpPr>
          <p:cNvPr id="6" name="Subtitle 2"/>
          <p:cNvSpPr txBox="1">
            <a:spLocks/>
          </p:cNvSpPr>
          <p:nvPr/>
        </p:nvSpPr>
        <p:spPr>
          <a:xfrm>
            <a:off x="683568" y="1484784"/>
            <a:ext cx="7560840" cy="5040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D" sz="3000" b="1" dirty="0" err="1"/>
              <a:t>Perencanaan</a:t>
            </a:r>
            <a:r>
              <a:rPr lang="en-ID" sz="3000" b="1" dirty="0"/>
              <a:t> </a:t>
            </a:r>
            <a:r>
              <a:rPr lang="en-ID" sz="3000" b="1" dirty="0" err="1"/>
              <a:t>Bisnis</a:t>
            </a:r>
            <a:endParaRPr lang="id-ID" sz="3000" dirty="0"/>
          </a:p>
          <a:p>
            <a:pPr marL="0" indent="0" algn="just">
              <a:buNone/>
            </a:pPr>
            <a:r>
              <a:rPr lang="id-ID" sz="3000" dirty="0"/>
              <a:t>Tujuan perencanaan bisnis adalah memaksimalkan laba atau return of investment (ROI)</a:t>
            </a:r>
            <a:r>
              <a:rPr lang="en-ID" sz="3000" dirty="0"/>
              <a:t>.</a:t>
            </a:r>
            <a:endParaRPr lang="id-ID" sz="3000" dirty="0"/>
          </a:p>
          <a:p>
            <a:pPr algn="just"/>
            <a:r>
              <a:rPr lang="id-ID" sz="3000" b="1" dirty="0"/>
              <a:t>Perencaan Pemasaran</a:t>
            </a:r>
          </a:p>
          <a:p>
            <a:pPr marL="0" indent="0" algn="just">
              <a:buNone/>
            </a:pPr>
            <a:r>
              <a:rPr lang="id-ID" sz="3000" dirty="0"/>
              <a:t>Tujuan pada level ini biasanya difokuskan pada sales dan pangsa pasar, yakni pengukuran presentase pembelian kategori produk oleh konsumen.</a:t>
            </a:r>
          </a:p>
        </p:txBody>
      </p:sp>
      <p:sp>
        <p:nvSpPr>
          <p:cNvPr id="7" name="Title 1"/>
          <p:cNvSpPr>
            <a:spLocks noGrp="1"/>
          </p:cNvSpPr>
          <p:nvPr>
            <p:ph type="title"/>
          </p:nvPr>
        </p:nvSpPr>
        <p:spPr>
          <a:xfrm>
            <a:off x="457200" y="274638"/>
            <a:ext cx="7931224" cy="922114"/>
          </a:xfrm>
        </p:spPr>
        <p:txBody>
          <a:bodyPr>
            <a:normAutofit/>
          </a:bodyPr>
          <a:lstStyle/>
          <a:p>
            <a:r>
              <a:rPr lang="id-ID" sz="3600" b="1" dirty="0"/>
              <a:t>Proses Perencanaan Strategis</a:t>
            </a:r>
            <a:endParaRPr lang="id-ID" sz="3600" dirty="0"/>
          </a:p>
        </p:txBody>
      </p:sp>
    </p:spTree>
    <p:extLst>
      <p:ext uri="{BB962C8B-B14F-4D97-AF65-F5344CB8AC3E}">
        <p14:creationId xmlns:p14="http://schemas.microsoft.com/office/powerpoint/2010/main" val="26235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1000"/>
                    </a14:imgEffect>
                    <a14:imgEffect>
                      <a14:brightnessContrast bright="39000" contrast="26000"/>
                    </a14:imgEffect>
                  </a14:imgLayer>
                </a14:imgProps>
              </a:ext>
              <a:ext uri="{28A0092B-C50C-407E-A947-70E740481C1C}">
                <a14:useLocalDpi xmlns:a14="http://schemas.microsoft.com/office/drawing/2010/main" val="0"/>
              </a:ext>
            </a:extLst>
          </a:blip>
          <a:stretch>
            <a:fillRect/>
          </a:stretch>
        </p:blipFill>
        <p:spPr>
          <a:xfrm>
            <a:off x="395536" y="1556792"/>
            <a:ext cx="8445624" cy="5103155"/>
          </a:xfrm>
        </p:spPr>
      </p:pic>
      <p:sp>
        <p:nvSpPr>
          <p:cNvPr id="6" name="Subtitle 2"/>
          <p:cNvSpPr txBox="1">
            <a:spLocks/>
          </p:cNvSpPr>
          <p:nvPr/>
        </p:nvSpPr>
        <p:spPr>
          <a:xfrm>
            <a:off x="683568" y="1484784"/>
            <a:ext cx="7560840" cy="5040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ID" sz="3000" b="1" dirty="0" err="1"/>
              <a:t>Perencanaan</a:t>
            </a:r>
            <a:r>
              <a:rPr lang="en-ID" sz="3000" b="1" dirty="0"/>
              <a:t> A</a:t>
            </a:r>
            <a:r>
              <a:rPr lang="id-ID" sz="3000" b="1" dirty="0"/>
              <a:t>dvertising/ IMC</a:t>
            </a:r>
          </a:p>
          <a:p>
            <a:pPr marL="0" indent="0" algn="just">
              <a:buNone/>
            </a:pPr>
            <a:r>
              <a:rPr lang="id-ID" sz="3000" dirty="0"/>
              <a:t>Fokus dari strategi ini adalah pada program komunikasi yang mendukung brand. Ia menjelaskan garis besar semua aktivitas komunikasi dari segi sasaran/tujuan, strategi, taktik, timing, biaya dan evaluasi.</a:t>
            </a:r>
          </a:p>
        </p:txBody>
      </p:sp>
      <p:sp>
        <p:nvSpPr>
          <p:cNvPr id="7" name="Title 1"/>
          <p:cNvSpPr>
            <a:spLocks noGrp="1"/>
          </p:cNvSpPr>
          <p:nvPr>
            <p:ph type="title"/>
          </p:nvPr>
        </p:nvSpPr>
        <p:spPr>
          <a:xfrm>
            <a:off x="457200" y="274638"/>
            <a:ext cx="7931224" cy="922114"/>
          </a:xfrm>
        </p:spPr>
        <p:txBody>
          <a:bodyPr>
            <a:normAutofit/>
          </a:bodyPr>
          <a:lstStyle/>
          <a:p>
            <a:r>
              <a:rPr lang="id-ID" sz="3600" b="1" dirty="0"/>
              <a:t>Proses Perencanaan Strategis</a:t>
            </a:r>
            <a:endParaRPr lang="id-ID" sz="3600" dirty="0"/>
          </a:p>
        </p:txBody>
      </p:sp>
    </p:spTree>
    <p:extLst>
      <p:ext uri="{BB962C8B-B14F-4D97-AF65-F5344CB8AC3E}">
        <p14:creationId xmlns:p14="http://schemas.microsoft.com/office/powerpoint/2010/main" val="297946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7000"/>
                    </a14:imgEffect>
                    <a14:imgEffect>
                      <a14:brightnessContrast bright="22000" contrast="24000"/>
                    </a14:imgEffect>
                  </a14:imgLayer>
                </a14:imgProps>
              </a:ext>
              <a:ext uri="{28A0092B-C50C-407E-A947-70E740481C1C}">
                <a14:useLocalDpi xmlns:a14="http://schemas.microsoft.com/office/drawing/2010/main" val="0"/>
              </a:ext>
            </a:extLst>
          </a:blip>
          <a:stretch>
            <a:fillRect/>
          </a:stretch>
        </p:blipFill>
        <p:spPr>
          <a:xfrm>
            <a:off x="457200" y="1196752"/>
            <a:ext cx="8229600" cy="5328592"/>
          </a:xfrm>
        </p:spPr>
      </p:pic>
      <p:sp>
        <p:nvSpPr>
          <p:cNvPr id="2" name="Title 1"/>
          <p:cNvSpPr>
            <a:spLocks noGrp="1"/>
          </p:cNvSpPr>
          <p:nvPr>
            <p:ph type="title"/>
          </p:nvPr>
        </p:nvSpPr>
        <p:spPr>
          <a:xfrm>
            <a:off x="457200" y="274638"/>
            <a:ext cx="8229600" cy="850106"/>
          </a:xfrm>
        </p:spPr>
        <p:txBody>
          <a:bodyPr>
            <a:normAutofit fontScale="90000"/>
          </a:bodyPr>
          <a:lstStyle/>
          <a:p>
            <a:pPr lvl="0"/>
            <a:r>
              <a:rPr lang="en-US" b="1" dirty="0" err="1"/>
              <a:t>Metode</a:t>
            </a:r>
            <a:r>
              <a:rPr lang="en-US" b="1" dirty="0"/>
              <a:t> </a:t>
            </a:r>
            <a:r>
              <a:rPr lang="en-US" b="1" dirty="0" err="1"/>
              <a:t>dalam</a:t>
            </a:r>
            <a:r>
              <a:rPr lang="en-US" b="1" dirty="0"/>
              <a:t> </a:t>
            </a:r>
            <a:r>
              <a:rPr lang="en-US" b="1" dirty="0" err="1"/>
              <a:t>Menganalisis</a:t>
            </a:r>
            <a:r>
              <a:rPr lang="en-US" b="1" dirty="0"/>
              <a:t> </a:t>
            </a:r>
            <a:r>
              <a:rPr lang="en-US" b="1" dirty="0" err="1"/>
              <a:t>Strategi</a:t>
            </a:r>
            <a:r>
              <a:rPr lang="en-US" b="1" dirty="0"/>
              <a:t> </a:t>
            </a:r>
            <a:r>
              <a:rPr lang="en-US" b="1" dirty="0" err="1"/>
              <a:t>perencanaan</a:t>
            </a:r>
            <a:endParaRPr lang="id-ID" dirty="0"/>
          </a:p>
        </p:txBody>
      </p:sp>
      <p:sp>
        <p:nvSpPr>
          <p:cNvPr id="7" name="Subtitle 2"/>
          <p:cNvSpPr txBox="1">
            <a:spLocks/>
          </p:cNvSpPr>
          <p:nvPr/>
        </p:nvSpPr>
        <p:spPr>
          <a:xfrm>
            <a:off x="683568" y="1628800"/>
            <a:ext cx="7992888"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dirty="0" err="1"/>
              <a:t>Analisis</a:t>
            </a:r>
            <a:r>
              <a:rPr lang="en-US" dirty="0"/>
              <a:t> SWOT (</a:t>
            </a:r>
            <a:r>
              <a:rPr lang="en-US" i="1" dirty="0"/>
              <a:t>strength, weakness, opportunity, threat) </a:t>
            </a:r>
            <a:r>
              <a:rPr lang="en-US" dirty="0" err="1"/>
              <a:t>merupakan</a:t>
            </a:r>
            <a:r>
              <a:rPr lang="en-US" dirty="0"/>
              <a:t> </a:t>
            </a:r>
            <a:r>
              <a:rPr lang="en-US" dirty="0" err="1"/>
              <a:t>metode</a:t>
            </a:r>
            <a:r>
              <a:rPr lang="en-US" dirty="0"/>
              <a:t> yang </a:t>
            </a:r>
            <a:r>
              <a:rPr lang="en-US" dirty="0" err="1"/>
              <a:t>digunakan</a:t>
            </a:r>
            <a:r>
              <a:rPr lang="en-US" dirty="0"/>
              <a:t> </a:t>
            </a:r>
            <a:r>
              <a:rPr lang="en-US" dirty="0" err="1"/>
              <a:t>untuk</a:t>
            </a:r>
            <a:r>
              <a:rPr lang="en-US" dirty="0"/>
              <a:t> </a:t>
            </a:r>
            <a:r>
              <a:rPr lang="en-US" dirty="0" err="1"/>
              <a:t>menganalisis</a:t>
            </a:r>
            <a:r>
              <a:rPr lang="en-US" dirty="0"/>
              <a:t> </a:t>
            </a:r>
            <a:r>
              <a:rPr lang="en-US" dirty="0" err="1"/>
              <a:t>strategi</a:t>
            </a:r>
            <a:r>
              <a:rPr lang="en-US" dirty="0"/>
              <a:t> </a:t>
            </a:r>
            <a:r>
              <a:rPr lang="en-US" dirty="0" err="1"/>
              <a:t>perencanaan</a:t>
            </a:r>
            <a:r>
              <a:rPr lang="en-US" dirty="0"/>
              <a:t>. </a:t>
            </a:r>
            <a:r>
              <a:rPr lang="en-US" dirty="0" err="1"/>
              <a:t>Sumarwan</a:t>
            </a:r>
            <a:r>
              <a:rPr lang="en-US" dirty="0"/>
              <a:t> </a:t>
            </a:r>
            <a:r>
              <a:rPr lang="en-US" dirty="0" err="1"/>
              <a:t>dkk</a:t>
            </a:r>
            <a:r>
              <a:rPr lang="en-US" dirty="0"/>
              <a:t> (2015) </a:t>
            </a:r>
            <a:r>
              <a:rPr lang="en-US" dirty="0" err="1"/>
              <a:t>mengungkapkan</a:t>
            </a:r>
            <a:r>
              <a:rPr lang="en-US" dirty="0"/>
              <a:t> </a:t>
            </a:r>
            <a:r>
              <a:rPr lang="en-US" dirty="0" err="1"/>
              <a:t>bahwa</a:t>
            </a:r>
            <a:r>
              <a:rPr lang="en-US" dirty="0"/>
              <a:t> </a:t>
            </a:r>
            <a:r>
              <a:rPr lang="en-US" dirty="0" err="1"/>
              <a:t>analisis</a:t>
            </a:r>
            <a:r>
              <a:rPr lang="en-US" dirty="0"/>
              <a:t> SWOT </a:t>
            </a:r>
            <a:r>
              <a:rPr lang="en-US" dirty="0" err="1"/>
              <a:t>dalam</a:t>
            </a:r>
            <a:r>
              <a:rPr lang="en-US" dirty="0"/>
              <a:t> </a:t>
            </a:r>
            <a:r>
              <a:rPr lang="en-US" dirty="0" err="1"/>
              <a:t>strategi</a:t>
            </a:r>
            <a:r>
              <a:rPr lang="en-US" dirty="0"/>
              <a:t> </a:t>
            </a:r>
            <a:r>
              <a:rPr lang="en-US" dirty="0" err="1"/>
              <a:t>perencanaan</a:t>
            </a:r>
            <a:r>
              <a:rPr lang="en-US" dirty="0"/>
              <a:t> </a:t>
            </a:r>
            <a:r>
              <a:rPr lang="en-US" dirty="0" err="1"/>
              <a:t>digunakan</a:t>
            </a:r>
            <a:r>
              <a:rPr lang="en-US" dirty="0"/>
              <a:t> </a:t>
            </a:r>
            <a:r>
              <a:rPr lang="en-US" dirty="0" err="1"/>
              <a:t>untuk</a:t>
            </a:r>
            <a:r>
              <a:rPr lang="en-US" dirty="0"/>
              <a:t> </a:t>
            </a:r>
            <a:r>
              <a:rPr lang="en-US" dirty="0" err="1"/>
              <a:t>menganalisis</a:t>
            </a:r>
            <a:r>
              <a:rPr lang="en-US" dirty="0"/>
              <a:t> </a:t>
            </a:r>
            <a:r>
              <a:rPr lang="en-US" dirty="0" err="1"/>
              <a:t>lingkungan</a:t>
            </a:r>
            <a:r>
              <a:rPr lang="en-US" dirty="0"/>
              <a:t>.</a:t>
            </a:r>
            <a:endParaRPr lang="id-ID" b="1" dirty="0"/>
          </a:p>
        </p:txBody>
      </p:sp>
    </p:spTree>
    <p:extLst>
      <p:ext uri="{BB962C8B-B14F-4D97-AF65-F5344CB8AC3E}">
        <p14:creationId xmlns:p14="http://schemas.microsoft.com/office/powerpoint/2010/main" val="218235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41000"/>
                    </a14:imgEffect>
                    <a14:imgEffect>
                      <a14:brightnessContrast bright="26000" contrast="24000"/>
                    </a14:imgEffect>
                  </a14:imgLayer>
                </a14:imgProps>
              </a:ext>
              <a:ext uri="{28A0092B-C50C-407E-A947-70E740481C1C}">
                <a14:useLocalDpi xmlns:a14="http://schemas.microsoft.com/office/drawing/2010/main" val="0"/>
              </a:ext>
            </a:extLst>
          </a:blip>
          <a:stretch>
            <a:fillRect/>
          </a:stretch>
        </p:blipFill>
        <p:spPr>
          <a:xfrm>
            <a:off x="457200" y="1196752"/>
            <a:ext cx="8229600" cy="5328592"/>
          </a:xfrm>
        </p:spPr>
      </p:pic>
      <p:sp>
        <p:nvSpPr>
          <p:cNvPr id="2" name="Title 1"/>
          <p:cNvSpPr>
            <a:spLocks noGrp="1"/>
          </p:cNvSpPr>
          <p:nvPr>
            <p:ph type="title"/>
          </p:nvPr>
        </p:nvSpPr>
        <p:spPr>
          <a:xfrm>
            <a:off x="457200" y="274638"/>
            <a:ext cx="8229600" cy="850106"/>
          </a:xfrm>
        </p:spPr>
        <p:txBody>
          <a:bodyPr>
            <a:normAutofit/>
          </a:bodyPr>
          <a:lstStyle/>
          <a:p>
            <a:r>
              <a:rPr lang="id-ID" b="1" dirty="0"/>
              <a:t>Analisis SWOT</a:t>
            </a:r>
            <a:endParaRPr lang="id-ID" dirty="0"/>
          </a:p>
        </p:txBody>
      </p:sp>
      <p:sp>
        <p:nvSpPr>
          <p:cNvPr id="7" name="Subtitle 2"/>
          <p:cNvSpPr txBox="1">
            <a:spLocks/>
          </p:cNvSpPr>
          <p:nvPr/>
        </p:nvSpPr>
        <p:spPr>
          <a:xfrm>
            <a:off x="683568" y="1628800"/>
            <a:ext cx="7992888"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id-ID" dirty="0"/>
              <a:t>Analisis </a:t>
            </a:r>
            <a:r>
              <a:rPr lang="id-ID" b="1" dirty="0"/>
              <a:t>Kekuatan</a:t>
            </a:r>
            <a:r>
              <a:rPr lang="id-ID" dirty="0"/>
              <a:t> dan </a:t>
            </a:r>
            <a:r>
              <a:rPr lang="id-ID" b="1" dirty="0"/>
              <a:t>Kelemahan</a:t>
            </a:r>
            <a:r>
              <a:rPr lang="id-ID" dirty="0"/>
              <a:t> </a:t>
            </a:r>
            <a:br>
              <a:rPr lang="id-ID" dirty="0"/>
            </a:br>
            <a:r>
              <a:rPr lang="id-ID" dirty="0"/>
              <a:t>Analisis ini menitikberatkan pada bagian internal perusahaan. Pengidentifikasian terhadap kekuatan dan</a:t>
            </a:r>
            <a:br>
              <a:rPr lang="id-ID" dirty="0"/>
            </a:br>
            <a:r>
              <a:rPr lang="id-ID" dirty="0"/>
              <a:t>kelemahan yang terdapat dalam perusahaan harus dilakukan, karena dengan mengetahui setiap kekuatan dan kelemahan tersebut maka tingkat kekuatan persaingan perusahaan dapat diketahui. </a:t>
            </a:r>
            <a:endParaRPr lang="en-US" dirty="0">
              <a:solidFill>
                <a:schemeClr val="bg1"/>
              </a:solidFill>
            </a:endParaRPr>
          </a:p>
          <a:p>
            <a:pPr algn="just"/>
            <a:endParaRPr lang="id-ID" b="1" dirty="0"/>
          </a:p>
        </p:txBody>
      </p:sp>
    </p:spTree>
    <p:extLst>
      <p:ext uri="{BB962C8B-B14F-4D97-AF65-F5344CB8AC3E}">
        <p14:creationId xmlns:p14="http://schemas.microsoft.com/office/powerpoint/2010/main" val="633344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41000"/>
                    </a14:imgEffect>
                    <a14:imgEffect>
                      <a14:brightnessContrast bright="26000" contrast="24000"/>
                    </a14:imgEffect>
                  </a14:imgLayer>
                </a14:imgProps>
              </a:ext>
              <a:ext uri="{28A0092B-C50C-407E-A947-70E740481C1C}">
                <a14:useLocalDpi xmlns:a14="http://schemas.microsoft.com/office/drawing/2010/main" val="0"/>
              </a:ext>
            </a:extLst>
          </a:blip>
          <a:stretch>
            <a:fillRect/>
          </a:stretch>
        </p:blipFill>
        <p:spPr>
          <a:xfrm>
            <a:off x="457200" y="1196752"/>
            <a:ext cx="8229600" cy="5328592"/>
          </a:xfrm>
        </p:spPr>
      </p:pic>
      <p:sp>
        <p:nvSpPr>
          <p:cNvPr id="2" name="Title 1"/>
          <p:cNvSpPr>
            <a:spLocks noGrp="1"/>
          </p:cNvSpPr>
          <p:nvPr>
            <p:ph type="title"/>
          </p:nvPr>
        </p:nvSpPr>
        <p:spPr>
          <a:xfrm>
            <a:off x="457200" y="274638"/>
            <a:ext cx="8229600" cy="850106"/>
          </a:xfrm>
        </p:spPr>
        <p:txBody>
          <a:bodyPr>
            <a:normAutofit/>
          </a:bodyPr>
          <a:lstStyle/>
          <a:p>
            <a:r>
              <a:rPr lang="id-ID" b="1" dirty="0"/>
              <a:t>Analisis SWOT</a:t>
            </a:r>
          </a:p>
        </p:txBody>
      </p:sp>
      <p:sp>
        <p:nvSpPr>
          <p:cNvPr id="7" name="Subtitle 2"/>
          <p:cNvSpPr txBox="1">
            <a:spLocks/>
          </p:cNvSpPr>
          <p:nvPr/>
        </p:nvSpPr>
        <p:spPr>
          <a:xfrm>
            <a:off x="683568" y="1628800"/>
            <a:ext cx="7992888"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id-ID" dirty="0"/>
              <a:t>Analisis </a:t>
            </a:r>
            <a:r>
              <a:rPr lang="id-ID" b="1" dirty="0"/>
              <a:t>Peluang</a:t>
            </a:r>
            <a:r>
              <a:rPr lang="id-ID" dirty="0"/>
              <a:t> dan </a:t>
            </a:r>
            <a:r>
              <a:rPr lang="id-ID" b="1" dirty="0"/>
              <a:t>Ancaman</a:t>
            </a:r>
            <a:r>
              <a:rPr lang="id-ID" dirty="0"/>
              <a:t> </a:t>
            </a:r>
            <a:br>
              <a:rPr lang="id-ID" dirty="0"/>
            </a:br>
            <a:r>
              <a:rPr lang="id-ID" dirty="0"/>
              <a:t>Peluang dan ancaman merupakan faktor-faktor yang datang dari lingkungan eksternal perusahaan, dalam kenyataannya kita akan mengalami kesukaran untuk membedakan kekuatan dari peluang dan kelemahan dari ancaman.</a:t>
            </a:r>
            <a:endParaRPr lang="id-ID" b="1" dirty="0"/>
          </a:p>
        </p:txBody>
      </p:sp>
    </p:spTree>
    <p:extLst>
      <p:ext uri="{BB962C8B-B14F-4D97-AF65-F5344CB8AC3E}">
        <p14:creationId xmlns:p14="http://schemas.microsoft.com/office/powerpoint/2010/main" val="258269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32656"/>
            <a:ext cx="8219115" cy="6192688"/>
          </a:xfrm>
        </p:spPr>
      </p:pic>
      <p:sp>
        <p:nvSpPr>
          <p:cNvPr id="4" name="AutoShape 2" descr="Hasil gambar untuk advertising company"/>
          <p:cNvSpPr>
            <a:spLocks noChangeAspect="1" noChangeArrowheads="1"/>
          </p:cNvSpPr>
          <p:nvPr/>
        </p:nvSpPr>
        <p:spPr bwMode="auto">
          <a:xfrm>
            <a:off x="155575" y="-1371600"/>
            <a:ext cx="4762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 name="Subtitle 2"/>
          <p:cNvSpPr txBox="1">
            <a:spLocks/>
          </p:cNvSpPr>
          <p:nvPr/>
        </p:nvSpPr>
        <p:spPr>
          <a:xfrm>
            <a:off x="755576" y="620688"/>
            <a:ext cx="6400800" cy="2785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b="1" dirty="0"/>
              <a:t>APA ITU </a:t>
            </a:r>
            <a:r>
              <a:rPr lang="id-ID" sz="4000" b="1" dirty="0"/>
              <a:t>PERENCANAAN?</a:t>
            </a:r>
          </a:p>
        </p:txBody>
      </p:sp>
    </p:spTree>
    <p:extLst>
      <p:ext uri="{BB962C8B-B14F-4D97-AF65-F5344CB8AC3E}">
        <p14:creationId xmlns:p14="http://schemas.microsoft.com/office/powerpoint/2010/main" val="364743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41000"/>
                    </a14:imgEffect>
                    <a14:imgEffect>
                      <a14:brightnessContrast bright="26000" contrast="24000"/>
                    </a14:imgEffect>
                  </a14:imgLayer>
                </a14:imgProps>
              </a:ext>
              <a:ext uri="{28A0092B-C50C-407E-A947-70E740481C1C}">
                <a14:useLocalDpi xmlns:a14="http://schemas.microsoft.com/office/drawing/2010/main" val="0"/>
              </a:ext>
            </a:extLst>
          </a:blip>
          <a:stretch>
            <a:fillRect/>
          </a:stretch>
        </p:blipFill>
        <p:spPr>
          <a:xfrm>
            <a:off x="457200" y="1196752"/>
            <a:ext cx="8229600" cy="5328592"/>
          </a:xfrm>
        </p:spPr>
      </p:pic>
      <p:sp>
        <p:nvSpPr>
          <p:cNvPr id="2" name="Title 1"/>
          <p:cNvSpPr>
            <a:spLocks noGrp="1"/>
          </p:cNvSpPr>
          <p:nvPr>
            <p:ph type="title"/>
          </p:nvPr>
        </p:nvSpPr>
        <p:spPr>
          <a:xfrm>
            <a:off x="457200" y="274638"/>
            <a:ext cx="8229600" cy="850106"/>
          </a:xfrm>
        </p:spPr>
        <p:txBody>
          <a:bodyPr>
            <a:normAutofit/>
          </a:bodyPr>
          <a:lstStyle/>
          <a:p>
            <a:r>
              <a:rPr lang="id-ID" b="1" dirty="0"/>
              <a:t>Analisis SWOT</a:t>
            </a:r>
          </a:p>
        </p:txBody>
      </p:sp>
      <p:sp>
        <p:nvSpPr>
          <p:cNvPr id="7" name="Subtitle 2"/>
          <p:cNvSpPr txBox="1">
            <a:spLocks/>
          </p:cNvSpPr>
          <p:nvPr/>
        </p:nvSpPr>
        <p:spPr>
          <a:xfrm>
            <a:off x="683568" y="1628800"/>
            <a:ext cx="7992888"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id-ID"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833" y="1624224"/>
            <a:ext cx="4879439" cy="484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892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2656"/>
            <a:ext cx="4148286"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479926" y="1988840"/>
            <a:ext cx="3206874" cy="4137323"/>
          </a:xfrm>
        </p:spPr>
        <p:txBody>
          <a:bodyPr>
            <a:normAutofit/>
          </a:bodyPr>
          <a:lstStyle/>
          <a:p>
            <a:pPr marL="0" indent="0">
              <a:buNone/>
            </a:pPr>
            <a:r>
              <a:rPr lang="id-ID" sz="4800" b="1" dirty="0"/>
              <a:t>THANK</a:t>
            </a:r>
          </a:p>
          <a:p>
            <a:pPr marL="0" indent="0">
              <a:buNone/>
            </a:pPr>
            <a:r>
              <a:rPr lang="id-ID" sz="4800" b="1" dirty="0"/>
              <a:t>YOU </a:t>
            </a:r>
            <a:r>
              <a:rPr lang="id-ID" sz="4800" b="1" dirty="0">
                <a:sym typeface="Wingdings" pitchFamily="2" charset="2"/>
              </a:rPr>
              <a:t></a:t>
            </a:r>
            <a:endParaRPr lang="id-ID" sz="4800" b="1" dirty="0"/>
          </a:p>
        </p:txBody>
      </p:sp>
    </p:spTree>
    <p:extLst>
      <p:ext uri="{BB962C8B-B14F-4D97-AF65-F5344CB8AC3E}">
        <p14:creationId xmlns:p14="http://schemas.microsoft.com/office/powerpoint/2010/main" val="2658241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41000"/>
                    </a14:imgEffect>
                    <a14:imgEffect>
                      <a14:brightnessContrast bright="29000" contrast="23000"/>
                    </a14:imgEffect>
                  </a14:imgLayer>
                </a14:imgProps>
              </a:ext>
              <a:ext uri="{28A0092B-C50C-407E-A947-70E740481C1C}">
                <a14:useLocalDpi xmlns:a14="http://schemas.microsoft.com/office/drawing/2010/main" val="0"/>
              </a:ext>
            </a:extLst>
          </a:blip>
          <a:stretch>
            <a:fillRect/>
          </a:stretch>
        </p:blipFill>
        <p:spPr>
          <a:xfrm>
            <a:off x="323528" y="188640"/>
            <a:ext cx="8496944" cy="6408712"/>
          </a:xfrm>
        </p:spPr>
      </p:pic>
      <p:sp>
        <p:nvSpPr>
          <p:cNvPr id="2" name="Title 1"/>
          <p:cNvSpPr>
            <a:spLocks noGrp="1"/>
          </p:cNvSpPr>
          <p:nvPr>
            <p:ph type="title"/>
          </p:nvPr>
        </p:nvSpPr>
        <p:spPr/>
        <p:txBody>
          <a:bodyPr/>
          <a:lstStyle/>
          <a:p>
            <a:r>
              <a:rPr lang="id-ID" b="1" dirty="0"/>
              <a:t>Perencanaan</a:t>
            </a:r>
            <a:endParaRPr lang="en-US" b="1" dirty="0"/>
          </a:p>
        </p:txBody>
      </p:sp>
      <p:sp>
        <p:nvSpPr>
          <p:cNvPr id="5" name="Subtitle 2"/>
          <p:cNvSpPr txBox="1">
            <a:spLocks/>
          </p:cNvSpPr>
          <p:nvPr/>
        </p:nvSpPr>
        <p:spPr>
          <a:xfrm>
            <a:off x="1357434" y="2060848"/>
            <a:ext cx="640080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ID" altLang="en-US" b="1" i="1" dirty="0"/>
              <a:t>Planning is a process for determining appropriate future action through a sequence of choices </a:t>
            </a:r>
            <a:r>
              <a:rPr lang="en-ID" altLang="en-US" b="1" dirty="0"/>
              <a:t>(</a:t>
            </a:r>
            <a:r>
              <a:rPr lang="en-ID" altLang="en-US" b="1" dirty="0" err="1"/>
              <a:t>perencanaan</a:t>
            </a:r>
            <a:r>
              <a:rPr lang="en-ID" altLang="en-US" b="1" dirty="0"/>
              <a:t> </a:t>
            </a:r>
            <a:r>
              <a:rPr lang="en-ID" altLang="en-US" b="1" dirty="0" err="1"/>
              <a:t>adalah</a:t>
            </a:r>
            <a:r>
              <a:rPr lang="en-ID" altLang="en-US" b="1" dirty="0"/>
              <a:t> </a:t>
            </a:r>
            <a:r>
              <a:rPr lang="en-ID" altLang="en-US" b="1" dirty="0" err="1"/>
              <a:t>suatu</a:t>
            </a:r>
            <a:r>
              <a:rPr lang="en-ID" altLang="en-US" b="1" dirty="0"/>
              <a:t> proses </a:t>
            </a:r>
            <a:r>
              <a:rPr lang="en-ID" altLang="en-US" b="1" dirty="0" err="1"/>
              <a:t>untuk</a:t>
            </a:r>
            <a:r>
              <a:rPr lang="en-ID" altLang="en-US" b="1" dirty="0"/>
              <a:t> </a:t>
            </a:r>
            <a:r>
              <a:rPr lang="en-ID" altLang="en-US" b="1" dirty="0" err="1"/>
              <a:t>menentukan</a:t>
            </a:r>
            <a:r>
              <a:rPr lang="en-ID" altLang="en-US" b="1" dirty="0"/>
              <a:t> </a:t>
            </a:r>
            <a:r>
              <a:rPr lang="en-ID" altLang="en-US" b="1" dirty="0" err="1"/>
              <a:t>tindakan</a:t>
            </a:r>
            <a:r>
              <a:rPr lang="en-ID" altLang="en-US" b="1" dirty="0"/>
              <a:t> yang </a:t>
            </a:r>
            <a:r>
              <a:rPr lang="en-ID" altLang="en-US" b="1" dirty="0" err="1"/>
              <a:t>akan</a:t>
            </a:r>
            <a:r>
              <a:rPr lang="en-ID" altLang="en-US" b="1" dirty="0"/>
              <a:t> </a:t>
            </a:r>
            <a:r>
              <a:rPr lang="en-ID" altLang="en-US" b="1" dirty="0" err="1"/>
              <a:t>diambil</a:t>
            </a:r>
            <a:r>
              <a:rPr lang="en-ID" altLang="en-US" b="1" dirty="0"/>
              <a:t> </a:t>
            </a:r>
            <a:r>
              <a:rPr lang="en-ID" altLang="en-US" b="1" dirty="0" err="1"/>
              <a:t>secara</a:t>
            </a:r>
            <a:r>
              <a:rPr lang="en-ID" altLang="en-US" b="1" dirty="0"/>
              <a:t> </a:t>
            </a:r>
            <a:r>
              <a:rPr lang="en-ID" altLang="en-US" b="1" dirty="0" err="1"/>
              <a:t>tepat</a:t>
            </a:r>
            <a:r>
              <a:rPr lang="en-ID" altLang="en-US" b="1" dirty="0"/>
              <a:t> </a:t>
            </a:r>
            <a:r>
              <a:rPr lang="en-ID" altLang="en-US" b="1" dirty="0" err="1"/>
              <a:t>melalui</a:t>
            </a:r>
            <a:r>
              <a:rPr lang="en-ID" altLang="en-US" b="1" dirty="0"/>
              <a:t> </a:t>
            </a:r>
            <a:r>
              <a:rPr lang="en-ID" altLang="en-US" b="1" dirty="0" err="1"/>
              <a:t>serangkaian</a:t>
            </a:r>
            <a:r>
              <a:rPr lang="en-ID" altLang="en-US" b="1" dirty="0"/>
              <a:t> </a:t>
            </a:r>
            <a:r>
              <a:rPr lang="en-ID" altLang="en-US" b="1" dirty="0" err="1"/>
              <a:t>pilihan</a:t>
            </a:r>
            <a:r>
              <a:rPr lang="en-ID" altLang="en-US" b="1" dirty="0"/>
              <a:t>).</a:t>
            </a:r>
            <a:endParaRPr lang="en-US" altLang="en-US" b="1" dirty="0"/>
          </a:p>
          <a:p>
            <a:pPr algn="ctr">
              <a:buNone/>
            </a:pPr>
            <a:endParaRPr lang="en-US" b="1" i="1" dirty="0">
              <a:solidFill>
                <a:srgbClr val="002060"/>
              </a:solidFill>
            </a:endParaRPr>
          </a:p>
        </p:txBody>
      </p:sp>
    </p:spTree>
    <p:extLst>
      <p:ext uri="{BB962C8B-B14F-4D97-AF65-F5344CB8AC3E}">
        <p14:creationId xmlns:p14="http://schemas.microsoft.com/office/powerpoint/2010/main" val="405215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3000"/>
                    </a14:imgEffect>
                    <a14:imgEffect>
                      <a14:brightnessContrast bright="37000" contrast="17000"/>
                    </a14:imgEffect>
                  </a14:imgLayer>
                </a14:imgProps>
              </a:ext>
              <a:ext uri="{28A0092B-C50C-407E-A947-70E740481C1C}">
                <a14:useLocalDpi xmlns:a14="http://schemas.microsoft.com/office/drawing/2010/main" val="0"/>
              </a:ext>
            </a:extLst>
          </a:blip>
          <a:stretch>
            <a:fillRect/>
          </a:stretch>
        </p:blipFill>
        <p:spPr>
          <a:xfrm>
            <a:off x="323528" y="188640"/>
            <a:ext cx="8496944" cy="6408712"/>
          </a:xfrm>
        </p:spPr>
      </p:pic>
      <p:sp>
        <p:nvSpPr>
          <p:cNvPr id="2" name="Title 1"/>
          <p:cNvSpPr>
            <a:spLocks noGrp="1"/>
          </p:cNvSpPr>
          <p:nvPr>
            <p:ph type="title"/>
          </p:nvPr>
        </p:nvSpPr>
        <p:spPr/>
        <p:txBody>
          <a:bodyPr/>
          <a:lstStyle/>
          <a:p>
            <a:r>
              <a:rPr lang="id-ID" b="1" dirty="0"/>
              <a:t>Perencanaan</a:t>
            </a:r>
            <a:endParaRPr lang="id-ID" dirty="0"/>
          </a:p>
        </p:txBody>
      </p:sp>
      <p:sp>
        <p:nvSpPr>
          <p:cNvPr id="5" name="Subtitle 2"/>
          <p:cNvSpPr txBox="1">
            <a:spLocks/>
          </p:cNvSpPr>
          <p:nvPr/>
        </p:nvSpPr>
        <p:spPr>
          <a:xfrm>
            <a:off x="611560" y="1988840"/>
            <a:ext cx="7920880"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D" b="1" dirty="0"/>
              <a:t>Waterston </a:t>
            </a:r>
            <a:r>
              <a:rPr lang="en-ID" b="1" dirty="0" err="1"/>
              <a:t>mengungkapkan</a:t>
            </a:r>
            <a:r>
              <a:rPr lang="en-ID" b="1" dirty="0"/>
              <a:t> </a:t>
            </a:r>
            <a:r>
              <a:rPr lang="en-ID" b="1" dirty="0" err="1"/>
              <a:t>bahwa</a:t>
            </a:r>
            <a:r>
              <a:rPr lang="en-ID" b="1" dirty="0"/>
              <a:t> </a:t>
            </a:r>
            <a:r>
              <a:rPr lang="en-ID" b="1" dirty="0" err="1"/>
              <a:t>perencanaan</a:t>
            </a:r>
            <a:r>
              <a:rPr lang="en-ID" b="1" dirty="0"/>
              <a:t> </a:t>
            </a:r>
            <a:r>
              <a:rPr lang="en-ID" b="1" dirty="0" err="1"/>
              <a:t>adalah</a:t>
            </a:r>
            <a:r>
              <a:rPr lang="en-ID" b="1" dirty="0"/>
              <a:t> </a:t>
            </a:r>
            <a:r>
              <a:rPr lang="en-ID" b="1" dirty="0" err="1"/>
              <a:t>usaha</a:t>
            </a:r>
            <a:r>
              <a:rPr lang="en-ID" b="1" dirty="0"/>
              <a:t> yang </a:t>
            </a:r>
            <a:r>
              <a:rPr lang="en-ID" b="1" dirty="0" err="1"/>
              <a:t>sadar</a:t>
            </a:r>
            <a:r>
              <a:rPr lang="en-ID" b="1" dirty="0"/>
              <a:t> </a:t>
            </a:r>
            <a:r>
              <a:rPr lang="en-ID" b="1" dirty="0" err="1"/>
              <a:t>dan</a:t>
            </a:r>
            <a:r>
              <a:rPr lang="en-ID" b="1" dirty="0"/>
              <a:t> </a:t>
            </a:r>
            <a:r>
              <a:rPr lang="en-ID" b="1" dirty="0" err="1"/>
              <a:t>terorganisasi</a:t>
            </a:r>
            <a:r>
              <a:rPr lang="en-ID" b="1" dirty="0"/>
              <a:t> </a:t>
            </a:r>
            <a:r>
              <a:rPr lang="en-ID" b="1" dirty="0" err="1"/>
              <a:t>dan</a:t>
            </a:r>
            <a:r>
              <a:rPr lang="en-ID" b="1" dirty="0"/>
              <a:t> </a:t>
            </a:r>
            <a:r>
              <a:rPr lang="en-ID" b="1" dirty="0" err="1"/>
              <a:t>terus</a:t>
            </a:r>
            <a:r>
              <a:rPr lang="en-ID" b="1" dirty="0"/>
              <a:t> </a:t>
            </a:r>
            <a:r>
              <a:rPr lang="en-ID" b="1" dirty="0" err="1"/>
              <a:t>menerus</a:t>
            </a:r>
            <a:r>
              <a:rPr lang="en-ID" b="1" dirty="0"/>
              <a:t> </a:t>
            </a:r>
            <a:r>
              <a:rPr lang="en-ID" b="1" dirty="0" err="1"/>
              <a:t>guna</a:t>
            </a:r>
            <a:r>
              <a:rPr lang="en-ID" b="1" dirty="0"/>
              <a:t> </a:t>
            </a:r>
            <a:r>
              <a:rPr lang="en-ID" b="1" dirty="0" err="1"/>
              <a:t>memilih</a:t>
            </a:r>
            <a:r>
              <a:rPr lang="en-ID" b="1" dirty="0"/>
              <a:t> </a:t>
            </a:r>
            <a:r>
              <a:rPr lang="en-ID" b="1" dirty="0" err="1"/>
              <a:t>alternatif</a:t>
            </a:r>
            <a:r>
              <a:rPr lang="en-ID" b="1" dirty="0"/>
              <a:t> yang </a:t>
            </a:r>
            <a:r>
              <a:rPr lang="en-ID" b="1" dirty="0" err="1"/>
              <a:t>terbaik</a:t>
            </a:r>
            <a:r>
              <a:rPr lang="en-ID" b="1" dirty="0"/>
              <a:t> </a:t>
            </a:r>
            <a:r>
              <a:rPr lang="en-ID" b="1" dirty="0" err="1"/>
              <a:t>untuk</a:t>
            </a:r>
            <a:r>
              <a:rPr lang="en-ID" b="1" dirty="0"/>
              <a:t> </a:t>
            </a:r>
            <a:r>
              <a:rPr lang="en-ID" b="1" dirty="0" err="1"/>
              <a:t>mencapai</a:t>
            </a:r>
            <a:r>
              <a:rPr lang="en-ID" b="1" dirty="0"/>
              <a:t> </a:t>
            </a:r>
            <a:r>
              <a:rPr lang="en-ID" b="1" dirty="0" err="1"/>
              <a:t>tujuan</a:t>
            </a:r>
            <a:r>
              <a:rPr lang="en-ID" b="1" dirty="0"/>
              <a:t> </a:t>
            </a:r>
            <a:r>
              <a:rPr lang="en-ID" b="1" dirty="0" err="1"/>
              <a:t>tertentu</a:t>
            </a:r>
            <a:r>
              <a:rPr lang="en-ID" b="1" dirty="0"/>
              <a:t>.</a:t>
            </a:r>
            <a:endParaRPr lang="id-ID" b="1" dirty="0"/>
          </a:p>
        </p:txBody>
      </p:sp>
    </p:spTree>
    <p:extLst>
      <p:ext uri="{BB962C8B-B14F-4D97-AF65-F5344CB8AC3E}">
        <p14:creationId xmlns:p14="http://schemas.microsoft.com/office/powerpoint/2010/main" val="124753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6000"/>
                    </a14:imgEffect>
                    <a14:imgEffect>
                      <a14:brightnessContrast bright="28000" contrast="18000"/>
                    </a14:imgEffect>
                  </a14:imgLayer>
                </a14:imgProps>
              </a:ext>
              <a:ext uri="{28A0092B-C50C-407E-A947-70E740481C1C}">
                <a14:useLocalDpi xmlns:a14="http://schemas.microsoft.com/office/drawing/2010/main" val="0"/>
              </a:ext>
            </a:extLst>
          </a:blip>
          <a:stretch>
            <a:fillRect/>
          </a:stretch>
        </p:blipFill>
        <p:spPr>
          <a:xfrm>
            <a:off x="457200" y="908720"/>
            <a:ext cx="8319524" cy="5688632"/>
          </a:xfrm>
        </p:spPr>
      </p:pic>
      <p:sp>
        <p:nvSpPr>
          <p:cNvPr id="2" name="Title 1"/>
          <p:cNvSpPr>
            <a:spLocks noGrp="1"/>
          </p:cNvSpPr>
          <p:nvPr>
            <p:ph type="title"/>
          </p:nvPr>
        </p:nvSpPr>
        <p:spPr>
          <a:xfrm>
            <a:off x="539552" y="1556792"/>
            <a:ext cx="8229600" cy="4536504"/>
          </a:xfrm>
        </p:spPr>
        <p:txBody>
          <a:bodyPr>
            <a:noAutofit/>
          </a:bodyPr>
          <a:lstStyle/>
          <a:p>
            <a:pPr lvl="0" algn="l">
              <a:lnSpc>
                <a:spcPct val="150000"/>
              </a:lnSpc>
            </a:pPr>
            <a:br>
              <a:rPr lang="id-ID" sz="2800" dirty="0"/>
            </a:br>
            <a:br>
              <a:rPr lang="id-ID" sz="2800" dirty="0"/>
            </a:br>
            <a:br>
              <a:rPr lang="id-ID" sz="2800" dirty="0"/>
            </a:br>
            <a:r>
              <a:rPr lang="id-ID" sz="2800" dirty="0"/>
              <a:t>1. </a:t>
            </a:r>
            <a:r>
              <a:rPr lang="en-US" sz="2800" dirty="0" err="1"/>
              <a:t>Mengidentifikasi</a:t>
            </a:r>
            <a:r>
              <a:rPr lang="en-US" sz="2800" dirty="0"/>
              <a:t> </a:t>
            </a:r>
            <a:r>
              <a:rPr lang="en-US" sz="2800" dirty="0" err="1"/>
              <a:t>dan</a:t>
            </a:r>
            <a:r>
              <a:rPr lang="en-US" sz="2800" dirty="0"/>
              <a:t> </a:t>
            </a:r>
            <a:r>
              <a:rPr lang="en-US" sz="2800" dirty="0" err="1"/>
              <a:t>menetapkan</a:t>
            </a:r>
            <a:r>
              <a:rPr lang="en-US" sz="2800" dirty="0"/>
              <a:t> </a:t>
            </a:r>
            <a:r>
              <a:rPr lang="en-US" sz="2800" dirty="0" err="1"/>
              <a:t>masalah</a:t>
            </a:r>
            <a:r>
              <a:rPr lang="en-US" sz="2800" dirty="0"/>
              <a:t>.</a:t>
            </a:r>
            <a:br>
              <a:rPr lang="id-ID" sz="2800" dirty="0"/>
            </a:br>
            <a:r>
              <a:rPr lang="id-ID" sz="2800" dirty="0"/>
              <a:t>2. </a:t>
            </a:r>
            <a:r>
              <a:rPr lang="en-US" sz="2800" dirty="0" err="1"/>
              <a:t>Memberi</a:t>
            </a:r>
            <a:r>
              <a:rPr lang="en-US" sz="2800" dirty="0"/>
              <a:t> </a:t>
            </a:r>
            <a:r>
              <a:rPr lang="en-US" sz="2800" dirty="0" err="1"/>
              <a:t>arahan</a:t>
            </a:r>
            <a:r>
              <a:rPr lang="en-US" sz="2800" dirty="0"/>
              <a:t> </a:t>
            </a:r>
            <a:r>
              <a:rPr lang="en-US" sz="2800" dirty="0" err="1"/>
              <a:t>atau</a:t>
            </a:r>
            <a:r>
              <a:rPr lang="en-US" sz="2800" dirty="0"/>
              <a:t> </a:t>
            </a:r>
            <a:r>
              <a:rPr lang="en-US" sz="2800" dirty="0" err="1"/>
              <a:t>pedoman</a:t>
            </a:r>
            <a:r>
              <a:rPr lang="en-US" sz="2800" dirty="0"/>
              <a:t> </a:t>
            </a:r>
            <a:r>
              <a:rPr lang="en-US" sz="2800" dirty="0" err="1"/>
              <a:t>pada</a:t>
            </a:r>
            <a:r>
              <a:rPr lang="en-US" sz="2800" dirty="0"/>
              <a:t> </a:t>
            </a:r>
            <a:r>
              <a:rPr lang="en-US" sz="2800" dirty="0" err="1"/>
              <a:t>tujuan</a:t>
            </a:r>
            <a:r>
              <a:rPr lang="en-US" sz="2800" dirty="0"/>
              <a:t> yang </a:t>
            </a:r>
            <a:r>
              <a:rPr lang="en-US" sz="2800" dirty="0" err="1"/>
              <a:t>ingin</a:t>
            </a:r>
            <a:r>
              <a:rPr lang="en-US" sz="2800" dirty="0"/>
              <a:t> </a:t>
            </a:r>
            <a:r>
              <a:rPr lang="en-US" sz="2800" dirty="0" err="1"/>
              <a:t>dicapai</a:t>
            </a:r>
            <a:r>
              <a:rPr lang="en-US" sz="2800" dirty="0"/>
              <a:t>, </a:t>
            </a:r>
            <a:r>
              <a:rPr lang="en-US" sz="2800" dirty="0" err="1"/>
              <a:t>terutama</a:t>
            </a:r>
            <a:r>
              <a:rPr lang="en-US" sz="2800" dirty="0"/>
              <a:t> </a:t>
            </a:r>
            <a:r>
              <a:rPr lang="en-US" sz="2800" dirty="0" err="1"/>
              <a:t>dalam</a:t>
            </a:r>
            <a:r>
              <a:rPr lang="en-US" sz="2800" dirty="0"/>
              <a:t> </a:t>
            </a:r>
            <a:r>
              <a:rPr lang="en-US" sz="2800" dirty="0" err="1"/>
              <a:t>mengatsi</a:t>
            </a:r>
            <a:r>
              <a:rPr lang="en-US" sz="2800" dirty="0"/>
              <a:t> </a:t>
            </a:r>
            <a:r>
              <a:rPr lang="en-US" sz="2800" dirty="0" err="1"/>
              <a:t>ketidakpastian</a:t>
            </a:r>
            <a:r>
              <a:rPr lang="en-US" sz="2800" dirty="0"/>
              <a:t> </a:t>
            </a:r>
            <a:r>
              <a:rPr lang="en-US" sz="2800" dirty="0" err="1"/>
              <a:t>dengan</a:t>
            </a:r>
            <a:r>
              <a:rPr lang="en-US" sz="2800" dirty="0"/>
              <a:t> </a:t>
            </a:r>
            <a:r>
              <a:rPr lang="en-US" sz="2800" dirty="0" err="1"/>
              <a:t>memilih</a:t>
            </a:r>
            <a:r>
              <a:rPr lang="en-US" sz="2800" dirty="0"/>
              <a:t> </a:t>
            </a:r>
            <a:r>
              <a:rPr lang="en-US" sz="2800" dirty="0" err="1"/>
              <a:t>jalan</a:t>
            </a:r>
            <a:r>
              <a:rPr lang="en-US" sz="2800" dirty="0"/>
              <a:t> yang </a:t>
            </a:r>
            <a:r>
              <a:rPr lang="en-US" sz="2800" dirty="0" err="1"/>
              <a:t>terbaik</a:t>
            </a:r>
            <a:r>
              <a:rPr lang="en-US" sz="2800" dirty="0"/>
              <a:t>, </a:t>
            </a:r>
            <a:r>
              <a:rPr lang="en-US" sz="2800" dirty="0" err="1"/>
              <a:t>bahkan</a:t>
            </a:r>
            <a:r>
              <a:rPr lang="en-US" sz="2800" dirty="0"/>
              <a:t> </a:t>
            </a:r>
            <a:r>
              <a:rPr lang="en-US" sz="2800" dirty="0" err="1"/>
              <a:t>dalam</a:t>
            </a:r>
            <a:r>
              <a:rPr lang="en-US" sz="2800" dirty="0"/>
              <a:t> </a:t>
            </a:r>
            <a:r>
              <a:rPr lang="en-US" sz="2800" dirty="0" err="1"/>
              <a:t>keadaan</a:t>
            </a:r>
            <a:r>
              <a:rPr lang="en-US" sz="2800" dirty="0"/>
              <a:t> </a:t>
            </a:r>
            <a:r>
              <a:rPr lang="en-US" sz="2800" dirty="0" err="1"/>
              <a:t>stabilpun</a:t>
            </a:r>
            <a:r>
              <a:rPr lang="en-US" sz="2800" dirty="0"/>
              <a:t> </a:t>
            </a:r>
            <a:r>
              <a:rPr lang="en-US" sz="2800" dirty="0" err="1"/>
              <a:t>perencanaan</a:t>
            </a:r>
            <a:r>
              <a:rPr lang="en-US" sz="2800" dirty="0"/>
              <a:t> </a:t>
            </a:r>
            <a:r>
              <a:rPr lang="en-US" sz="2800" dirty="0" err="1"/>
              <a:t>masih</a:t>
            </a:r>
            <a:r>
              <a:rPr lang="en-US" sz="2800" dirty="0"/>
              <a:t> </a:t>
            </a:r>
            <a:r>
              <a:rPr lang="en-US" sz="2800" dirty="0" err="1"/>
              <a:t>diperlukan</a:t>
            </a:r>
            <a:r>
              <a:rPr lang="en-US" sz="2800" dirty="0"/>
              <a:t>.</a:t>
            </a:r>
            <a:br>
              <a:rPr lang="id-ID" sz="2800" dirty="0"/>
            </a:br>
            <a:r>
              <a:rPr lang="id-ID" sz="2800" dirty="0"/>
              <a:t>3. </a:t>
            </a:r>
            <a:r>
              <a:rPr lang="en-US" sz="2800" dirty="0" err="1"/>
              <a:t>Meminimalisasi</a:t>
            </a:r>
            <a:r>
              <a:rPr lang="en-US" sz="2800" dirty="0"/>
              <a:t> </a:t>
            </a:r>
            <a:r>
              <a:rPr lang="en-US" sz="2800" dirty="0" err="1"/>
              <a:t>terjadinya</a:t>
            </a:r>
            <a:r>
              <a:rPr lang="en-US" sz="2800" dirty="0"/>
              <a:t> </a:t>
            </a:r>
            <a:r>
              <a:rPr lang="en-US" sz="2800" dirty="0" err="1"/>
              <a:t>pemborosan</a:t>
            </a:r>
            <a:r>
              <a:rPr lang="en-US" sz="2800" dirty="0"/>
              <a:t> </a:t>
            </a:r>
            <a:r>
              <a:rPr lang="en-US" sz="2800" dirty="0" err="1"/>
              <a:t>sumber</a:t>
            </a:r>
            <a:r>
              <a:rPr lang="en-US" sz="2800" dirty="0"/>
              <a:t> </a:t>
            </a:r>
            <a:r>
              <a:rPr lang="en-US" sz="2800" dirty="0" err="1"/>
              <a:t>daya</a:t>
            </a:r>
            <a:r>
              <a:rPr lang="en-US" sz="2800" dirty="0"/>
              <a:t> </a:t>
            </a:r>
            <a:r>
              <a:rPr lang="en-US" sz="2800" dirty="0" err="1"/>
              <a:t>dalam</a:t>
            </a:r>
            <a:r>
              <a:rPr lang="en-US" sz="2800" dirty="0"/>
              <a:t> </a:t>
            </a:r>
            <a:r>
              <a:rPr lang="en-US" sz="2800" dirty="0" err="1"/>
              <a:t>rangka</a:t>
            </a:r>
            <a:r>
              <a:rPr lang="en-US" sz="2800" dirty="0"/>
              <a:t> </a:t>
            </a:r>
            <a:r>
              <a:rPr lang="en-US" sz="2800" dirty="0" err="1"/>
              <a:t>mencapai</a:t>
            </a:r>
            <a:r>
              <a:rPr lang="en-US" sz="2800" dirty="0"/>
              <a:t> </a:t>
            </a:r>
            <a:r>
              <a:rPr lang="en-US" sz="2800" dirty="0" err="1"/>
              <a:t>tujuan</a:t>
            </a:r>
            <a:r>
              <a:rPr lang="en-US" sz="2800" dirty="0"/>
              <a:t> </a:t>
            </a:r>
            <a:r>
              <a:rPr lang="en-US" sz="2800" dirty="0" err="1"/>
              <a:t>secara</a:t>
            </a:r>
            <a:r>
              <a:rPr lang="en-US" sz="2800" dirty="0"/>
              <a:t> </a:t>
            </a:r>
            <a:r>
              <a:rPr lang="en-US" sz="2800" dirty="0" err="1"/>
              <a:t>efektif</a:t>
            </a:r>
            <a:r>
              <a:rPr lang="en-US" sz="2800" dirty="0"/>
              <a:t>.</a:t>
            </a:r>
            <a:br>
              <a:rPr lang="id-ID" sz="2800" dirty="0"/>
            </a:br>
            <a:br>
              <a:rPr lang="id-ID" sz="2800" b="1" dirty="0"/>
            </a:br>
            <a:br>
              <a:rPr lang="en-US" sz="2800" b="1" dirty="0"/>
            </a:br>
            <a:endParaRPr lang="en-US" sz="2800" b="1" dirty="0"/>
          </a:p>
        </p:txBody>
      </p:sp>
      <p:sp>
        <p:nvSpPr>
          <p:cNvPr id="5" name="Title 1"/>
          <p:cNvSpPr txBox="1">
            <a:spLocks/>
          </p:cNvSpPr>
          <p:nvPr/>
        </p:nvSpPr>
        <p:spPr>
          <a:xfrm>
            <a:off x="457200" y="274638"/>
            <a:ext cx="7467600" cy="106613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4800" b="1" dirty="0"/>
              <a:t>Fungsi Perencanaan</a:t>
            </a:r>
            <a:br>
              <a:rPr lang="en-US" b="1" dirty="0"/>
            </a:br>
            <a:endParaRPr lang="en-US" b="1" dirty="0"/>
          </a:p>
        </p:txBody>
      </p:sp>
    </p:spTree>
    <p:extLst>
      <p:ext uri="{BB962C8B-B14F-4D97-AF65-F5344CB8AC3E}">
        <p14:creationId xmlns:p14="http://schemas.microsoft.com/office/powerpoint/2010/main" val="104921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6000"/>
                    </a14:imgEffect>
                    <a14:imgEffect>
                      <a14:brightnessContrast bright="28000" contrast="18000"/>
                    </a14:imgEffect>
                  </a14:imgLayer>
                </a14:imgProps>
              </a:ext>
              <a:ext uri="{28A0092B-C50C-407E-A947-70E740481C1C}">
                <a14:useLocalDpi xmlns:a14="http://schemas.microsoft.com/office/drawing/2010/main" val="0"/>
              </a:ext>
            </a:extLst>
          </a:blip>
          <a:stretch>
            <a:fillRect/>
          </a:stretch>
        </p:blipFill>
        <p:spPr>
          <a:xfrm>
            <a:off x="457200" y="908720"/>
            <a:ext cx="8319524" cy="5688632"/>
          </a:xfrm>
        </p:spPr>
      </p:pic>
      <p:sp>
        <p:nvSpPr>
          <p:cNvPr id="2" name="Title 1"/>
          <p:cNvSpPr>
            <a:spLocks noGrp="1"/>
          </p:cNvSpPr>
          <p:nvPr>
            <p:ph type="title"/>
          </p:nvPr>
        </p:nvSpPr>
        <p:spPr>
          <a:xfrm>
            <a:off x="539552" y="1556792"/>
            <a:ext cx="8229600" cy="4536504"/>
          </a:xfrm>
        </p:spPr>
        <p:txBody>
          <a:bodyPr>
            <a:noAutofit/>
          </a:bodyPr>
          <a:lstStyle/>
          <a:p>
            <a:pPr lvl="0" algn="l">
              <a:lnSpc>
                <a:spcPct val="150000"/>
              </a:lnSpc>
            </a:pPr>
            <a:br>
              <a:rPr lang="id-ID" sz="2800" dirty="0"/>
            </a:br>
            <a:br>
              <a:rPr lang="id-ID" sz="2800" dirty="0"/>
            </a:br>
            <a:br>
              <a:rPr lang="id-ID" sz="2800" dirty="0"/>
            </a:br>
            <a:r>
              <a:rPr lang="id-ID" sz="2800" dirty="0"/>
              <a:t>4. </a:t>
            </a:r>
            <a:r>
              <a:rPr lang="en-US" sz="2800" dirty="0" err="1"/>
              <a:t>Melakukan</a:t>
            </a:r>
            <a:r>
              <a:rPr lang="en-US" sz="2800" dirty="0"/>
              <a:t> </a:t>
            </a:r>
            <a:r>
              <a:rPr lang="en-US" sz="2800" dirty="0" err="1"/>
              <a:t>perkiraan</a:t>
            </a:r>
            <a:r>
              <a:rPr lang="en-US" sz="2800" dirty="0"/>
              <a:t> (</a:t>
            </a:r>
            <a:r>
              <a:rPr lang="en-US" sz="2800" i="1" dirty="0"/>
              <a:t>forecasting) </a:t>
            </a:r>
            <a:r>
              <a:rPr lang="en-US" sz="2800" dirty="0" err="1"/>
              <a:t>terhadap</a:t>
            </a:r>
            <a:r>
              <a:rPr lang="en-US" sz="2800" dirty="0"/>
              <a:t> </a:t>
            </a:r>
            <a:r>
              <a:rPr lang="en-US" sz="2800" dirty="0" err="1"/>
              <a:t>kendala</a:t>
            </a:r>
            <a:r>
              <a:rPr lang="en-US" sz="2800" dirty="0"/>
              <a:t> yang </a:t>
            </a:r>
            <a:r>
              <a:rPr lang="en-US" sz="2800" dirty="0" err="1"/>
              <a:t>mungkin</a:t>
            </a:r>
            <a:r>
              <a:rPr lang="en-US" sz="2800" dirty="0"/>
              <a:t> </a:t>
            </a:r>
            <a:r>
              <a:rPr lang="en-US" sz="2800" dirty="0" err="1"/>
              <a:t>terjadi</a:t>
            </a:r>
            <a:r>
              <a:rPr lang="en-US" sz="2800" dirty="0"/>
              <a:t> </a:t>
            </a:r>
            <a:r>
              <a:rPr lang="en-US" sz="2800" dirty="0" err="1"/>
              <a:t>dan</a:t>
            </a:r>
            <a:r>
              <a:rPr lang="en-US" sz="2800" dirty="0"/>
              <a:t> </a:t>
            </a:r>
            <a:r>
              <a:rPr lang="en-US" sz="2800" dirty="0" err="1"/>
              <a:t>hasil</a:t>
            </a:r>
            <a:r>
              <a:rPr lang="en-US" sz="2800" dirty="0"/>
              <a:t> yang </a:t>
            </a:r>
            <a:r>
              <a:rPr lang="en-US" sz="2800" dirty="0" err="1"/>
              <a:t>akan</a:t>
            </a:r>
            <a:r>
              <a:rPr lang="en-US" sz="2800" dirty="0"/>
              <a:t> </a:t>
            </a:r>
            <a:r>
              <a:rPr lang="en-US" sz="2800" dirty="0" err="1"/>
              <a:t>diperoleh</a:t>
            </a:r>
            <a:r>
              <a:rPr lang="en-US" sz="2800" dirty="0"/>
              <a:t>.</a:t>
            </a:r>
            <a:br>
              <a:rPr lang="id-ID" sz="2800" dirty="0"/>
            </a:br>
            <a:r>
              <a:rPr lang="id-ID" sz="2800" dirty="0"/>
              <a:t>5. </a:t>
            </a:r>
            <a:r>
              <a:rPr lang="en-US" sz="2800" dirty="0" err="1"/>
              <a:t>Melakukan</a:t>
            </a:r>
            <a:r>
              <a:rPr lang="en-US" sz="2800" dirty="0"/>
              <a:t> </a:t>
            </a:r>
            <a:r>
              <a:rPr lang="en-US" sz="2800" dirty="0" err="1"/>
              <a:t>pengendalian</a:t>
            </a:r>
            <a:r>
              <a:rPr lang="en-US" sz="2800" dirty="0"/>
              <a:t> agar </a:t>
            </a:r>
            <a:r>
              <a:rPr lang="en-US" sz="2800" dirty="0" err="1"/>
              <a:t>pelaksanaan</a:t>
            </a:r>
            <a:r>
              <a:rPr lang="en-US" sz="2800" dirty="0"/>
              <a:t> </a:t>
            </a:r>
            <a:r>
              <a:rPr lang="en-US" sz="2800" dirty="0" err="1"/>
              <a:t>senantiasa</a:t>
            </a:r>
            <a:r>
              <a:rPr lang="en-US" sz="2800" dirty="0"/>
              <a:t> </a:t>
            </a:r>
            <a:r>
              <a:rPr lang="en-US" sz="2800" dirty="0" err="1"/>
              <a:t>tetap</a:t>
            </a:r>
            <a:r>
              <a:rPr lang="en-US" sz="2800" dirty="0"/>
              <a:t> </a:t>
            </a:r>
            <a:r>
              <a:rPr lang="en-US" sz="2800" dirty="0" err="1"/>
              <a:t>berada</a:t>
            </a:r>
            <a:r>
              <a:rPr lang="en-US" sz="2800" dirty="0"/>
              <a:t> </a:t>
            </a:r>
            <a:r>
              <a:rPr lang="en-US" sz="2800" dirty="0" err="1"/>
              <a:t>dalam</a:t>
            </a:r>
            <a:r>
              <a:rPr lang="en-US" sz="2800" dirty="0"/>
              <a:t> </a:t>
            </a:r>
            <a:r>
              <a:rPr lang="en-US" sz="2800" dirty="0" err="1"/>
              <a:t>koridor</a:t>
            </a:r>
            <a:r>
              <a:rPr lang="en-US" sz="2800" dirty="0"/>
              <a:t> </a:t>
            </a:r>
            <a:r>
              <a:rPr lang="en-US" sz="2800" dirty="0" err="1"/>
              <a:t>perencanaan</a:t>
            </a:r>
            <a:r>
              <a:rPr lang="en-US" sz="2800" dirty="0"/>
              <a:t> yang </a:t>
            </a:r>
            <a:r>
              <a:rPr lang="en-US" sz="2800" dirty="0" err="1"/>
              <a:t>telah</a:t>
            </a:r>
            <a:r>
              <a:rPr lang="en-US" sz="2800" dirty="0"/>
              <a:t> </a:t>
            </a:r>
            <a:r>
              <a:rPr lang="en-US" sz="2800" dirty="0" err="1"/>
              <a:t>ditetapkan</a:t>
            </a:r>
            <a:r>
              <a:rPr lang="en-US" sz="2800" dirty="0"/>
              <a:t>. </a:t>
            </a:r>
            <a:br>
              <a:rPr lang="id-ID" sz="2800" dirty="0"/>
            </a:br>
            <a:r>
              <a:rPr lang="id-ID" sz="2800" dirty="0"/>
              <a:t>6. </a:t>
            </a:r>
            <a:r>
              <a:rPr lang="en-US" sz="2800" dirty="0" err="1"/>
              <a:t>Memberi</a:t>
            </a:r>
            <a:r>
              <a:rPr lang="en-US" sz="2800" dirty="0"/>
              <a:t> </a:t>
            </a:r>
            <a:r>
              <a:rPr lang="en-US" sz="2800" dirty="0" err="1"/>
              <a:t>kesempatan</a:t>
            </a:r>
            <a:r>
              <a:rPr lang="en-US" sz="2800" dirty="0"/>
              <a:t> </a:t>
            </a:r>
            <a:r>
              <a:rPr lang="en-US" sz="2800" dirty="0" err="1"/>
              <a:t>untuk</a:t>
            </a:r>
            <a:r>
              <a:rPr lang="en-US" sz="2800" dirty="0"/>
              <a:t> </a:t>
            </a:r>
            <a:r>
              <a:rPr lang="en-US" sz="2800" dirty="0" err="1"/>
              <a:t>memilih</a:t>
            </a:r>
            <a:r>
              <a:rPr lang="en-US" sz="2800" dirty="0"/>
              <a:t> </a:t>
            </a:r>
            <a:r>
              <a:rPr lang="en-US" sz="2800" dirty="0" err="1"/>
              <a:t>alternatif</a:t>
            </a:r>
            <a:r>
              <a:rPr lang="en-US" sz="2800" dirty="0"/>
              <a:t> </a:t>
            </a:r>
            <a:r>
              <a:rPr lang="en-US" sz="2800" dirty="0" err="1"/>
              <a:t>guna</a:t>
            </a:r>
            <a:r>
              <a:rPr lang="en-US" sz="2800" dirty="0"/>
              <a:t> </a:t>
            </a:r>
            <a:r>
              <a:rPr lang="en-US" sz="2800" dirty="0" err="1"/>
              <a:t>mendapatkan</a:t>
            </a:r>
            <a:r>
              <a:rPr lang="en-US" sz="2800" dirty="0"/>
              <a:t> </a:t>
            </a:r>
            <a:r>
              <a:rPr lang="en-US" sz="2800" dirty="0" err="1"/>
              <a:t>hasil</a:t>
            </a:r>
            <a:r>
              <a:rPr lang="en-US" sz="2800" dirty="0"/>
              <a:t> yang </a:t>
            </a:r>
            <a:r>
              <a:rPr lang="en-US" sz="2800" dirty="0" err="1"/>
              <a:t>baik</a:t>
            </a:r>
            <a:r>
              <a:rPr lang="en-US" sz="2800" dirty="0"/>
              <a:t>.</a:t>
            </a:r>
            <a:br>
              <a:rPr lang="id-ID" sz="2800" dirty="0"/>
            </a:br>
            <a:br>
              <a:rPr lang="id-ID" sz="2800" dirty="0"/>
            </a:br>
            <a:br>
              <a:rPr lang="id-ID" sz="2800" dirty="0"/>
            </a:br>
            <a:br>
              <a:rPr lang="id-ID" sz="2800" b="1" dirty="0"/>
            </a:br>
            <a:br>
              <a:rPr lang="en-US" sz="2800" b="1" dirty="0"/>
            </a:br>
            <a:endParaRPr lang="en-US" sz="2800" b="1" dirty="0"/>
          </a:p>
        </p:txBody>
      </p:sp>
    </p:spTree>
    <p:extLst>
      <p:ext uri="{BB962C8B-B14F-4D97-AF65-F5344CB8AC3E}">
        <p14:creationId xmlns:p14="http://schemas.microsoft.com/office/powerpoint/2010/main" val="91946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6000"/>
                    </a14:imgEffect>
                    <a14:imgEffect>
                      <a14:brightnessContrast bright="28000" contrast="18000"/>
                    </a14:imgEffect>
                  </a14:imgLayer>
                </a14:imgProps>
              </a:ext>
              <a:ext uri="{28A0092B-C50C-407E-A947-70E740481C1C}">
                <a14:useLocalDpi xmlns:a14="http://schemas.microsoft.com/office/drawing/2010/main" val="0"/>
              </a:ext>
            </a:extLst>
          </a:blip>
          <a:stretch>
            <a:fillRect/>
          </a:stretch>
        </p:blipFill>
        <p:spPr>
          <a:xfrm>
            <a:off x="457200" y="908720"/>
            <a:ext cx="8319524" cy="5688632"/>
          </a:xfrm>
        </p:spPr>
      </p:pic>
      <p:sp>
        <p:nvSpPr>
          <p:cNvPr id="2" name="Title 1"/>
          <p:cNvSpPr>
            <a:spLocks noGrp="1"/>
          </p:cNvSpPr>
          <p:nvPr>
            <p:ph type="title"/>
          </p:nvPr>
        </p:nvSpPr>
        <p:spPr>
          <a:xfrm>
            <a:off x="539552" y="620688"/>
            <a:ext cx="8229600" cy="5472608"/>
          </a:xfrm>
        </p:spPr>
        <p:txBody>
          <a:bodyPr>
            <a:noAutofit/>
          </a:bodyPr>
          <a:lstStyle/>
          <a:p>
            <a:pPr lvl="0" algn="l">
              <a:lnSpc>
                <a:spcPct val="150000"/>
              </a:lnSpc>
            </a:pPr>
            <a:br>
              <a:rPr lang="id-ID" sz="2800" dirty="0"/>
            </a:br>
            <a:br>
              <a:rPr lang="id-ID" sz="2800" dirty="0"/>
            </a:br>
            <a:br>
              <a:rPr lang="id-ID" sz="2800" dirty="0"/>
            </a:br>
            <a:r>
              <a:rPr lang="id-ID" sz="2800" dirty="0"/>
              <a:t>7. </a:t>
            </a:r>
            <a:r>
              <a:rPr lang="en-US" sz="2800" dirty="0" err="1"/>
              <a:t>Mengatasi</a:t>
            </a:r>
            <a:r>
              <a:rPr lang="en-US" sz="2800" dirty="0"/>
              <a:t> </a:t>
            </a:r>
            <a:r>
              <a:rPr lang="en-US" sz="2800" dirty="0" err="1"/>
              <a:t>hal-hal</a:t>
            </a:r>
            <a:r>
              <a:rPr lang="en-US" sz="2800" dirty="0"/>
              <a:t> yang </a:t>
            </a:r>
            <a:r>
              <a:rPr lang="en-US" sz="2800" dirty="0" err="1"/>
              <a:t>rumit</a:t>
            </a:r>
            <a:r>
              <a:rPr lang="en-US" sz="2800" dirty="0"/>
              <a:t> </a:t>
            </a:r>
            <a:r>
              <a:rPr lang="en-US" sz="2800" dirty="0" err="1"/>
              <a:t>dengan</a:t>
            </a:r>
            <a:r>
              <a:rPr lang="en-US" sz="2800" dirty="0"/>
              <a:t> </a:t>
            </a:r>
            <a:r>
              <a:rPr lang="en-US" sz="2800" dirty="0" err="1"/>
              <a:t>mencari</a:t>
            </a:r>
            <a:r>
              <a:rPr lang="en-US" sz="2800" dirty="0"/>
              <a:t> </a:t>
            </a:r>
            <a:r>
              <a:rPr lang="en-US" sz="2800" dirty="0" err="1"/>
              <a:t>jalan</a:t>
            </a:r>
            <a:r>
              <a:rPr lang="en-US" sz="2800" dirty="0"/>
              <a:t> </a:t>
            </a:r>
            <a:r>
              <a:rPr lang="en-US" sz="2800" dirty="0" err="1"/>
              <a:t>keluar</a:t>
            </a:r>
            <a:r>
              <a:rPr lang="en-US" sz="2800" dirty="0"/>
              <a:t> </a:t>
            </a:r>
            <a:r>
              <a:rPr lang="en-US" sz="2800" dirty="0" err="1"/>
              <a:t>dari</a:t>
            </a:r>
            <a:r>
              <a:rPr lang="en-US" sz="2800" dirty="0"/>
              <a:t> </a:t>
            </a:r>
            <a:r>
              <a:rPr lang="en-US" sz="2800" dirty="0" err="1"/>
              <a:t>masalah</a:t>
            </a:r>
            <a:r>
              <a:rPr lang="en-US" sz="2800" dirty="0"/>
              <a:t> yang </a:t>
            </a:r>
            <a:r>
              <a:rPr lang="en-US" sz="2800" dirty="0" err="1"/>
              <a:t>dihadapi</a:t>
            </a:r>
            <a:r>
              <a:rPr lang="en-US" sz="2800" dirty="0"/>
              <a:t>.</a:t>
            </a:r>
            <a:br>
              <a:rPr lang="id-ID" sz="2800" dirty="0"/>
            </a:br>
            <a:r>
              <a:rPr lang="id-ID" sz="2800" dirty="0"/>
              <a:t>8. </a:t>
            </a:r>
            <a:r>
              <a:rPr lang="en-US" sz="2800" dirty="0" err="1"/>
              <a:t>Menetapkan</a:t>
            </a:r>
            <a:r>
              <a:rPr lang="en-US" sz="2800" dirty="0"/>
              <a:t> </a:t>
            </a:r>
            <a:r>
              <a:rPr lang="en-US" sz="2800" dirty="0" err="1"/>
              <a:t>skala</a:t>
            </a:r>
            <a:r>
              <a:rPr lang="en-US" sz="2800" dirty="0"/>
              <a:t> </a:t>
            </a:r>
            <a:r>
              <a:rPr lang="en-US" sz="2800" dirty="0" err="1"/>
              <a:t>prioritas</a:t>
            </a:r>
            <a:r>
              <a:rPr lang="en-US" sz="2800" dirty="0"/>
              <a:t> </a:t>
            </a:r>
            <a:r>
              <a:rPr lang="en-US" sz="2800" dirty="0" err="1"/>
              <a:t>tentang</a:t>
            </a:r>
            <a:r>
              <a:rPr lang="en-US" sz="2800" dirty="0"/>
              <a:t> </a:t>
            </a:r>
            <a:r>
              <a:rPr lang="en-US" sz="2800" dirty="0" err="1"/>
              <a:t>apa</a:t>
            </a:r>
            <a:r>
              <a:rPr lang="en-US" sz="2800" dirty="0"/>
              <a:t> yang </a:t>
            </a:r>
            <a:r>
              <a:rPr lang="en-US" sz="2800" dirty="0" err="1"/>
              <a:t>harus</a:t>
            </a:r>
            <a:r>
              <a:rPr lang="en-US" sz="2800" dirty="0"/>
              <a:t> </a:t>
            </a:r>
            <a:r>
              <a:rPr lang="en-US" sz="2800" dirty="0" err="1"/>
              <a:t>dikerjakan</a:t>
            </a:r>
            <a:r>
              <a:rPr lang="en-US" sz="2800" dirty="0"/>
              <a:t> </a:t>
            </a:r>
            <a:r>
              <a:rPr lang="en-US" sz="2800" dirty="0" err="1"/>
              <a:t>lebih</a:t>
            </a:r>
            <a:r>
              <a:rPr lang="en-US" sz="2800" dirty="0"/>
              <a:t> </a:t>
            </a:r>
            <a:r>
              <a:rPr lang="en-US" sz="2800" dirty="0" err="1"/>
              <a:t>dulu</a:t>
            </a:r>
            <a:r>
              <a:rPr lang="en-US" sz="2800" dirty="0"/>
              <a:t>.</a:t>
            </a:r>
            <a:br>
              <a:rPr lang="id-ID" sz="2800" dirty="0"/>
            </a:br>
            <a:r>
              <a:rPr lang="id-ID" sz="2800" dirty="0"/>
              <a:t>9. </a:t>
            </a:r>
            <a:r>
              <a:rPr lang="en-US" sz="2800" dirty="0" err="1"/>
              <a:t>Penetapan</a:t>
            </a:r>
            <a:r>
              <a:rPr lang="en-US" sz="2800" dirty="0"/>
              <a:t> </a:t>
            </a:r>
            <a:r>
              <a:rPr lang="en-US" sz="2800" dirty="0" err="1"/>
              <a:t>mekanisme</a:t>
            </a:r>
            <a:r>
              <a:rPr lang="en-US" sz="2800" dirty="0"/>
              <a:t> </a:t>
            </a:r>
            <a:r>
              <a:rPr lang="en-US" sz="2800" dirty="0" err="1"/>
              <a:t>pemantauan</a:t>
            </a:r>
            <a:r>
              <a:rPr lang="en-US" sz="2800" dirty="0"/>
              <a:t> </a:t>
            </a:r>
            <a:r>
              <a:rPr lang="en-US" sz="2800" dirty="0" err="1"/>
              <a:t>dan</a:t>
            </a:r>
            <a:r>
              <a:rPr lang="en-US" sz="2800" dirty="0"/>
              <a:t> </a:t>
            </a:r>
            <a:r>
              <a:rPr lang="en-US" sz="2800" dirty="0" err="1"/>
              <a:t>instrumen</a:t>
            </a:r>
            <a:r>
              <a:rPr lang="en-US" sz="2800" dirty="0"/>
              <a:t> </a:t>
            </a:r>
            <a:r>
              <a:rPr lang="en-US" sz="2800" dirty="0" err="1"/>
              <a:t>alat</a:t>
            </a:r>
            <a:r>
              <a:rPr lang="en-US" sz="2800" dirty="0"/>
              <a:t> </a:t>
            </a:r>
            <a:r>
              <a:rPr lang="en-US" sz="2800" dirty="0" err="1"/>
              <a:t>ukur</a:t>
            </a:r>
            <a:r>
              <a:rPr lang="en-US" sz="2800" dirty="0"/>
              <a:t> </a:t>
            </a:r>
            <a:r>
              <a:rPr lang="en-US" sz="2800" dirty="0" err="1"/>
              <a:t>untuk</a:t>
            </a:r>
            <a:r>
              <a:rPr lang="en-US" sz="2800" dirty="0"/>
              <a:t> </a:t>
            </a:r>
            <a:r>
              <a:rPr lang="en-US" sz="2800" dirty="0" err="1"/>
              <a:t>keperluan</a:t>
            </a:r>
            <a:r>
              <a:rPr lang="en-US" sz="2800" dirty="0"/>
              <a:t> </a:t>
            </a:r>
            <a:r>
              <a:rPr lang="en-US" sz="2800" dirty="0" err="1"/>
              <a:t>evaluasi</a:t>
            </a:r>
            <a:r>
              <a:rPr lang="en-US" sz="2800" dirty="0"/>
              <a:t>.</a:t>
            </a:r>
            <a:br>
              <a:rPr lang="id-ID" sz="2800" dirty="0"/>
            </a:br>
            <a:br>
              <a:rPr lang="id-ID" sz="2800" dirty="0"/>
            </a:br>
            <a:br>
              <a:rPr lang="id-ID" sz="2800" b="1" dirty="0"/>
            </a:br>
            <a:br>
              <a:rPr lang="en-US" sz="2800" b="1" dirty="0"/>
            </a:br>
            <a:endParaRPr lang="en-US" sz="2800" b="1" dirty="0"/>
          </a:p>
        </p:txBody>
      </p:sp>
    </p:spTree>
    <p:extLst>
      <p:ext uri="{BB962C8B-B14F-4D97-AF65-F5344CB8AC3E}">
        <p14:creationId xmlns:p14="http://schemas.microsoft.com/office/powerpoint/2010/main" val="296500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6000"/>
                    </a14:imgEffect>
                    <a14:imgEffect>
                      <a14:brightnessContrast bright="28000" contrast="18000"/>
                    </a14:imgEffect>
                  </a14:imgLayer>
                </a14:imgProps>
              </a:ext>
              <a:ext uri="{28A0092B-C50C-407E-A947-70E740481C1C}">
                <a14:useLocalDpi xmlns:a14="http://schemas.microsoft.com/office/drawing/2010/main" val="0"/>
              </a:ext>
            </a:extLst>
          </a:blip>
          <a:stretch>
            <a:fillRect/>
          </a:stretch>
        </p:blipFill>
        <p:spPr>
          <a:xfrm>
            <a:off x="395536" y="908720"/>
            <a:ext cx="8319524" cy="5688632"/>
          </a:xfrm>
        </p:spPr>
      </p:pic>
      <p:sp>
        <p:nvSpPr>
          <p:cNvPr id="2" name="Title 1"/>
          <p:cNvSpPr>
            <a:spLocks noGrp="1"/>
          </p:cNvSpPr>
          <p:nvPr>
            <p:ph type="title"/>
          </p:nvPr>
        </p:nvSpPr>
        <p:spPr>
          <a:xfrm>
            <a:off x="539552" y="1556792"/>
            <a:ext cx="8229600" cy="4536504"/>
          </a:xfrm>
        </p:spPr>
        <p:txBody>
          <a:bodyPr>
            <a:noAutofit/>
          </a:bodyPr>
          <a:lstStyle/>
          <a:p>
            <a:pPr algn="l"/>
            <a:r>
              <a:rPr lang="en-US" sz="3200" b="1" i="1" dirty="0"/>
              <a:t>	</a:t>
            </a:r>
            <a:br>
              <a:rPr lang="id-ID" sz="3200" b="1" i="1" dirty="0"/>
            </a:br>
            <a:br>
              <a:rPr lang="en-ID" sz="3200" b="1" dirty="0"/>
            </a:br>
            <a:r>
              <a:rPr lang="en-ID" sz="3200" b="1" dirty="0"/>
              <a:t>1. </a:t>
            </a:r>
            <a:r>
              <a:rPr lang="en-ID" sz="3200" b="1" dirty="0" err="1"/>
              <a:t>Faktual</a:t>
            </a:r>
            <a:r>
              <a:rPr lang="en-ID" sz="3200" b="1" dirty="0"/>
              <a:t> </a:t>
            </a:r>
            <a:r>
              <a:rPr lang="en-ID" sz="3200" b="1" dirty="0" err="1"/>
              <a:t>dan</a:t>
            </a:r>
            <a:r>
              <a:rPr lang="en-ID" sz="3200" b="1" dirty="0"/>
              <a:t> </a:t>
            </a:r>
            <a:r>
              <a:rPr lang="en-ID" sz="3200" b="1" dirty="0" err="1"/>
              <a:t>realistis</a:t>
            </a:r>
            <a:br>
              <a:rPr lang="en-ID" sz="3200" b="1" dirty="0"/>
            </a:br>
            <a:r>
              <a:rPr lang="en-ID" sz="3200" b="1" dirty="0"/>
              <a:t>2. </a:t>
            </a:r>
            <a:r>
              <a:rPr lang="en-ID" sz="3200" b="1" dirty="0" err="1"/>
              <a:t>logis</a:t>
            </a:r>
            <a:r>
              <a:rPr lang="en-ID" sz="3200" b="1" dirty="0"/>
              <a:t> </a:t>
            </a:r>
            <a:r>
              <a:rPr lang="en-ID" sz="3200" b="1" dirty="0" err="1"/>
              <a:t>dan</a:t>
            </a:r>
            <a:r>
              <a:rPr lang="en-ID" sz="3200" b="1" dirty="0"/>
              <a:t> </a:t>
            </a:r>
            <a:r>
              <a:rPr lang="en-ID" sz="3200" b="1" dirty="0" err="1"/>
              <a:t>rasional</a:t>
            </a:r>
            <a:br>
              <a:rPr lang="en-ID" sz="3200" b="1" dirty="0"/>
            </a:br>
            <a:r>
              <a:rPr lang="en-ID" sz="3200" b="1" dirty="0"/>
              <a:t>3. </a:t>
            </a:r>
            <a:r>
              <a:rPr lang="en-ID" sz="3200" b="1" dirty="0" err="1"/>
              <a:t>fleksibel</a:t>
            </a:r>
            <a:br>
              <a:rPr lang="en-ID" sz="3200" b="1" dirty="0"/>
            </a:br>
            <a:r>
              <a:rPr lang="en-ID" sz="3200" b="1" dirty="0"/>
              <a:t>4. </a:t>
            </a:r>
            <a:r>
              <a:rPr lang="en-ID" sz="3200" b="1" dirty="0" err="1"/>
              <a:t>komitmen</a:t>
            </a:r>
            <a:br>
              <a:rPr lang="en-ID" sz="3200" b="1" dirty="0"/>
            </a:br>
            <a:r>
              <a:rPr lang="en-ID" sz="3200" b="1" dirty="0"/>
              <a:t>5. </a:t>
            </a:r>
            <a:r>
              <a:rPr lang="en-ID" sz="3200" b="1" dirty="0" err="1"/>
              <a:t>komprehensif</a:t>
            </a:r>
            <a:r>
              <a:rPr lang="en-ID" sz="3200" b="1" dirty="0"/>
              <a:t> </a:t>
            </a:r>
            <a:br>
              <a:rPr lang="id-ID" sz="3200" b="1" dirty="0"/>
            </a:br>
            <a:br>
              <a:rPr lang="en-US" sz="3200" b="1" dirty="0"/>
            </a:br>
            <a:endParaRPr lang="en-US" sz="3200" b="1" dirty="0"/>
          </a:p>
        </p:txBody>
      </p:sp>
      <p:sp>
        <p:nvSpPr>
          <p:cNvPr id="5" name="Title 1"/>
          <p:cNvSpPr txBox="1">
            <a:spLocks/>
          </p:cNvSpPr>
          <p:nvPr/>
        </p:nvSpPr>
        <p:spPr>
          <a:xfrm>
            <a:off x="457200" y="274638"/>
            <a:ext cx="7467600" cy="106613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4800" b="1" dirty="0"/>
              <a:t>Syarat Perencanaan</a:t>
            </a:r>
            <a:br>
              <a:rPr lang="en-US" b="1" dirty="0"/>
            </a:br>
            <a:endParaRPr lang="en-US" b="1" dirty="0"/>
          </a:p>
        </p:txBody>
      </p:sp>
    </p:spTree>
    <p:extLst>
      <p:ext uri="{BB962C8B-B14F-4D97-AF65-F5344CB8AC3E}">
        <p14:creationId xmlns:p14="http://schemas.microsoft.com/office/powerpoint/2010/main" val="145713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0000"/>
                    </a14:imgEffect>
                    <a14:imgEffect>
                      <a14:brightnessContrast bright="29000" contrast="33000"/>
                    </a14:imgEffect>
                  </a14:imgLayer>
                </a14:imgProps>
              </a:ext>
              <a:ext uri="{28A0092B-C50C-407E-A947-70E740481C1C}">
                <a14:useLocalDpi xmlns:a14="http://schemas.microsoft.com/office/drawing/2010/main" val="0"/>
              </a:ext>
            </a:extLst>
          </a:blip>
          <a:stretch>
            <a:fillRect/>
          </a:stretch>
        </p:blipFill>
        <p:spPr>
          <a:xfrm>
            <a:off x="395536" y="1166153"/>
            <a:ext cx="8319524" cy="5688632"/>
          </a:xfrm>
        </p:spPr>
      </p:pic>
      <p:sp>
        <p:nvSpPr>
          <p:cNvPr id="2" name="Title 1"/>
          <p:cNvSpPr>
            <a:spLocks noGrp="1"/>
          </p:cNvSpPr>
          <p:nvPr>
            <p:ph type="title"/>
          </p:nvPr>
        </p:nvSpPr>
        <p:spPr>
          <a:xfrm>
            <a:off x="323528" y="404664"/>
            <a:ext cx="8229600" cy="720080"/>
          </a:xfrm>
        </p:spPr>
        <p:txBody>
          <a:bodyPr>
            <a:noAutofit/>
          </a:bodyPr>
          <a:lstStyle/>
          <a:p>
            <a:r>
              <a:rPr lang="id-ID" sz="4000" b="1" dirty="0"/>
              <a:t>Menyusun Perencanaan yang Ideal</a:t>
            </a:r>
            <a:endParaRPr lang="en-US" sz="4000" b="1" dirty="0"/>
          </a:p>
        </p:txBody>
      </p:sp>
      <p:sp>
        <p:nvSpPr>
          <p:cNvPr id="3" name="Rectangle 2"/>
          <p:cNvSpPr/>
          <p:nvPr/>
        </p:nvSpPr>
        <p:spPr>
          <a:xfrm>
            <a:off x="683568" y="1340768"/>
            <a:ext cx="7416824" cy="646331"/>
          </a:xfrm>
          <a:prstGeom prst="rect">
            <a:avLst/>
          </a:prstGeom>
        </p:spPr>
        <p:txBody>
          <a:bodyPr wrap="square">
            <a:spAutoFit/>
          </a:bodyPr>
          <a:lstStyle/>
          <a:p>
            <a:pPr algn="just"/>
            <a:endParaRPr lang="id-ID" sz="3600" dirty="0"/>
          </a:p>
        </p:txBody>
      </p:sp>
      <p:sp>
        <p:nvSpPr>
          <p:cNvPr id="6" name="Rectangle 5"/>
          <p:cNvSpPr/>
          <p:nvPr/>
        </p:nvSpPr>
        <p:spPr>
          <a:xfrm>
            <a:off x="827584" y="1556792"/>
            <a:ext cx="7632848" cy="2554545"/>
          </a:xfrm>
          <a:prstGeom prst="rect">
            <a:avLst/>
          </a:prstGeom>
        </p:spPr>
        <p:txBody>
          <a:bodyPr wrap="square">
            <a:spAutoFit/>
          </a:bodyPr>
          <a:lstStyle/>
          <a:p>
            <a:pPr marL="457200" indent="-457200">
              <a:buFont typeface="Arial" pitchFamily="34" charset="0"/>
              <a:buChar char="•"/>
            </a:pPr>
            <a:r>
              <a:rPr lang="en-ID" altLang="en-US" sz="3200" b="1" dirty="0" err="1"/>
              <a:t>Prinsip</a:t>
            </a:r>
            <a:r>
              <a:rPr lang="en-ID" altLang="en-US" sz="3200" b="1" dirty="0"/>
              <a:t> </a:t>
            </a:r>
            <a:r>
              <a:rPr lang="en-ID" altLang="en-US" sz="3200" b="1" dirty="0" err="1"/>
              <a:t>partisipasif</a:t>
            </a:r>
            <a:endParaRPr lang="en-ID" altLang="en-US" sz="3200" b="1" dirty="0"/>
          </a:p>
          <a:p>
            <a:pPr marL="457200" indent="-457200">
              <a:buFont typeface="Arial" pitchFamily="34" charset="0"/>
              <a:buChar char="•"/>
            </a:pPr>
            <a:r>
              <a:rPr lang="en-ID" altLang="en-US" sz="3200" b="1" dirty="0" err="1"/>
              <a:t>Prinsip</a:t>
            </a:r>
            <a:r>
              <a:rPr lang="en-ID" altLang="en-US" sz="3200" b="1" dirty="0"/>
              <a:t> </a:t>
            </a:r>
            <a:r>
              <a:rPr lang="en-ID" altLang="en-US" sz="3200" b="1" dirty="0" err="1"/>
              <a:t>kesinambungan</a:t>
            </a:r>
            <a:endParaRPr lang="en-ID" altLang="en-US" sz="3200" b="1" dirty="0"/>
          </a:p>
          <a:p>
            <a:pPr marL="457200" indent="-457200">
              <a:buFont typeface="Arial" pitchFamily="34" charset="0"/>
              <a:buChar char="•"/>
            </a:pPr>
            <a:r>
              <a:rPr lang="en-ID" altLang="en-US" sz="3200" b="1" dirty="0" err="1"/>
              <a:t>Prinsip</a:t>
            </a:r>
            <a:r>
              <a:rPr lang="en-ID" altLang="en-US" sz="3200" b="1" dirty="0"/>
              <a:t> holistic</a:t>
            </a:r>
          </a:p>
          <a:p>
            <a:pPr marL="457200" indent="-457200">
              <a:buFont typeface="Arial" pitchFamily="34" charset="0"/>
              <a:buChar char="•"/>
            </a:pPr>
            <a:r>
              <a:rPr lang="en-ID" altLang="en-US" sz="3200" b="1" i="1" dirty="0"/>
              <a:t>A learning and adaptive system</a:t>
            </a:r>
          </a:p>
          <a:p>
            <a:pPr marL="457200" indent="-457200">
              <a:buFont typeface="Arial" pitchFamily="34" charset="0"/>
              <a:buChar char="•"/>
            </a:pPr>
            <a:r>
              <a:rPr lang="en-ID" altLang="en-US" sz="3200" b="1" dirty="0"/>
              <a:t>Terbuka dan </a:t>
            </a:r>
            <a:r>
              <a:rPr lang="en-ID" altLang="en-US" sz="3200" b="1" dirty="0" err="1"/>
              <a:t>Demokratif</a:t>
            </a:r>
            <a:endParaRPr lang="en-US" altLang="en-US" sz="3200" b="1" dirty="0"/>
          </a:p>
        </p:txBody>
      </p:sp>
    </p:spTree>
    <p:extLst>
      <p:ext uri="{BB962C8B-B14F-4D97-AF65-F5344CB8AC3E}">
        <p14:creationId xmlns:p14="http://schemas.microsoft.com/office/powerpoint/2010/main" val="2998492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623</Words>
  <Application>Microsoft Office PowerPoint</Application>
  <PresentationFormat>On-screen Show (4:3)</PresentationFormat>
  <Paragraphs>46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ACCOUNT PLANNING</vt:lpstr>
      <vt:lpstr>PowerPoint Presentation</vt:lpstr>
      <vt:lpstr>Perencanaan</vt:lpstr>
      <vt:lpstr>Perencanaan</vt:lpstr>
      <vt:lpstr>   1. Mengidentifikasi dan menetapkan masalah. 2. Memberi arahan atau pedoman pada tujuan yang ingin dicapai, terutama dalam mengatsi ketidakpastian dengan memilih jalan yang terbaik, bahkan dalam keadaan stabilpun perencanaan masih diperlukan. 3. Meminimalisasi terjadinya pemborosan sumber daya dalam rangka mencapai tujuan secara efektif.   </vt:lpstr>
      <vt:lpstr>   4. Melakukan perkiraan (forecasting) terhadap kendala yang mungkin terjadi dan hasil yang akan diperoleh. 5. Melakukan pengendalian agar pelaksanaan senantiasa tetap berada dalam koridor perencanaan yang telah ditetapkan.  6. Memberi kesempatan untuk memilih alternatif guna mendapatkan hasil yang baik.     </vt:lpstr>
      <vt:lpstr>   7. Mengatasi hal-hal yang rumit dengan mencari jalan keluar dari masalah yang dihadapi. 8. Menetapkan skala prioritas tentang apa yang harus dikerjakan lebih dulu. 9. Penetapan mekanisme pemantauan dan instrumen alat ukur untuk keperluan evaluasi.    </vt:lpstr>
      <vt:lpstr>   1. Faktual dan realistis 2. logis dan rasional 3. fleksibel 4. komitmen 5. komprehensif   </vt:lpstr>
      <vt:lpstr>Menyusun Perencanaan yang Ideal</vt:lpstr>
      <vt:lpstr>Strategi</vt:lpstr>
      <vt:lpstr>Perencanaan Strategis</vt:lpstr>
      <vt:lpstr>Perencanaan Strategis</vt:lpstr>
      <vt:lpstr>Perencanaan Strategis</vt:lpstr>
      <vt:lpstr>Perencanaan Strategis</vt:lpstr>
      <vt:lpstr>Proses Perencanaan Strategis</vt:lpstr>
      <vt:lpstr>Proses Perencanaan Strategis</vt:lpstr>
      <vt:lpstr>Metode dalam Menganalisis Strategi perencanaan</vt:lpstr>
      <vt:lpstr>Analisis SWOT</vt:lpstr>
      <vt:lpstr>Analisis SWOT</vt:lpstr>
      <vt:lpstr>Analisis SWOT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PRODUKSI IKLAN MEDIA CETAK DAN ONLINE</dc:title>
  <dc:creator>Microsoft</dc:creator>
  <cp:lastModifiedBy>Acer</cp:lastModifiedBy>
  <cp:revision>50</cp:revision>
  <dcterms:created xsi:type="dcterms:W3CDTF">2017-02-06T11:21:44Z</dcterms:created>
  <dcterms:modified xsi:type="dcterms:W3CDTF">2020-09-14T04:59:36Z</dcterms:modified>
</cp:coreProperties>
</file>