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82" r:id="rId5"/>
    <p:sldId id="283" r:id="rId6"/>
    <p:sldId id="259" r:id="rId7"/>
    <p:sldId id="288" r:id="rId8"/>
    <p:sldId id="291" r:id="rId9"/>
    <p:sldId id="285" r:id="rId10"/>
    <p:sldId id="287" r:id="rId11"/>
    <p:sldId id="299" r:id="rId12"/>
    <p:sldId id="289" r:id="rId13"/>
    <p:sldId id="292" r:id="rId14"/>
    <p:sldId id="263" r:id="rId15"/>
    <p:sldId id="280" r:id="rId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80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43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7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159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3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460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049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90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714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97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648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20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7960-8370-4D67-9CE7-D063DC7F81FC}" type="datetimeFigureOut">
              <a:rPr lang="id-ID" smtClean="0"/>
              <a:t>14/09/2020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BAFCB-E3FF-42DB-B930-6619C39380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79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9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103" y="980728"/>
            <a:ext cx="7772400" cy="1470025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accent1">
                    <a:lumMod val="75000"/>
                  </a:schemeClr>
                </a:solidFill>
              </a:rPr>
              <a:t>ACCOUNT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/>
          <a:lstStyle/>
          <a:p>
            <a:r>
              <a:rPr lang="id-ID" b="1" dirty="0"/>
              <a:t>PART 6</a:t>
            </a:r>
          </a:p>
          <a:p>
            <a:r>
              <a:rPr lang="id-ID" b="1" dirty="0"/>
              <a:t>TARGET MARKET</a:t>
            </a:r>
          </a:p>
        </p:txBody>
      </p:sp>
    </p:spTree>
    <p:extLst>
      <p:ext uri="{BB962C8B-B14F-4D97-AF65-F5344CB8AC3E}">
        <p14:creationId xmlns:p14="http://schemas.microsoft.com/office/powerpoint/2010/main" val="154012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29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9"/>
            <a:ext cx="5545788" cy="436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20080"/>
          </a:xfrm>
        </p:spPr>
        <p:txBody>
          <a:bodyPr>
            <a:normAutofit/>
          </a:bodyPr>
          <a:lstStyle/>
          <a:p>
            <a:r>
              <a:rPr lang="id-ID" sz="4000" b="1" dirty="0"/>
              <a:t>Jenis Srategi Target Pemasaran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20758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/>
              <a:t>Differentiated marketing: </a:t>
            </a:r>
            <a:r>
              <a:rPr lang="en-US" sz="2800" dirty="0" err="1"/>
              <a:t>Strategi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melayani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kelompok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pula. </a:t>
            </a:r>
            <a:r>
              <a:rPr lang="en-US" sz="2800" dirty="0" err="1"/>
              <a:t>Jadi</a:t>
            </a:r>
            <a:r>
              <a:rPr lang="en-US" sz="2800" dirty="0"/>
              <a:t> </a:t>
            </a:r>
            <a:r>
              <a:rPr lang="en-US" sz="2800" dirty="0" err="1"/>
              <a:t>produsen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segmen</a:t>
            </a:r>
            <a:r>
              <a:rPr lang="en-US" sz="2800" dirty="0"/>
              <a:t> pasar.</a:t>
            </a:r>
          </a:p>
          <a:p>
            <a:pPr algn="just"/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nl-NL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32DD9-7F0A-45EC-9D1D-373B6F3D8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367210"/>
            <a:ext cx="5868144" cy="1796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60C74-2975-4105-BC32-F2B3EBD29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988" y="4214129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29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9"/>
            <a:ext cx="5545788" cy="436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20080"/>
          </a:xfrm>
        </p:spPr>
        <p:txBody>
          <a:bodyPr>
            <a:normAutofit/>
          </a:bodyPr>
          <a:lstStyle/>
          <a:p>
            <a:r>
              <a:rPr lang="id-ID" sz="4000" b="1" dirty="0"/>
              <a:t>Jenis Srategi Target Pemasaran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20758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/>
              <a:t>Concentrated Marketing: </a:t>
            </a:r>
            <a:r>
              <a:rPr lang="en-US" sz="2800" dirty="0" err="1"/>
              <a:t>Strategi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mengkhususkan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produknya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segmen</a:t>
            </a:r>
            <a:r>
              <a:rPr lang="en-US" sz="2800" dirty="0"/>
              <a:t> pasar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pertimbangan</a:t>
            </a:r>
            <a:r>
              <a:rPr lang="en-US" sz="2800" dirty="0"/>
              <a:t> </a:t>
            </a:r>
            <a:r>
              <a:rPr lang="en-US" sz="2800" dirty="0" err="1"/>
              <a:t>keterbatasan</a:t>
            </a:r>
            <a:r>
              <a:rPr lang="en-US" sz="2800" dirty="0"/>
              <a:t> </a:t>
            </a:r>
            <a:r>
              <a:rPr lang="en-US" sz="2800" dirty="0" err="1"/>
              <a:t>sumberdaya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</a:t>
            </a:r>
          </a:p>
          <a:p>
            <a:pPr algn="just"/>
            <a:endParaRPr lang="en-US" sz="2800" dirty="0"/>
          </a:p>
          <a:p>
            <a:pPr algn="just"/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nl-NL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9F226A-237F-48F8-8D0B-A427B9B54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851520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2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129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b="1" dirty="0"/>
              <a:t>Bagaimana Cara Mendapatkan Target Pasar?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20758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Lihat latar belakang Customer Anda: </a:t>
            </a:r>
            <a:r>
              <a:rPr lang="id-ID" sz="2800" dirty="0"/>
              <a:t>Siapa customer Anda sekarang, dan mengapa mereka membeli dari Anda? Lihat karakteristik dan </a:t>
            </a:r>
            <a:r>
              <a:rPr lang="id-ID" sz="2800" i="1" dirty="0"/>
              <a:t>interest-</a:t>
            </a:r>
            <a:r>
              <a:rPr lang="id-ID" sz="2800" dirty="0"/>
              <a:t>nya.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Lihat Kompetitor Anda: </a:t>
            </a:r>
            <a:r>
              <a:rPr lang="id-ID" sz="2800" dirty="0"/>
              <a:t>Siapa competitor Anda? Bagaimana customer mereka saat ini? Jangan samakan market Anda dengan mereka.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Analisa Produk/Layanan Anda: </a:t>
            </a:r>
            <a:r>
              <a:rPr lang="id-ID" sz="2800" dirty="0"/>
              <a:t>Tulis semua jenis produk dan layanan Anda. Setiap jenisnya, tuliskan keuntungan yang bisa disediakan kepada customer.</a:t>
            </a: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83626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129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3" y="116632"/>
            <a:ext cx="8229600" cy="778098"/>
          </a:xfrm>
        </p:spPr>
        <p:txBody>
          <a:bodyPr>
            <a:normAutofit/>
          </a:bodyPr>
          <a:lstStyle/>
          <a:p>
            <a:r>
              <a:rPr lang="id-ID" sz="3600" b="1" dirty="0"/>
              <a:t>Manfaat Target Pasar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20758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d-ID" sz="2800" dirty="0"/>
              <a:t>Mengembangkan posisi produk dan strategi bauran pemasaran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dirty="0"/>
              <a:t>Memudahkan dalam menyesuaikan produk dan strategi bauran pemasaran yang dijalankan dengan target pasar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dirty="0"/>
              <a:t>Membidik peluang pasar yang lebih luas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dirty="0"/>
              <a:t>Memanfaatkan sumber data perusahaan yang terbatas secara efisien dan efektif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dirty="0"/>
              <a:t>Mengantisipasi adanya prsaingan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dirty="0"/>
              <a:t>Dengan melakukan identifikasi bagian pasar yang bisa dilayani secara efektif, perusahaan akan berada dalam posisi yang lebig baik</a:t>
            </a:r>
          </a:p>
        </p:txBody>
      </p:sp>
    </p:spTree>
    <p:extLst>
      <p:ext uri="{BB962C8B-B14F-4D97-AF65-F5344CB8AC3E}">
        <p14:creationId xmlns:p14="http://schemas.microsoft.com/office/powerpoint/2010/main" val="4246669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52"/>
            <a:ext cx="8136904" cy="657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188358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Proses Target Market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848872" cy="5328592"/>
          </a:xfrm>
        </p:spPr>
        <p:txBody>
          <a:bodyPr/>
          <a:lstStyle/>
          <a:p>
            <a:pPr algn="just"/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A9C6D-BC50-492E-953E-A08C3EDA7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7313"/>
            <a:ext cx="2375407" cy="2496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D8170-9CEF-4179-A415-BA94E94E5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67" y="1742480"/>
            <a:ext cx="2398696" cy="2496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96C24-D515-4A9A-B7BE-420A8F3E8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42" y="1757647"/>
            <a:ext cx="2505204" cy="2607457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12D2DB7-2547-47FF-A8A8-7B459DA4A913}"/>
              </a:ext>
            </a:extLst>
          </p:cNvPr>
          <p:cNvSpPr/>
          <p:nvPr/>
        </p:nvSpPr>
        <p:spPr>
          <a:xfrm>
            <a:off x="2580659" y="2780928"/>
            <a:ext cx="69519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1A08680-7499-4B38-9D3F-A6375900A916}"/>
              </a:ext>
            </a:extLst>
          </p:cNvPr>
          <p:cNvSpPr/>
          <p:nvPr/>
        </p:nvSpPr>
        <p:spPr>
          <a:xfrm>
            <a:off x="5879072" y="2753308"/>
            <a:ext cx="69519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4148286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9926" y="1988840"/>
            <a:ext cx="320687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800" b="1" dirty="0"/>
              <a:t>THANK</a:t>
            </a:r>
          </a:p>
          <a:p>
            <a:pPr marL="0" indent="0">
              <a:buNone/>
            </a:pPr>
            <a:r>
              <a:rPr lang="id-ID" sz="4800" b="1" dirty="0"/>
              <a:t>YOU </a:t>
            </a:r>
            <a:r>
              <a:rPr lang="id-ID" sz="4800" b="1" dirty="0">
                <a:sym typeface="Wingdings" pitchFamily="2" charset="2"/>
              </a:rPr>
              <a:t>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265824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2387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66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1"/>
            <a:ext cx="8496944" cy="63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83671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rgbClr val="0070C0"/>
                </a:solidFill>
              </a:rPr>
              <a:t>Apa Itu Target Market?</a:t>
            </a:r>
            <a:endParaRPr lang="id-ID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Deskripsi tentang orang-orang yang paling mungkin membeli produk. 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Profil target biasanya mencakup demografi (usia target, seks, etnisitas, dan pendapatan) dan psikografis. Psikografis adalah gaya hidup deskripsi tentang sikap, minat, dan pendapat konsumen.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1251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1"/>
            <a:ext cx="8496944" cy="63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83671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rgbClr val="0070C0"/>
                </a:solidFill>
              </a:rPr>
              <a:t>Apa Itu Target Market?</a:t>
            </a:r>
            <a:endParaRPr lang="id-ID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Target market adalah sekelompok pembeli yag memiliki sifat-sifat sama yang membuat pasar berdiri sendiri.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Target market ditentukan setelah segmentasi pasar diketahui.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120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1000"/>
                    </a14:imgEffect>
                    <a14:imgEffect>
                      <a14:brightnessContrast bright="1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1"/>
            <a:ext cx="8496944" cy="63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836712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>
                <a:solidFill>
                  <a:srgbClr val="0070C0"/>
                </a:solidFill>
              </a:rPr>
              <a:t>Apa Itu Target Market?</a:t>
            </a:r>
            <a:endParaRPr lang="id-ID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683568" y="1997839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d-ID" sz="2800" b="1" dirty="0"/>
              <a:t>Perbedaan segmentasi pasar dengan target pasar:</a:t>
            </a:r>
          </a:p>
          <a:p>
            <a:pPr algn="just"/>
            <a:r>
              <a:rPr lang="id-ID" sz="2800" b="1" dirty="0"/>
              <a:t>Segmentasi Pasar -&gt; lebih kepada membagi konsumen yang heterogen (bermacam-macam) ke dalam kelompok-kelompok yang memiliki karakteristik yang sama</a:t>
            </a:r>
          </a:p>
          <a:p>
            <a:pPr algn="just"/>
            <a:endParaRPr lang="id-ID" sz="2800" b="1" dirty="0"/>
          </a:p>
          <a:p>
            <a:pPr algn="just"/>
            <a:r>
              <a:rPr lang="id-ID" sz="2800" b="1" dirty="0"/>
              <a:t>Target Pasar -&gt; memilih kelompok konsumen mana yang akan dilayani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567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50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2" y="251195"/>
            <a:ext cx="843833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0070C0"/>
                </a:solidFill>
              </a:rPr>
              <a:t>Pentingnya Target Market</a:t>
            </a: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827584" y="1207582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/>
              <a:t>Pemasar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target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meneliti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akhirnya</a:t>
            </a:r>
            <a:r>
              <a:rPr lang="en-US" sz="2800" dirty="0"/>
              <a:t> </a:t>
            </a:r>
            <a:r>
              <a:rPr lang="en-US" sz="2800" dirty="0" err="1"/>
              <a:t>membentuk</a:t>
            </a:r>
            <a:r>
              <a:rPr lang="en-US" sz="2800" dirty="0"/>
              <a:t> </a:t>
            </a:r>
            <a:r>
              <a:rPr lang="en-US" sz="2800" dirty="0" err="1"/>
              <a:t>permintaan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yang </a:t>
            </a:r>
            <a:r>
              <a:rPr lang="en-US" sz="2800" dirty="0" err="1"/>
              <a:t>ditawarkan</a:t>
            </a:r>
            <a:r>
              <a:rPr lang="id-ID" sz="2800" dirty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/>
              <a:t>Sumarwan</a:t>
            </a:r>
            <a:r>
              <a:rPr lang="en-US" sz="2800" dirty="0"/>
              <a:t> </a:t>
            </a:r>
            <a:r>
              <a:rPr lang="en-US" sz="2800" dirty="0" err="1"/>
              <a:t>dkk</a:t>
            </a:r>
            <a:r>
              <a:rPr lang="en-US" sz="2800" dirty="0"/>
              <a:t> (2015)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bahwasanya</a:t>
            </a:r>
            <a:r>
              <a:rPr lang="en-US" sz="2800" dirty="0"/>
              <a:t> </a:t>
            </a:r>
            <a:r>
              <a:rPr lang="en-US" sz="2800" dirty="0" err="1"/>
              <a:t>mengacu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memuaskan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pemasar</a:t>
            </a:r>
            <a:r>
              <a:rPr lang="en-US" sz="2800" dirty="0"/>
              <a:t> </a:t>
            </a:r>
            <a:r>
              <a:rPr lang="en-US" sz="2800" dirty="0" err="1"/>
              <a:t>memulai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membagi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memilah-milah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sekelompok</a:t>
            </a:r>
            <a:r>
              <a:rPr lang="en-US" sz="2800" dirty="0"/>
              <a:t> </a:t>
            </a:r>
            <a:r>
              <a:rPr lang="en-US" sz="2800" dirty="0" err="1"/>
              <a:t>pembeli</a:t>
            </a:r>
            <a:r>
              <a:rPr lang="en-US" sz="2800" dirty="0"/>
              <a:t>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keinginan</a:t>
            </a:r>
            <a:r>
              <a:rPr lang="en-US" sz="2800" dirty="0"/>
              <a:t> </a:t>
            </a:r>
            <a:r>
              <a:rPr lang="en-US" sz="2800" dirty="0" err="1"/>
              <a:t>seragam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homogen</a:t>
            </a:r>
            <a:r>
              <a:rPr lang="en-US" sz="2800" dirty="0"/>
              <a:t>, </a:t>
            </a:r>
            <a:r>
              <a:rPr lang="en-US" sz="2800" dirty="0" err="1"/>
              <a:t>selanjutnya</a:t>
            </a:r>
            <a:r>
              <a:rPr lang="en-US" sz="2800" dirty="0"/>
              <a:t> </a:t>
            </a:r>
            <a:r>
              <a:rPr lang="en-US" sz="2800" dirty="0" err="1"/>
              <a:t>pemasar</a:t>
            </a:r>
            <a:r>
              <a:rPr lang="en-US" sz="2800" dirty="0"/>
              <a:t>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segmen</a:t>
            </a:r>
            <a:r>
              <a:rPr lang="en-US" sz="2800" dirty="0"/>
              <a:t> yang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peluang</a:t>
            </a:r>
            <a:r>
              <a:rPr lang="en-US" sz="2800" dirty="0"/>
              <a:t> </a:t>
            </a:r>
            <a:r>
              <a:rPr lang="en-US" sz="2800" dirty="0" err="1"/>
              <a:t>terbesar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b="1" dirty="0"/>
              <a:t>target </a:t>
            </a:r>
            <a:r>
              <a:rPr lang="en-US" sz="2800" b="1" dirty="0" err="1"/>
              <a:t>pasar</a:t>
            </a:r>
            <a:r>
              <a:rPr lang="en-US" sz="2800" b="1" dirty="0"/>
              <a:t> </a:t>
            </a:r>
            <a:r>
              <a:rPr lang="en-US" sz="2800" dirty="0"/>
              <a:t>(</a:t>
            </a:r>
            <a:r>
              <a:rPr lang="en-US" sz="2800" i="1" dirty="0"/>
              <a:t>target market</a:t>
            </a:r>
            <a:r>
              <a:rPr lang="en-US" sz="2800" dirty="0"/>
              <a:t>).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56698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  <a14:imgEffect>
                      <a14:brightnessContrast bright="4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12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3600" b="1" dirty="0"/>
              <a:t>Target Market = Target Audience?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20758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id-ID" sz="2800" b="1" i="1" dirty="0"/>
              <a:t>Target Market</a:t>
            </a:r>
            <a:r>
              <a:rPr lang="id-ID" sz="2800" dirty="0"/>
              <a:t>  merupakan kelompok yang mempunyai kekuatan untuk membeli (dalam segi ekonomi) dan mempunyai ekspektasi dalam.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sz="2800" b="1" i="1" dirty="0"/>
              <a:t>Target Audience</a:t>
            </a:r>
            <a:r>
              <a:rPr lang="id-ID" sz="2800" dirty="0"/>
              <a:t> merupakan kelompok atau orang yang menjadi sasaran promosi produk kita.</a:t>
            </a:r>
            <a:endParaRPr lang="id-ID" sz="2800" b="1" dirty="0"/>
          </a:p>
          <a:p>
            <a:pPr marL="457200" indent="-457200" algn="just">
              <a:buFont typeface="Arial" pitchFamily="34" charset="0"/>
              <a:buChar char="•"/>
            </a:pP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404555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8000"/>
                    </a14:imgEffect>
                    <a14:imgEffect>
                      <a14:brightnessContrast bright="4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712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id-ID" sz="3600" b="1" dirty="0"/>
              <a:t>Target Market = Target Audience?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19CA4-6ABF-4356-8075-484BCB8A9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888261"/>
            <a:ext cx="41490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brightnessContrast bright="29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09"/>
            <a:ext cx="5554184" cy="4371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20080"/>
          </a:xfrm>
        </p:spPr>
        <p:txBody>
          <a:bodyPr>
            <a:normAutofit/>
          </a:bodyPr>
          <a:lstStyle/>
          <a:p>
            <a:r>
              <a:rPr lang="id-ID" sz="4000" b="1" dirty="0"/>
              <a:t>Jenis Srategi Target Pemasaran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20758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/>
              <a:t>Undifferentiated </a:t>
            </a:r>
            <a:r>
              <a:rPr lang="en-US" sz="2800" b="1" dirty="0" err="1"/>
              <a:t>Mareketing</a:t>
            </a:r>
            <a:r>
              <a:rPr lang="en-US" sz="2800" b="1" dirty="0"/>
              <a:t>: </a:t>
            </a:r>
            <a:r>
              <a:rPr lang="en-US" sz="2800" dirty="0" err="1"/>
              <a:t>Strategi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menganggap</a:t>
            </a:r>
            <a:r>
              <a:rPr lang="en-US" sz="2800" dirty="0"/>
              <a:t> pasar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, </a:t>
            </a:r>
            <a:r>
              <a:rPr lang="en-US" sz="2800" dirty="0" err="1"/>
              <a:t>jadi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. </a:t>
            </a:r>
            <a:r>
              <a:rPr lang="en-US" sz="2800" dirty="0" err="1"/>
              <a:t>Produk</a:t>
            </a:r>
            <a:r>
              <a:rPr lang="en-US" sz="2800" dirty="0"/>
              <a:t> yang </a:t>
            </a:r>
            <a:r>
              <a:rPr lang="en-US" sz="2800" dirty="0" err="1"/>
              <a:t>dihasilkan</a:t>
            </a:r>
            <a:r>
              <a:rPr lang="en-US" sz="2800" dirty="0"/>
              <a:t> dan </a:t>
            </a:r>
            <a:r>
              <a:rPr lang="en-US" sz="2800" dirty="0" err="1"/>
              <a:t>dipasarkan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macam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dan </a:t>
            </a:r>
            <a:r>
              <a:rPr lang="en-US" sz="2800" dirty="0" err="1"/>
              <a:t>berusaha</a:t>
            </a:r>
            <a:r>
              <a:rPr lang="en-US" sz="2800" dirty="0"/>
              <a:t> </a:t>
            </a:r>
            <a:r>
              <a:rPr lang="en-US" sz="2800" dirty="0" err="1"/>
              <a:t>menarik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.</a:t>
            </a:r>
            <a:endParaRPr lang="id-ID" sz="2800" b="1" dirty="0"/>
          </a:p>
          <a:p>
            <a:pPr algn="just"/>
            <a:endParaRPr lang="id-ID" sz="2800" b="1" dirty="0"/>
          </a:p>
          <a:p>
            <a:pPr algn="just"/>
            <a:endParaRPr lang="nl-NL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1FD0C-45A0-4D43-AD03-7A28324EC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3" y="4118189"/>
            <a:ext cx="1859373" cy="2479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A9019-5D58-4697-AA71-5C241DDAD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478" y="4365104"/>
            <a:ext cx="3117726" cy="23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80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489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ACCOUNT PLANNING</vt:lpstr>
      <vt:lpstr>PowerPoint Presentation</vt:lpstr>
      <vt:lpstr> </vt:lpstr>
      <vt:lpstr> </vt:lpstr>
      <vt:lpstr> </vt:lpstr>
      <vt:lpstr>Pentingnya Target Market</vt:lpstr>
      <vt:lpstr>Target Market = Target Audience?</vt:lpstr>
      <vt:lpstr>Target Market = Target Audience?</vt:lpstr>
      <vt:lpstr>Jenis Srategi Target Pemasaran</vt:lpstr>
      <vt:lpstr>Jenis Srategi Target Pemasaran</vt:lpstr>
      <vt:lpstr>Jenis Srategi Target Pemasaran</vt:lpstr>
      <vt:lpstr>Bagaimana Cara Mendapatkan Target Pasar?</vt:lpstr>
      <vt:lpstr>Manfaat Target Pasar</vt:lpstr>
      <vt:lpstr>Proses Target Market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PRODUKSI IKLAN MEDIA CETAK DAN ONLINE</dc:title>
  <dc:creator>Microsoft</dc:creator>
  <cp:lastModifiedBy>Acer</cp:lastModifiedBy>
  <cp:revision>44</cp:revision>
  <dcterms:created xsi:type="dcterms:W3CDTF">2017-02-06T11:21:44Z</dcterms:created>
  <dcterms:modified xsi:type="dcterms:W3CDTF">2020-09-14T04:56:30Z</dcterms:modified>
</cp:coreProperties>
</file>