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22" y="-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B1C6-1D50-4A4A-80DD-96A67E09A4DD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4CF1-68F3-422E-8C0D-CCBF44C06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525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B1C6-1D50-4A4A-80DD-96A67E09A4DD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4CF1-68F3-422E-8C0D-CCBF44C06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908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B1C6-1D50-4A4A-80DD-96A67E09A4DD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4CF1-68F3-422E-8C0D-CCBF44C06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809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B1C6-1D50-4A4A-80DD-96A67E09A4DD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4CF1-68F3-422E-8C0D-CCBF44C06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901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B1C6-1D50-4A4A-80DD-96A67E09A4DD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4CF1-68F3-422E-8C0D-CCBF44C06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324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B1C6-1D50-4A4A-80DD-96A67E09A4DD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4CF1-68F3-422E-8C0D-CCBF44C06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464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B1C6-1D50-4A4A-80DD-96A67E09A4DD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4CF1-68F3-422E-8C0D-CCBF44C06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125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B1C6-1D50-4A4A-80DD-96A67E09A4DD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4CF1-68F3-422E-8C0D-CCBF44C06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702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B1C6-1D50-4A4A-80DD-96A67E09A4DD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4CF1-68F3-422E-8C0D-CCBF44C06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423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B1C6-1D50-4A4A-80DD-96A67E09A4DD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4CF1-68F3-422E-8C0D-CCBF44C06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090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B1C6-1D50-4A4A-80DD-96A67E09A4DD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4CF1-68F3-422E-8C0D-CCBF44C06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89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6000">
              <a:srgbClr val="92D050"/>
            </a:gs>
            <a:gs pos="0">
              <a:srgbClr val="92D050"/>
            </a:gs>
            <a:gs pos="100000">
              <a:srgbClr val="99B878"/>
            </a:gs>
            <a:gs pos="100000">
              <a:schemeClr val="bg1">
                <a:shade val="35000"/>
                <a:satMod val="15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1B1C6-1D50-4A4A-80DD-96A67E09A4DD}" type="datetimeFigureOut">
              <a:rPr lang="en-US" smtClean="0"/>
              <a:t>12/3/2019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64CF1-68F3-422E-8C0D-CCBF44C06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982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977" y="0"/>
            <a:ext cx="774602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7048500" y="6346825"/>
            <a:ext cx="200894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accent6"/>
                </a:solidFill>
                <a:latin typeface="+mn-lt"/>
              </a:rPr>
              <a:t>MK </a:t>
            </a:r>
            <a:r>
              <a:rPr lang="en-US" b="1" i="1" dirty="0" err="1">
                <a:solidFill>
                  <a:schemeClr val="accent6"/>
                </a:solidFill>
                <a:latin typeface="+mn-lt"/>
              </a:rPr>
              <a:t>Kepemimpinan</a:t>
            </a:r>
            <a:endParaRPr lang="en-US" b="1" i="1" dirty="0">
              <a:solidFill>
                <a:schemeClr val="accent6"/>
              </a:solidFill>
              <a:latin typeface="+mn-lt"/>
            </a:endParaRPr>
          </a:p>
        </p:txBody>
      </p:sp>
      <p:pic>
        <p:nvPicPr>
          <p:cNvPr id="5124" name="Picture 11" descr="A close up of a sign&#10;&#10;Description automatically generated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1" y="120650"/>
            <a:ext cx="1163515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5127" name="Picture 10" descr="C:\Users\Iswahyuni\Pictures\Picture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977" y="0"/>
            <a:ext cx="774602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ubtitle 2"/>
          <p:cNvSpPr txBox="1">
            <a:spLocks/>
          </p:cNvSpPr>
          <p:nvPr/>
        </p:nvSpPr>
        <p:spPr>
          <a:xfrm>
            <a:off x="1397976" y="2348880"/>
            <a:ext cx="7780659" cy="272477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cap="all" dirty="0" smtClean="0">
                <a:ln w="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MATA KULIAH : ILMU KEPEMIMPINAN</a:t>
            </a:r>
          </a:p>
          <a:p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UNIVERSITAS PEMBANGUNAN NASIONAL “VETERAN” </a:t>
            </a:r>
          </a:p>
          <a:p>
            <a:r>
              <a:rPr lang="en-US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JAKARTA</a:t>
            </a:r>
            <a:endParaRPr lang="en-US" sz="48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endParaRPr lang="en-US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397976" y="120650"/>
            <a:ext cx="7746023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TATAP MUKA KE 1</a:t>
            </a:r>
            <a:r>
              <a:rPr lang="en-US" sz="5400" dirty="0"/>
              <a:t/>
            </a:r>
            <a:br>
              <a:rPr lang="en-US" sz="5400" dirty="0"/>
            </a:br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TEORI KEPEMIMPINAN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3428148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rgbClr val="92D050"/>
            </a:gs>
            <a:gs pos="0">
              <a:srgbClr val="92D050"/>
            </a:gs>
            <a:gs pos="100000">
              <a:srgbClr val="99B878"/>
            </a:gs>
            <a:gs pos="100000">
              <a:schemeClr val="bg1">
                <a:shade val="35000"/>
                <a:satMod val="155000"/>
              </a:schemeClr>
            </a:gs>
          </a:gsLst>
          <a:lin ang="6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 descr="A close up of a sign&#10;&#10;Description automatically generated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120650"/>
            <a:ext cx="1260475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Iswahyuni\Pictures\Picture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112" y="-30385"/>
            <a:ext cx="7714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>
            <a:cxnSpLocks/>
          </p:cNvCxnSpPr>
          <p:nvPr/>
        </p:nvCxnSpPr>
        <p:spPr>
          <a:xfrm>
            <a:off x="1436688" y="989013"/>
            <a:ext cx="7707312" cy="0"/>
          </a:xfrm>
          <a:prstGeom prst="line">
            <a:avLst/>
          </a:prstGeom>
          <a:ln w="196850">
            <a:solidFill>
              <a:srgbClr val="C4D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466112" y="990600"/>
            <a:ext cx="7601688" cy="5715000"/>
          </a:xfrm>
          <a:prstGeom prst="rect">
            <a:avLst/>
          </a:prstGeom>
          <a:blipFill dpi="0" rotWithShape="1">
            <a:blip r:embed="rId3">
              <a:alphaModFix amt="90000"/>
            </a:blip>
            <a:srcRect/>
            <a:stretch>
              <a:fillRect/>
            </a:stretch>
          </a:blip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 indent="-252000">
              <a:spcBef>
                <a:spcPts val="0"/>
              </a:spcBef>
              <a:spcAft>
                <a:spcPts val="1200"/>
              </a:spcAft>
              <a:buNone/>
            </a:pPr>
            <a:endParaRPr lang="en-US" sz="1400" dirty="0" smtClean="0"/>
          </a:p>
          <a:p>
            <a:pPr marL="252000" indent="-25200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dirty="0" smtClean="0"/>
              <a:t>1.MENGEMBANGKAN VISI-MISI ORGANISASI       MASA DEPAN.</a:t>
            </a:r>
          </a:p>
          <a:p>
            <a:pPr marL="252000" indent="-25200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dirty="0" smtClean="0">
                <a:solidFill>
                  <a:srgbClr val="C00000"/>
                </a:solidFill>
              </a:rPr>
              <a:t>2.MENGKOORDINASIKAN  KEGIATAN   ORANG      DAN KERJA SECARA EFEKTIF &amp; EFISIEN.</a:t>
            </a:r>
          </a:p>
          <a:p>
            <a:pPr marL="252000" indent="-25200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dirty="0" smtClean="0">
                <a:solidFill>
                  <a:srgbClr val="002060"/>
                </a:solidFill>
              </a:rPr>
              <a:t>3.MENGGERAKKAN,MEMBERDAYAKAN,MENG-  ARAHKAN  SUMBERDAYA  SECARA  TERPADU , AMAN TERKENDALI.</a:t>
            </a:r>
          </a:p>
          <a:p>
            <a:pPr marL="252000" indent="-252000">
              <a:buNone/>
            </a:pPr>
            <a:endParaRPr lang="en-US" sz="2800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339752" y="35719"/>
            <a:ext cx="6563072" cy="714375"/>
          </a:xfrm>
          <a:solidFill>
            <a:srgbClr val="003300"/>
          </a:solidFill>
        </p:spPr>
        <p:txBody>
          <a:bodyPr>
            <a:normAutofit fontScale="90000"/>
          </a:bodyPr>
          <a:lstStyle/>
          <a:p>
            <a:pPr algn="r"/>
            <a:r>
              <a:rPr lang="en-US" b="1" dirty="0" smtClean="0">
                <a:solidFill>
                  <a:srgbClr val="FF0000"/>
                </a:solidFill>
              </a:rPr>
              <a:t>4. GUNA KEPEMIMPINAN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59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rgbClr val="92D050"/>
            </a:gs>
            <a:gs pos="0">
              <a:srgbClr val="92D050"/>
            </a:gs>
            <a:gs pos="100000">
              <a:srgbClr val="99B878"/>
            </a:gs>
            <a:gs pos="100000">
              <a:schemeClr val="bg1">
                <a:shade val="35000"/>
                <a:satMod val="155000"/>
              </a:schemeClr>
            </a:gs>
          </a:gsLst>
          <a:lin ang="6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 descr="A close up of a sign&#10;&#10;Description automatically generated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120650"/>
            <a:ext cx="1260475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Iswahyuni\Pictures\Picture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112" y="-30385"/>
            <a:ext cx="7714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>
            <a:cxnSpLocks/>
          </p:cNvCxnSpPr>
          <p:nvPr/>
        </p:nvCxnSpPr>
        <p:spPr>
          <a:xfrm>
            <a:off x="1436688" y="989013"/>
            <a:ext cx="7707312" cy="0"/>
          </a:xfrm>
          <a:prstGeom prst="line">
            <a:avLst/>
          </a:prstGeom>
          <a:ln w="196850">
            <a:solidFill>
              <a:srgbClr val="C4D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466112" y="990600"/>
            <a:ext cx="7601688" cy="5715000"/>
          </a:xfrm>
          <a:prstGeom prst="rect">
            <a:avLst/>
          </a:prstGeom>
          <a:blipFill dpi="0" rotWithShape="1">
            <a:blip r:embed="rId3">
              <a:alphaModFix amt="90000"/>
            </a:blip>
            <a:srcRect/>
            <a:stretch>
              <a:fillRect/>
            </a:stretch>
          </a:blip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 indent="-252000">
              <a:spcBef>
                <a:spcPts val="0"/>
              </a:spcBef>
              <a:spcAft>
                <a:spcPts val="1200"/>
              </a:spcAft>
              <a:buNone/>
            </a:pPr>
            <a:endParaRPr lang="en-US" sz="2800" dirty="0" smtClean="0">
              <a:solidFill>
                <a:srgbClr val="003300"/>
              </a:solidFill>
            </a:endParaRPr>
          </a:p>
          <a:p>
            <a:pPr marL="252000" indent="-25200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dirty="0" smtClean="0">
                <a:solidFill>
                  <a:srgbClr val="003300"/>
                </a:solidFill>
              </a:rPr>
              <a:t>4.MENENTUKAN STRATEGI DAN PENETAPAN KEPUTUSAN (DECISION MAKING) </a:t>
            </a:r>
          </a:p>
          <a:p>
            <a:pPr marL="252000" indent="-25200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dirty="0" smtClean="0"/>
              <a:t>5.MENGELOLA PERUBAHAN (CHANGE) DAN PERTUMBUHAN (GROWTH).</a:t>
            </a:r>
          </a:p>
          <a:p>
            <a:pPr marL="252000" indent="-252000"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C00000"/>
                </a:solidFill>
              </a:rPr>
              <a:t>6.MENCAPAI KEBERHASILAN TUJUAN ORGANISASI</a:t>
            </a:r>
            <a:endParaRPr lang="en-US" sz="2800" dirty="0" smtClean="0">
              <a:solidFill>
                <a:srgbClr val="C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846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rgbClr val="92D050"/>
            </a:gs>
            <a:gs pos="0">
              <a:srgbClr val="92D050"/>
            </a:gs>
            <a:gs pos="100000">
              <a:srgbClr val="99B878"/>
            </a:gs>
            <a:gs pos="100000">
              <a:schemeClr val="bg1">
                <a:shade val="35000"/>
                <a:satMod val="155000"/>
              </a:schemeClr>
            </a:gs>
          </a:gsLst>
          <a:lin ang="6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 descr="A close up of a sign&#10;&#10;Description automatically generated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120650"/>
            <a:ext cx="1260475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Iswahyuni\Pictures\Picture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112" y="-30385"/>
            <a:ext cx="7714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>
            <a:cxnSpLocks/>
          </p:cNvCxnSpPr>
          <p:nvPr/>
        </p:nvCxnSpPr>
        <p:spPr>
          <a:xfrm>
            <a:off x="1436688" y="989013"/>
            <a:ext cx="7707312" cy="0"/>
          </a:xfrm>
          <a:prstGeom prst="line">
            <a:avLst/>
          </a:prstGeom>
          <a:ln w="196850">
            <a:solidFill>
              <a:srgbClr val="C4D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466112" y="990600"/>
            <a:ext cx="7601688" cy="5715000"/>
          </a:xfrm>
          <a:prstGeom prst="rect">
            <a:avLst/>
          </a:prstGeom>
          <a:blipFill dpi="0" rotWithShape="1">
            <a:blip r:embed="rId3">
              <a:alphaModFix amt="90000"/>
            </a:blip>
            <a:srcRect/>
            <a:stretch>
              <a:fillRect/>
            </a:stretch>
          </a:blip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40000" indent="-360000">
              <a:spcBef>
                <a:spcPts val="600"/>
              </a:spcBef>
              <a:buFont typeface="+mj-lt"/>
              <a:buAutoNum type="arabicPeriod"/>
            </a:pPr>
            <a:r>
              <a:rPr lang="en-US" sz="3600" b="1" dirty="0" smtClean="0"/>
              <a:t>AMBISI DAN ENERGI</a:t>
            </a:r>
          </a:p>
          <a:p>
            <a:pPr marL="1440000" indent="-360000">
              <a:spcBef>
                <a:spcPts val="600"/>
              </a:spcBef>
              <a:buFont typeface="+mj-lt"/>
              <a:buAutoNum type="arabicPeriod"/>
            </a:pPr>
            <a:r>
              <a:rPr lang="en-US" sz="3600" b="1" dirty="0" smtClean="0">
                <a:solidFill>
                  <a:srgbClr val="0000CC"/>
                </a:solidFill>
              </a:rPr>
              <a:t>HASRAT UNTUK MEMIMPIN.</a:t>
            </a:r>
          </a:p>
          <a:p>
            <a:pPr marL="1440000" indent="-360000">
              <a:spcBef>
                <a:spcPts val="600"/>
              </a:spcBef>
              <a:buFont typeface="+mj-lt"/>
              <a:buAutoNum type="arabicPeriod"/>
            </a:pPr>
            <a:r>
              <a:rPr lang="en-US" sz="3600" b="1" dirty="0" smtClean="0">
                <a:solidFill>
                  <a:srgbClr val="003300"/>
                </a:solidFill>
              </a:rPr>
              <a:t>KEJUJURAN DAN INTEGRITAS</a:t>
            </a:r>
            <a:r>
              <a:rPr lang="en-US" sz="3600" b="1" dirty="0" smtClean="0"/>
              <a:t>.</a:t>
            </a:r>
          </a:p>
          <a:p>
            <a:pPr marL="1440000" indent="-360000">
              <a:spcBef>
                <a:spcPts val="600"/>
              </a:spcBef>
              <a:buFont typeface="+mj-lt"/>
              <a:buAutoNum type="arabicPeriod"/>
            </a:pPr>
            <a:r>
              <a:rPr lang="en-US" sz="3600" b="1" dirty="0" smtClean="0"/>
              <a:t>PERCAYA DIRI   </a:t>
            </a:r>
          </a:p>
          <a:p>
            <a:pPr marL="1440000" indent="-360000">
              <a:spcBef>
                <a:spcPts val="600"/>
              </a:spcBef>
              <a:buFont typeface="+mj-lt"/>
              <a:buAutoNum type="arabicPeriod"/>
            </a:pPr>
            <a:r>
              <a:rPr lang="en-US" sz="3600" b="1" dirty="0" smtClean="0">
                <a:solidFill>
                  <a:srgbClr val="CC0066"/>
                </a:solidFill>
              </a:rPr>
              <a:t>KECERDASAN.</a:t>
            </a:r>
          </a:p>
          <a:p>
            <a:pPr marL="1440000" indent="-360000">
              <a:spcBef>
                <a:spcPts val="600"/>
              </a:spcBef>
              <a:buFont typeface="+mj-lt"/>
              <a:buAutoNum type="arabicPeriod"/>
            </a:pPr>
            <a:r>
              <a:rPr lang="en-US" sz="3600" b="1" dirty="0" smtClean="0">
                <a:solidFill>
                  <a:srgbClr val="0000CC"/>
                </a:solidFill>
              </a:rPr>
              <a:t>PENGETAHUAN YANG RELEVAN DENGAN PEKERJAAN</a:t>
            </a:r>
            <a:endParaRPr lang="en-US" sz="3600" b="1" dirty="0" smtClean="0">
              <a:solidFill>
                <a:srgbClr val="0000C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466112" y="76200"/>
            <a:ext cx="7601688" cy="762000"/>
          </a:xfrm>
          <a:prstGeom prst="rect">
            <a:avLst/>
          </a:prstGeom>
          <a:solidFill>
            <a:srgbClr val="00FFCC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b="1" smtClean="0">
                <a:solidFill>
                  <a:srgbClr val="0000FF"/>
                </a:solidFill>
              </a:rPr>
              <a:t>5.CIRI KEPRIBADIAN PEMIMPIN</a:t>
            </a:r>
            <a:endParaRPr lang="en-US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8477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rgbClr val="92D050"/>
            </a:gs>
            <a:gs pos="0">
              <a:srgbClr val="92D050"/>
            </a:gs>
            <a:gs pos="100000">
              <a:srgbClr val="99B878"/>
            </a:gs>
            <a:gs pos="100000">
              <a:schemeClr val="bg1">
                <a:shade val="35000"/>
                <a:satMod val="155000"/>
              </a:schemeClr>
            </a:gs>
          </a:gsLst>
          <a:lin ang="6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 descr="A close up of a sign&#10;&#10;Description automatically generated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120650"/>
            <a:ext cx="1260475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Iswahyuni\Pictures\Picture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112" y="-30385"/>
            <a:ext cx="7714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>
            <a:cxnSpLocks/>
          </p:cNvCxnSpPr>
          <p:nvPr/>
        </p:nvCxnSpPr>
        <p:spPr>
          <a:xfrm>
            <a:off x="1436688" y="989013"/>
            <a:ext cx="7707312" cy="0"/>
          </a:xfrm>
          <a:prstGeom prst="line">
            <a:avLst/>
          </a:prstGeom>
          <a:ln w="196850">
            <a:solidFill>
              <a:srgbClr val="C4D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466112" y="990600"/>
            <a:ext cx="7601688" cy="5715000"/>
          </a:xfrm>
          <a:prstGeom prst="rect">
            <a:avLst/>
          </a:prstGeom>
          <a:blipFill dpi="0" rotWithShape="1">
            <a:blip r:embed="rId3">
              <a:alphaModFix amt="90000"/>
            </a:blip>
            <a:srcRect/>
            <a:stretch>
              <a:fillRect/>
            </a:stretch>
          </a:blip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endParaRPr lang="en-US" sz="3600" dirty="0" smtClean="0"/>
          </a:p>
          <a:p>
            <a:pPr marL="1908000" indent="-360000">
              <a:spcBef>
                <a:spcPts val="0"/>
              </a:spcBef>
              <a:buFont typeface="+mj-lt"/>
              <a:buAutoNum type="arabicPeriod"/>
            </a:pPr>
            <a:r>
              <a:rPr lang="en-US" sz="3600" dirty="0" smtClean="0"/>
              <a:t>INTELLIGENCE (KECERDASAN)</a:t>
            </a:r>
          </a:p>
          <a:p>
            <a:pPr marL="1908000" indent="-360000">
              <a:spcBef>
                <a:spcPts val="0"/>
              </a:spcBef>
              <a:buFont typeface="+mj-lt"/>
              <a:buAutoNum type="arabicPeriod"/>
            </a:pPr>
            <a:r>
              <a:rPr lang="en-US" sz="3600" dirty="0" smtClean="0"/>
              <a:t>SUPERVISORY ABILITY (KEMAMPUAN MENGAWASI)</a:t>
            </a:r>
          </a:p>
          <a:p>
            <a:pPr marL="1908000" indent="-360000">
              <a:spcBef>
                <a:spcPts val="0"/>
              </a:spcBef>
              <a:buFont typeface="+mj-lt"/>
              <a:buAutoNum type="arabicPeriod"/>
            </a:pPr>
            <a:r>
              <a:rPr lang="en-US" sz="3600" dirty="0" smtClean="0"/>
              <a:t>INISIATIVE (INISIATIF)</a:t>
            </a:r>
          </a:p>
          <a:p>
            <a:pPr marL="1908000" indent="-360000">
              <a:spcBef>
                <a:spcPts val="0"/>
              </a:spcBef>
              <a:buFont typeface="+mj-lt"/>
              <a:buAutoNum type="arabicPeriod"/>
            </a:pPr>
            <a:r>
              <a:rPr lang="en-US" sz="3600" dirty="0" smtClean="0"/>
              <a:t>SELF ASSURANCE (KETENANGAN DIRI)</a:t>
            </a:r>
          </a:p>
          <a:p>
            <a:pPr marL="1908000" indent="-360000">
              <a:spcBef>
                <a:spcPts val="0"/>
              </a:spcBef>
              <a:buFont typeface="+mj-lt"/>
              <a:buAutoNum type="arabicPeriod"/>
            </a:pPr>
            <a:r>
              <a:rPr lang="en-US" sz="3600" smtClean="0"/>
              <a:t>INDIVIDUALITY (KEPRIBADIAN)</a:t>
            </a:r>
            <a:endParaRPr lang="en-US" sz="36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691680" y="76200"/>
            <a:ext cx="7376120" cy="7620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b="1" smtClean="0">
                <a:solidFill>
                  <a:schemeClr val="bg1"/>
                </a:solidFill>
              </a:rPr>
              <a:t>6.SIFAT UTAMA PEMIMPIN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906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rgbClr val="92D050"/>
            </a:gs>
            <a:gs pos="0">
              <a:srgbClr val="92D050"/>
            </a:gs>
            <a:gs pos="100000">
              <a:srgbClr val="99B878"/>
            </a:gs>
            <a:gs pos="100000">
              <a:schemeClr val="bg1">
                <a:shade val="35000"/>
                <a:satMod val="155000"/>
              </a:schemeClr>
            </a:gs>
          </a:gsLst>
          <a:lin ang="6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 descr="A close up of a sign&#10;&#10;Description automatically generated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120650"/>
            <a:ext cx="1260475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Iswahyuni\Pictures\Picture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112" y="-30385"/>
            <a:ext cx="7714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>
            <a:cxnSpLocks/>
          </p:cNvCxnSpPr>
          <p:nvPr/>
        </p:nvCxnSpPr>
        <p:spPr>
          <a:xfrm>
            <a:off x="1436688" y="989013"/>
            <a:ext cx="7707312" cy="0"/>
          </a:xfrm>
          <a:prstGeom prst="line">
            <a:avLst/>
          </a:prstGeom>
          <a:ln w="196850">
            <a:solidFill>
              <a:srgbClr val="C4D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691680" y="76200"/>
            <a:ext cx="7376120" cy="762000"/>
          </a:xfrm>
          <a:solidFill>
            <a:srgbClr val="0000FF"/>
          </a:solidFill>
        </p:spPr>
        <p:txBody>
          <a:bodyPr/>
          <a:lstStyle/>
          <a:p>
            <a:pPr algn="r"/>
            <a:r>
              <a:rPr lang="en-US" b="1" dirty="0"/>
              <a:t>1. LATAR BELAKANG</a:t>
            </a:r>
            <a:endParaRPr lang="en-US" b="1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1691680" y="1379538"/>
            <a:ext cx="7376120" cy="5326062"/>
          </a:xfrm>
          <a:blipFill dpi="0" rotWithShape="1">
            <a:blip r:embed="rId3">
              <a:alphaModFix amt="68000"/>
            </a:blip>
            <a:srcRect/>
            <a:stretch>
              <a:fillRect/>
            </a:stretch>
          </a:blipFill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buNone/>
            </a:pPr>
            <a:endParaRPr lang="en-US" dirty="0" smtClean="0"/>
          </a:p>
          <a:p>
            <a:pPr marL="252000" indent="-25200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MUNCUL SEJAK ADANYA PERADABAN MANUSIA.</a:t>
            </a:r>
          </a:p>
          <a:p>
            <a:pPr marL="252000" indent="-25200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>
                <a:solidFill>
                  <a:srgbClr val="0000FF"/>
                </a:solidFill>
              </a:rPr>
              <a:t>KUMPUL  </a:t>
            </a:r>
            <a:r>
              <a:rPr lang="en-US" dirty="0" smtClean="0"/>
              <a:t>UNTUK  MEMPERTAHANKAN HIDUP , MENANTANG KEBUASAN BINATANG DAN ALAM.</a:t>
            </a:r>
          </a:p>
          <a:p>
            <a:pPr marL="252000" indent="-252000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SEJAK ITU TERJADI KERJASAMA ANTAR MANUSIA        DAN ADA UNSUR </a:t>
            </a:r>
            <a:r>
              <a:rPr lang="en-US" b="1" dirty="0" smtClean="0">
                <a:solidFill>
                  <a:srgbClr val="0000CC"/>
                </a:solidFill>
              </a:rPr>
              <a:t>KEPEMIMPINAN.</a:t>
            </a:r>
          </a:p>
          <a:p>
            <a:pPr marL="252000" indent="-252000">
              <a:spcBef>
                <a:spcPts val="0"/>
              </a:spcBef>
            </a:pPr>
            <a:r>
              <a:rPr lang="en-US" b="1" dirty="0" smtClean="0">
                <a:solidFill>
                  <a:srgbClr val="0000FF"/>
                </a:solidFill>
              </a:rPr>
              <a:t>SAAT ITU </a:t>
            </a:r>
            <a:r>
              <a:rPr lang="en-US" dirty="0" smtClean="0"/>
              <a:t>PEMIMPIN ADALAH ORANG-2 YANG PALING </a:t>
            </a:r>
            <a:r>
              <a:rPr lang="en-US" b="1" dirty="0" smtClean="0">
                <a:solidFill>
                  <a:srgbClr val="0000FF"/>
                </a:solidFill>
              </a:rPr>
              <a:t>CERDAS</a:t>
            </a:r>
            <a:r>
              <a:rPr lang="en-US" dirty="0" smtClean="0"/>
              <a:t>,</a:t>
            </a:r>
            <a:r>
              <a:rPr lang="en-US" b="1" dirty="0" smtClean="0">
                <a:solidFill>
                  <a:srgbClr val="0000FF"/>
                </a:solidFill>
              </a:rPr>
              <a:t>KUAT</a:t>
            </a:r>
            <a:r>
              <a:rPr lang="en-US" dirty="0" smtClean="0"/>
              <a:t>  DAN </a:t>
            </a:r>
            <a:r>
              <a:rPr lang="en-US" b="1" dirty="0" smtClean="0">
                <a:solidFill>
                  <a:srgbClr val="0000FF"/>
                </a:solidFill>
              </a:rPr>
              <a:t>BERANI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791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rgbClr val="92D050"/>
            </a:gs>
            <a:gs pos="0">
              <a:srgbClr val="92D050"/>
            </a:gs>
            <a:gs pos="100000">
              <a:srgbClr val="99B878"/>
            </a:gs>
            <a:gs pos="100000">
              <a:schemeClr val="bg1">
                <a:shade val="35000"/>
                <a:satMod val="155000"/>
              </a:schemeClr>
            </a:gs>
          </a:gsLst>
          <a:lin ang="6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 descr="A close up of a sign&#10;&#10;Description automatically generated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120650"/>
            <a:ext cx="1260475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Iswahyuni\Pictures\Picture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112" y="-30385"/>
            <a:ext cx="7714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>
            <a:cxnSpLocks/>
          </p:cNvCxnSpPr>
          <p:nvPr/>
        </p:nvCxnSpPr>
        <p:spPr>
          <a:xfrm>
            <a:off x="1436688" y="989013"/>
            <a:ext cx="7707312" cy="0"/>
          </a:xfrm>
          <a:prstGeom prst="line">
            <a:avLst/>
          </a:prstGeom>
          <a:ln w="196850">
            <a:solidFill>
              <a:srgbClr val="C4D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1691680" y="1124744"/>
            <a:ext cx="7376120" cy="5580856"/>
          </a:xfrm>
          <a:blipFill dpi="0" rotWithShape="1">
            <a:blip r:embed="rId3">
              <a:alphaModFix amt="68000"/>
            </a:blip>
            <a:srcRect/>
            <a:stretch>
              <a:fillRect/>
            </a:stretch>
          </a:blipFill>
        </p:spPr>
        <p:txBody>
          <a:bodyPr>
            <a:normAutofit fontScale="85000" lnSpcReduction="10000"/>
          </a:bodyPr>
          <a:lstStyle/>
          <a:p>
            <a:pPr>
              <a:spcBef>
                <a:spcPts val="0"/>
              </a:spcBef>
              <a:buNone/>
            </a:pPr>
            <a:endParaRPr lang="en-US" sz="1400" dirty="0" smtClean="0">
              <a:solidFill>
                <a:srgbClr val="C00000"/>
              </a:solidFill>
            </a:endParaRPr>
          </a:p>
          <a:p>
            <a:pPr marL="252000" indent="-2520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C00000"/>
                </a:solidFill>
              </a:rPr>
              <a:t>CIRI-CIRI ORANG  YANG  DITUNJUK  SEBAGAI PEMIMPIN (KAUTILYA,321 </a:t>
            </a:r>
            <a:r>
              <a:rPr lang="en-US" dirty="0" err="1" smtClean="0">
                <a:solidFill>
                  <a:srgbClr val="C00000"/>
                </a:solidFill>
              </a:rPr>
              <a:t>SM</a:t>
            </a:r>
            <a:r>
              <a:rPr lang="en-US" i="1" dirty="0" err="1" smtClean="0">
                <a:solidFill>
                  <a:srgbClr val="C00000"/>
                </a:solidFill>
              </a:rPr>
              <a:t>“Arthasastra</a:t>
            </a:r>
            <a:r>
              <a:rPr lang="en-US" i="1" dirty="0" smtClean="0">
                <a:solidFill>
                  <a:srgbClr val="C00000"/>
                </a:solidFill>
              </a:rPr>
              <a:t>”)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:</a:t>
            </a:r>
          </a:p>
          <a:p>
            <a:pPr marL="504000" indent="-252000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en-US" dirty="0" smtClean="0"/>
              <a:t>PRIBUMI BERKETURUNAN LUHUR</a:t>
            </a:r>
          </a:p>
          <a:p>
            <a:pPr marL="504000" indent="-252000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en-US" dirty="0" smtClean="0"/>
              <a:t>SEHAT , KUAT , BERANI DAN ULET</a:t>
            </a:r>
          </a:p>
          <a:p>
            <a:pPr marL="504000" indent="-252000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en-US" dirty="0" smtClean="0"/>
              <a:t>INTELLIGENT (INGATAN KUAT,FASIH,PANDAI) </a:t>
            </a:r>
          </a:p>
          <a:p>
            <a:pPr marL="504000" indent="-252000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en-US" dirty="0" smtClean="0"/>
              <a:t>PUNYA SIFAT PENUH KEBAKTIAN, TAAT PADA KEWAJIBAN, PUNYA HARGA DIRI,BIJAKSANA , KOKOH PENDIRIANNYA,PUNYA ANTUSIASME, MAMPU MELIHAT JAUH KEDEPAN DAN SETIA. </a:t>
            </a:r>
          </a:p>
          <a:p>
            <a:pPr marL="504000" indent="-252000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en-US" dirty="0" smtClean="0"/>
              <a:t>RAMAH TAMAH,BAIK HATI , SOPAN SANTUN</a:t>
            </a:r>
          </a:p>
          <a:p>
            <a:pPr marL="504000" indent="-252000">
              <a:spcBef>
                <a:spcPts val="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en-US" dirty="0" smtClean="0"/>
              <a:t>TERAMPIL,TERLATIH BAIK DALAM BIDANG SENI</a:t>
            </a:r>
          </a:p>
          <a:p>
            <a:pPr marL="504000" indent="-252000">
              <a:spcBef>
                <a:spcPts val="0"/>
              </a:spcBef>
              <a:buFont typeface="+mj-lt"/>
              <a:buAutoNum type="alphaLcPeriod"/>
            </a:pPr>
            <a:r>
              <a:rPr lang="en-US" dirty="0" smtClean="0"/>
              <a:t>BERPENGARUH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438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rgbClr val="92D050"/>
            </a:gs>
            <a:gs pos="0">
              <a:srgbClr val="92D050"/>
            </a:gs>
            <a:gs pos="100000">
              <a:srgbClr val="99B878"/>
            </a:gs>
            <a:gs pos="100000">
              <a:schemeClr val="bg1">
                <a:shade val="35000"/>
                <a:satMod val="155000"/>
              </a:schemeClr>
            </a:gs>
          </a:gsLst>
          <a:lin ang="6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 descr="A close up of a sign&#10;&#10;Description automatically generated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120650"/>
            <a:ext cx="1260475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Iswahyuni\Pictures\Picture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112" y="-30385"/>
            <a:ext cx="7714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>
            <a:cxnSpLocks/>
          </p:cNvCxnSpPr>
          <p:nvPr/>
        </p:nvCxnSpPr>
        <p:spPr>
          <a:xfrm>
            <a:off x="1436688" y="989013"/>
            <a:ext cx="7707312" cy="0"/>
          </a:xfrm>
          <a:prstGeom prst="line">
            <a:avLst/>
          </a:prstGeom>
          <a:ln w="196850">
            <a:solidFill>
              <a:srgbClr val="C4D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691680" y="76200"/>
            <a:ext cx="7376120" cy="762000"/>
          </a:xfrm>
          <a:solidFill>
            <a:srgbClr val="663300"/>
          </a:solidFill>
        </p:spPr>
        <p:txBody>
          <a:bodyPr/>
          <a:lstStyle/>
          <a:p>
            <a:pPr algn="r"/>
            <a:r>
              <a:rPr lang="en-US" b="1" dirty="0" smtClean="0">
                <a:solidFill>
                  <a:srgbClr val="FFFF00"/>
                </a:solidFill>
              </a:rPr>
              <a:t>2. SEBAB-SEBAB MUNCULNYA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384300" y="1112615"/>
            <a:ext cx="7820248" cy="5715000"/>
          </a:xfrm>
          <a:prstGeom prst="rect">
            <a:avLst/>
          </a:prstGeom>
          <a:blipFill dpi="0" rotWithShape="1">
            <a:blip r:embed="rId3">
              <a:alphaModFix amt="80000"/>
            </a:blip>
            <a:srcRect/>
            <a:stretch>
              <a:fillRect/>
            </a:stretch>
          </a:blip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30350" indent="-288000">
              <a:spcBef>
                <a:spcPts val="1200"/>
              </a:spcBef>
              <a:buFont typeface="Arial" pitchFamily="34" charset="0"/>
              <a:buNone/>
            </a:pPr>
            <a:endParaRPr lang="en-US" sz="1200" b="1" dirty="0" smtClean="0"/>
          </a:p>
          <a:p>
            <a:pPr marL="252000" indent="-252000">
              <a:spcBef>
                <a:spcPts val="0"/>
              </a:spcBef>
              <a:buFont typeface="+mj-lt"/>
              <a:buAutoNum type="arabicPeriod"/>
            </a:pPr>
            <a:r>
              <a:rPr lang="en-US" b="1" dirty="0" smtClean="0"/>
              <a:t>TEORI GENETIS :</a:t>
            </a:r>
          </a:p>
          <a:p>
            <a:pPr marL="504000" indent="-252000">
              <a:lnSpc>
                <a:spcPct val="9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b="1" dirty="0" smtClean="0"/>
              <a:t>PEMIMPIN ITU BAKAT SEJAK LAHIR</a:t>
            </a:r>
            <a:r>
              <a:rPr lang="en-US" dirty="0" smtClean="0"/>
              <a:t>. </a:t>
            </a:r>
          </a:p>
          <a:p>
            <a:pPr marL="504000" indent="-252000">
              <a:lnSpc>
                <a:spcPct val="9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b="1" dirty="0" smtClean="0"/>
              <a:t>PEMIMPIN LAHIR DALAM SIKON KHUSUS.</a:t>
            </a:r>
          </a:p>
          <a:p>
            <a:pPr marL="252000" indent="-252000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</a:pPr>
            <a:r>
              <a:rPr lang="en-US" b="1" dirty="0" smtClean="0">
                <a:solidFill>
                  <a:srgbClr val="0000CC"/>
                </a:solidFill>
              </a:rPr>
              <a:t>2.TEORI SOSIAL.</a:t>
            </a:r>
          </a:p>
          <a:p>
            <a:pPr marL="504000" indent="-2520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b="1" dirty="0" smtClean="0"/>
              <a:t>PEMIMPIN ITU HARUS </a:t>
            </a:r>
            <a:r>
              <a:rPr lang="en-US" b="1" dirty="0" smtClean="0">
                <a:solidFill>
                  <a:srgbClr val="0000CC"/>
                </a:solidFill>
              </a:rPr>
              <a:t>DISIAPKAN 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0000CC"/>
                </a:solidFill>
              </a:rPr>
              <a:t>DIDIDIK</a:t>
            </a:r>
            <a:r>
              <a:rPr lang="en-US" b="1" dirty="0" smtClean="0"/>
              <a:t>     DAN </a:t>
            </a:r>
            <a:r>
              <a:rPr lang="en-US" b="1" dirty="0" smtClean="0">
                <a:solidFill>
                  <a:srgbClr val="0000CC"/>
                </a:solidFill>
              </a:rPr>
              <a:t>DIBENTUK</a:t>
            </a:r>
            <a:r>
              <a:rPr lang="en-US" b="1" dirty="0" smtClean="0"/>
              <a:t> (TIDAK LAHIR BEGITU SAJA)</a:t>
            </a:r>
          </a:p>
          <a:p>
            <a:pPr marL="504000" indent="-2520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0000CC"/>
                </a:solidFill>
              </a:rPr>
              <a:t>SETIAP ORANG  DAPAT  MENJADI PEMIMPIN </a:t>
            </a:r>
            <a:r>
              <a:rPr lang="en-US" b="1" dirty="0" smtClean="0"/>
              <a:t>MELALUI USAHA PENYIAPAN &amp; PENDIDIKAN SERTA DIDORONG OLEH KEMAUAN SENDIRI </a:t>
            </a:r>
          </a:p>
          <a:p>
            <a:pPr marL="504000" indent="-252000">
              <a:lnSpc>
                <a:spcPct val="90000"/>
              </a:lnSpc>
              <a:spcBef>
                <a:spcPts val="0"/>
              </a:spcBef>
              <a:buFont typeface="Arial" pitchFamily="34" charset="0"/>
              <a:buNone/>
            </a:pPr>
            <a:endParaRPr lang="en-US" b="1" dirty="0" smtClean="0"/>
          </a:p>
          <a:p>
            <a:pPr marL="252000" indent="-252000"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524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rgbClr val="92D050"/>
            </a:gs>
            <a:gs pos="0">
              <a:srgbClr val="92D050"/>
            </a:gs>
            <a:gs pos="100000">
              <a:srgbClr val="99B878"/>
            </a:gs>
            <a:gs pos="100000">
              <a:schemeClr val="bg1">
                <a:shade val="35000"/>
                <a:satMod val="155000"/>
              </a:schemeClr>
            </a:gs>
          </a:gsLst>
          <a:lin ang="6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 descr="A close up of a sign&#10;&#10;Description automatically generated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120650"/>
            <a:ext cx="1260475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Iswahyuni\Pictures\Picture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112" y="-30385"/>
            <a:ext cx="7714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>
            <a:cxnSpLocks/>
          </p:cNvCxnSpPr>
          <p:nvPr/>
        </p:nvCxnSpPr>
        <p:spPr>
          <a:xfrm>
            <a:off x="1436688" y="989013"/>
            <a:ext cx="7707312" cy="0"/>
          </a:xfrm>
          <a:prstGeom prst="line">
            <a:avLst/>
          </a:prstGeom>
          <a:ln w="196850">
            <a:solidFill>
              <a:srgbClr val="C4D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425004" y="1168797"/>
            <a:ext cx="7683500" cy="5716587"/>
          </a:xfrm>
          <a:blipFill dpi="0" rotWithShape="1">
            <a:blip r:embed="rId3">
              <a:alphaModFix amt="84000"/>
            </a:blip>
            <a:srcRect/>
            <a:stretch>
              <a:fillRect/>
            </a:stretch>
          </a:blipFill>
        </p:spPr>
        <p:txBody>
          <a:bodyPr/>
          <a:lstStyle/>
          <a:p>
            <a:pPr marL="720000" indent="-252000">
              <a:buNone/>
            </a:pPr>
            <a:endParaRPr lang="en-US" sz="2800" b="1" dirty="0" smtClean="0">
              <a:solidFill>
                <a:srgbClr val="C00000"/>
              </a:solidFill>
            </a:endParaRPr>
          </a:p>
          <a:p>
            <a:pPr marL="252000" indent="-2520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b="1" dirty="0" smtClean="0">
                <a:solidFill>
                  <a:srgbClr val="C00000"/>
                </a:solidFill>
              </a:rPr>
              <a:t>3.TEORI EKOLOGIS/SINTETIS.</a:t>
            </a:r>
          </a:p>
          <a:p>
            <a:pPr marL="504000" indent="-252000">
              <a:spcBef>
                <a:spcPts val="0"/>
              </a:spcBef>
              <a:buFont typeface="Wingdings" pitchFamily="2" charset="2"/>
              <a:buChar char="§"/>
            </a:pPr>
            <a:r>
              <a:rPr lang="en-US" b="1" dirty="0" smtClean="0"/>
              <a:t>PEMIMPIN YANG </a:t>
            </a:r>
            <a:r>
              <a:rPr lang="en-US" b="1" dirty="0" smtClean="0">
                <a:solidFill>
                  <a:srgbClr val="C00000"/>
                </a:solidFill>
              </a:rPr>
              <a:t>SEJAK LAHIR TELAH MEMILIKI  BAKAT-2  KEPEMIMPINAN   DAN   </a:t>
            </a:r>
            <a:r>
              <a:rPr lang="en-US" b="1" dirty="0" smtClean="0"/>
              <a:t>BAKAT-2  ITU     </a:t>
            </a:r>
            <a:r>
              <a:rPr lang="en-US" b="1" dirty="0" smtClean="0">
                <a:solidFill>
                  <a:srgbClr val="C00000"/>
                </a:solidFill>
              </a:rPr>
              <a:t>DIKEMBANGKAN</a:t>
            </a:r>
            <a:r>
              <a:rPr lang="en-US" b="1" dirty="0" smtClean="0"/>
              <a:t>    MELALUI   </a:t>
            </a:r>
            <a:r>
              <a:rPr lang="en-US" b="1" dirty="0" smtClean="0">
                <a:solidFill>
                  <a:srgbClr val="C00000"/>
                </a:solidFill>
              </a:rPr>
              <a:t>PENGALAMAN  , USAHA  PENDIDIKAN    DAN   </a:t>
            </a:r>
            <a:r>
              <a:rPr lang="en-US" b="1" dirty="0" smtClean="0"/>
              <a:t>SESUAI   DENGAN    TUNTUTAN LINGKUNGAN / EKOLOGISNYA. 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361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rgbClr val="92D050"/>
            </a:gs>
            <a:gs pos="0">
              <a:srgbClr val="92D050"/>
            </a:gs>
            <a:gs pos="100000">
              <a:srgbClr val="99B878"/>
            </a:gs>
            <a:gs pos="100000">
              <a:schemeClr val="bg1">
                <a:shade val="35000"/>
                <a:satMod val="155000"/>
              </a:schemeClr>
            </a:gs>
          </a:gsLst>
          <a:lin ang="6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 descr="A close up of a sign&#10;&#10;Description automatically generated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120650"/>
            <a:ext cx="1260475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Iswahyuni\Pictures\Picture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112" y="-30385"/>
            <a:ext cx="7714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>
            <a:cxnSpLocks/>
          </p:cNvCxnSpPr>
          <p:nvPr/>
        </p:nvCxnSpPr>
        <p:spPr>
          <a:xfrm>
            <a:off x="1436688" y="989013"/>
            <a:ext cx="7707312" cy="0"/>
          </a:xfrm>
          <a:prstGeom prst="line">
            <a:avLst/>
          </a:prstGeom>
          <a:ln w="196850">
            <a:solidFill>
              <a:srgbClr val="C4D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466112" y="76200"/>
            <a:ext cx="7601688" cy="762000"/>
          </a:xfrm>
          <a:solidFill>
            <a:srgbClr val="003300"/>
          </a:solidFill>
        </p:spPr>
        <p:txBody>
          <a:bodyPr/>
          <a:lstStyle/>
          <a:p>
            <a:pPr algn="r"/>
            <a:r>
              <a:rPr lang="en-US" b="1" dirty="0" smtClean="0">
                <a:solidFill>
                  <a:schemeClr val="bg1"/>
                </a:solidFill>
              </a:rPr>
              <a:t>3.PENGERTIAN KEPEMIMPINAN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466112" y="990600"/>
            <a:ext cx="7601688" cy="5715000"/>
          </a:xfrm>
          <a:prstGeom prst="rect">
            <a:avLst/>
          </a:prstGeom>
          <a:blipFill dpi="0" rotWithShape="1">
            <a:blip r:embed="rId3">
              <a:alphaModFix amt="90000"/>
            </a:blip>
            <a:srcRect/>
            <a:stretch>
              <a:fillRect/>
            </a:stretch>
          </a:blipFill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 indent="-252000">
              <a:spcBef>
                <a:spcPts val="0"/>
              </a:spcBef>
              <a:buFont typeface="Arial" pitchFamily="34" charset="0"/>
              <a:buNone/>
            </a:pPr>
            <a:endParaRPr lang="en-US" sz="1200" dirty="0" smtClean="0"/>
          </a:p>
          <a:p>
            <a:pPr marL="252000" indent="-252000">
              <a:spcBef>
                <a:spcPts val="300"/>
              </a:spcBef>
              <a:spcAft>
                <a:spcPts val="1200"/>
              </a:spcAft>
            </a:pPr>
            <a:r>
              <a:rPr lang="en-US" b="1" u="sng" dirty="0" smtClean="0"/>
              <a:t>DEFINISI KEPEMIMPINAN</a:t>
            </a:r>
            <a:r>
              <a:rPr lang="en-US" b="1" dirty="0" smtClean="0"/>
              <a:t> :</a:t>
            </a:r>
          </a:p>
          <a:p>
            <a:pPr marL="504000" indent="-25200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 smtClean="0"/>
              <a:t>AKTIFITAS MEMPENGARUHI ORANG-2 AGAR  MAU  BEKERJA  SAMA  UNTUK     MENCAPAI   BEBERAPA   TUJUAN YANG DIINGINKAN.  </a:t>
            </a:r>
            <a:r>
              <a:rPr lang="en-US" dirty="0" smtClean="0">
                <a:solidFill>
                  <a:srgbClr val="C00000"/>
                </a:solidFill>
              </a:rPr>
              <a:t>(ORDWAY TEAD, 1935)  </a:t>
            </a:r>
          </a:p>
          <a:p>
            <a:pPr marL="504000" indent="-25200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 smtClean="0"/>
              <a:t>SENI MEMBUJUK BAWAHAN UNTUK MENYELESAI KAN PEKERJAAN-2 MEREKA DENGAN SEMANGAT KEYAKINAN. </a:t>
            </a:r>
            <a:r>
              <a:rPr lang="en-US" dirty="0" smtClean="0">
                <a:solidFill>
                  <a:srgbClr val="FF0066"/>
                </a:solidFill>
              </a:rPr>
              <a:t>(HAROLD K &amp; C.O’DONNELLEC 1976) </a:t>
            </a:r>
          </a:p>
          <a:p>
            <a:pPr marL="504000" indent="-25200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dirty="0" smtClean="0"/>
              <a:t>SUATU KEHIDUPAN YANG MEMPENGARUHI KEHIDUPAN LAIN (</a:t>
            </a:r>
            <a:r>
              <a:rPr lang="en-US" dirty="0" smtClean="0">
                <a:solidFill>
                  <a:srgbClr val="0000CC"/>
                </a:solidFill>
              </a:rPr>
              <a:t>JOHN C.MAXWELL,</a:t>
            </a:r>
            <a:r>
              <a:rPr lang="en-US" dirty="0" smtClean="0"/>
              <a:t>1967). </a:t>
            </a:r>
          </a:p>
          <a:p>
            <a:pPr marL="504000" indent="-252000">
              <a:spcBef>
                <a:spcPts val="300"/>
              </a:spcBef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208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rgbClr val="92D050"/>
            </a:gs>
            <a:gs pos="0">
              <a:srgbClr val="92D050"/>
            </a:gs>
            <a:gs pos="100000">
              <a:srgbClr val="99B878"/>
            </a:gs>
            <a:gs pos="100000">
              <a:schemeClr val="bg1">
                <a:shade val="35000"/>
                <a:satMod val="155000"/>
              </a:schemeClr>
            </a:gs>
          </a:gsLst>
          <a:lin ang="6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 descr="A close up of a sign&#10;&#10;Description automatically generated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120650"/>
            <a:ext cx="1260475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Iswahyuni\Pictures\Picture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112" y="-30385"/>
            <a:ext cx="7714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>
            <a:cxnSpLocks/>
          </p:cNvCxnSpPr>
          <p:nvPr/>
        </p:nvCxnSpPr>
        <p:spPr>
          <a:xfrm>
            <a:off x="1436688" y="989013"/>
            <a:ext cx="7707312" cy="0"/>
          </a:xfrm>
          <a:prstGeom prst="line">
            <a:avLst/>
          </a:prstGeom>
          <a:ln w="196850">
            <a:solidFill>
              <a:srgbClr val="C4D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466112" y="990600"/>
            <a:ext cx="7601688" cy="5715000"/>
          </a:xfrm>
          <a:prstGeom prst="rect">
            <a:avLst/>
          </a:prstGeom>
          <a:blipFill dpi="0" rotWithShape="1">
            <a:blip r:embed="rId3">
              <a:alphaModFix amt="90000"/>
            </a:blip>
            <a:srcRect/>
            <a:stretch>
              <a:fillRect/>
            </a:stretch>
          </a:blip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 indent="-252000">
              <a:lnSpc>
                <a:spcPct val="90000"/>
              </a:lnSpc>
              <a:spcBef>
                <a:spcPts val="0"/>
              </a:spcBef>
              <a:buNone/>
            </a:pPr>
            <a:endParaRPr lang="en-US" sz="2000" b="1" dirty="0" smtClean="0">
              <a:solidFill>
                <a:srgbClr val="0000CC"/>
              </a:solidFill>
            </a:endParaRPr>
          </a:p>
          <a:p>
            <a:pPr marL="252000" indent="-25200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b="1" dirty="0" smtClean="0">
                <a:solidFill>
                  <a:srgbClr val="0000CC"/>
                </a:solidFill>
              </a:rPr>
              <a:t>PENGERTIAN  KEPEMIMPINAN (LEADERSHIP) :</a:t>
            </a:r>
            <a:endParaRPr lang="en-US" sz="2800" b="1" dirty="0" smtClean="0"/>
          </a:p>
          <a:p>
            <a:pPr marL="504000" indent="-25200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00CC"/>
                </a:solidFill>
              </a:rPr>
              <a:t>1.PROSES PENGARUH SOSIAL DALAM HUBUNGAN INTERPERSONAL , PENETAPAN KEPUTUSAN  DAN PENCAPAIAN TUJUAN. </a:t>
            </a:r>
          </a:p>
          <a:p>
            <a:pPr marL="504000" indent="-25200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dirty="0" smtClean="0">
                <a:solidFill>
                  <a:srgbClr val="0000CC"/>
                </a:solidFill>
              </a:rPr>
              <a:t>2.PROSES MEMPENGARUHI PERILAKU ORANG LAIN KE ARAH PENCAPAIAN TUJUAN.</a:t>
            </a:r>
          </a:p>
          <a:p>
            <a:pPr marL="252000" indent="-25200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 smtClean="0"/>
              <a:t>ADA </a:t>
            </a:r>
            <a:r>
              <a:rPr lang="en-US" sz="2800" dirty="0" smtClean="0">
                <a:solidFill>
                  <a:srgbClr val="0000CC"/>
                </a:solidFill>
              </a:rPr>
              <a:t>3 KOMPONEN </a:t>
            </a:r>
            <a:r>
              <a:rPr lang="en-US" sz="2800" dirty="0" smtClean="0"/>
              <a:t>PENTING DALAM </a:t>
            </a:r>
            <a:r>
              <a:rPr lang="en-US" sz="2800" dirty="0" smtClean="0">
                <a:solidFill>
                  <a:srgbClr val="0000CC"/>
                </a:solidFill>
              </a:rPr>
              <a:t>KEPEMIMPINAN</a:t>
            </a:r>
            <a:r>
              <a:rPr lang="en-US" sz="2800" dirty="0" smtClean="0"/>
              <a:t> :</a:t>
            </a:r>
          </a:p>
          <a:p>
            <a:pPr marL="504000" indent="-2520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b="1" dirty="0" smtClean="0">
                <a:solidFill>
                  <a:srgbClr val="0000CC"/>
                </a:solidFill>
              </a:rPr>
              <a:t>(1).PENGARUH </a:t>
            </a:r>
          </a:p>
          <a:p>
            <a:pPr marL="504000" indent="-2520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(2).LEGITIMASI</a:t>
            </a:r>
          </a:p>
          <a:p>
            <a:pPr marL="504000" indent="-252000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2800" b="1" dirty="0" smtClean="0"/>
              <a:t>(3).TUJUAN.</a:t>
            </a:r>
            <a:endParaRPr lang="en-US" sz="2800" dirty="0" smtClean="0">
              <a:solidFill>
                <a:srgbClr val="0000C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398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rgbClr val="92D050"/>
            </a:gs>
            <a:gs pos="0">
              <a:srgbClr val="92D050"/>
            </a:gs>
            <a:gs pos="100000">
              <a:srgbClr val="99B878"/>
            </a:gs>
            <a:gs pos="100000">
              <a:schemeClr val="bg1">
                <a:shade val="35000"/>
                <a:satMod val="155000"/>
              </a:schemeClr>
            </a:gs>
          </a:gsLst>
          <a:lin ang="6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 descr="A close up of a sign&#10;&#10;Description automatically generated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120650"/>
            <a:ext cx="1260475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Iswahyuni\Pictures\Picture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112" y="-30385"/>
            <a:ext cx="7714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>
            <a:cxnSpLocks/>
          </p:cNvCxnSpPr>
          <p:nvPr/>
        </p:nvCxnSpPr>
        <p:spPr>
          <a:xfrm>
            <a:off x="1436688" y="989013"/>
            <a:ext cx="7707312" cy="0"/>
          </a:xfrm>
          <a:prstGeom prst="line">
            <a:avLst/>
          </a:prstGeom>
          <a:ln w="196850">
            <a:solidFill>
              <a:srgbClr val="C4D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466112" y="990600"/>
            <a:ext cx="7601688" cy="5715000"/>
          </a:xfrm>
          <a:prstGeom prst="rect">
            <a:avLst/>
          </a:prstGeom>
          <a:blipFill dpi="0" rotWithShape="1">
            <a:blip r:embed="rId3">
              <a:alphaModFix amt="90000"/>
            </a:blip>
            <a:srcRect/>
            <a:stretch>
              <a:fillRect/>
            </a:stretch>
          </a:blip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2000" indent="-252000">
              <a:lnSpc>
                <a:spcPct val="90000"/>
              </a:lnSpc>
              <a:spcBef>
                <a:spcPts val="0"/>
              </a:spcBef>
              <a:buNone/>
            </a:pPr>
            <a:endParaRPr lang="en-US" sz="2000" b="1" dirty="0" smtClean="0">
              <a:solidFill>
                <a:srgbClr val="0000CC"/>
              </a:solidFill>
            </a:endParaRPr>
          </a:p>
          <a:p>
            <a:pPr marL="252000" indent="-252000">
              <a:lnSpc>
                <a:spcPct val="90000"/>
              </a:lnSpc>
              <a:spcBef>
                <a:spcPts val="0"/>
              </a:spcBef>
              <a:buNone/>
            </a:pPr>
            <a:endParaRPr lang="en-US" sz="4000" b="1" dirty="0" smtClean="0"/>
          </a:p>
          <a:p>
            <a:pPr>
              <a:spcBef>
                <a:spcPts val="0"/>
              </a:spcBef>
              <a:buNone/>
            </a:pPr>
            <a:r>
              <a:rPr lang="en-US" sz="2800" b="1" dirty="0" smtClean="0">
                <a:solidFill>
                  <a:srgbClr val="0000CC"/>
                </a:solidFill>
              </a:rPr>
              <a:t>(1).PENGARUH.</a:t>
            </a:r>
          </a:p>
          <a:p>
            <a:pPr marL="54000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dirty="0" smtClean="0"/>
              <a:t>PIMPINAN MEMPENGARUHI BAWAHAN     KEARAH  YANG DIINGINKAN.</a:t>
            </a:r>
          </a:p>
          <a:p>
            <a:pPr marL="72000" indent="-72000">
              <a:spcBef>
                <a:spcPts val="200"/>
              </a:spcBef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(2).LEGITIMASI.</a:t>
            </a:r>
          </a:p>
          <a:p>
            <a:pPr marL="540000" indent="0">
              <a:spcBef>
                <a:spcPts val="200"/>
              </a:spcBef>
              <a:buNone/>
            </a:pPr>
            <a:r>
              <a:rPr lang="en-US" sz="2800" dirty="0" smtClean="0"/>
              <a:t>PEMIMPIN  YANG PUNYA  LEGITIMASI INSTITU-SIONAL/PERSONAL  DAPAT MEMERINTAHKAN/ BAWAHAN DAN BAWAHAN DENGAN RELA MELAKSA NAKAN PERINTAH. </a:t>
            </a:r>
          </a:p>
          <a:p>
            <a:pPr marL="54000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2800" dirty="0" smtClean="0"/>
          </a:p>
          <a:p>
            <a:pPr marL="504000" indent="-252000">
              <a:lnSpc>
                <a:spcPct val="110000"/>
              </a:lnSpc>
              <a:spcBef>
                <a:spcPts val="0"/>
              </a:spcBef>
              <a:buNone/>
            </a:pP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89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rgbClr val="92D050"/>
            </a:gs>
            <a:gs pos="0">
              <a:srgbClr val="92D050"/>
            </a:gs>
            <a:gs pos="100000">
              <a:srgbClr val="99B878"/>
            </a:gs>
            <a:gs pos="100000">
              <a:schemeClr val="bg1">
                <a:shade val="35000"/>
                <a:satMod val="155000"/>
              </a:schemeClr>
            </a:gs>
          </a:gsLst>
          <a:lin ang="6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 descr="A close up of a sign&#10;&#10;Description automatically generated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120650"/>
            <a:ext cx="1260475" cy="12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Iswahyuni\Pictures\Picture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112" y="-30385"/>
            <a:ext cx="7714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>
            <a:cxnSpLocks/>
          </p:cNvCxnSpPr>
          <p:nvPr/>
        </p:nvCxnSpPr>
        <p:spPr>
          <a:xfrm>
            <a:off x="1436688" y="989013"/>
            <a:ext cx="7707312" cy="0"/>
          </a:xfrm>
          <a:prstGeom prst="line">
            <a:avLst/>
          </a:prstGeom>
          <a:ln w="196850">
            <a:solidFill>
              <a:srgbClr val="C4DF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466112" y="990600"/>
            <a:ext cx="7601688" cy="5715000"/>
          </a:xfrm>
          <a:prstGeom prst="rect">
            <a:avLst/>
          </a:prstGeom>
          <a:blipFill dpi="0" rotWithShape="1">
            <a:blip r:embed="rId3">
              <a:alphaModFix amt="90000"/>
            </a:blip>
            <a:srcRect/>
            <a:stretch>
              <a:fillRect/>
            </a:stretch>
          </a:blip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spcAft>
                <a:spcPts val="600"/>
              </a:spcAft>
              <a:buNone/>
            </a:pPr>
            <a:endParaRPr lang="en-US" sz="1400" b="1" dirty="0" smtClean="0"/>
          </a:p>
          <a:p>
            <a:pPr marL="0" indent="0">
              <a:lnSpc>
                <a:spcPct val="90000"/>
              </a:lnSpc>
              <a:spcAft>
                <a:spcPts val="600"/>
              </a:spcAft>
              <a:buNone/>
            </a:pPr>
            <a:r>
              <a:rPr lang="en-US" sz="2400" b="1" dirty="0" smtClean="0"/>
              <a:t>(3).TUJUAN.</a:t>
            </a:r>
          </a:p>
          <a:p>
            <a:pPr marL="54000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400" dirty="0" smtClean="0"/>
              <a:t>PEMIMPIN BERURUSAN DENGAN TUJUAN-2  :</a:t>
            </a:r>
          </a:p>
          <a:p>
            <a:pPr marL="828000" indent="-252000">
              <a:lnSpc>
                <a:spcPct val="90000"/>
              </a:lnSpc>
              <a:spcBef>
                <a:spcPts val="0"/>
              </a:spcBef>
            </a:pPr>
            <a:r>
              <a:rPr lang="en-US" sz="2400" b="1" dirty="0" smtClean="0">
                <a:solidFill>
                  <a:srgbClr val="0000CC"/>
                </a:solidFill>
              </a:rPr>
              <a:t>INDIVIDU.</a:t>
            </a:r>
          </a:p>
          <a:p>
            <a:pPr marL="82800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400" dirty="0" smtClean="0"/>
              <a:t>KEPUASAN INDIVIDU DALAM MELAKSANAKAN PERINTAHNYA.</a:t>
            </a:r>
          </a:p>
          <a:p>
            <a:pPr marL="828000" indent="-252000">
              <a:lnSpc>
                <a:spcPct val="90000"/>
              </a:lnSpc>
              <a:spcBef>
                <a:spcPts val="0"/>
              </a:spcBef>
            </a:pPr>
            <a:r>
              <a:rPr lang="en-US" sz="2400" b="1" dirty="0" smtClean="0">
                <a:solidFill>
                  <a:srgbClr val="FF0000"/>
                </a:solidFill>
              </a:rPr>
              <a:t>KELOMPOK</a:t>
            </a:r>
          </a:p>
          <a:p>
            <a:pPr marL="828000" indent="-252000">
              <a:lnSpc>
                <a:spcPct val="90000"/>
              </a:lnSpc>
              <a:spcBef>
                <a:spcPts val="0"/>
              </a:spcBef>
            </a:pPr>
            <a:r>
              <a:rPr lang="en-US" sz="2400" b="1" dirty="0" smtClean="0">
                <a:solidFill>
                  <a:srgbClr val="003300"/>
                </a:solidFill>
              </a:rPr>
              <a:t>ORGANISASI.</a:t>
            </a:r>
          </a:p>
          <a:p>
            <a:pPr marL="82800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2400" dirty="0" smtClean="0"/>
              <a:t>HARUS MAMPU MENYEIMBANGKAN TUJUAN   ORGANISASI DENGAN KEINGINAN BAWAHAN AKAN  HASIL  YANG  MENYENANGKAN  AGAR LEBIH BERGAIRAH UNTUK BEKERJA. 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028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480</Words>
  <Application>Microsoft Office PowerPoint</Application>
  <PresentationFormat>On-screen Show (4:3)</PresentationFormat>
  <Paragraphs>82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1. LATAR BELAKANG</vt:lpstr>
      <vt:lpstr>PowerPoint Presentation</vt:lpstr>
      <vt:lpstr>2. SEBAB-SEBAB MUNCULNYA</vt:lpstr>
      <vt:lpstr>PowerPoint Presentation</vt:lpstr>
      <vt:lpstr>3.PENGERTIAN KEPEMIMPINAN</vt:lpstr>
      <vt:lpstr>PowerPoint Presentation</vt:lpstr>
      <vt:lpstr>PowerPoint Presentation</vt:lpstr>
      <vt:lpstr>PowerPoint Presentation</vt:lpstr>
      <vt:lpstr>4. GUNA KEPEMIMPINAN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Iswahyuni</dc:creator>
  <cp:lastModifiedBy>Iswahyuni</cp:lastModifiedBy>
  <cp:revision>2</cp:revision>
  <dcterms:created xsi:type="dcterms:W3CDTF">2019-12-03T04:29:55Z</dcterms:created>
  <dcterms:modified xsi:type="dcterms:W3CDTF">2019-12-03T04:45:09Z</dcterms:modified>
</cp:coreProperties>
</file>