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 id="2147483667" r:id="rId3"/>
  </p:sldMasterIdLst>
  <p:notesMasterIdLst>
    <p:notesMasterId r:id="rId31"/>
  </p:notesMasterIdLst>
  <p:sldIdLst>
    <p:sldId id="256" r:id="rId4"/>
    <p:sldId id="257" r:id="rId5"/>
    <p:sldId id="258" r:id="rId6"/>
    <p:sldId id="259" r:id="rId7"/>
    <p:sldId id="265" r:id="rId8"/>
    <p:sldId id="266" r:id="rId9"/>
    <p:sldId id="261" r:id="rId10"/>
    <p:sldId id="268" r:id="rId11"/>
    <p:sldId id="269" r:id="rId12"/>
    <p:sldId id="270" r:id="rId13"/>
    <p:sldId id="271" r:id="rId14"/>
    <p:sldId id="272" r:id="rId15"/>
    <p:sldId id="273" r:id="rId16"/>
    <p:sldId id="274" r:id="rId17"/>
    <p:sldId id="282" r:id="rId18"/>
    <p:sldId id="262" r:id="rId19"/>
    <p:sldId id="275" r:id="rId20"/>
    <p:sldId id="276" r:id="rId21"/>
    <p:sldId id="277" r:id="rId22"/>
    <p:sldId id="278" r:id="rId23"/>
    <p:sldId id="280" r:id="rId24"/>
    <p:sldId id="263" r:id="rId25"/>
    <p:sldId id="279" r:id="rId26"/>
    <p:sldId id="281" r:id="rId27"/>
    <p:sldId id="283" r:id="rId28"/>
    <p:sldId id="284" r:id="rId29"/>
    <p:sldId id="26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1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8548977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rot="-180000">
            <a:off x="891200" y="662655"/>
            <a:ext cx="9755187" cy="2766528"/>
          </a:xfrm>
          <a:prstGeom prst="rect">
            <a:avLst/>
          </a:prstGeom>
          <a:noFill/>
          <a:ln>
            <a:noFill/>
          </a:ln>
        </p:spPr>
        <p:txBody>
          <a:bodyPr lIns="91425" tIns="91425" rIns="91425" bIns="91425" anchor="b" anchorCtr="0"/>
          <a:lstStyle>
            <a:lvl1pPr marL="0" marR="0" lvl="0" indent="0" algn="r" rtl="0">
              <a:lnSpc>
                <a:spcPct val="90000"/>
              </a:lnSpc>
              <a:spcBef>
                <a:spcPts val="0"/>
              </a:spcBef>
              <a:buClr>
                <a:schemeClr val="accent1"/>
              </a:buClr>
              <a:buFont typeface="Impact"/>
              <a:buNone/>
              <a:defRPr sz="80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subTitle" idx="1"/>
          </p:nvPr>
        </p:nvSpPr>
        <p:spPr>
          <a:xfrm rot="-180000">
            <a:off x="983062" y="3505209"/>
            <a:ext cx="9755187" cy="55033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accent1"/>
              </a:buClr>
              <a:buFont typeface="Arial"/>
              <a:buNone/>
              <a:defRPr sz="2800" b="0" i="0" u="none" strike="noStrike" cap="none">
                <a:solidFill>
                  <a:srgbClr val="7F7F7F"/>
                </a:solidFill>
                <a:latin typeface="Impact"/>
                <a:ea typeface="Impact"/>
                <a:cs typeface="Impact"/>
                <a:sym typeface="Impact"/>
              </a:defRPr>
            </a:lvl1pPr>
            <a:lvl2pPr marL="457200" marR="0" lvl="1" indent="0" algn="ctr"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2pPr>
            <a:lvl3pPr marL="914400" marR="0" lvl="2" indent="0" algn="ctr" rtl="0">
              <a:lnSpc>
                <a:spcPct val="120000"/>
              </a:lnSpc>
              <a:spcBef>
                <a:spcPts val="500"/>
              </a:spcBef>
              <a:buClr>
                <a:schemeClr val="accent1"/>
              </a:buClr>
              <a:buFont typeface="Arial"/>
              <a:buNone/>
              <a:defRPr sz="1800" b="0" i="0" u="none" strike="noStrike" cap="none">
                <a:solidFill>
                  <a:schemeClr val="dk1"/>
                </a:solidFill>
                <a:latin typeface="Impact"/>
                <a:ea typeface="Impact"/>
                <a:cs typeface="Impact"/>
                <a:sym typeface="Impact"/>
              </a:defRPr>
            </a:lvl3pPr>
            <a:lvl4pPr marL="1371600" marR="0" lvl="3" indent="0" algn="ctr"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4pPr>
            <a:lvl5pPr marL="1828800" marR="0" lvl="4" indent="0" algn="ctr"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5pPr>
            <a:lvl6pPr marL="2286000" marR="0" lvl="5" indent="0" algn="ctr"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6pPr>
            <a:lvl7pPr marL="2743200" marR="0" lvl="6" indent="0" algn="ctr"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7pPr>
            <a:lvl8pPr marL="3200400" marR="0" lvl="7" indent="0" algn="ctr"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8pPr>
            <a:lvl9pPr marL="3657600" marR="0" lvl="8" indent="0" algn="ctr"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9pPr>
          </a:lstStyle>
          <a:p>
            <a:endParaRPr/>
          </a:p>
        </p:txBody>
      </p:sp>
      <p:sp>
        <p:nvSpPr>
          <p:cNvPr id="26" name="Shape 26"/>
          <p:cNvSpPr txBox="1">
            <a:spLocks noGrp="1"/>
          </p:cNvSpPr>
          <p:nvPr>
            <p:ph type="dt" idx="10"/>
          </p:nvPr>
        </p:nvSpPr>
        <p:spPr>
          <a:xfrm rot="-180000">
            <a:off x="4948237" y="4578350"/>
            <a:ext cx="6143625" cy="1163637"/>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54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27" name="Shape 27"/>
          <p:cNvSpPr txBox="1">
            <a:spLocks noGrp="1"/>
          </p:cNvSpPr>
          <p:nvPr>
            <p:ph type="ftr" idx="11"/>
          </p:nvPr>
        </p:nvSpPr>
        <p:spPr>
          <a:xfrm rot="-180000">
            <a:off x="-6350" y="4883150"/>
            <a:ext cx="4048124" cy="1195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28" name="Shape 28"/>
          <p:cNvSpPr txBox="1">
            <a:spLocks noGrp="1"/>
          </p:cNvSpPr>
          <p:nvPr>
            <p:ph type="sldNum" idx="12"/>
          </p:nvPr>
        </p:nvSpPr>
        <p:spPr>
          <a:xfrm rot="-180000">
            <a:off x="9852025" y="3832224"/>
            <a:ext cx="906461" cy="4984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404040"/>
              </a:buClr>
              <a:buSzPct val="25000"/>
              <a:buFont typeface="Impact"/>
              <a:buNone/>
            </a:pPr>
            <a:fld id="{00000000-1234-1234-1234-123412341234}" type="slidenum">
              <a:rPr lang="en-US" sz="2400" b="0" i="0" u="none">
                <a:solidFill>
                  <a:srgbClr val="404040"/>
                </a:solidFill>
                <a:latin typeface="Impact"/>
                <a:ea typeface="Impact"/>
                <a:cs typeface="Impact"/>
                <a:sym typeface="Impact"/>
              </a:rPr>
              <a:t>‹#›</a:t>
            </a:fld>
            <a:endParaRPr lang="en-US" sz="2400" b="0" i="0" u="none">
              <a:solidFill>
                <a:srgbClr val="404040"/>
              </a:solidFill>
              <a:latin typeface="Impact"/>
              <a:ea typeface="Impact"/>
              <a:cs typeface="Impact"/>
              <a:sym typeface="Impac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85800" y="4106332"/>
            <a:ext cx="10394707" cy="58884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Impact"/>
              <a:buNone/>
              <a:defRPr sz="32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7" name="Shape 107"/>
          <p:cNvSpPr>
            <a:spLocks noGrp="1"/>
          </p:cNvSpPr>
          <p:nvPr>
            <p:ph type="pic" idx="2"/>
          </p:nvPr>
        </p:nvSpPr>
        <p:spPr>
          <a:xfrm>
            <a:off x="685800" y="685799"/>
            <a:ext cx="10392512" cy="3194902"/>
          </a:xfrm>
          <a:prstGeom prst="rect">
            <a:avLst/>
          </a:prstGeom>
          <a:noFill/>
          <a:ln w="57150" cap="flat" cmpd="thinThick">
            <a:solidFill>
              <a:srgbClr val="7F7F7F"/>
            </a:solidFill>
            <a:prstDash val="solid"/>
            <a:miter lim="800000"/>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32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8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24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9pPr>
          </a:lstStyle>
          <a:p>
            <a:endParaRPr/>
          </a:p>
        </p:txBody>
      </p:sp>
      <p:sp>
        <p:nvSpPr>
          <p:cNvPr id="108" name="Shape 108"/>
          <p:cNvSpPr txBox="1">
            <a:spLocks noGrp="1"/>
          </p:cNvSpPr>
          <p:nvPr>
            <p:ph type="body" idx="1"/>
          </p:nvPr>
        </p:nvSpPr>
        <p:spPr>
          <a:xfrm>
            <a:off x="685779" y="4702923"/>
            <a:ext cx="10394727" cy="682471"/>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accent1"/>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09" name="Shape 109"/>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10" name="Shape 110"/>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11" name="Shape 111"/>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85800" y="685800"/>
            <a:ext cx="6345301" cy="2023251"/>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accent1"/>
              </a:buClr>
              <a:buFont typeface="Impact"/>
              <a:buNone/>
              <a:defRPr sz="36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a:spLocks noGrp="1"/>
          </p:cNvSpPr>
          <p:nvPr>
            <p:ph type="pic" idx="2"/>
          </p:nvPr>
        </p:nvSpPr>
        <p:spPr>
          <a:xfrm>
            <a:off x="7482361" y="0"/>
            <a:ext cx="3598145" cy="5071532"/>
          </a:xfrm>
          <a:prstGeom prst="rect">
            <a:avLst/>
          </a:prstGeom>
          <a:noFill/>
          <a:ln w="57150" cap="flat" cmpd="thinThick">
            <a:solidFill>
              <a:srgbClr val="7F7F7F"/>
            </a:solidFill>
            <a:prstDash val="solid"/>
            <a:miter lim="800000"/>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32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8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24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2000" b="0" i="0" u="none" strike="noStrike" cap="none">
                <a:solidFill>
                  <a:schemeClr val="dk1"/>
                </a:solidFill>
                <a:latin typeface="Impact"/>
                <a:ea typeface="Impact"/>
                <a:cs typeface="Impact"/>
                <a:sym typeface="Impact"/>
              </a:defRPr>
            </a:lvl9pPr>
          </a:lstStyle>
          <a:p>
            <a:endParaRPr/>
          </a:p>
        </p:txBody>
      </p:sp>
      <p:sp>
        <p:nvSpPr>
          <p:cNvPr id="115" name="Shape 115"/>
          <p:cNvSpPr txBox="1">
            <a:spLocks noGrp="1"/>
          </p:cNvSpPr>
          <p:nvPr>
            <p:ph type="body" idx="1"/>
          </p:nvPr>
        </p:nvSpPr>
        <p:spPr>
          <a:xfrm>
            <a:off x="685800" y="2709051"/>
            <a:ext cx="6345301" cy="236248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16" name="Shape 116"/>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17" name="Shape 117"/>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18" name="Shape 118"/>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93643" y="685800"/>
            <a:ext cx="4126860" cy="2023251"/>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accent1"/>
              </a:buClr>
              <a:buFont typeface="Impact"/>
              <a:buNone/>
              <a:defRPr sz="36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5046132" y="685800"/>
            <a:ext cx="6034375" cy="4688784"/>
          </a:xfrm>
          <a:prstGeom prst="rect">
            <a:avLst/>
          </a:prstGeom>
          <a:noFill/>
          <a:ln>
            <a:noFill/>
          </a:ln>
        </p:spPr>
        <p:txBody>
          <a:bodyPr lIns="91425" tIns="91425" rIns="91425" bIns="91425" anchor="ctr"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22" name="Shape 122"/>
          <p:cNvSpPr txBox="1">
            <a:spLocks noGrp="1"/>
          </p:cNvSpPr>
          <p:nvPr>
            <p:ph type="body" idx="2"/>
          </p:nvPr>
        </p:nvSpPr>
        <p:spPr>
          <a:xfrm>
            <a:off x="693641" y="2709051"/>
            <a:ext cx="4126861" cy="266553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23" name="Shape 123"/>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24" name="Shape 124"/>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25" name="Shape 125"/>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6"/>
        <p:cNvGrpSpPr/>
        <p:nvPr/>
      </p:nvGrpSpPr>
      <p:grpSpPr>
        <a:xfrm>
          <a:off x="0" y="0"/>
          <a:ext cx="0" cy="0"/>
          <a:chOff x="0" y="0"/>
          <a:chExt cx="0" cy="0"/>
        </a:xfrm>
      </p:grpSpPr>
      <p:sp>
        <p:nvSpPr>
          <p:cNvPr id="127" name="Shape 127"/>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28" name="Shape 128"/>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29" name="Shape 129"/>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85800" y="685800"/>
            <a:ext cx="10396536" cy="115252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33" name="Shape 133"/>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34" name="Shape 134"/>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85800" y="685800"/>
            <a:ext cx="10394707" cy="115814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7" name="Shape 137"/>
          <p:cNvSpPr txBox="1">
            <a:spLocks noGrp="1"/>
          </p:cNvSpPr>
          <p:nvPr>
            <p:ph type="body" idx="1"/>
          </p:nvPr>
        </p:nvSpPr>
        <p:spPr>
          <a:xfrm>
            <a:off x="918355" y="2063396"/>
            <a:ext cx="4856158" cy="679993"/>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26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38" name="Shape 138"/>
          <p:cNvSpPr txBox="1">
            <a:spLocks noGrp="1"/>
          </p:cNvSpPr>
          <p:nvPr>
            <p:ph type="body" idx="2"/>
          </p:nvPr>
        </p:nvSpPr>
        <p:spPr>
          <a:xfrm>
            <a:off x="685802" y="2861733"/>
            <a:ext cx="5088711" cy="2512852"/>
          </a:xfrm>
          <a:prstGeom prst="rect">
            <a:avLst/>
          </a:prstGeom>
          <a:noFill/>
          <a:ln>
            <a:noFill/>
          </a:ln>
        </p:spPr>
        <p:txBody>
          <a:bodyPr lIns="91425" tIns="91425" rIns="91425" bIns="91425" anchor="t"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9" name="Shape 139"/>
          <p:cNvSpPr txBox="1">
            <a:spLocks noGrp="1"/>
          </p:cNvSpPr>
          <p:nvPr>
            <p:ph type="body" idx="3"/>
          </p:nvPr>
        </p:nvSpPr>
        <p:spPr>
          <a:xfrm>
            <a:off x="6218191" y="2063396"/>
            <a:ext cx="4864491" cy="679993"/>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26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40" name="Shape 140"/>
          <p:cNvSpPr txBox="1">
            <a:spLocks noGrp="1"/>
          </p:cNvSpPr>
          <p:nvPr>
            <p:ph type="body" idx="4"/>
          </p:nvPr>
        </p:nvSpPr>
        <p:spPr>
          <a:xfrm>
            <a:off x="5993969" y="2861733"/>
            <a:ext cx="5088713" cy="2512852"/>
          </a:xfrm>
          <a:prstGeom prst="rect">
            <a:avLst/>
          </a:prstGeom>
          <a:noFill/>
          <a:ln>
            <a:noFill/>
          </a:ln>
        </p:spPr>
        <p:txBody>
          <a:bodyPr lIns="91425" tIns="91425" rIns="91425" bIns="91425" anchor="t"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41" name="Shape 141"/>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42" name="Shape 142"/>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43" name="Shape 143"/>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85800" y="685800"/>
            <a:ext cx="10396882" cy="115814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6" name="Shape 146"/>
          <p:cNvSpPr txBox="1">
            <a:spLocks noGrp="1"/>
          </p:cNvSpPr>
          <p:nvPr>
            <p:ph type="body" idx="1"/>
          </p:nvPr>
        </p:nvSpPr>
        <p:spPr>
          <a:xfrm>
            <a:off x="685800" y="2063396"/>
            <a:ext cx="5088714" cy="3311189"/>
          </a:xfrm>
          <a:prstGeom prst="rect">
            <a:avLst/>
          </a:prstGeom>
          <a:noFill/>
          <a:ln>
            <a:noFill/>
          </a:ln>
        </p:spPr>
        <p:txBody>
          <a:bodyPr lIns="91425" tIns="91425" rIns="91425" bIns="91425" anchor="t"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47" name="Shape 147"/>
          <p:cNvSpPr txBox="1">
            <a:spLocks noGrp="1"/>
          </p:cNvSpPr>
          <p:nvPr>
            <p:ph type="body" idx="2"/>
          </p:nvPr>
        </p:nvSpPr>
        <p:spPr>
          <a:xfrm>
            <a:off x="5993971" y="2063396"/>
            <a:ext cx="5086537" cy="3311189"/>
          </a:xfrm>
          <a:prstGeom prst="rect">
            <a:avLst/>
          </a:prstGeom>
          <a:noFill/>
          <a:ln>
            <a:noFill/>
          </a:ln>
        </p:spPr>
        <p:txBody>
          <a:bodyPr lIns="91425" tIns="91425" rIns="91425" bIns="91425" anchor="t"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48" name="Shape 148"/>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49" name="Shape 149"/>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50" name="Shape 150"/>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121732" y="685800"/>
            <a:ext cx="9525019" cy="29167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accent1"/>
              </a:buClr>
              <a:buFont typeface="Impact"/>
              <a:buNone/>
              <a:defRPr sz="48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0" name="Shape 170"/>
          <p:cNvSpPr txBox="1">
            <a:spLocks noGrp="1"/>
          </p:cNvSpPr>
          <p:nvPr>
            <p:ph type="body" idx="1"/>
          </p:nvPr>
        </p:nvSpPr>
        <p:spPr>
          <a:xfrm>
            <a:off x="1550263" y="3610032"/>
            <a:ext cx="8667956" cy="377767"/>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accent1"/>
              </a:buClr>
              <a:buFont typeface="Arial"/>
              <a:buNone/>
              <a:defRPr sz="1400" b="0" i="0" u="none" strike="noStrike" cap="none">
                <a:solidFill>
                  <a:srgbClr val="7F7F7F"/>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71" name="Shape 171"/>
          <p:cNvSpPr txBox="1">
            <a:spLocks noGrp="1"/>
          </p:cNvSpPr>
          <p:nvPr>
            <p:ph type="body" idx="2"/>
          </p:nvPr>
        </p:nvSpPr>
        <p:spPr>
          <a:xfrm>
            <a:off x="685800" y="4106333"/>
            <a:ext cx="10396882" cy="1268251"/>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accent1"/>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72" name="Shape 172"/>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73" name="Shape 173"/>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74" name="Shape 174"/>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0" y="685800"/>
            <a:ext cx="10396536" cy="115252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85800" y="2063396"/>
            <a:ext cx="10394707" cy="3311189"/>
          </a:xfrm>
          <a:prstGeom prst="rect">
            <a:avLst/>
          </a:prstGeom>
          <a:noFill/>
          <a:ln>
            <a:noFill/>
          </a:ln>
        </p:spPr>
        <p:txBody>
          <a:bodyPr lIns="91425" tIns="91425" rIns="91425" bIns="91425" anchor="ctr"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47" name="Shape 47"/>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48" name="Shape 48"/>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49" name="Shape 49"/>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85800" y="685800"/>
            <a:ext cx="10394707" cy="319348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685800" y="3742267"/>
            <a:ext cx="10394707" cy="163961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accent1"/>
              </a:buClr>
              <a:buFont typeface="Arial"/>
              <a:buNone/>
              <a:defRPr sz="2000" b="0" i="0" u="none" strike="noStrike" cap="none">
                <a:solidFill>
                  <a:srgbClr val="7F7F7F"/>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0" i="0" u="none" strike="noStrike" cap="none">
                <a:solidFill>
                  <a:srgbClr val="888888"/>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0" i="0" u="none" strike="noStrike" cap="none">
                <a:solidFill>
                  <a:srgbClr val="888888"/>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0" i="0" u="none" strike="noStrike" cap="none">
                <a:solidFill>
                  <a:srgbClr val="888888"/>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0" i="0" u="none" strike="noStrike" cap="none">
                <a:solidFill>
                  <a:srgbClr val="888888"/>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0" i="0" u="none" strike="noStrike" cap="none">
                <a:solidFill>
                  <a:srgbClr val="888888"/>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0" i="0" u="none" strike="noStrike" cap="none">
                <a:solidFill>
                  <a:srgbClr val="888888"/>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0" i="0" u="none" strike="noStrike" cap="none">
                <a:solidFill>
                  <a:srgbClr val="888888"/>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0" i="0" u="none" strike="noStrike" cap="none">
                <a:solidFill>
                  <a:srgbClr val="888888"/>
                </a:solidFill>
                <a:latin typeface="Impact"/>
                <a:ea typeface="Impact"/>
                <a:cs typeface="Impact"/>
                <a:sym typeface="Impact"/>
              </a:defRPr>
            </a:lvl9pPr>
          </a:lstStyle>
          <a:p>
            <a:endParaRPr/>
          </a:p>
        </p:txBody>
      </p:sp>
      <p:sp>
        <p:nvSpPr>
          <p:cNvPr id="53" name="Shape 53"/>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54" name="Shape 54"/>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55" name="Shape 55"/>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rot="5400000">
            <a:off x="7603792" y="1897869"/>
            <a:ext cx="4688784" cy="226464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rot="5400000">
            <a:off x="2293623" y="-922023"/>
            <a:ext cx="4688784" cy="7904431"/>
          </a:xfrm>
          <a:prstGeom prst="rect">
            <a:avLst/>
          </a:prstGeom>
          <a:noFill/>
          <a:ln>
            <a:noFill/>
          </a:ln>
        </p:spPr>
        <p:txBody>
          <a:bodyPr lIns="91425" tIns="91425" rIns="91425" bIns="91425" anchor="t"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59" name="Shape 59"/>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60" name="Shape 60"/>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61" name="Shape 61"/>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85800" y="685800"/>
            <a:ext cx="10396536" cy="1152525"/>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rot="5400000">
            <a:off x="4227558" y="-1478362"/>
            <a:ext cx="3311189" cy="10394707"/>
          </a:xfrm>
          <a:prstGeom prst="rect">
            <a:avLst/>
          </a:prstGeom>
          <a:noFill/>
          <a:ln>
            <a:noFill/>
          </a:ln>
        </p:spPr>
        <p:txBody>
          <a:bodyPr lIns="91425" tIns="91425" rIns="91425" bIns="91425" anchor="t"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65" name="Shape 65"/>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66" name="Shape 66"/>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67" name="Shape 67"/>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10396882" cy="1151964"/>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91839" y="3813025"/>
            <a:ext cx="3310128" cy="576262"/>
          </a:xfrm>
          <a:prstGeom prst="rect">
            <a:avLst/>
          </a:prstGeom>
          <a:noFill/>
          <a:ln>
            <a:noFill/>
          </a:ln>
        </p:spPr>
        <p:txBody>
          <a:bodyPr lIns="91425" tIns="91425" rIns="91425" bIns="91425" anchor="b" anchorCtr="0"/>
          <a:lstStyle>
            <a:lvl1pPr marL="0" marR="0" lvl="0" indent="0" algn="ctr" rtl="0">
              <a:lnSpc>
                <a:spcPct val="90000"/>
              </a:lnSpc>
              <a:spcBef>
                <a:spcPts val="1000"/>
              </a:spcBef>
              <a:buClr>
                <a:schemeClr val="accent1"/>
              </a:buClr>
              <a:buFont typeface="Arial"/>
              <a:buNone/>
              <a:defRPr sz="22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71" name="Shape 71"/>
          <p:cNvSpPr>
            <a:spLocks noGrp="1"/>
          </p:cNvSpPr>
          <p:nvPr>
            <p:ph type="pic" idx="2"/>
          </p:nvPr>
        </p:nvSpPr>
        <p:spPr>
          <a:xfrm>
            <a:off x="685779" y="2063394"/>
            <a:ext cx="3310128" cy="1536724"/>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9pPr>
          </a:lstStyle>
          <a:p>
            <a:endParaRPr/>
          </a:p>
        </p:txBody>
      </p:sp>
      <p:sp>
        <p:nvSpPr>
          <p:cNvPr id="72" name="Shape 72"/>
          <p:cNvSpPr txBox="1">
            <a:spLocks noGrp="1"/>
          </p:cNvSpPr>
          <p:nvPr>
            <p:ph type="body" idx="3"/>
          </p:nvPr>
        </p:nvSpPr>
        <p:spPr>
          <a:xfrm>
            <a:off x="691839" y="4389287"/>
            <a:ext cx="3310128" cy="98529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73" name="Shape 73"/>
          <p:cNvSpPr txBox="1">
            <a:spLocks noGrp="1"/>
          </p:cNvSpPr>
          <p:nvPr>
            <p:ph type="body" idx="4"/>
          </p:nvPr>
        </p:nvSpPr>
        <p:spPr>
          <a:xfrm>
            <a:off x="4237410" y="3813025"/>
            <a:ext cx="3310128" cy="576262"/>
          </a:xfrm>
          <a:prstGeom prst="rect">
            <a:avLst/>
          </a:prstGeom>
          <a:noFill/>
          <a:ln>
            <a:noFill/>
          </a:ln>
        </p:spPr>
        <p:txBody>
          <a:bodyPr lIns="91425" tIns="91425" rIns="91425" bIns="91425" anchor="b" anchorCtr="0"/>
          <a:lstStyle>
            <a:lvl1pPr marL="0" marR="0" lvl="0" indent="0" algn="ctr" rtl="0">
              <a:lnSpc>
                <a:spcPct val="90000"/>
              </a:lnSpc>
              <a:spcBef>
                <a:spcPts val="1000"/>
              </a:spcBef>
              <a:buClr>
                <a:schemeClr val="accent1"/>
              </a:buClr>
              <a:buFont typeface="Arial"/>
              <a:buNone/>
              <a:defRPr sz="22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74" name="Shape 74"/>
          <p:cNvSpPr>
            <a:spLocks noGrp="1"/>
          </p:cNvSpPr>
          <p:nvPr>
            <p:ph type="pic" idx="5"/>
          </p:nvPr>
        </p:nvSpPr>
        <p:spPr>
          <a:xfrm>
            <a:off x="4235998" y="2063394"/>
            <a:ext cx="3310128" cy="1535237"/>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9pPr>
          </a:lstStyle>
          <a:p>
            <a:endParaRPr/>
          </a:p>
        </p:txBody>
      </p:sp>
      <p:sp>
        <p:nvSpPr>
          <p:cNvPr id="75" name="Shape 75"/>
          <p:cNvSpPr txBox="1">
            <a:spLocks noGrp="1"/>
          </p:cNvSpPr>
          <p:nvPr>
            <p:ph type="body" idx="6"/>
          </p:nvPr>
        </p:nvSpPr>
        <p:spPr>
          <a:xfrm>
            <a:off x="4235998" y="4389285"/>
            <a:ext cx="3310128" cy="9853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76" name="Shape 76"/>
          <p:cNvSpPr txBox="1">
            <a:spLocks noGrp="1"/>
          </p:cNvSpPr>
          <p:nvPr>
            <p:ph type="body" idx="7"/>
          </p:nvPr>
        </p:nvSpPr>
        <p:spPr>
          <a:xfrm>
            <a:off x="7768943" y="3813025"/>
            <a:ext cx="3310128" cy="576262"/>
          </a:xfrm>
          <a:prstGeom prst="rect">
            <a:avLst/>
          </a:prstGeom>
          <a:noFill/>
          <a:ln>
            <a:noFill/>
          </a:ln>
        </p:spPr>
        <p:txBody>
          <a:bodyPr lIns="91425" tIns="91425" rIns="91425" bIns="91425" anchor="b" anchorCtr="0"/>
          <a:lstStyle>
            <a:lvl1pPr marL="0" marR="0" lvl="0" indent="0" algn="ctr" rtl="0">
              <a:lnSpc>
                <a:spcPct val="90000"/>
              </a:lnSpc>
              <a:spcBef>
                <a:spcPts val="1000"/>
              </a:spcBef>
              <a:buClr>
                <a:schemeClr val="accent1"/>
              </a:buClr>
              <a:buFont typeface="Arial"/>
              <a:buNone/>
              <a:defRPr sz="22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77" name="Shape 77"/>
          <p:cNvSpPr>
            <a:spLocks noGrp="1"/>
          </p:cNvSpPr>
          <p:nvPr>
            <p:ph type="pic" idx="8"/>
          </p:nvPr>
        </p:nvSpPr>
        <p:spPr>
          <a:xfrm>
            <a:off x="7768818" y="2063393"/>
            <a:ext cx="3310128" cy="1537195"/>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0" i="0" u="none" strike="noStrike" cap="none">
                <a:solidFill>
                  <a:schemeClr val="dk1"/>
                </a:solidFill>
                <a:latin typeface="Impact"/>
                <a:ea typeface="Impact"/>
                <a:cs typeface="Impact"/>
                <a:sym typeface="Impact"/>
              </a:defRPr>
            </a:lvl9pPr>
          </a:lstStyle>
          <a:p>
            <a:endParaRPr/>
          </a:p>
        </p:txBody>
      </p:sp>
      <p:sp>
        <p:nvSpPr>
          <p:cNvPr id="78" name="Shape 78"/>
          <p:cNvSpPr txBox="1">
            <a:spLocks noGrp="1"/>
          </p:cNvSpPr>
          <p:nvPr>
            <p:ph type="body" idx="9"/>
          </p:nvPr>
        </p:nvSpPr>
        <p:spPr>
          <a:xfrm>
            <a:off x="7768818" y="4389283"/>
            <a:ext cx="3310128" cy="98530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79" name="Shape 79"/>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80" name="Shape 80"/>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81" name="Shape 81"/>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lum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85802" y="685800"/>
            <a:ext cx="10394705" cy="1151964"/>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685802" y="2063394"/>
            <a:ext cx="3310128" cy="576262"/>
          </a:xfrm>
          <a:prstGeom prst="rect">
            <a:avLst/>
          </a:prstGeom>
          <a:noFill/>
          <a:ln>
            <a:noFill/>
          </a:ln>
        </p:spPr>
        <p:txBody>
          <a:bodyPr lIns="91425" tIns="91425" rIns="91425" bIns="91425" anchor="b" anchorCtr="0"/>
          <a:lstStyle>
            <a:lvl1pPr marL="0" marR="0" lvl="0" indent="0" algn="ctr" rtl="0">
              <a:lnSpc>
                <a:spcPct val="90000"/>
              </a:lnSpc>
              <a:spcBef>
                <a:spcPts val="1000"/>
              </a:spcBef>
              <a:buClr>
                <a:schemeClr val="accent1"/>
              </a:buClr>
              <a:buFont typeface="Arial"/>
              <a:buNone/>
              <a:defRPr sz="24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85" name="Shape 85"/>
          <p:cNvSpPr txBox="1">
            <a:spLocks noGrp="1"/>
          </p:cNvSpPr>
          <p:nvPr>
            <p:ph type="body" idx="2"/>
          </p:nvPr>
        </p:nvSpPr>
        <p:spPr>
          <a:xfrm>
            <a:off x="685802" y="2639658"/>
            <a:ext cx="3310128" cy="273492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86" name="Shape 86"/>
          <p:cNvSpPr txBox="1">
            <a:spLocks noGrp="1"/>
          </p:cNvSpPr>
          <p:nvPr>
            <p:ph type="body" idx="3"/>
          </p:nvPr>
        </p:nvSpPr>
        <p:spPr>
          <a:xfrm>
            <a:off x="4234621" y="2063394"/>
            <a:ext cx="3310128" cy="576262"/>
          </a:xfrm>
          <a:prstGeom prst="rect">
            <a:avLst/>
          </a:prstGeom>
          <a:noFill/>
          <a:ln>
            <a:noFill/>
          </a:ln>
        </p:spPr>
        <p:txBody>
          <a:bodyPr lIns="91425" tIns="91425" rIns="91425" bIns="91425" anchor="b" anchorCtr="0"/>
          <a:lstStyle>
            <a:lvl1pPr marL="0" marR="0" lvl="0" indent="0" algn="ctr" rtl="0">
              <a:lnSpc>
                <a:spcPct val="90000"/>
              </a:lnSpc>
              <a:spcBef>
                <a:spcPts val="1000"/>
              </a:spcBef>
              <a:buClr>
                <a:schemeClr val="accent1"/>
              </a:buClr>
              <a:buFont typeface="Arial"/>
              <a:buNone/>
              <a:defRPr sz="24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87" name="Shape 87"/>
          <p:cNvSpPr txBox="1">
            <a:spLocks noGrp="1"/>
          </p:cNvSpPr>
          <p:nvPr>
            <p:ph type="body" idx="4"/>
          </p:nvPr>
        </p:nvSpPr>
        <p:spPr>
          <a:xfrm>
            <a:off x="4234621" y="2639658"/>
            <a:ext cx="3310128" cy="273492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88" name="Shape 88"/>
          <p:cNvSpPr txBox="1">
            <a:spLocks noGrp="1"/>
          </p:cNvSpPr>
          <p:nvPr>
            <p:ph type="body" idx="5"/>
          </p:nvPr>
        </p:nvSpPr>
        <p:spPr>
          <a:xfrm>
            <a:off x="7770379" y="2063394"/>
            <a:ext cx="3310128" cy="576262"/>
          </a:xfrm>
          <a:prstGeom prst="rect">
            <a:avLst/>
          </a:prstGeom>
          <a:noFill/>
          <a:ln>
            <a:noFill/>
          </a:ln>
        </p:spPr>
        <p:txBody>
          <a:bodyPr lIns="91425" tIns="91425" rIns="91425" bIns="91425" anchor="b" anchorCtr="0"/>
          <a:lstStyle>
            <a:lvl1pPr marL="0" marR="0" lvl="0" indent="0" algn="ctr" rtl="0">
              <a:lnSpc>
                <a:spcPct val="90000"/>
              </a:lnSpc>
              <a:spcBef>
                <a:spcPts val="1000"/>
              </a:spcBef>
              <a:buClr>
                <a:schemeClr val="accent1"/>
              </a:buClr>
              <a:buFont typeface="Arial"/>
              <a:buNone/>
              <a:defRPr sz="24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89" name="Shape 89"/>
          <p:cNvSpPr txBox="1">
            <a:spLocks noGrp="1"/>
          </p:cNvSpPr>
          <p:nvPr>
            <p:ph type="body" idx="6"/>
          </p:nvPr>
        </p:nvSpPr>
        <p:spPr>
          <a:xfrm>
            <a:off x="7770379" y="2639658"/>
            <a:ext cx="3310128" cy="273492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90" name="Shape 90"/>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91" name="Shape 91"/>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92" name="Shape 92"/>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ame Car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85800" y="1723853"/>
            <a:ext cx="10394707" cy="251183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Impact"/>
              <a:buNone/>
              <a:defRPr sz="48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txBox="1">
            <a:spLocks noGrp="1"/>
          </p:cNvSpPr>
          <p:nvPr>
            <p:ph type="body" idx="1"/>
          </p:nvPr>
        </p:nvSpPr>
        <p:spPr>
          <a:xfrm>
            <a:off x="685800" y="4247467"/>
            <a:ext cx="10394707" cy="1140643"/>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accent1"/>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96" name="Shape 96"/>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97" name="Shape 97"/>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98" name="Shape 98"/>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85800" y="685800"/>
            <a:ext cx="10396902" cy="319490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accent1"/>
              </a:buClr>
              <a:buFont typeface="Impact"/>
              <a:buNone/>
              <a:defRPr sz="48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685779" y="4106332"/>
            <a:ext cx="10394728" cy="1273606"/>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accent1"/>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02" name="Shape 102"/>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03" name="Shape 103"/>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04" name="Shape 104"/>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jpg"/><Relationship Id="rId2" Type="http://schemas.openxmlformats.org/officeDocument/2006/relationships/slideLayout" Target="../slideLayouts/slideLayout3.xml"/><Relationship Id="rId16" Type="http://schemas.openxmlformats.org/officeDocument/2006/relationships/theme" Target="../theme/theme2.xml"/><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
        <p:cNvGrpSpPr/>
        <p:nvPr/>
      </p:nvGrpSpPr>
      <p:grpSpPr>
        <a:xfrm>
          <a:off x="0" y="0"/>
          <a:ext cx="0" cy="0"/>
          <a:chOff x="0" y="0"/>
          <a:chExt cx="0" cy="0"/>
        </a:xfrm>
      </p:grpSpPr>
      <p:pic>
        <p:nvPicPr>
          <p:cNvPr id="6" name="Shape 6" descr="Brickwork-HD-R1a.jpg"/>
          <p:cNvPicPr preferRelativeResize="0"/>
          <p:nvPr/>
        </p:nvPicPr>
        <p:blipFill rotWithShape="1">
          <a:blip r:embed="rId4">
            <a:alphaModFix/>
          </a:blip>
          <a:srcRect/>
          <a:stretch/>
        </p:blipFill>
        <p:spPr>
          <a:xfrm>
            <a:off x="0" y="0"/>
            <a:ext cx="12192000" cy="6858000"/>
          </a:xfrm>
          <a:prstGeom prst="rect">
            <a:avLst/>
          </a:prstGeom>
          <a:noFill/>
          <a:ln>
            <a:noFill/>
          </a:ln>
        </p:spPr>
      </p:pic>
      <p:grpSp>
        <p:nvGrpSpPr>
          <p:cNvPr id="7" name="Shape 7"/>
          <p:cNvGrpSpPr/>
          <p:nvPr/>
        </p:nvGrpSpPr>
        <p:grpSpPr>
          <a:xfrm>
            <a:off x="-79375" y="0"/>
            <a:ext cx="11893549" cy="6838949"/>
            <a:chOff x="-79375" y="0"/>
            <a:chExt cx="11893549" cy="6838949"/>
          </a:xfrm>
        </p:grpSpPr>
        <p:pic>
          <p:nvPicPr>
            <p:cNvPr id="8" name="Shape 8"/>
            <p:cNvPicPr preferRelativeResize="0"/>
            <p:nvPr/>
          </p:nvPicPr>
          <p:blipFill rotWithShape="1">
            <a:blip r:embed="rId5">
              <a:alphaModFix/>
            </a:blip>
            <a:srcRect/>
            <a:stretch/>
          </p:blipFill>
          <p:spPr>
            <a:xfrm>
              <a:off x="-79375" y="0"/>
              <a:ext cx="11893549" cy="6838949"/>
            </a:xfrm>
            <a:prstGeom prst="rect">
              <a:avLst/>
            </a:prstGeom>
            <a:noFill/>
            <a:ln>
              <a:noFill/>
            </a:ln>
          </p:spPr>
        </p:pic>
        <p:sp>
          <p:nvSpPr>
            <p:cNvPr id="9" name="Shape 9"/>
            <p:cNvSpPr/>
            <p:nvPr/>
          </p:nvSpPr>
          <p:spPr>
            <a:xfrm>
              <a:off x="-15875" y="0"/>
              <a:ext cx="11684000" cy="65881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grpSp>
        <p:nvGrpSpPr>
          <p:cNvPr id="10" name="Shape 10"/>
          <p:cNvGrpSpPr/>
          <p:nvPr/>
        </p:nvGrpSpPr>
        <p:grpSpPr>
          <a:xfrm>
            <a:off x="0" y="4279900"/>
            <a:ext cx="11329987" cy="2030412"/>
            <a:chOff x="0" y="4279900"/>
            <a:chExt cx="11329987" cy="2030412"/>
          </a:xfrm>
        </p:grpSpPr>
        <p:pic>
          <p:nvPicPr>
            <p:cNvPr id="11" name="Shape 11"/>
            <p:cNvPicPr preferRelativeResize="0"/>
            <p:nvPr/>
          </p:nvPicPr>
          <p:blipFill rotWithShape="1">
            <a:blip r:embed="rId6">
              <a:alphaModFix/>
            </a:blip>
            <a:srcRect/>
            <a:stretch/>
          </p:blipFill>
          <p:spPr>
            <a:xfrm>
              <a:off x="0" y="4279900"/>
              <a:ext cx="11326812" cy="2028825"/>
            </a:xfrm>
            <a:prstGeom prst="rect">
              <a:avLst/>
            </a:prstGeom>
            <a:noFill/>
            <a:ln>
              <a:noFill/>
            </a:ln>
          </p:spPr>
        </p:pic>
        <p:sp>
          <p:nvSpPr>
            <p:cNvPr id="12" name="Shape 12"/>
            <p:cNvSpPr/>
            <p:nvPr/>
          </p:nvSpPr>
          <p:spPr>
            <a:xfrm>
              <a:off x="0" y="4281487"/>
              <a:ext cx="11329987" cy="20288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grpSp>
        <p:nvGrpSpPr>
          <p:cNvPr id="13" name="Shape 13"/>
          <p:cNvGrpSpPr/>
          <p:nvPr/>
        </p:nvGrpSpPr>
        <p:grpSpPr>
          <a:xfrm>
            <a:off x="0" y="0"/>
            <a:ext cx="8720136" cy="457200"/>
            <a:chOff x="0" y="0"/>
            <a:chExt cx="8720136" cy="457200"/>
          </a:xfrm>
        </p:grpSpPr>
        <p:pic>
          <p:nvPicPr>
            <p:cNvPr id="14" name="Shape 14"/>
            <p:cNvPicPr preferRelativeResize="0"/>
            <p:nvPr/>
          </p:nvPicPr>
          <p:blipFill rotWithShape="1">
            <a:blip r:embed="rId7">
              <a:alphaModFix/>
            </a:blip>
            <a:srcRect/>
            <a:stretch/>
          </p:blipFill>
          <p:spPr>
            <a:xfrm>
              <a:off x="0" y="0"/>
              <a:ext cx="8716961" cy="457200"/>
            </a:xfrm>
            <a:prstGeom prst="rect">
              <a:avLst/>
            </a:prstGeom>
            <a:noFill/>
            <a:ln>
              <a:noFill/>
            </a:ln>
          </p:spPr>
        </p:pic>
        <p:sp>
          <p:nvSpPr>
            <p:cNvPr id="15" name="Shape 15"/>
            <p:cNvSpPr/>
            <p:nvPr/>
          </p:nvSpPr>
          <p:spPr>
            <a:xfrm>
              <a:off x="0" y="0"/>
              <a:ext cx="872013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sp>
        <p:nvSpPr>
          <p:cNvPr id="16" name="Shape 16"/>
          <p:cNvSpPr/>
          <p:nvPr/>
        </p:nvSpPr>
        <p:spPr>
          <a:xfrm rot="-180000">
            <a:off x="-161925" y="293687"/>
            <a:ext cx="11366499" cy="5751512"/>
          </a:xfrm>
          <a:custGeom>
            <a:avLst/>
            <a:gdLst/>
            <a:ahLst/>
            <a:cxnLst/>
            <a:rect l="0" t="0" r="0" b="0"/>
            <a:pathLst>
              <a:path w="120000" h="120000" extrusionOk="0">
                <a:moveTo>
                  <a:pt x="119784" y="0"/>
                </a:moveTo>
                <a:cubicBezTo>
                  <a:pt x="119856" y="39955"/>
                  <a:pt x="119928" y="79910"/>
                  <a:pt x="120000" y="119865"/>
                </a:cubicBezTo>
                <a:lnTo>
                  <a:pt x="0" y="120000"/>
                </a:lnTo>
              </a:path>
            </a:pathLst>
          </a:custGeom>
          <a:noFill/>
          <a:ln w="82550" cap="flat" cmpd="sng">
            <a:solidFill>
              <a:srgbClr val="7F7F7F"/>
            </a:solidFill>
            <a:prstDash val="solid"/>
            <a:miter lim="524288"/>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sp>
        <p:nvSpPr>
          <p:cNvPr id="17" name="Shape 17"/>
          <p:cNvSpPr/>
          <p:nvPr/>
        </p:nvSpPr>
        <p:spPr>
          <a:xfrm rot="-180000">
            <a:off x="4221161" y="5111750"/>
            <a:ext cx="515936" cy="514349"/>
          </a:xfrm>
          <a:custGeom>
            <a:avLst/>
            <a:gdLst/>
            <a:ahLst/>
            <a:cxnLst/>
            <a:rect l="0" t="0" r="0" b="0"/>
            <a:pathLst>
              <a:path w="120000" h="120000" extrusionOk="0">
                <a:moveTo>
                  <a:pt x="0" y="45835"/>
                </a:moveTo>
                <a:lnTo>
                  <a:pt x="40203" y="37684"/>
                </a:lnTo>
                <a:lnTo>
                  <a:pt x="60000" y="0"/>
                </a:lnTo>
                <a:lnTo>
                  <a:pt x="79796" y="37684"/>
                </a:lnTo>
                <a:lnTo>
                  <a:pt x="119999" y="45835"/>
                </a:lnTo>
                <a:lnTo>
                  <a:pt x="92031" y="77277"/>
                </a:lnTo>
                <a:lnTo>
                  <a:pt x="97082" y="119999"/>
                </a:lnTo>
                <a:lnTo>
                  <a:pt x="60000" y="101747"/>
                </a:lnTo>
                <a:lnTo>
                  <a:pt x="22917" y="119999"/>
                </a:lnTo>
                <a:lnTo>
                  <a:pt x="27968" y="77277"/>
                </a:lnTo>
                <a:lnTo>
                  <a:pt x="0" y="45835"/>
                </a:lnTo>
                <a:close/>
              </a:path>
            </a:pathLst>
          </a:custGeom>
          <a:solidFill>
            <a:schemeClr val="dk1">
              <a:alpha val="39607"/>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sp>
        <p:nvSpPr>
          <p:cNvPr id="18" name="Shape 18"/>
          <p:cNvSpPr txBox="1">
            <a:spLocks noGrp="1"/>
          </p:cNvSpPr>
          <p:nvPr>
            <p:ph type="title"/>
          </p:nvPr>
        </p:nvSpPr>
        <p:spPr>
          <a:xfrm>
            <a:off x="685800" y="685800"/>
            <a:ext cx="10396536" cy="115252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685800" y="2063750"/>
            <a:ext cx="10396536" cy="3311524"/>
          </a:xfrm>
          <a:prstGeom prst="rect">
            <a:avLst/>
          </a:prstGeom>
          <a:noFill/>
          <a:ln>
            <a:noFill/>
          </a:ln>
        </p:spPr>
        <p:txBody>
          <a:bodyPr lIns="91425" tIns="91425" rIns="91425" bIns="91425" anchor="ctr"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20" name="Shape 20"/>
          <p:cNvSpPr txBox="1">
            <a:spLocks noGrp="1"/>
          </p:cNvSpPr>
          <p:nvPr>
            <p:ph type="dt" idx="10"/>
          </p:nvPr>
        </p:nvSpPr>
        <p:spPr>
          <a:xfrm rot="-180000">
            <a:off x="4948237" y="4578350"/>
            <a:ext cx="6143625" cy="1163637"/>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54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21" name="Shape 21"/>
          <p:cNvSpPr txBox="1">
            <a:spLocks noGrp="1"/>
          </p:cNvSpPr>
          <p:nvPr>
            <p:ph type="ftr" idx="11"/>
          </p:nvPr>
        </p:nvSpPr>
        <p:spPr>
          <a:xfrm rot="-180000">
            <a:off x="-6350" y="4883150"/>
            <a:ext cx="4048124" cy="1195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22" name="Shape 22"/>
          <p:cNvSpPr txBox="1">
            <a:spLocks noGrp="1"/>
          </p:cNvSpPr>
          <p:nvPr>
            <p:ph type="sldNum" idx="12"/>
          </p:nvPr>
        </p:nvSpPr>
        <p:spPr>
          <a:xfrm rot="-180000">
            <a:off x="9852025" y="3832224"/>
            <a:ext cx="906461" cy="4984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404040"/>
              </a:buClr>
              <a:buSzPct val="25000"/>
              <a:buFont typeface="Impact"/>
              <a:buNone/>
            </a:pPr>
            <a:fld id="{00000000-1234-1234-1234-123412341234}" type="slidenum">
              <a:rPr lang="en-US" sz="2400" b="0" i="0" u="none">
                <a:solidFill>
                  <a:srgbClr val="404040"/>
                </a:solidFill>
                <a:latin typeface="Impact"/>
                <a:ea typeface="Impact"/>
                <a:cs typeface="Impact"/>
                <a:sym typeface="Impact"/>
              </a:rPr>
              <a:t>‹#›</a:t>
            </a:fld>
            <a:endParaRPr lang="en-US" sz="2400" b="0" i="0" u="none">
              <a:solidFill>
                <a:srgbClr val="404040"/>
              </a:solidFill>
              <a:latin typeface="Impact"/>
              <a:ea typeface="Impact"/>
              <a:cs typeface="Impact"/>
              <a:sym typeface="Impact"/>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7">
            <a:alphaModFix/>
          </a:blip>
          <a:stretch>
            <a:fillRect/>
          </a:stretch>
        </a:blipFill>
        <a:effectLst/>
      </p:bgPr>
    </p:bg>
    <p:spTree>
      <p:nvGrpSpPr>
        <p:cNvPr id="1" name="Shape 29"/>
        <p:cNvGrpSpPr/>
        <p:nvPr/>
      </p:nvGrpSpPr>
      <p:grpSpPr>
        <a:xfrm>
          <a:off x="0" y="0"/>
          <a:ext cx="0" cy="0"/>
          <a:chOff x="0" y="0"/>
          <a:chExt cx="0" cy="0"/>
        </a:xfrm>
      </p:grpSpPr>
      <p:pic>
        <p:nvPicPr>
          <p:cNvPr id="30" name="Shape 30" descr="Brickwork-HD-R1a.jpg"/>
          <p:cNvPicPr preferRelativeResize="0"/>
          <p:nvPr/>
        </p:nvPicPr>
        <p:blipFill rotWithShape="1">
          <a:blip r:embed="rId18">
            <a:alphaModFix/>
          </a:blip>
          <a:srcRect/>
          <a:stretch/>
        </p:blipFill>
        <p:spPr>
          <a:xfrm>
            <a:off x="0" y="0"/>
            <a:ext cx="12192000" cy="6858000"/>
          </a:xfrm>
          <a:prstGeom prst="rect">
            <a:avLst/>
          </a:prstGeom>
          <a:noFill/>
          <a:ln>
            <a:noFill/>
          </a:ln>
        </p:spPr>
      </p:pic>
      <p:grpSp>
        <p:nvGrpSpPr>
          <p:cNvPr id="31" name="Shape 31"/>
          <p:cNvGrpSpPr/>
          <p:nvPr/>
        </p:nvGrpSpPr>
        <p:grpSpPr>
          <a:xfrm>
            <a:off x="-79247" y="-30478"/>
            <a:ext cx="12179122" cy="6851497"/>
            <a:chOff x="0" y="0"/>
            <a:chExt cx="2147483647" cy="2147483647"/>
          </a:xfrm>
        </p:grpSpPr>
        <p:grpSp>
          <p:nvGrpSpPr>
            <p:cNvPr id="32" name="Shape 32"/>
            <p:cNvGrpSpPr/>
            <p:nvPr/>
          </p:nvGrpSpPr>
          <p:grpSpPr>
            <a:xfrm>
              <a:off x="0" y="0"/>
              <a:ext cx="2147483647" cy="2147483647"/>
              <a:chOff x="0" y="0"/>
              <a:chExt cx="2147483647" cy="2147483647"/>
            </a:xfrm>
          </p:grpSpPr>
          <p:pic>
            <p:nvPicPr>
              <p:cNvPr id="33" name="Shape 33"/>
              <p:cNvPicPr preferRelativeResize="0"/>
              <p:nvPr/>
            </p:nvPicPr>
            <p:blipFill rotWithShape="1">
              <a:blip r:embed="rId19">
                <a:alphaModFix/>
              </a:blip>
              <a:srcRect/>
              <a:stretch/>
            </p:blipFill>
            <p:spPr>
              <a:xfrm>
                <a:off x="0" y="0"/>
                <a:ext cx="2147483647" cy="2147483647"/>
              </a:xfrm>
              <a:prstGeom prst="rect">
                <a:avLst/>
              </a:prstGeom>
              <a:noFill/>
              <a:ln>
                <a:noFill/>
              </a:ln>
            </p:spPr>
          </p:pic>
          <p:sp>
            <p:nvSpPr>
              <p:cNvPr id="34" name="Shape 34"/>
              <p:cNvSpPr/>
              <p:nvPr/>
            </p:nvSpPr>
            <p:spPr>
              <a:xfrm>
                <a:off x="13972792" y="9552862"/>
                <a:ext cx="2112245959" cy="20823488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sp>
          <p:nvSpPr>
            <p:cNvPr id="35" name="Shape 35"/>
            <p:cNvSpPr/>
            <p:nvPr/>
          </p:nvSpPr>
          <p:spPr>
            <a:xfrm>
              <a:off x="9494742" y="9552862"/>
              <a:ext cx="2075808579" cy="2011966495"/>
            </a:xfrm>
            <a:custGeom>
              <a:avLst/>
              <a:gdLst/>
              <a:ahLst/>
              <a:cxnLst/>
              <a:rect l="0" t="0" r="0" b="0"/>
              <a:pathLst>
                <a:path w="120000" h="120000" extrusionOk="0">
                  <a:moveTo>
                    <a:pt x="119763" y="0"/>
                  </a:moveTo>
                  <a:lnTo>
                    <a:pt x="120000" y="120000"/>
                  </a:lnTo>
                  <a:lnTo>
                    <a:pt x="0" y="119841"/>
                  </a:lnTo>
                </a:path>
              </a:pathLst>
            </a:custGeom>
            <a:noFill/>
            <a:ln w="82550" cap="flat" cmpd="sng">
              <a:solidFill>
                <a:srgbClr val="7F7F7F"/>
              </a:solidFill>
              <a:prstDash val="solid"/>
              <a:miter lim="524288"/>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nvGrpSpPr>
            <p:cNvPr id="36" name="Shape 36"/>
            <p:cNvGrpSpPr/>
            <p:nvPr/>
          </p:nvGrpSpPr>
          <p:grpSpPr>
            <a:xfrm>
              <a:off x="13972616" y="1764739470"/>
              <a:ext cx="2064034551" cy="245182845"/>
              <a:chOff x="0" y="0"/>
              <a:chExt cx="2147483647" cy="2147483647"/>
            </a:xfrm>
          </p:grpSpPr>
          <p:pic>
            <p:nvPicPr>
              <p:cNvPr id="37" name="Shape 37"/>
              <p:cNvPicPr preferRelativeResize="0"/>
              <p:nvPr/>
            </p:nvPicPr>
            <p:blipFill rotWithShape="1">
              <a:blip r:embed="rId20">
                <a:alphaModFix/>
              </a:blip>
              <a:srcRect/>
              <a:stretch/>
            </p:blipFill>
            <p:spPr>
              <a:xfrm>
                <a:off x="0" y="5514065"/>
                <a:ext cx="2147081447" cy="2141969581"/>
              </a:xfrm>
              <a:prstGeom prst="rect">
                <a:avLst/>
              </a:prstGeom>
              <a:noFill/>
              <a:ln>
                <a:noFill/>
              </a:ln>
            </p:spPr>
          </p:pic>
          <p:sp>
            <p:nvSpPr>
              <p:cNvPr id="38" name="Shape 38"/>
              <p:cNvSpPr/>
              <p:nvPr/>
            </p:nvSpPr>
            <p:spPr>
              <a:xfrm>
                <a:off x="183" y="0"/>
                <a:ext cx="2147483463" cy="21427738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grpSp>
      <p:sp>
        <p:nvSpPr>
          <p:cNvPr id="39" name="Shape 39"/>
          <p:cNvSpPr txBox="1">
            <a:spLocks noGrp="1"/>
          </p:cNvSpPr>
          <p:nvPr>
            <p:ph type="title"/>
          </p:nvPr>
        </p:nvSpPr>
        <p:spPr>
          <a:xfrm>
            <a:off x="685800" y="685800"/>
            <a:ext cx="10396536" cy="115252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685800" y="2063750"/>
            <a:ext cx="10396536" cy="3311524"/>
          </a:xfrm>
          <a:prstGeom prst="rect">
            <a:avLst/>
          </a:prstGeom>
          <a:noFill/>
          <a:ln>
            <a:noFill/>
          </a:ln>
        </p:spPr>
        <p:txBody>
          <a:bodyPr lIns="91425" tIns="91425" rIns="91425" bIns="91425" anchor="ctr"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41" name="Shape 41"/>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42" name="Shape 42"/>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43" name="Shape 43"/>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1"/>
        <p:cNvGrpSpPr/>
        <p:nvPr/>
      </p:nvGrpSpPr>
      <p:grpSpPr>
        <a:xfrm>
          <a:off x="0" y="0"/>
          <a:ext cx="0" cy="0"/>
          <a:chOff x="0" y="0"/>
          <a:chExt cx="0" cy="0"/>
        </a:xfrm>
      </p:grpSpPr>
      <p:pic>
        <p:nvPicPr>
          <p:cNvPr id="152" name="Shape 152" descr="Brickwork-HD-R1a.jpg"/>
          <p:cNvPicPr preferRelativeResize="0"/>
          <p:nvPr/>
        </p:nvPicPr>
        <p:blipFill rotWithShape="1">
          <a:blip r:embed="rId4">
            <a:alphaModFix/>
          </a:blip>
          <a:srcRect/>
          <a:stretch/>
        </p:blipFill>
        <p:spPr>
          <a:xfrm>
            <a:off x="0" y="0"/>
            <a:ext cx="12192000" cy="6858000"/>
          </a:xfrm>
          <a:prstGeom prst="rect">
            <a:avLst/>
          </a:prstGeom>
          <a:noFill/>
          <a:ln>
            <a:noFill/>
          </a:ln>
        </p:spPr>
      </p:pic>
      <p:grpSp>
        <p:nvGrpSpPr>
          <p:cNvPr id="153" name="Shape 153"/>
          <p:cNvGrpSpPr/>
          <p:nvPr/>
        </p:nvGrpSpPr>
        <p:grpSpPr>
          <a:xfrm>
            <a:off x="-79247" y="-30478"/>
            <a:ext cx="12179122" cy="6851497"/>
            <a:chOff x="0" y="0"/>
            <a:chExt cx="2147483647" cy="2147483647"/>
          </a:xfrm>
        </p:grpSpPr>
        <p:grpSp>
          <p:nvGrpSpPr>
            <p:cNvPr id="154" name="Shape 154"/>
            <p:cNvGrpSpPr/>
            <p:nvPr/>
          </p:nvGrpSpPr>
          <p:grpSpPr>
            <a:xfrm>
              <a:off x="0" y="0"/>
              <a:ext cx="2147483647" cy="2147483647"/>
              <a:chOff x="0" y="0"/>
              <a:chExt cx="2147483647" cy="2147483647"/>
            </a:xfrm>
          </p:grpSpPr>
          <p:pic>
            <p:nvPicPr>
              <p:cNvPr id="155" name="Shape 155"/>
              <p:cNvPicPr preferRelativeResize="0"/>
              <p:nvPr/>
            </p:nvPicPr>
            <p:blipFill rotWithShape="1">
              <a:blip r:embed="rId5">
                <a:alphaModFix/>
              </a:blip>
              <a:srcRect/>
              <a:stretch/>
            </p:blipFill>
            <p:spPr>
              <a:xfrm>
                <a:off x="0" y="0"/>
                <a:ext cx="2147483647" cy="2147483647"/>
              </a:xfrm>
              <a:prstGeom prst="rect">
                <a:avLst/>
              </a:prstGeom>
              <a:noFill/>
              <a:ln>
                <a:noFill/>
              </a:ln>
            </p:spPr>
          </p:pic>
          <p:sp>
            <p:nvSpPr>
              <p:cNvPr id="156" name="Shape 156"/>
              <p:cNvSpPr/>
              <p:nvPr/>
            </p:nvSpPr>
            <p:spPr>
              <a:xfrm>
                <a:off x="13972792" y="9552862"/>
                <a:ext cx="2112245959" cy="20823488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sp>
          <p:nvSpPr>
            <p:cNvPr id="157" name="Shape 157"/>
            <p:cNvSpPr/>
            <p:nvPr/>
          </p:nvSpPr>
          <p:spPr>
            <a:xfrm>
              <a:off x="9494742" y="9552862"/>
              <a:ext cx="2075808579" cy="2011966495"/>
            </a:xfrm>
            <a:custGeom>
              <a:avLst/>
              <a:gdLst/>
              <a:ahLst/>
              <a:cxnLst/>
              <a:rect l="0" t="0" r="0" b="0"/>
              <a:pathLst>
                <a:path w="120000" h="120000" extrusionOk="0">
                  <a:moveTo>
                    <a:pt x="119763" y="0"/>
                  </a:moveTo>
                  <a:lnTo>
                    <a:pt x="120000" y="120000"/>
                  </a:lnTo>
                  <a:lnTo>
                    <a:pt x="0" y="119841"/>
                  </a:lnTo>
                </a:path>
              </a:pathLst>
            </a:custGeom>
            <a:noFill/>
            <a:ln w="82550" cap="flat" cmpd="sng">
              <a:solidFill>
                <a:srgbClr val="7F7F7F"/>
              </a:solidFill>
              <a:prstDash val="solid"/>
              <a:miter lim="524288"/>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nvGrpSpPr>
            <p:cNvPr id="158" name="Shape 158"/>
            <p:cNvGrpSpPr/>
            <p:nvPr/>
          </p:nvGrpSpPr>
          <p:grpSpPr>
            <a:xfrm>
              <a:off x="13972616" y="1764739470"/>
              <a:ext cx="2064034551" cy="245182845"/>
              <a:chOff x="0" y="0"/>
              <a:chExt cx="2147483647" cy="2147483647"/>
            </a:xfrm>
          </p:grpSpPr>
          <p:pic>
            <p:nvPicPr>
              <p:cNvPr id="159" name="Shape 159"/>
              <p:cNvPicPr preferRelativeResize="0"/>
              <p:nvPr/>
            </p:nvPicPr>
            <p:blipFill rotWithShape="1">
              <a:blip r:embed="rId6">
                <a:alphaModFix/>
              </a:blip>
              <a:srcRect/>
              <a:stretch/>
            </p:blipFill>
            <p:spPr>
              <a:xfrm>
                <a:off x="0" y="5514065"/>
                <a:ext cx="2147081447" cy="2141969581"/>
              </a:xfrm>
              <a:prstGeom prst="rect">
                <a:avLst/>
              </a:prstGeom>
              <a:noFill/>
              <a:ln>
                <a:noFill/>
              </a:ln>
            </p:spPr>
          </p:pic>
          <p:sp>
            <p:nvSpPr>
              <p:cNvPr id="160" name="Shape 160"/>
              <p:cNvSpPr/>
              <p:nvPr/>
            </p:nvSpPr>
            <p:spPr>
              <a:xfrm>
                <a:off x="183" y="0"/>
                <a:ext cx="2147483463" cy="21427738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Impact"/>
                  <a:ea typeface="Impact"/>
                  <a:cs typeface="Impact"/>
                  <a:sym typeface="Impact"/>
                </a:endParaRPr>
              </a:p>
            </p:txBody>
          </p:sp>
        </p:grpSp>
      </p:grpSp>
      <p:sp>
        <p:nvSpPr>
          <p:cNvPr id="161" name="Shape 161"/>
          <p:cNvSpPr txBox="1"/>
          <p:nvPr/>
        </p:nvSpPr>
        <p:spPr>
          <a:xfrm>
            <a:off x="685800" y="892175"/>
            <a:ext cx="609599" cy="58578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Impact"/>
              <a:buNone/>
            </a:pPr>
            <a:r>
              <a:rPr lang="en-US" sz="8000" b="0" i="0" u="none">
                <a:solidFill>
                  <a:schemeClr val="dk1"/>
                </a:solidFill>
                <a:latin typeface="Impact"/>
                <a:ea typeface="Impact"/>
                <a:cs typeface="Impact"/>
                <a:sym typeface="Impact"/>
              </a:rPr>
              <a:t>“</a:t>
            </a:r>
          </a:p>
        </p:txBody>
      </p:sp>
      <p:sp>
        <p:nvSpPr>
          <p:cNvPr id="162" name="Shape 162"/>
          <p:cNvSpPr txBox="1"/>
          <p:nvPr/>
        </p:nvSpPr>
        <p:spPr>
          <a:xfrm>
            <a:off x="10472736" y="2922586"/>
            <a:ext cx="609599" cy="58578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Impact"/>
              <a:buNone/>
            </a:pPr>
            <a:r>
              <a:rPr lang="en-US" sz="8000" b="0" i="0" u="none">
                <a:solidFill>
                  <a:schemeClr val="dk1"/>
                </a:solidFill>
                <a:latin typeface="Impact"/>
                <a:ea typeface="Impact"/>
                <a:cs typeface="Impact"/>
                <a:sym typeface="Impact"/>
              </a:rPr>
              <a:t>”</a:t>
            </a:r>
          </a:p>
        </p:txBody>
      </p:sp>
      <p:sp>
        <p:nvSpPr>
          <p:cNvPr id="163" name="Shape 163"/>
          <p:cNvSpPr txBox="1">
            <a:spLocks noGrp="1"/>
          </p:cNvSpPr>
          <p:nvPr>
            <p:ph type="title"/>
          </p:nvPr>
        </p:nvSpPr>
        <p:spPr>
          <a:xfrm>
            <a:off x="685800" y="685800"/>
            <a:ext cx="10396536" cy="115252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accent1"/>
              </a:buClr>
              <a:buFont typeface="Impact"/>
              <a:buNone/>
              <a:defRPr sz="5400" b="0" i="0" u="none" strike="noStrike" cap="none">
                <a:solidFill>
                  <a:schemeClr val="accent1"/>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4" name="Shape 164"/>
          <p:cNvSpPr txBox="1">
            <a:spLocks noGrp="1"/>
          </p:cNvSpPr>
          <p:nvPr>
            <p:ph type="body" idx="1"/>
          </p:nvPr>
        </p:nvSpPr>
        <p:spPr>
          <a:xfrm>
            <a:off x="685800" y="2063750"/>
            <a:ext cx="10396536" cy="3311524"/>
          </a:xfrm>
          <a:prstGeom prst="rect">
            <a:avLst/>
          </a:prstGeom>
          <a:noFill/>
          <a:ln>
            <a:noFill/>
          </a:ln>
        </p:spPr>
        <p:txBody>
          <a:bodyPr lIns="91425" tIns="91425" rIns="91425" bIns="91425" anchor="ctr" anchorCtr="0"/>
          <a:lstStyle>
            <a:lvl1pPr marL="228600" marR="0" lvl="0" indent="-25400" algn="l" rtl="0">
              <a:lnSpc>
                <a:spcPct val="120000"/>
              </a:lnSpc>
              <a:spcBef>
                <a:spcPts val="1000"/>
              </a:spcBef>
              <a:buClr>
                <a:schemeClr val="accent1"/>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chemeClr val="accent1"/>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chemeClr val="accent1"/>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chemeClr val="accent1"/>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65" name="Shape 165"/>
          <p:cNvSpPr txBox="1">
            <a:spLocks noGrp="1"/>
          </p:cNvSpPr>
          <p:nvPr>
            <p:ph type="dt" idx="10"/>
          </p:nvPr>
        </p:nvSpPr>
        <p:spPr>
          <a:xfrm>
            <a:off x="7297736" y="5757862"/>
            <a:ext cx="3784600" cy="49847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3200" b="0" i="0" u="none">
                <a:solidFill>
                  <a:srgbClr val="5C0708"/>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66" name="Shape 166"/>
          <p:cNvSpPr txBox="1">
            <a:spLocks noGrp="1"/>
          </p:cNvSpPr>
          <p:nvPr>
            <p:ph type="ftr" idx="11"/>
          </p:nvPr>
        </p:nvSpPr>
        <p:spPr>
          <a:xfrm>
            <a:off x="685800" y="5757862"/>
            <a:ext cx="5499099" cy="4984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Impact"/>
                <a:ea typeface="Impact"/>
                <a:cs typeface="Impact"/>
                <a:sym typeface="Impact"/>
              </a:defRPr>
            </a:lvl1pPr>
            <a:lvl2pPr marL="457200" marR="0" lvl="1"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2pPr>
            <a:lvl3pPr marL="914400" marR="0" lvl="2"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3pPr>
            <a:lvl4pPr marL="1371600" marR="0" lvl="3"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4pPr>
            <a:lvl5pPr marL="1828800" marR="0" lvl="4"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5pPr>
            <a:lvl6pPr marL="2286000" marR="0" lvl="5"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6pPr>
            <a:lvl7pPr marL="3200400" marR="0" lvl="6"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7pPr>
            <a:lvl8pPr marL="4572000" marR="0" lvl="7"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8pPr>
            <a:lvl9pPr marL="6400800" marR="0" lvl="8" indent="0" algn="l" rtl="0">
              <a:lnSpc>
                <a:spcPct val="100000"/>
              </a:lnSpc>
              <a:spcBef>
                <a:spcPts val="0"/>
              </a:spcBef>
              <a:spcAft>
                <a:spcPts val="0"/>
              </a:spcAft>
              <a:buNone/>
              <a:defRPr sz="1800" b="0" i="0" u="none" strike="noStrike" cap="none">
                <a:solidFill>
                  <a:schemeClr val="dk1"/>
                </a:solidFill>
                <a:latin typeface="Impact"/>
                <a:ea typeface="Impact"/>
                <a:cs typeface="Impact"/>
                <a:sym typeface="Impact"/>
              </a:defRPr>
            </a:lvl9pPr>
          </a:lstStyle>
          <a:p>
            <a:endParaRPr/>
          </a:p>
        </p:txBody>
      </p:sp>
      <p:sp>
        <p:nvSpPr>
          <p:cNvPr id="167" name="Shape 167"/>
          <p:cNvSpPr txBox="1">
            <a:spLocks noGrp="1"/>
          </p:cNvSpPr>
          <p:nvPr>
            <p:ph type="sldNum" idx="12"/>
          </p:nvPr>
        </p:nvSpPr>
        <p:spPr>
          <a:xfrm>
            <a:off x="6286500" y="5757862"/>
            <a:ext cx="908049" cy="4984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C0708"/>
              </a:buClr>
              <a:buSzPct val="25000"/>
              <a:buFont typeface="Impact"/>
              <a:buNone/>
            </a:pPr>
            <a:fld id="{00000000-1234-1234-1234-123412341234}" type="slidenum">
              <a:rPr lang="en-US" sz="3200" b="0" i="0" u="none">
                <a:solidFill>
                  <a:srgbClr val="5C0708"/>
                </a:solidFill>
                <a:latin typeface="Impact"/>
                <a:ea typeface="Impact"/>
                <a:cs typeface="Impact"/>
                <a:sym typeface="Impact"/>
              </a:rPr>
              <a:t>‹#›</a:t>
            </a:fld>
            <a:endParaRPr lang="en-US" sz="3200" b="0" i="0" u="none">
              <a:solidFill>
                <a:srgbClr val="5C0708"/>
              </a:solidFill>
              <a:latin typeface="Impact"/>
              <a:ea typeface="Impact"/>
              <a:cs typeface="Impact"/>
              <a:sym typeface="Impact"/>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rot="-180000">
            <a:off x="890586" y="661986"/>
            <a:ext cx="9755187" cy="2767012"/>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spcAft>
                <a:spcPts val="0"/>
              </a:spcAft>
              <a:buClr>
                <a:schemeClr val="accent1"/>
              </a:buClr>
              <a:buSzPct val="25000"/>
              <a:buFont typeface="Impact"/>
              <a:buNone/>
            </a:pPr>
            <a:r>
              <a:rPr lang="en-US" sz="6600" b="0" i="0" u="none" strike="noStrike" cap="none">
                <a:solidFill>
                  <a:schemeClr val="accent1"/>
                </a:solidFill>
                <a:latin typeface="Impact"/>
                <a:ea typeface="Impact"/>
                <a:cs typeface="Impact"/>
                <a:sym typeface="Impact"/>
              </a:rPr>
              <a:t>ANALISIS SITUASI PASAR</a:t>
            </a:r>
          </a:p>
        </p:txBody>
      </p:sp>
      <p:pic>
        <p:nvPicPr>
          <p:cNvPr id="181" name="Shape 181"/>
          <p:cNvPicPr preferRelativeResize="0"/>
          <p:nvPr/>
        </p:nvPicPr>
        <p:blipFill rotWithShape="1">
          <a:blip r:embed="rId3">
            <a:alphaModFix/>
          </a:blip>
          <a:srcRect/>
          <a:stretch/>
        </p:blipFill>
        <p:spPr>
          <a:xfrm>
            <a:off x="511175" y="479425"/>
            <a:ext cx="2143125" cy="2143125"/>
          </a:xfrm>
          <a:prstGeom prst="rect">
            <a:avLst/>
          </a:prstGeom>
          <a:noFill/>
          <a:ln>
            <a:noFill/>
          </a:ln>
        </p:spPr>
      </p:pic>
      <p:pic>
        <p:nvPicPr>
          <p:cNvPr id="182" name="Shape 182" descr="logo-upn.png"/>
          <p:cNvPicPr preferRelativeResize="0"/>
          <p:nvPr/>
        </p:nvPicPr>
        <p:blipFill rotWithShape="1">
          <a:blip r:embed="rId4">
            <a:alphaModFix/>
          </a:blip>
          <a:srcRect/>
          <a:stretch/>
        </p:blipFill>
        <p:spPr>
          <a:xfrm>
            <a:off x="173036" y="3886200"/>
            <a:ext cx="868362" cy="847725"/>
          </a:xfrm>
          <a:prstGeom prst="rect">
            <a:avLst/>
          </a:prstGeom>
          <a:noFill/>
          <a:ln>
            <a:noFill/>
          </a:ln>
        </p:spPr>
      </p:pic>
      <p:sp>
        <p:nvSpPr>
          <p:cNvPr id="183" name="Shape 183"/>
          <p:cNvSpPr txBox="1"/>
          <p:nvPr/>
        </p:nvSpPr>
        <p:spPr>
          <a:xfrm>
            <a:off x="0" y="4152900"/>
            <a:ext cx="4921249" cy="369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1" i="0" u="none">
                <a:solidFill>
                  <a:schemeClr val="dk1"/>
                </a:solidFill>
                <a:latin typeface="Times New Roman"/>
                <a:ea typeface="Times New Roman"/>
                <a:cs typeface="Times New Roman"/>
                <a:sym typeface="Times New Roman"/>
              </a:rPr>
              <a:t>UPN VETERAN JAKARTA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7" name="Shape 217"/>
          <p:cNvPicPr preferRelativeResize="0"/>
          <p:nvPr/>
        </p:nvPicPr>
        <p:blipFill rotWithShape="1">
          <a:blip r:embed="rId3">
            <a:alphaModFix/>
            <a:extLst>
              <a:ext uri="{BEBA8EAE-BF5A-486C-A8C5-ECC9F3942E4B}">
                <a14:imgProps xmlns:a14="http://schemas.microsoft.com/office/drawing/2010/main">
                  <a14:imgLayer r:embed="rId4">
                    <a14:imgEffect>
                      <a14:sharpenSoften amount="-23000"/>
                    </a14:imgEffect>
                    <a14:imgEffect>
                      <a14:brightnessContrast bright="29000" contrast="24000"/>
                    </a14:imgEffect>
                  </a14:imgLayer>
                </a14:imgProps>
              </a:ext>
            </a:extLst>
          </a:blip>
          <a:srcRect/>
          <a:stretch/>
        </p:blipFill>
        <p:spPr>
          <a:xfrm>
            <a:off x="7131050" y="2584450"/>
            <a:ext cx="4549775" cy="3016249"/>
          </a:xfrm>
          <a:prstGeom prst="rect">
            <a:avLst/>
          </a:prstGeom>
          <a:noFill/>
          <a:ln>
            <a:noFill/>
          </a:ln>
        </p:spPr>
      </p:pic>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836712"/>
            <a:ext cx="10394949" cy="4896544"/>
          </a:xfrm>
          <a:prstGeom prst="rect">
            <a:avLst/>
          </a:prstGeom>
          <a:noFill/>
          <a:ln>
            <a:noFill/>
          </a:ln>
        </p:spPr>
        <p:txBody>
          <a:bodyPr lIns="91425" tIns="45700" rIns="91425" bIns="45700" anchor="ctr" anchorCtr="0">
            <a:noAutofit/>
          </a:bodyPr>
          <a:lstStyle/>
          <a:p>
            <a:pPr marL="0" indent="0">
              <a:lnSpc>
                <a:spcPct val="150000"/>
              </a:lnSpc>
              <a:spcBef>
                <a:spcPts val="0"/>
              </a:spcBef>
              <a:buNone/>
            </a:pPr>
            <a:r>
              <a:rPr lang="en-ID" sz="2800" dirty="0"/>
              <a:t>3</a:t>
            </a:r>
            <a:r>
              <a:rPr lang="id-ID" sz="2800" dirty="0"/>
              <a:t>. Tujuan Pesaing</a:t>
            </a:r>
          </a:p>
          <a:p>
            <a:pPr marL="0" indent="0">
              <a:lnSpc>
                <a:spcPct val="150000"/>
              </a:lnSpc>
              <a:spcBef>
                <a:spcPts val="0"/>
              </a:spcBef>
              <a:buNone/>
            </a:pPr>
            <a:r>
              <a:rPr lang="en-ID" sz="2800" dirty="0" err="1"/>
              <a:t>Pada</a:t>
            </a:r>
            <a:r>
              <a:rPr lang="en-ID" sz="2800" dirty="0"/>
              <a:t> </a:t>
            </a:r>
            <a:r>
              <a:rPr lang="en-ID" sz="2800" dirty="0" err="1"/>
              <a:t>ranah</a:t>
            </a:r>
            <a:r>
              <a:rPr lang="en-ID" sz="2800" dirty="0"/>
              <a:t> </a:t>
            </a:r>
            <a:r>
              <a:rPr lang="en-ID" sz="2800" dirty="0" err="1"/>
              <a:t>ini</a:t>
            </a:r>
            <a:r>
              <a:rPr lang="en-ID" sz="2800" dirty="0"/>
              <a:t> </a:t>
            </a:r>
            <a:r>
              <a:rPr lang="en-ID" sz="2800" dirty="0" err="1"/>
              <a:t>perusahaan</a:t>
            </a:r>
            <a:r>
              <a:rPr lang="en-ID" sz="2800" dirty="0"/>
              <a:t> </a:t>
            </a:r>
            <a:r>
              <a:rPr lang="en-ID" sz="2800" dirty="0" err="1"/>
              <a:t>harus</a:t>
            </a:r>
            <a:r>
              <a:rPr lang="en-ID" sz="2800" dirty="0"/>
              <a:t> </a:t>
            </a:r>
            <a:r>
              <a:rPr lang="en-ID" sz="2800" dirty="0" err="1"/>
              <a:t>mampu</a:t>
            </a:r>
            <a:r>
              <a:rPr lang="en-ID" sz="2800" dirty="0"/>
              <a:t> </a:t>
            </a:r>
            <a:r>
              <a:rPr lang="en-ID" sz="2800" dirty="0" err="1"/>
              <a:t>menganalisis</a:t>
            </a:r>
            <a:r>
              <a:rPr lang="en-ID" sz="2800" dirty="0"/>
              <a:t> </a:t>
            </a:r>
            <a:r>
              <a:rPr lang="en-ID" sz="2800" dirty="0" err="1"/>
              <a:t>terkait</a:t>
            </a:r>
            <a:r>
              <a:rPr lang="en-ID" sz="2800" dirty="0"/>
              <a:t> “</a:t>
            </a:r>
            <a:r>
              <a:rPr lang="en-ID" sz="2800" dirty="0" err="1"/>
              <a:t>apa</a:t>
            </a:r>
            <a:r>
              <a:rPr lang="en-ID" sz="2800" dirty="0"/>
              <a:t> yang </a:t>
            </a:r>
            <a:r>
              <a:rPr lang="en-ID" sz="2800" dirty="0" err="1"/>
              <a:t>dicari</a:t>
            </a:r>
            <a:r>
              <a:rPr lang="en-ID" sz="2800" dirty="0"/>
              <a:t> </a:t>
            </a:r>
            <a:r>
              <a:rPr lang="en-ID" sz="2800" dirty="0" err="1"/>
              <a:t>masing-masing</a:t>
            </a:r>
            <a:r>
              <a:rPr lang="en-ID" sz="2800" dirty="0"/>
              <a:t> </a:t>
            </a:r>
            <a:r>
              <a:rPr lang="en-ID" sz="2800" dirty="0" err="1"/>
              <a:t>pesaing</a:t>
            </a:r>
            <a:r>
              <a:rPr lang="en-ID" sz="2800" dirty="0"/>
              <a:t> </a:t>
            </a:r>
            <a:r>
              <a:rPr lang="en-ID" sz="2800" dirty="0" err="1"/>
              <a:t>dalam</a:t>
            </a:r>
            <a:r>
              <a:rPr lang="en-ID" sz="2800" dirty="0"/>
              <a:t> </a:t>
            </a:r>
            <a:r>
              <a:rPr lang="en-ID" sz="2800" dirty="0" err="1"/>
              <a:t>pasar</a:t>
            </a:r>
            <a:r>
              <a:rPr lang="en-ID" sz="2800" dirty="0"/>
              <a:t>” </a:t>
            </a:r>
            <a:r>
              <a:rPr lang="en-ID" sz="2800" dirty="0" err="1"/>
              <a:t>dan</a:t>
            </a:r>
            <a:r>
              <a:rPr lang="en-ID" sz="2800" dirty="0"/>
              <a:t> “</a:t>
            </a:r>
            <a:r>
              <a:rPr lang="en-ID" sz="2800" dirty="0" err="1"/>
              <a:t>apa</a:t>
            </a:r>
            <a:r>
              <a:rPr lang="en-ID" sz="2800" dirty="0"/>
              <a:t> yang </a:t>
            </a:r>
            <a:r>
              <a:rPr lang="en-ID" sz="2800" dirty="0" err="1"/>
              <a:t>mendorong</a:t>
            </a:r>
            <a:r>
              <a:rPr lang="en-ID" sz="2800" dirty="0"/>
              <a:t> </a:t>
            </a:r>
            <a:r>
              <a:rPr lang="en-ID" sz="2800" dirty="0" err="1"/>
              <a:t>perilaku</a:t>
            </a:r>
            <a:r>
              <a:rPr lang="en-ID" sz="2800" dirty="0"/>
              <a:t> </a:t>
            </a:r>
            <a:r>
              <a:rPr lang="en-ID" sz="2800" dirty="0" err="1"/>
              <a:t>masing-masing</a:t>
            </a:r>
            <a:r>
              <a:rPr lang="en-ID" sz="2800" dirty="0"/>
              <a:t> </a:t>
            </a:r>
            <a:r>
              <a:rPr lang="en-ID" sz="2800" dirty="0" err="1"/>
              <a:t>pesaing</a:t>
            </a:r>
            <a:r>
              <a:rPr lang="en-ID" sz="2800" dirty="0"/>
              <a:t>”. </a:t>
            </a:r>
            <a:r>
              <a:rPr lang="en-ID" sz="2800" dirty="0" err="1"/>
              <a:t>Asumsi</a:t>
            </a:r>
            <a:r>
              <a:rPr lang="en-ID" sz="2800" dirty="0"/>
              <a:t> </a:t>
            </a:r>
            <a:r>
              <a:rPr lang="en-ID" sz="2800" dirty="0" err="1"/>
              <a:t>awal</a:t>
            </a:r>
            <a:r>
              <a:rPr lang="en-ID" sz="2800" dirty="0"/>
              <a:t> </a:t>
            </a:r>
            <a:r>
              <a:rPr lang="en-ID" sz="2800" dirty="0" err="1"/>
              <a:t>tujuan</a:t>
            </a:r>
            <a:r>
              <a:rPr lang="en-ID" sz="2800" dirty="0"/>
              <a:t> </a:t>
            </a:r>
            <a:r>
              <a:rPr lang="en-ID" sz="2800" dirty="0" err="1"/>
              <a:t>pesaing</a:t>
            </a:r>
            <a:r>
              <a:rPr lang="en-ID" sz="2800" dirty="0"/>
              <a:t> </a:t>
            </a:r>
            <a:r>
              <a:rPr lang="en-ID" sz="2800" dirty="0" err="1"/>
              <a:t>berusaha</a:t>
            </a:r>
            <a:r>
              <a:rPr lang="en-ID" sz="2800" dirty="0"/>
              <a:t> </a:t>
            </a:r>
            <a:r>
              <a:rPr lang="en-ID" sz="2800" dirty="0" err="1"/>
              <a:t>untuk</a:t>
            </a:r>
            <a:r>
              <a:rPr lang="en-ID" sz="2800" dirty="0"/>
              <a:t> </a:t>
            </a:r>
            <a:r>
              <a:rPr lang="en-ID" sz="2800" dirty="0" err="1"/>
              <a:t>memaksi</a:t>
            </a:r>
            <a:r>
              <a:rPr lang="id-ID" sz="2800" dirty="0"/>
              <a:t>masi</a:t>
            </a:r>
            <a:r>
              <a:rPr lang="en-ID" sz="2800" dirty="0"/>
              <a:t> </a:t>
            </a:r>
            <a:r>
              <a:rPr lang="en-ID" sz="2800" dirty="0" err="1"/>
              <a:t>laba</a:t>
            </a:r>
            <a:r>
              <a:rPr lang="en-ID" sz="2800" dirty="0"/>
              <a:t> </a:t>
            </a:r>
            <a:r>
              <a:rPr lang="en-ID" sz="2800" dirty="0" err="1"/>
              <a:t>mereka</a:t>
            </a:r>
            <a:r>
              <a:rPr lang="en-ID" sz="2800" dirty="0"/>
              <a:t>, </a:t>
            </a:r>
            <a:r>
              <a:rPr lang="en-ID" sz="2800" dirty="0" err="1"/>
              <a:t>bahkan</a:t>
            </a:r>
            <a:r>
              <a:rPr lang="en-ID" sz="2800" dirty="0"/>
              <a:t> </a:t>
            </a:r>
            <a:r>
              <a:rPr lang="en-ID" sz="2800" dirty="0" err="1"/>
              <a:t>dalam</a:t>
            </a:r>
            <a:r>
              <a:rPr lang="en-ID" sz="2800" dirty="0"/>
              <a:t> </a:t>
            </a:r>
            <a:r>
              <a:rPr lang="en-ID" sz="2800" dirty="0" err="1"/>
              <a:t>hal</a:t>
            </a:r>
            <a:r>
              <a:rPr lang="en-ID" sz="2800" dirty="0"/>
              <a:t> </a:t>
            </a:r>
            <a:r>
              <a:rPr lang="en-ID" sz="2800" dirty="0" err="1"/>
              <a:t>ini</a:t>
            </a:r>
            <a:r>
              <a:rPr lang="en-ID" sz="2800" dirty="0"/>
              <a:t> </a:t>
            </a:r>
            <a:r>
              <a:rPr lang="en-ID" sz="2800" dirty="0" err="1"/>
              <a:t>perusahaan</a:t>
            </a:r>
            <a:r>
              <a:rPr lang="en-ID" sz="2800" dirty="0"/>
              <a:t> </a:t>
            </a:r>
            <a:r>
              <a:rPr lang="en-ID" sz="2800" dirty="0" err="1"/>
              <a:t>berbeda</a:t>
            </a:r>
            <a:r>
              <a:rPr lang="en-ID" sz="2800" dirty="0"/>
              <a:t> </a:t>
            </a:r>
            <a:r>
              <a:rPr lang="en-ID" sz="2800" dirty="0" err="1"/>
              <a:t>dalam</a:t>
            </a:r>
            <a:r>
              <a:rPr lang="en-ID" sz="2800" dirty="0"/>
              <a:t> </a:t>
            </a:r>
            <a:r>
              <a:rPr lang="en-ID" sz="2800" dirty="0" err="1"/>
              <a:t>penekanan</a:t>
            </a:r>
            <a:r>
              <a:rPr lang="en-ID" sz="2800" dirty="0"/>
              <a:t> yang </a:t>
            </a:r>
            <a:r>
              <a:rPr lang="en-ID" sz="2800" dirty="0" err="1"/>
              <a:t>mereka</a:t>
            </a:r>
            <a:r>
              <a:rPr lang="en-ID" sz="2800" dirty="0"/>
              <a:t> </a:t>
            </a:r>
            <a:r>
              <a:rPr lang="en-ID" sz="2800" dirty="0" err="1"/>
              <a:t>berikan</a:t>
            </a:r>
            <a:r>
              <a:rPr lang="en-ID" sz="2800" dirty="0"/>
              <a:t> </a:t>
            </a:r>
            <a:r>
              <a:rPr lang="en-ID" sz="2800" dirty="0" err="1"/>
              <a:t>pada</a:t>
            </a:r>
            <a:r>
              <a:rPr lang="en-ID" sz="2800" dirty="0"/>
              <a:t> </a:t>
            </a:r>
            <a:r>
              <a:rPr lang="en-ID" sz="2800" dirty="0" err="1"/>
              <a:t>laba</a:t>
            </a:r>
            <a:r>
              <a:rPr lang="en-ID" sz="2800" dirty="0"/>
              <a:t> </a:t>
            </a:r>
            <a:r>
              <a:rPr lang="en-ID" sz="2800" dirty="0" err="1"/>
              <a:t>jangka</a:t>
            </a:r>
            <a:r>
              <a:rPr lang="en-ID" sz="2800" dirty="0"/>
              <a:t> </a:t>
            </a:r>
            <a:r>
              <a:rPr lang="en-ID" sz="2800" dirty="0" err="1"/>
              <a:t>panjang</a:t>
            </a:r>
            <a:r>
              <a:rPr lang="en-ID" sz="2800" dirty="0"/>
              <a:t> </a:t>
            </a:r>
            <a:r>
              <a:rPr lang="en-ID" sz="2800" dirty="0" err="1"/>
              <a:t>dan</a:t>
            </a:r>
            <a:r>
              <a:rPr lang="en-ID" sz="2800" dirty="0"/>
              <a:t> </a:t>
            </a:r>
            <a:r>
              <a:rPr lang="en-ID" sz="2800" dirty="0" err="1"/>
              <a:t>jangka</a:t>
            </a:r>
            <a:r>
              <a:rPr lang="en-ID" sz="2800" dirty="0"/>
              <a:t> </a:t>
            </a:r>
            <a:r>
              <a:rPr lang="en-ID" sz="2800" dirty="0" err="1"/>
              <a:t>pendek</a:t>
            </a:r>
            <a:r>
              <a:rPr lang="en-ID" sz="2800" dirty="0"/>
              <a:t>. </a:t>
            </a:r>
            <a:endParaRPr lang="id-ID" sz="2800" dirty="0"/>
          </a:p>
          <a:p>
            <a:pPr marL="0" marR="0" lvl="0" indent="0" algn="l" rtl="0">
              <a:lnSpc>
                <a:spcPct val="120000"/>
              </a:lnSpc>
              <a:spcBef>
                <a:spcPts val="0"/>
              </a:spcBef>
              <a:spcAft>
                <a:spcPts val="0"/>
              </a:spcAft>
              <a:buClr>
                <a:schemeClr val="accent1"/>
              </a:buClr>
              <a:buSzPct val="160000"/>
              <a:buNone/>
            </a:pPr>
            <a:endParaRPr lang="en-US" sz="3200" b="0" i="0" u="none" strike="noStrike" cap="none" dirty="0">
              <a:solidFill>
                <a:schemeClr val="dk1"/>
              </a:solidFill>
              <a:latin typeface="Impact"/>
              <a:ea typeface="Impact"/>
              <a:cs typeface="Impact"/>
              <a:sym typeface="Impact"/>
            </a:endParaRPr>
          </a:p>
        </p:txBody>
      </p:sp>
    </p:spTree>
    <p:extLst>
      <p:ext uri="{BB962C8B-B14F-4D97-AF65-F5344CB8AC3E}">
        <p14:creationId xmlns:p14="http://schemas.microsoft.com/office/powerpoint/2010/main" val="389672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7" name="Shape 217"/>
          <p:cNvPicPr preferRelativeResize="0"/>
          <p:nvPr/>
        </p:nvPicPr>
        <p:blipFill rotWithShape="1">
          <a:blip r:embed="rId3">
            <a:alphaModFix/>
            <a:extLst>
              <a:ext uri="{BEBA8EAE-BF5A-486C-A8C5-ECC9F3942E4B}">
                <a14:imgProps xmlns:a14="http://schemas.microsoft.com/office/drawing/2010/main">
                  <a14:imgLayer r:embed="rId4">
                    <a14:imgEffect>
                      <a14:sharpenSoften amount="-23000"/>
                    </a14:imgEffect>
                    <a14:imgEffect>
                      <a14:brightnessContrast bright="29000" contrast="24000"/>
                    </a14:imgEffect>
                  </a14:imgLayer>
                </a14:imgProps>
              </a:ext>
            </a:extLst>
          </a:blip>
          <a:srcRect/>
          <a:stretch/>
        </p:blipFill>
        <p:spPr>
          <a:xfrm>
            <a:off x="7131050" y="2584450"/>
            <a:ext cx="4549775" cy="3016249"/>
          </a:xfrm>
          <a:prstGeom prst="rect">
            <a:avLst/>
          </a:prstGeom>
          <a:noFill/>
          <a:ln>
            <a:noFill/>
          </a:ln>
        </p:spPr>
      </p:pic>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1196752"/>
            <a:ext cx="10394949" cy="4536504"/>
          </a:xfrm>
          <a:prstGeom prst="rect">
            <a:avLst/>
          </a:prstGeom>
          <a:noFill/>
          <a:ln>
            <a:noFill/>
          </a:ln>
        </p:spPr>
        <p:txBody>
          <a:bodyPr lIns="91425" tIns="45700" rIns="91425" bIns="45700" anchor="ctr" anchorCtr="0">
            <a:noAutofit/>
          </a:bodyPr>
          <a:lstStyle/>
          <a:p>
            <a:pPr marL="0" indent="0">
              <a:lnSpc>
                <a:spcPct val="150000"/>
              </a:lnSpc>
              <a:spcBef>
                <a:spcPts val="0"/>
              </a:spcBef>
              <a:buNone/>
            </a:pPr>
            <a:r>
              <a:rPr lang="en-ID" sz="2800" dirty="0" err="1"/>
              <a:t>Selanjutnya</a:t>
            </a:r>
            <a:r>
              <a:rPr lang="en-ID" sz="2800" dirty="0"/>
              <a:t> Rothschild </a:t>
            </a:r>
            <a:r>
              <a:rPr lang="en-ID" sz="2800" dirty="0" err="1"/>
              <a:t>dalam</a:t>
            </a:r>
            <a:r>
              <a:rPr lang="en-ID" sz="2800" dirty="0"/>
              <a:t> </a:t>
            </a:r>
            <a:r>
              <a:rPr lang="en-ID" sz="2800" dirty="0" err="1"/>
              <a:t>Susanto</a:t>
            </a:r>
            <a:r>
              <a:rPr lang="en-ID" sz="2800" dirty="0"/>
              <a:t> (2005) </a:t>
            </a:r>
            <a:r>
              <a:rPr lang="en-ID" sz="2800" dirty="0" err="1"/>
              <a:t>mengungkapkan</a:t>
            </a:r>
            <a:r>
              <a:rPr lang="en-ID" sz="2800" dirty="0"/>
              <a:t> </a:t>
            </a:r>
            <a:r>
              <a:rPr lang="en-ID" sz="2800" dirty="0" err="1"/>
              <a:t>bahwa</a:t>
            </a:r>
            <a:r>
              <a:rPr lang="en-ID" sz="2800" dirty="0"/>
              <a:t> </a:t>
            </a:r>
            <a:r>
              <a:rPr lang="en-ID" sz="2800" dirty="0" err="1"/>
              <a:t>pesaing</a:t>
            </a:r>
            <a:r>
              <a:rPr lang="en-ID" sz="2800" dirty="0"/>
              <a:t> yang paling </a:t>
            </a:r>
            <a:r>
              <a:rPr lang="en-ID" sz="2800" dirty="0" err="1"/>
              <a:t>sulit</a:t>
            </a:r>
            <a:r>
              <a:rPr lang="en-ID" sz="2800" dirty="0"/>
              <a:t> </a:t>
            </a:r>
            <a:r>
              <a:rPr lang="en-ID" sz="2800" dirty="0" err="1"/>
              <a:t>untuk</a:t>
            </a:r>
            <a:r>
              <a:rPr lang="en-ID" sz="2800" dirty="0"/>
              <a:t> </a:t>
            </a:r>
            <a:r>
              <a:rPr lang="en-ID" sz="2800" dirty="0" err="1"/>
              <a:t>diserang</a:t>
            </a:r>
            <a:r>
              <a:rPr lang="en-ID" sz="2800" dirty="0"/>
              <a:t> </a:t>
            </a:r>
            <a:r>
              <a:rPr lang="en-ID" sz="2800" dirty="0" err="1"/>
              <a:t>adalah</a:t>
            </a:r>
            <a:r>
              <a:rPr lang="en-ID" sz="2800" dirty="0"/>
              <a:t> </a:t>
            </a:r>
            <a:r>
              <a:rPr lang="en-ID" sz="2800" dirty="0" err="1"/>
              <a:t>pesaing</a:t>
            </a:r>
            <a:r>
              <a:rPr lang="en-ID" sz="2800" dirty="0"/>
              <a:t> </a:t>
            </a:r>
            <a:r>
              <a:rPr lang="en-ID" sz="2800" dirty="0" err="1"/>
              <a:t>dimana</a:t>
            </a:r>
            <a:r>
              <a:rPr lang="en-ID" sz="2800" dirty="0"/>
              <a:t> </a:t>
            </a:r>
            <a:r>
              <a:rPr lang="en-ID" sz="2800" dirty="0" err="1"/>
              <a:t>perusahaan</a:t>
            </a:r>
            <a:r>
              <a:rPr lang="en-ID" sz="2800" dirty="0"/>
              <a:t> </a:t>
            </a:r>
            <a:r>
              <a:rPr lang="en-ID" sz="2800" dirty="0" err="1"/>
              <a:t>tersebut</a:t>
            </a:r>
            <a:r>
              <a:rPr lang="en-ID" sz="2800" dirty="0"/>
              <a:t> </a:t>
            </a:r>
            <a:r>
              <a:rPr lang="en-ID" sz="2800" dirty="0" err="1"/>
              <a:t>merupakan</a:t>
            </a:r>
            <a:r>
              <a:rPr lang="en-ID" sz="2800" dirty="0"/>
              <a:t> </a:t>
            </a:r>
            <a:r>
              <a:rPr lang="en-ID" sz="2800" dirty="0" err="1"/>
              <a:t>bisnis</a:t>
            </a:r>
            <a:r>
              <a:rPr lang="en-ID" sz="2800" dirty="0"/>
              <a:t> </a:t>
            </a:r>
            <a:r>
              <a:rPr lang="en-ID" sz="2800" dirty="0" err="1"/>
              <a:t>satu-satunya</a:t>
            </a:r>
            <a:r>
              <a:rPr lang="en-ID" sz="2800" dirty="0"/>
              <a:t> </a:t>
            </a:r>
            <a:r>
              <a:rPr lang="en-ID" sz="2800" dirty="0" err="1"/>
              <a:t>atau</a:t>
            </a:r>
            <a:r>
              <a:rPr lang="en-ID" sz="2800" dirty="0"/>
              <a:t> </a:t>
            </a:r>
            <a:r>
              <a:rPr lang="en-ID" sz="2800" dirty="0" err="1"/>
              <a:t>pesaing</a:t>
            </a:r>
            <a:r>
              <a:rPr lang="en-ID" sz="2800" dirty="0"/>
              <a:t> yang </a:t>
            </a:r>
            <a:r>
              <a:rPr lang="en-ID" sz="2800" dirty="0" err="1"/>
              <a:t>mempunyai</a:t>
            </a:r>
            <a:r>
              <a:rPr lang="en-ID" sz="2800" dirty="0"/>
              <a:t> </a:t>
            </a:r>
            <a:r>
              <a:rPr lang="en-ID" sz="2800" dirty="0" err="1"/>
              <a:t>operasi</a:t>
            </a:r>
            <a:r>
              <a:rPr lang="en-ID" sz="2800" dirty="0"/>
              <a:t> global.  </a:t>
            </a:r>
            <a:r>
              <a:rPr lang="en-ID" sz="2800" dirty="0" err="1"/>
              <a:t>Selain</a:t>
            </a:r>
            <a:r>
              <a:rPr lang="en-ID" sz="2800" dirty="0"/>
              <a:t> </a:t>
            </a:r>
            <a:r>
              <a:rPr lang="en-ID" sz="2800" dirty="0" err="1"/>
              <a:t>itu</a:t>
            </a:r>
            <a:r>
              <a:rPr lang="en-ID" sz="2800" dirty="0"/>
              <a:t> </a:t>
            </a:r>
            <a:r>
              <a:rPr lang="en-ID" sz="2800" dirty="0" err="1"/>
              <a:t>perusahaan</a:t>
            </a:r>
            <a:r>
              <a:rPr lang="en-ID" sz="2800" dirty="0"/>
              <a:t> </a:t>
            </a:r>
            <a:r>
              <a:rPr lang="en-ID" sz="2800" dirty="0" err="1"/>
              <a:t>juga</a:t>
            </a:r>
            <a:r>
              <a:rPr lang="en-ID" sz="2800" dirty="0"/>
              <a:t> </a:t>
            </a:r>
            <a:r>
              <a:rPr lang="en-ID" sz="2800" dirty="0" err="1"/>
              <a:t>harus</a:t>
            </a:r>
            <a:r>
              <a:rPr lang="en-ID" sz="2800" dirty="0"/>
              <a:t> </a:t>
            </a:r>
            <a:r>
              <a:rPr lang="en-ID" sz="2800" dirty="0" err="1"/>
              <a:t>memonitor</a:t>
            </a:r>
            <a:r>
              <a:rPr lang="en-ID" sz="2800" dirty="0"/>
              <a:t> </a:t>
            </a:r>
            <a:r>
              <a:rPr lang="en-ID" sz="2800" dirty="0" err="1"/>
              <a:t>rencana</a:t>
            </a:r>
            <a:r>
              <a:rPr lang="en-ID" sz="2800" dirty="0"/>
              <a:t> </a:t>
            </a:r>
            <a:r>
              <a:rPr lang="en-ID" sz="2800" dirty="0" err="1"/>
              <a:t>ekspansi</a:t>
            </a:r>
            <a:r>
              <a:rPr lang="en-ID" sz="2800" dirty="0"/>
              <a:t> </a:t>
            </a:r>
            <a:r>
              <a:rPr lang="en-ID" sz="2800" dirty="0" err="1"/>
              <a:t>pesaingnya</a:t>
            </a:r>
            <a:r>
              <a:rPr lang="en-ID" sz="2800" dirty="0"/>
              <a:t> </a:t>
            </a:r>
            <a:r>
              <a:rPr lang="en-ID" sz="2800" dirty="0" err="1"/>
              <a:t>sehingga</a:t>
            </a:r>
            <a:r>
              <a:rPr lang="en-ID" sz="2800" dirty="0"/>
              <a:t> </a:t>
            </a:r>
            <a:r>
              <a:rPr lang="en-ID" sz="2800" dirty="0" err="1"/>
              <a:t>dapat</a:t>
            </a:r>
            <a:r>
              <a:rPr lang="en-ID" sz="2800" dirty="0"/>
              <a:t> </a:t>
            </a:r>
            <a:r>
              <a:rPr lang="en-ID" sz="2800" dirty="0" err="1"/>
              <a:t>mengetahui</a:t>
            </a:r>
            <a:r>
              <a:rPr lang="en-ID" sz="2800" dirty="0"/>
              <a:t> </a:t>
            </a:r>
            <a:r>
              <a:rPr lang="en-ID" sz="2800" dirty="0" err="1"/>
              <a:t>apakah</a:t>
            </a:r>
            <a:r>
              <a:rPr lang="en-ID" sz="2800" dirty="0"/>
              <a:t> </a:t>
            </a:r>
            <a:r>
              <a:rPr lang="en-ID" sz="2800" dirty="0" err="1"/>
              <a:t>diperlukan</a:t>
            </a:r>
            <a:r>
              <a:rPr lang="en-ID" sz="2800" dirty="0"/>
              <a:t> </a:t>
            </a:r>
            <a:r>
              <a:rPr lang="en-ID" sz="2800" dirty="0" err="1"/>
              <a:t>untuk</a:t>
            </a:r>
            <a:r>
              <a:rPr lang="en-ID" sz="2800" dirty="0"/>
              <a:t> </a:t>
            </a:r>
            <a:r>
              <a:rPr lang="en-ID" sz="2800" dirty="0" err="1"/>
              <a:t>menambah</a:t>
            </a:r>
            <a:r>
              <a:rPr lang="en-ID" sz="2800" dirty="0"/>
              <a:t> </a:t>
            </a:r>
            <a:r>
              <a:rPr lang="en-ID" sz="2800" dirty="0" err="1"/>
              <a:t>produk</a:t>
            </a:r>
            <a:r>
              <a:rPr lang="en-ID" sz="2800" dirty="0"/>
              <a:t> </a:t>
            </a:r>
            <a:r>
              <a:rPr lang="en-ID" sz="2800" dirty="0" err="1"/>
              <a:t>pasarannya</a:t>
            </a:r>
            <a:r>
              <a:rPr lang="en-ID" sz="2800" dirty="0"/>
              <a:t>. </a:t>
            </a:r>
            <a:endParaRPr lang="id-ID" sz="2800" dirty="0"/>
          </a:p>
          <a:p>
            <a:pPr marL="0" marR="0" lvl="0" indent="0" algn="l" rtl="0">
              <a:lnSpc>
                <a:spcPct val="150000"/>
              </a:lnSpc>
              <a:spcBef>
                <a:spcPts val="0"/>
              </a:spcBef>
              <a:spcAft>
                <a:spcPts val="0"/>
              </a:spcAft>
              <a:buClr>
                <a:schemeClr val="accent1"/>
              </a:buClr>
              <a:buSzPct val="160000"/>
              <a:buNone/>
            </a:pPr>
            <a:endParaRPr lang="en-US" sz="2800" b="0" i="0" u="none" strike="noStrike" cap="none" dirty="0">
              <a:solidFill>
                <a:schemeClr val="dk1"/>
              </a:solidFill>
              <a:sym typeface="Impact"/>
            </a:endParaRPr>
          </a:p>
        </p:txBody>
      </p:sp>
    </p:spTree>
    <p:extLst>
      <p:ext uri="{BB962C8B-B14F-4D97-AF65-F5344CB8AC3E}">
        <p14:creationId xmlns:p14="http://schemas.microsoft.com/office/powerpoint/2010/main" val="255102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7" name="Shape 217"/>
          <p:cNvPicPr preferRelativeResize="0"/>
          <p:nvPr/>
        </p:nvPicPr>
        <p:blipFill rotWithShape="1">
          <a:blip r:embed="rId3">
            <a:alphaModFix/>
            <a:extLst>
              <a:ext uri="{BEBA8EAE-BF5A-486C-A8C5-ECC9F3942E4B}">
                <a14:imgProps xmlns:a14="http://schemas.microsoft.com/office/drawing/2010/main">
                  <a14:imgLayer r:embed="rId4">
                    <a14:imgEffect>
                      <a14:sharpenSoften amount="-23000"/>
                    </a14:imgEffect>
                    <a14:imgEffect>
                      <a14:brightnessContrast bright="29000" contrast="24000"/>
                    </a14:imgEffect>
                  </a14:imgLayer>
                </a14:imgProps>
              </a:ext>
            </a:extLst>
          </a:blip>
          <a:srcRect/>
          <a:stretch/>
        </p:blipFill>
        <p:spPr>
          <a:xfrm>
            <a:off x="7131050" y="2584450"/>
            <a:ext cx="4549775" cy="3016249"/>
          </a:xfrm>
          <a:prstGeom prst="rect">
            <a:avLst/>
          </a:prstGeom>
          <a:noFill/>
          <a:ln>
            <a:noFill/>
          </a:ln>
        </p:spPr>
      </p:pic>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836712"/>
            <a:ext cx="10394949" cy="4896544"/>
          </a:xfrm>
          <a:prstGeom prst="rect">
            <a:avLst/>
          </a:prstGeom>
          <a:noFill/>
          <a:ln>
            <a:noFill/>
          </a:ln>
        </p:spPr>
        <p:txBody>
          <a:bodyPr lIns="91425" tIns="45700" rIns="91425" bIns="45700" anchor="ctr" anchorCtr="0">
            <a:noAutofit/>
          </a:bodyPr>
          <a:lstStyle/>
          <a:p>
            <a:pPr marL="0" marR="0" lvl="0" indent="0" algn="l" rtl="0">
              <a:lnSpc>
                <a:spcPct val="120000"/>
              </a:lnSpc>
              <a:spcBef>
                <a:spcPts val="0"/>
              </a:spcBef>
              <a:spcAft>
                <a:spcPts val="0"/>
              </a:spcAft>
              <a:buClr>
                <a:schemeClr val="accent1"/>
              </a:buClr>
              <a:buSzPct val="160000"/>
              <a:buNone/>
            </a:pPr>
            <a:endParaRPr lang="en-US" sz="3200" b="0" i="0" u="none" strike="noStrike" cap="none" dirty="0">
              <a:solidFill>
                <a:schemeClr val="dk1"/>
              </a:solidFill>
              <a:latin typeface="Impact"/>
              <a:ea typeface="Impact"/>
              <a:cs typeface="Impact"/>
              <a:sym typeface="Impac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08" y="1124744"/>
            <a:ext cx="65055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82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7" name="Shape 217"/>
          <p:cNvPicPr preferRelativeResize="0"/>
          <p:nvPr/>
        </p:nvPicPr>
        <p:blipFill rotWithShape="1">
          <a:blip r:embed="rId3">
            <a:alphaModFix/>
            <a:extLst>
              <a:ext uri="{BEBA8EAE-BF5A-486C-A8C5-ECC9F3942E4B}">
                <a14:imgProps xmlns:a14="http://schemas.microsoft.com/office/drawing/2010/main">
                  <a14:imgLayer r:embed="rId4">
                    <a14:imgEffect>
                      <a14:sharpenSoften amount="-23000"/>
                    </a14:imgEffect>
                    <a14:imgEffect>
                      <a14:brightnessContrast bright="29000" contrast="24000"/>
                    </a14:imgEffect>
                  </a14:imgLayer>
                </a14:imgProps>
              </a:ext>
            </a:extLst>
          </a:blip>
          <a:srcRect/>
          <a:stretch/>
        </p:blipFill>
        <p:spPr>
          <a:xfrm>
            <a:off x="7131050" y="2584450"/>
            <a:ext cx="4549775" cy="3016249"/>
          </a:xfrm>
          <a:prstGeom prst="rect">
            <a:avLst/>
          </a:prstGeom>
          <a:noFill/>
          <a:ln>
            <a:noFill/>
          </a:ln>
        </p:spPr>
      </p:pic>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1196752"/>
            <a:ext cx="10394949" cy="4536504"/>
          </a:xfrm>
          <a:prstGeom prst="rect">
            <a:avLst/>
          </a:prstGeom>
          <a:noFill/>
          <a:ln>
            <a:noFill/>
          </a:ln>
        </p:spPr>
        <p:txBody>
          <a:bodyPr lIns="91425" tIns="45700" rIns="91425" bIns="45700" anchor="ctr" anchorCtr="0">
            <a:noAutofit/>
          </a:bodyPr>
          <a:lstStyle/>
          <a:p>
            <a:pPr marL="0" lvl="0" indent="0">
              <a:lnSpc>
                <a:spcPct val="150000"/>
              </a:lnSpc>
              <a:spcBef>
                <a:spcPts val="0"/>
              </a:spcBef>
              <a:buNone/>
            </a:pPr>
            <a:r>
              <a:rPr lang="en-ID" sz="2800" dirty="0"/>
              <a:t>4</a:t>
            </a:r>
            <a:r>
              <a:rPr lang="id-ID" sz="2800" dirty="0"/>
              <a:t>. </a:t>
            </a:r>
            <a:r>
              <a:rPr lang="en-ID" sz="2800" b="1" dirty="0" err="1"/>
              <a:t>Kekuatan</a:t>
            </a:r>
            <a:r>
              <a:rPr lang="en-ID" sz="2800" b="1" dirty="0"/>
              <a:t> </a:t>
            </a:r>
            <a:r>
              <a:rPr lang="en-ID" sz="2800" b="1" dirty="0" err="1"/>
              <a:t>dan</a:t>
            </a:r>
            <a:r>
              <a:rPr lang="en-ID" sz="2800" b="1" dirty="0"/>
              <a:t> </a:t>
            </a:r>
            <a:r>
              <a:rPr lang="en-ID" sz="2800" b="1" dirty="0" err="1"/>
              <a:t>kelemahan</a:t>
            </a:r>
            <a:r>
              <a:rPr lang="en-ID" sz="2800" b="1" dirty="0"/>
              <a:t> </a:t>
            </a:r>
            <a:r>
              <a:rPr lang="en-ID" sz="2800" b="1" dirty="0" err="1"/>
              <a:t>pesaing</a:t>
            </a:r>
            <a:endParaRPr lang="id-ID" sz="2800" dirty="0"/>
          </a:p>
          <a:p>
            <a:pPr marL="0" indent="0">
              <a:lnSpc>
                <a:spcPct val="150000"/>
              </a:lnSpc>
              <a:spcBef>
                <a:spcPts val="0"/>
              </a:spcBef>
              <a:buNone/>
            </a:pPr>
            <a:r>
              <a:rPr lang="en-ID" sz="2800" dirty="0" err="1"/>
              <a:t>Kotler</a:t>
            </a:r>
            <a:r>
              <a:rPr lang="en-ID" sz="2800" dirty="0"/>
              <a:t> </a:t>
            </a:r>
            <a:r>
              <a:rPr lang="en-ID" sz="2800" dirty="0" err="1"/>
              <a:t>dalam</a:t>
            </a:r>
            <a:r>
              <a:rPr lang="en-ID" sz="2800" dirty="0"/>
              <a:t> </a:t>
            </a:r>
            <a:r>
              <a:rPr lang="en-ID" sz="2800" dirty="0" err="1"/>
              <a:t>Susanto</a:t>
            </a:r>
            <a:r>
              <a:rPr lang="en-ID" sz="2800" dirty="0"/>
              <a:t> (2005) </a:t>
            </a:r>
            <a:r>
              <a:rPr lang="en-ID" sz="2800" dirty="0" err="1"/>
              <a:t>mengungkapkan</a:t>
            </a:r>
            <a:r>
              <a:rPr lang="en-ID" sz="2800" dirty="0"/>
              <a:t> </a:t>
            </a:r>
            <a:r>
              <a:rPr lang="en-ID" sz="2800" dirty="0" err="1"/>
              <a:t>sebagai</a:t>
            </a:r>
            <a:r>
              <a:rPr lang="en-ID" sz="2800" dirty="0"/>
              <a:t> </a:t>
            </a:r>
            <a:r>
              <a:rPr lang="en-ID" sz="2800" dirty="0" err="1"/>
              <a:t>langkah</a:t>
            </a:r>
            <a:r>
              <a:rPr lang="en-ID" sz="2800" dirty="0"/>
              <a:t> </a:t>
            </a:r>
            <a:r>
              <a:rPr lang="en-ID" sz="2800" dirty="0" err="1"/>
              <a:t>pertama</a:t>
            </a:r>
            <a:r>
              <a:rPr lang="en-ID" sz="2800" dirty="0"/>
              <a:t> </a:t>
            </a:r>
            <a:r>
              <a:rPr lang="en-ID" sz="2800" dirty="0" err="1"/>
              <a:t>perusahaan</a:t>
            </a:r>
            <a:r>
              <a:rPr lang="en-ID" sz="2800" dirty="0"/>
              <a:t> </a:t>
            </a:r>
            <a:r>
              <a:rPr lang="en-ID" sz="2800" dirty="0" err="1"/>
              <a:t>harus</a:t>
            </a:r>
            <a:r>
              <a:rPr lang="en-ID" sz="2800" dirty="0"/>
              <a:t> </a:t>
            </a:r>
            <a:r>
              <a:rPr lang="en-ID" sz="2800" dirty="0" err="1"/>
              <a:t>mengumpulkan</a:t>
            </a:r>
            <a:r>
              <a:rPr lang="en-ID" sz="2800" dirty="0"/>
              <a:t> data </a:t>
            </a:r>
            <a:r>
              <a:rPr lang="en-ID" sz="2800" dirty="0" err="1"/>
              <a:t>masing-masing</a:t>
            </a:r>
            <a:r>
              <a:rPr lang="en-ID" sz="2800" dirty="0"/>
              <a:t> </a:t>
            </a:r>
            <a:r>
              <a:rPr lang="en-ID" sz="2800" dirty="0" err="1"/>
              <a:t>bisnis</a:t>
            </a:r>
            <a:r>
              <a:rPr lang="en-ID" sz="2800" dirty="0"/>
              <a:t> </a:t>
            </a:r>
            <a:r>
              <a:rPr lang="en-ID" sz="2800" dirty="0" err="1"/>
              <a:t>pesaing</a:t>
            </a:r>
            <a:r>
              <a:rPr lang="en-ID" sz="2800" dirty="0"/>
              <a:t> </a:t>
            </a:r>
            <a:r>
              <a:rPr lang="en-ID" sz="2800" dirty="0" err="1"/>
              <a:t>terutama</a:t>
            </a:r>
            <a:r>
              <a:rPr lang="en-ID" sz="2800" dirty="0"/>
              <a:t> </a:t>
            </a:r>
            <a:r>
              <a:rPr lang="en-ID" sz="2800" dirty="0" err="1"/>
              <a:t>mengenai</a:t>
            </a:r>
            <a:r>
              <a:rPr lang="en-ID" sz="2800" dirty="0"/>
              <a:t> </a:t>
            </a:r>
            <a:r>
              <a:rPr lang="en-ID" sz="2800" dirty="0" err="1"/>
              <a:t>penjualan</a:t>
            </a:r>
            <a:r>
              <a:rPr lang="en-ID" sz="2800" dirty="0"/>
              <a:t>, </a:t>
            </a:r>
            <a:r>
              <a:rPr lang="en-ID" sz="2800" dirty="0" err="1"/>
              <a:t>pangsa</a:t>
            </a:r>
            <a:r>
              <a:rPr lang="en-ID" sz="2800" dirty="0"/>
              <a:t> </a:t>
            </a:r>
            <a:r>
              <a:rPr lang="en-ID" sz="2800" dirty="0" err="1"/>
              <a:t>pasar</a:t>
            </a:r>
            <a:r>
              <a:rPr lang="en-ID" sz="2800" dirty="0"/>
              <a:t>, </a:t>
            </a:r>
            <a:r>
              <a:rPr lang="en-ID" sz="2800" dirty="0" err="1"/>
              <a:t>tingkat</a:t>
            </a:r>
            <a:r>
              <a:rPr lang="en-ID" sz="2800" dirty="0"/>
              <a:t> </a:t>
            </a:r>
            <a:r>
              <a:rPr lang="en-ID" sz="2800" dirty="0" err="1"/>
              <a:t>laba</a:t>
            </a:r>
            <a:r>
              <a:rPr lang="en-ID" sz="2800" dirty="0"/>
              <a:t> </a:t>
            </a:r>
            <a:r>
              <a:rPr lang="en-ID" sz="2800" dirty="0" err="1"/>
              <a:t>dan</a:t>
            </a:r>
            <a:r>
              <a:rPr lang="en-ID" sz="2800" dirty="0"/>
              <a:t> </a:t>
            </a:r>
            <a:r>
              <a:rPr lang="en-ID" sz="2800" dirty="0" err="1"/>
              <a:t>lainnya</a:t>
            </a:r>
            <a:r>
              <a:rPr lang="en-ID" sz="2800" dirty="0"/>
              <a:t>. </a:t>
            </a:r>
            <a:endParaRPr lang="id-ID" sz="2800" dirty="0"/>
          </a:p>
          <a:p>
            <a:pPr marL="0" marR="0" lvl="0" indent="0" algn="l" rtl="0">
              <a:lnSpc>
                <a:spcPct val="150000"/>
              </a:lnSpc>
              <a:spcBef>
                <a:spcPts val="0"/>
              </a:spcBef>
              <a:spcAft>
                <a:spcPts val="0"/>
              </a:spcAft>
              <a:buClr>
                <a:schemeClr val="accent1"/>
              </a:buClr>
              <a:buSzPct val="160000"/>
              <a:buNone/>
            </a:pPr>
            <a:endParaRPr lang="en-US" sz="2800" b="0" i="0" u="none" strike="noStrike" cap="none" dirty="0">
              <a:solidFill>
                <a:schemeClr val="dk1"/>
              </a:solidFill>
              <a:sym typeface="Impact"/>
            </a:endParaRPr>
          </a:p>
        </p:txBody>
      </p:sp>
    </p:spTree>
    <p:extLst>
      <p:ext uri="{BB962C8B-B14F-4D97-AF65-F5344CB8AC3E}">
        <p14:creationId xmlns:p14="http://schemas.microsoft.com/office/powerpoint/2010/main" val="248717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764704"/>
            <a:ext cx="10394949" cy="4968552"/>
          </a:xfrm>
          <a:prstGeom prst="rect">
            <a:avLst/>
          </a:prstGeom>
          <a:noFill/>
          <a:ln>
            <a:noFill/>
          </a:ln>
        </p:spPr>
        <p:txBody>
          <a:bodyPr lIns="91425" tIns="45700" rIns="91425" bIns="45700" anchor="ctr" anchorCtr="0">
            <a:noAutofit/>
          </a:bodyPr>
          <a:lstStyle/>
          <a:p>
            <a:pPr marL="0" indent="0">
              <a:lnSpc>
                <a:spcPct val="150000"/>
              </a:lnSpc>
              <a:spcBef>
                <a:spcPts val="0"/>
              </a:spcBef>
              <a:buNone/>
            </a:pPr>
            <a:r>
              <a:rPr lang="id-ID" sz="2800" dirty="0"/>
              <a:t>5. </a:t>
            </a:r>
            <a:r>
              <a:rPr lang="en-ID" sz="2800" b="1" dirty="0" err="1"/>
              <a:t>Reaksi</a:t>
            </a:r>
            <a:r>
              <a:rPr lang="en-ID" sz="2800" b="1" dirty="0"/>
              <a:t> </a:t>
            </a:r>
            <a:r>
              <a:rPr lang="en-ID" sz="2800" b="1" dirty="0" err="1"/>
              <a:t>Pesaing</a:t>
            </a:r>
            <a:r>
              <a:rPr lang="en-ID" sz="2800" b="1" dirty="0"/>
              <a:t> </a:t>
            </a:r>
            <a:endParaRPr lang="id-ID" sz="2800" dirty="0"/>
          </a:p>
          <a:p>
            <a:pPr marL="0" lvl="0" indent="0">
              <a:lnSpc>
                <a:spcPct val="150000"/>
              </a:lnSpc>
              <a:spcBef>
                <a:spcPts val="0"/>
              </a:spcBef>
              <a:buNone/>
            </a:pPr>
            <a:r>
              <a:rPr lang="en-ID" sz="2800" dirty="0" err="1"/>
              <a:t>Untuk</a:t>
            </a:r>
            <a:r>
              <a:rPr lang="en-ID" sz="2800" dirty="0"/>
              <a:t> </a:t>
            </a:r>
            <a:r>
              <a:rPr lang="en-ID" sz="2800" dirty="0" err="1"/>
              <a:t>mengetahui</a:t>
            </a:r>
            <a:r>
              <a:rPr lang="en-ID" sz="2800" dirty="0"/>
              <a:t> </a:t>
            </a:r>
            <a:r>
              <a:rPr lang="en-ID" sz="2800" dirty="0" err="1"/>
              <a:t>rekasi</a:t>
            </a:r>
            <a:r>
              <a:rPr lang="en-ID" sz="2800" dirty="0"/>
              <a:t> </a:t>
            </a:r>
            <a:r>
              <a:rPr lang="en-ID" sz="2800" dirty="0" err="1"/>
              <a:t>pesaing</a:t>
            </a:r>
            <a:r>
              <a:rPr lang="en-ID" sz="2800" dirty="0"/>
              <a:t> </a:t>
            </a:r>
            <a:r>
              <a:rPr lang="en-ID" sz="2800" dirty="0" err="1"/>
              <a:t>perlu</a:t>
            </a:r>
            <a:r>
              <a:rPr lang="en-ID" sz="2800" dirty="0"/>
              <a:t> </a:t>
            </a:r>
            <a:r>
              <a:rPr lang="en-ID" sz="2800" dirty="0" err="1"/>
              <a:t>diketahui</a:t>
            </a:r>
            <a:r>
              <a:rPr lang="en-ID" sz="2800" dirty="0"/>
              <a:t> </a:t>
            </a:r>
            <a:r>
              <a:rPr lang="en-ID" sz="2800" dirty="0" err="1"/>
              <a:t>bahwa</a:t>
            </a:r>
            <a:r>
              <a:rPr lang="en-ID" sz="2800" dirty="0"/>
              <a:t> </a:t>
            </a:r>
            <a:r>
              <a:rPr lang="en-ID" sz="2800" dirty="0" err="1"/>
              <a:t>bentuk</a:t>
            </a:r>
            <a:r>
              <a:rPr lang="en-ID" sz="2800" dirty="0"/>
              <a:t> </a:t>
            </a:r>
            <a:r>
              <a:rPr lang="en-ID" sz="2800" dirty="0" err="1"/>
              <a:t>reaksi</a:t>
            </a:r>
            <a:r>
              <a:rPr lang="en-ID" sz="2800" dirty="0"/>
              <a:t> </a:t>
            </a:r>
            <a:r>
              <a:rPr lang="en-ID" sz="2800" dirty="0" err="1"/>
              <a:t>umum</a:t>
            </a:r>
            <a:r>
              <a:rPr lang="en-ID" sz="2800" dirty="0"/>
              <a:t> </a:t>
            </a:r>
            <a:r>
              <a:rPr lang="en-ID" sz="2800" dirty="0" err="1"/>
              <a:t>pesaing</a:t>
            </a:r>
            <a:r>
              <a:rPr lang="en-ID" sz="2800" dirty="0"/>
              <a:t> </a:t>
            </a:r>
            <a:r>
              <a:rPr lang="en-ID" sz="2800" dirty="0" err="1"/>
              <a:t>dapat</a:t>
            </a:r>
            <a:r>
              <a:rPr lang="en-ID" sz="2800" dirty="0"/>
              <a:t> </a:t>
            </a:r>
            <a:r>
              <a:rPr lang="en-ID" sz="2800" dirty="0" err="1"/>
              <a:t>dijelaskan</a:t>
            </a:r>
            <a:r>
              <a:rPr lang="en-ID" sz="2800" dirty="0"/>
              <a:t> </a:t>
            </a:r>
            <a:r>
              <a:rPr lang="en-ID" sz="2800" dirty="0" err="1"/>
              <a:t>sebagai</a:t>
            </a:r>
            <a:r>
              <a:rPr lang="en-ID" sz="2800" dirty="0"/>
              <a:t> </a:t>
            </a:r>
            <a:r>
              <a:rPr lang="en-ID" sz="2800" dirty="0" err="1"/>
              <a:t>berikut</a:t>
            </a:r>
            <a:r>
              <a:rPr lang="en-ID" sz="2800" dirty="0"/>
              <a:t>:</a:t>
            </a:r>
            <a:endParaRPr lang="id-ID" sz="2800" dirty="0"/>
          </a:p>
          <a:p>
            <a:pPr marL="457200" lvl="0" indent="-457200">
              <a:lnSpc>
                <a:spcPct val="150000"/>
              </a:lnSpc>
              <a:spcBef>
                <a:spcPts val="0"/>
              </a:spcBef>
              <a:buFontTx/>
              <a:buChar char="-"/>
            </a:pPr>
            <a:r>
              <a:rPr lang="en-ID" dirty="0" err="1"/>
              <a:t>Pesaing</a:t>
            </a:r>
            <a:r>
              <a:rPr lang="en-ID" dirty="0"/>
              <a:t> yang </a:t>
            </a:r>
            <a:r>
              <a:rPr lang="en-ID" dirty="0" err="1"/>
              <a:t>Santai</a:t>
            </a:r>
            <a:r>
              <a:rPr lang="en-ID" dirty="0"/>
              <a:t>  </a:t>
            </a:r>
          </a:p>
          <a:p>
            <a:pPr marL="0" lvl="0" indent="0">
              <a:lnSpc>
                <a:spcPct val="150000"/>
              </a:lnSpc>
              <a:spcBef>
                <a:spcPts val="0"/>
              </a:spcBef>
              <a:buNone/>
            </a:pPr>
            <a:endParaRPr lang="en-US" dirty="0"/>
          </a:p>
          <a:p>
            <a:pPr marL="0" lvl="0" indent="0">
              <a:lnSpc>
                <a:spcPct val="150000"/>
              </a:lnSpc>
              <a:spcBef>
                <a:spcPts val="0"/>
              </a:spcBef>
              <a:buNone/>
            </a:pPr>
            <a:r>
              <a:rPr lang="en-US" dirty="0"/>
              <a:t>							</a:t>
            </a:r>
          </a:p>
          <a:p>
            <a:pPr marL="0" lvl="0" indent="0">
              <a:lnSpc>
                <a:spcPct val="150000"/>
              </a:lnSpc>
              <a:spcBef>
                <a:spcPts val="0"/>
              </a:spcBef>
              <a:buNone/>
            </a:pPr>
            <a:endParaRPr lang="id-ID" dirty="0"/>
          </a:p>
          <a:p>
            <a:pPr marL="457200" lvl="0" indent="-457200">
              <a:lnSpc>
                <a:spcPct val="150000"/>
              </a:lnSpc>
              <a:spcBef>
                <a:spcPts val="0"/>
              </a:spcBef>
              <a:buFontTx/>
              <a:buChar char="-"/>
            </a:pPr>
            <a:r>
              <a:rPr lang="en-ID" dirty="0" err="1"/>
              <a:t>Pesaing</a:t>
            </a:r>
            <a:r>
              <a:rPr lang="en-ID" dirty="0"/>
              <a:t> </a:t>
            </a:r>
            <a:r>
              <a:rPr lang="en-ID" dirty="0" err="1"/>
              <a:t>Selektif</a:t>
            </a:r>
            <a:endParaRPr lang="id-ID" dirty="0"/>
          </a:p>
        </p:txBody>
      </p:sp>
      <p:pic>
        <p:nvPicPr>
          <p:cNvPr id="2" name="Picture 1">
            <a:extLst>
              <a:ext uri="{FF2B5EF4-FFF2-40B4-BE49-F238E27FC236}">
                <a16:creationId xmlns:a16="http://schemas.microsoft.com/office/drawing/2014/main" id="{90555C84-4C28-4F5A-9C0F-A4BD496A0C98}"/>
              </a:ext>
            </a:extLst>
          </p:cNvPr>
          <p:cNvPicPr>
            <a:picLocks noChangeAspect="1"/>
          </p:cNvPicPr>
          <p:nvPr/>
        </p:nvPicPr>
        <p:blipFill>
          <a:blip r:embed="rId3"/>
          <a:stretch>
            <a:fillRect/>
          </a:stretch>
        </p:blipFill>
        <p:spPr>
          <a:xfrm>
            <a:off x="3758952" y="3140968"/>
            <a:ext cx="2337048" cy="1431442"/>
          </a:xfrm>
          <a:prstGeom prst="rect">
            <a:avLst/>
          </a:prstGeom>
        </p:spPr>
      </p:pic>
      <p:pic>
        <p:nvPicPr>
          <p:cNvPr id="3" name="Picture 2">
            <a:extLst>
              <a:ext uri="{FF2B5EF4-FFF2-40B4-BE49-F238E27FC236}">
                <a16:creationId xmlns:a16="http://schemas.microsoft.com/office/drawing/2014/main" id="{004845F4-70AB-415A-B7E0-793A008039EC}"/>
              </a:ext>
            </a:extLst>
          </p:cNvPr>
          <p:cNvPicPr>
            <a:picLocks noChangeAspect="1"/>
          </p:cNvPicPr>
          <p:nvPr/>
        </p:nvPicPr>
        <p:blipFill>
          <a:blip r:embed="rId4"/>
          <a:stretch>
            <a:fillRect/>
          </a:stretch>
        </p:blipFill>
        <p:spPr>
          <a:xfrm>
            <a:off x="6744072" y="3140968"/>
            <a:ext cx="1700808" cy="1431442"/>
          </a:xfrm>
          <a:prstGeom prst="rect">
            <a:avLst/>
          </a:prstGeom>
        </p:spPr>
      </p:pic>
      <p:pic>
        <p:nvPicPr>
          <p:cNvPr id="4" name="Picture 3">
            <a:extLst>
              <a:ext uri="{FF2B5EF4-FFF2-40B4-BE49-F238E27FC236}">
                <a16:creationId xmlns:a16="http://schemas.microsoft.com/office/drawing/2014/main" id="{0E36F56F-D489-40B0-BEA2-B2090B1E3425}"/>
              </a:ext>
            </a:extLst>
          </p:cNvPr>
          <p:cNvPicPr>
            <a:picLocks noChangeAspect="1"/>
          </p:cNvPicPr>
          <p:nvPr/>
        </p:nvPicPr>
        <p:blipFill>
          <a:blip r:embed="rId5"/>
          <a:stretch>
            <a:fillRect/>
          </a:stretch>
        </p:blipFill>
        <p:spPr>
          <a:xfrm>
            <a:off x="3758952" y="4938110"/>
            <a:ext cx="2160240" cy="1440160"/>
          </a:xfrm>
          <a:prstGeom prst="rect">
            <a:avLst/>
          </a:prstGeom>
        </p:spPr>
      </p:pic>
      <p:pic>
        <p:nvPicPr>
          <p:cNvPr id="5" name="Picture 4">
            <a:extLst>
              <a:ext uri="{FF2B5EF4-FFF2-40B4-BE49-F238E27FC236}">
                <a16:creationId xmlns:a16="http://schemas.microsoft.com/office/drawing/2014/main" id="{4D6F69E6-A5CD-4AED-A27F-AF0E0D34687A}"/>
              </a:ext>
            </a:extLst>
          </p:cNvPr>
          <p:cNvPicPr>
            <a:picLocks noChangeAspect="1"/>
          </p:cNvPicPr>
          <p:nvPr/>
        </p:nvPicPr>
        <p:blipFill>
          <a:blip r:embed="rId6"/>
          <a:stretch>
            <a:fillRect/>
          </a:stretch>
        </p:blipFill>
        <p:spPr>
          <a:xfrm>
            <a:off x="6272810" y="4938110"/>
            <a:ext cx="2381249" cy="1338262"/>
          </a:xfrm>
          <a:prstGeom prst="rect">
            <a:avLst/>
          </a:prstGeom>
        </p:spPr>
      </p:pic>
      <p:pic>
        <p:nvPicPr>
          <p:cNvPr id="6" name="Picture 5">
            <a:extLst>
              <a:ext uri="{FF2B5EF4-FFF2-40B4-BE49-F238E27FC236}">
                <a16:creationId xmlns:a16="http://schemas.microsoft.com/office/drawing/2014/main" id="{A92F6B9F-C819-40C5-8B1A-C4336135E6CC}"/>
              </a:ext>
            </a:extLst>
          </p:cNvPr>
          <p:cNvPicPr>
            <a:picLocks noChangeAspect="1"/>
          </p:cNvPicPr>
          <p:nvPr/>
        </p:nvPicPr>
        <p:blipFill>
          <a:blip r:embed="rId7"/>
          <a:stretch>
            <a:fillRect/>
          </a:stretch>
        </p:blipFill>
        <p:spPr>
          <a:xfrm>
            <a:off x="9010128" y="4733490"/>
            <a:ext cx="2081808" cy="1561356"/>
          </a:xfrm>
          <a:prstGeom prst="rect">
            <a:avLst/>
          </a:prstGeom>
        </p:spPr>
      </p:pic>
    </p:spTree>
    <p:extLst>
      <p:ext uri="{BB962C8B-B14F-4D97-AF65-F5344CB8AC3E}">
        <p14:creationId xmlns:p14="http://schemas.microsoft.com/office/powerpoint/2010/main" val="56171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1E775A-F970-4A6D-BCE1-65BEC1811E0D}"/>
              </a:ext>
            </a:extLst>
          </p:cNvPr>
          <p:cNvSpPr>
            <a:spLocks noGrp="1"/>
          </p:cNvSpPr>
          <p:nvPr>
            <p:ph type="body" idx="1"/>
          </p:nvPr>
        </p:nvSpPr>
        <p:spPr>
          <a:xfrm>
            <a:off x="685800" y="548681"/>
            <a:ext cx="10394707" cy="4833200"/>
          </a:xfrm>
        </p:spPr>
        <p:txBody>
          <a:bodyPr/>
          <a:lstStyle/>
          <a:p>
            <a:pPr marL="457200" lvl="0" indent="-457200">
              <a:lnSpc>
                <a:spcPct val="150000"/>
              </a:lnSpc>
              <a:spcBef>
                <a:spcPts val="0"/>
              </a:spcBef>
              <a:buFontTx/>
              <a:buChar char="-"/>
            </a:pPr>
            <a:r>
              <a:rPr lang="en-ID" dirty="0" err="1"/>
              <a:t>Pesaing</a:t>
            </a:r>
            <a:r>
              <a:rPr lang="en-ID" dirty="0"/>
              <a:t> </a:t>
            </a:r>
            <a:r>
              <a:rPr lang="en-ID" dirty="0" err="1"/>
              <a:t>Harimau</a:t>
            </a:r>
            <a:endParaRPr lang="en-ID" dirty="0"/>
          </a:p>
          <a:p>
            <a:pPr marL="457200" lvl="0" indent="-457200">
              <a:lnSpc>
                <a:spcPct val="150000"/>
              </a:lnSpc>
              <a:spcBef>
                <a:spcPts val="0"/>
              </a:spcBef>
              <a:buFontTx/>
              <a:buChar char="-"/>
            </a:pPr>
            <a:endParaRPr lang="en-ID" dirty="0"/>
          </a:p>
          <a:p>
            <a:pPr marL="457200" lvl="0" indent="-457200">
              <a:lnSpc>
                <a:spcPct val="150000"/>
              </a:lnSpc>
              <a:spcBef>
                <a:spcPts val="0"/>
              </a:spcBef>
              <a:buFontTx/>
              <a:buChar char="-"/>
            </a:pPr>
            <a:endParaRPr lang="en-ID" dirty="0"/>
          </a:p>
          <a:p>
            <a:pPr marL="457200" lvl="0" indent="-457200">
              <a:lnSpc>
                <a:spcPct val="150000"/>
              </a:lnSpc>
              <a:spcBef>
                <a:spcPts val="0"/>
              </a:spcBef>
              <a:buFontTx/>
              <a:buChar char="-"/>
            </a:pPr>
            <a:endParaRPr lang="en-ID" dirty="0"/>
          </a:p>
          <a:p>
            <a:pPr lvl="0">
              <a:lnSpc>
                <a:spcPct val="150000"/>
              </a:lnSpc>
              <a:spcBef>
                <a:spcPts val="0"/>
              </a:spcBef>
            </a:pPr>
            <a:endParaRPr lang="en-ID" dirty="0"/>
          </a:p>
          <a:p>
            <a:pPr lvl="0">
              <a:lnSpc>
                <a:spcPct val="150000"/>
              </a:lnSpc>
              <a:spcBef>
                <a:spcPts val="0"/>
              </a:spcBef>
            </a:pPr>
            <a:endParaRPr lang="id-ID" dirty="0"/>
          </a:p>
          <a:p>
            <a:pPr marL="457200" lvl="0" indent="-457200">
              <a:lnSpc>
                <a:spcPct val="150000"/>
              </a:lnSpc>
              <a:spcBef>
                <a:spcPts val="0"/>
              </a:spcBef>
              <a:buFontTx/>
              <a:buChar char="-"/>
            </a:pPr>
            <a:r>
              <a:rPr lang="en-ID" dirty="0" err="1"/>
              <a:t>Pesaing</a:t>
            </a:r>
            <a:r>
              <a:rPr lang="en-ID" dirty="0"/>
              <a:t> </a:t>
            </a:r>
            <a:r>
              <a:rPr lang="en-ID" dirty="0" err="1"/>
              <a:t>Stokastik</a:t>
            </a:r>
            <a:endParaRPr lang="en-US" dirty="0">
              <a:solidFill>
                <a:schemeClr val="dk1"/>
              </a:solidFill>
            </a:endParaRPr>
          </a:p>
          <a:p>
            <a:endParaRPr lang="en-US" dirty="0"/>
          </a:p>
        </p:txBody>
      </p:sp>
      <p:pic>
        <p:nvPicPr>
          <p:cNvPr id="4" name="Picture 3">
            <a:extLst>
              <a:ext uri="{FF2B5EF4-FFF2-40B4-BE49-F238E27FC236}">
                <a16:creationId xmlns:a16="http://schemas.microsoft.com/office/drawing/2014/main" id="{E04A2C49-D992-4C44-AA6A-48EEBC83D841}"/>
              </a:ext>
            </a:extLst>
          </p:cNvPr>
          <p:cNvPicPr>
            <a:picLocks noChangeAspect="1"/>
          </p:cNvPicPr>
          <p:nvPr/>
        </p:nvPicPr>
        <p:blipFill>
          <a:blip r:embed="rId2"/>
          <a:stretch>
            <a:fillRect/>
          </a:stretch>
        </p:blipFill>
        <p:spPr>
          <a:xfrm>
            <a:off x="5962704" y="404664"/>
            <a:ext cx="5117803" cy="3208015"/>
          </a:xfrm>
          <a:prstGeom prst="rect">
            <a:avLst/>
          </a:prstGeom>
        </p:spPr>
      </p:pic>
      <p:pic>
        <p:nvPicPr>
          <p:cNvPr id="5" name="Picture 4">
            <a:extLst>
              <a:ext uri="{FF2B5EF4-FFF2-40B4-BE49-F238E27FC236}">
                <a16:creationId xmlns:a16="http://schemas.microsoft.com/office/drawing/2014/main" id="{52AF2A38-000F-4048-9B43-8FA198E6547C}"/>
              </a:ext>
            </a:extLst>
          </p:cNvPr>
          <p:cNvPicPr>
            <a:picLocks noChangeAspect="1"/>
          </p:cNvPicPr>
          <p:nvPr/>
        </p:nvPicPr>
        <p:blipFill>
          <a:blip r:embed="rId3"/>
          <a:stretch>
            <a:fillRect/>
          </a:stretch>
        </p:blipFill>
        <p:spPr>
          <a:xfrm>
            <a:off x="2999656" y="3946052"/>
            <a:ext cx="4223792" cy="2375883"/>
          </a:xfrm>
          <a:prstGeom prst="rect">
            <a:avLst/>
          </a:prstGeom>
        </p:spPr>
      </p:pic>
    </p:spTree>
    <p:extLst>
      <p:ext uri="{BB962C8B-B14F-4D97-AF65-F5344CB8AC3E}">
        <p14:creationId xmlns:p14="http://schemas.microsoft.com/office/powerpoint/2010/main" val="307591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Shape 224"/>
          <p:cNvPicPr preferRelativeResize="0"/>
          <p:nvPr/>
        </p:nvPicPr>
        <p:blipFill rotWithShape="1">
          <a:blip r:embed="rId3">
            <a:alphaModFix/>
            <a:extLst>
              <a:ext uri="{BEBA8EAE-BF5A-486C-A8C5-ECC9F3942E4B}">
                <a14:imgProps xmlns:a14="http://schemas.microsoft.com/office/drawing/2010/main">
                  <a14:imgLayer r:embed="rId4">
                    <a14:imgEffect>
                      <a14:sharpenSoften amount="-19000"/>
                    </a14:imgEffect>
                    <a14:imgEffect>
                      <a14:brightnessContrast bright="37000" contrast="-57000"/>
                    </a14:imgEffect>
                  </a14:imgLayer>
                </a14:imgProps>
              </a:ext>
            </a:extLst>
          </a:blip>
          <a:srcRect/>
          <a:stretch/>
        </p:blipFill>
        <p:spPr>
          <a:xfrm>
            <a:off x="7964486" y="2589211"/>
            <a:ext cx="3741737" cy="3011487"/>
          </a:xfrm>
          <a:prstGeom prst="rect">
            <a:avLst/>
          </a:prstGeom>
          <a:noFill/>
          <a:ln>
            <a:noFill/>
          </a:ln>
        </p:spPr>
      </p:pic>
      <p:sp>
        <p:nvSpPr>
          <p:cNvPr id="222" name="Shape 222"/>
          <p:cNvSpPr txBox="1">
            <a:spLocks noGrp="1"/>
          </p:cNvSpPr>
          <p:nvPr>
            <p:ph type="title"/>
          </p:nvPr>
        </p:nvSpPr>
        <p:spPr>
          <a:xfrm>
            <a:off x="684212" y="222250"/>
            <a:ext cx="10396536" cy="11525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800" b="0" i="0" u="none" strike="noStrike" cap="none" dirty="0">
                <a:solidFill>
                  <a:schemeClr val="accent1"/>
                </a:solidFill>
                <a:latin typeface="Impact"/>
                <a:ea typeface="Impact"/>
                <a:cs typeface="Impact"/>
                <a:sym typeface="Impact"/>
              </a:rPr>
              <a:t>ANALISIS KONSUMEN</a:t>
            </a:r>
          </a:p>
        </p:txBody>
      </p:sp>
      <p:sp>
        <p:nvSpPr>
          <p:cNvPr id="223" name="Shape 223"/>
          <p:cNvSpPr txBox="1">
            <a:spLocks noGrp="1"/>
          </p:cNvSpPr>
          <p:nvPr>
            <p:ph type="body" idx="1"/>
          </p:nvPr>
        </p:nvSpPr>
        <p:spPr>
          <a:xfrm>
            <a:off x="684212" y="1716086"/>
            <a:ext cx="10393361" cy="4161186"/>
          </a:xfrm>
          <a:prstGeom prst="rect">
            <a:avLst/>
          </a:prstGeom>
          <a:noFill/>
          <a:ln>
            <a:noFill/>
          </a:ln>
        </p:spPr>
        <p:txBody>
          <a:bodyPr lIns="91425" tIns="45700" rIns="91425" bIns="45700" anchor="ctr" anchorCtr="0">
            <a:noAutofit/>
          </a:bodyPr>
          <a:lstStyle/>
          <a:p>
            <a:pPr marL="0" marR="0" lvl="0" indent="0" algn="l" rtl="0">
              <a:lnSpc>
                <a:spcPct val="120000"/>
              </a:lnSpc>
              <a:spcBef>
                <a:spcPts val="0"/>
              </a:spcBef>
              <a:spcAft>
                <a:spcPts val="0"/>
              </a:spcAft>
              <a:buClr>
                <a:schemeClr val="accent1"/>
              </a:buClr>
              <a:buSzPct val="25000"/>
              <a:buFont typeface="Arial"/>
              <a:buNone/>
            </a:pPr>
            <a:r>
              <a:rPr lang="en-US" sz="2400" b="0" i="0" u="none" strike="noStrike" cap="none" dirty="0">
                <a:solidFill>
                  <a:schemeClr val="dk1"/>
                </a:solidFill>
                <a:sym typeface="Impact"/>
              </a:rPr>
              <a:t>METODE SISTEMATIS YANG SANGAT MUDAH UNTUK MENGANALISIS KONSUMEN ADALAH MENGGUNAKAN 5W :</a:t>
            </a:r>
          </a:p>
          <a:p>
            <a:pPr marL="0" marR="0" lvl="0" indent="0" algn="l" rtl="0">
              <a:lnSpc>
                <a:spcPct val="120000"/>
              </a:lnSpc>
              <a:spcBef>
                <a:spcPts val="1000"/>
              </a:spcBef>
              <a:spcAft>
                <a:spcPts val="0"/>
              </a:spcAft>
              <a:buClr>
                <a:schemeClr val="accent1"/>
              </a:buClr>
              <a:buSzPct val="160000"/>
              <a:buFont typeface="Arial"/>
              <a:buAutoNum type="arabicPeriod"/>
            </a:pPr>
            <a:r>
              <a:rPr lang="en-US" sz="2400" b="0" i="0" u="none" strike="noStrike" cap="none" dirty="0">
                <a:solidFill>
                  <a:schemeClr val="dk1"/>
                </a:solidFill>
                <a:sym typeface="Impact"/>
              </a:rPr>
              <a:t>WHO</a:t>
            </a:r>
            <a:endParaRPr lang="id-ID" sz="2400" b="0" i="0" u="none" strike="noStrike" cap="none" dirty="0">
              <a:solidFill>
                <a:schemeClr val="dk1"/>
              </a:solidFill>
              <a:sym typeface="Impact"/>
            </a:endParaRPr>
          </a:p>
          <a:p>
            <a:pPr lvl="0"/>
            <a:r>
              <a:rPr lang="en-US" sz="2400" dirty="0" err="1"/>
              <a:t>Jadi</a:t>
            </a:r>
            <a:r>
              <a:rPr lang="en-US" sz="2400" dirty="0"/>
              <a:t> </a:t>
            </a:r>
            <a:r>
              <a:rPr lang="en-US" sz="2400" dirty="0" err="1"/>
              <a:t>Bagaimana</a:t>
            </a:r>
            <a:r>
              <a:rPr lang="en-US" sz="2400" dirty="0"/>
              <a:t> </a:t>
            </a:r>
            <a:r>
              <a:rPr lang="en-US" sz="2400" dirty="0" err="1"/>
              <a:t>kondisi</a:t>
            </a:r>
            <a:r>
              <a:rPr lang="en-US" sz="2400" dirty="0"/>
              <a:t> </a:t>
            </a:r>
            <a:r>
              <a:rPr lang="en-US" sz="2400" dirty="0" err="1"/>
              <a:t>demografi</a:t>
            </a:r>
            <a:r>
              <a:rPr lang="en-US" sz="2400" dirty="0"/>
              <a:t>, </a:t>
            </a:r>
            <a:r>
              <a:rPr lang="en-US" sz="2400" dirty="0" err="1"/>
              <a:t>geografi</a:t>
            </a:r>
            <a:r>
              <a:rPr lang="en-US" sz="2400" dirty="0"/>
              <a:t>, </a:t>
            </a:r>
            <a:r>
              <a:rPr lang="en-US" sz="2400" dirty="0" err="1"/>
              <a:t>psikografi</a:t>
            </a:r>
            <a:r>
              <a:rPr lang="en-US" sz="2400" dirty="0"/>
              <a:t> </a:t>
            </a:r>
            <a:r>
              <a:rPr lang="en-US" sz="2400" dirty="0" err="1"/>
              <a:t>pelanggan</a:t>
            </a:r>
            <a:r>
              <a:rPr lang="en-US" sz="2400" dirty="0"/>
              <a:t>?</a:t>
            </a:r>
            <a:endParaRPr lang="id-ID" sz="2400" dirty="0"/>
          </a:p>
          <a:p>
            <a:pPr lvl="0"/>
            <a:r>
              <a:rPr lang="en-US" sz="2400" dirty="0" err="1"/>
              <a:t>Siapa</a:t>
            </a:r>
            <a:r>
              <a:rPr lang="en-US" sz="2400" dirty="0"/>
              <a:t> yang </a:t>
            </a:r>
            <a:r>
              <a:rPr lang="en-US" sz="2400" dirty="0" err="1"/>
              <a:t>sebenarnya</a:t>
            </a:r>
            <a:r>
              <a:rPr lang="en-US" sz="2400" dirty="0"/>
              <a:t> </a:t>
            </a:r>
            <a:r>
              <a:rPr lang="en-US" sz="2400" dirty="0" err="1"/>
              <a:t>membeli</a:t>
            </a:r>
            <a:r>
              <a:rPr lang="en-US" sz="2400" dirty="0"/>
              <a:t> </a:t>
            </a:r>
            <a:r>
              <a:rPr lang="en-US" sz="2400" dirty="0" err="1"/>
              <a:t>produk</a:t>
            </a:r>
            <a:r>
              <a:rPr lang="en-US" sz="2400" dirty="0"/>
              <a:t> </a:t>
            </a:r>
            <a:r>
              <a:rPr lang="en-US" sz="2400" dirty="0" err="1"/>
              <a:t>kita</a:t>
            </a:r>
            <a:r>
              <a:rPr lang="en-US" sz="2400" dirty="0"/>
              <a:t>?</a:t>
            </a:r>
            <a:endParaRPr lang="id-ID" sz="2400" dirty="0"/>
          </a:p>
          <a:p>
            <a:pPr lvl="0"/>
            <a:r>
              <a:rPr lang="en-US" sz="2400" dirty="0" err="1"/>
              <a:t>Apakah</a:t>
            </a:r>
            <a:r>
              <a:rPr lang="en-US" sz="2400" dirty="0"/>
              <a:t> </a:t>
            </a:r>
            <a:r>
              <a:rPr lang="en-US" sz="2400" dirty="0" err="1"/>
              <a:t>pembeli</a:t>
            </a:r>
            <a:r>
              <a:rPr lang="en-US" sz="2400" dirty="0"/>
              <a:t> </a:t>
            </a:r>
            <a:r>
              <a:rPr lang="en-US" sz="2400" dirty="0" err="1"/>
              <a:t>berbeda</a:t>
            </a:r>
            <a:r>
              <a:rPr lang="en-US" sz="2400" dirty="0"/>
              <a:t> </a:t>
            </a:r>
            <a:r>
              <a:rPr lang="en-US" sz="2400" dirty="0" err="1"/>
              <a:t>dengan</a:t>
            </a:r>
            <a:r>
              <a:rPr lang="en-US" sz="2400" dirty="0"/>
              <a:t> </a:t>
            </a:r>
            <a:r>
              <a:rPr lang="en-US" sz="2400" dirty="0" err="1"/>
              <a:t>pemakai</a:t>
            </a:r>
            <a:r>
              <a:rPr lang="en-US" sz="2400" dirty="0"/>
              <a:t> </a:t>
            </a:r>
            <a:r>
              <a:rPr lang="en-US" sz="2400" dirty="0" err="1"/>
              <a:t>produk</a:t>
            </a:r>
            <a:r>
              <a:rPr lang="en-US" sz="2400" dirty="0"/>
              <a:t> </a:t>
            </a:r>
            <a:r>
              <a:rPr lang="en-US" sz="2400" dirty="0" err="1"/>
              <a:t>kita</a:t>
            </a:r>
            <a:r>
              <a:rPr lang="en-US" sz="2400" dirty="0"/>
              <a:t>?</a:t>
            </a:r>
            <a:endParaRPr lang="id-ID" sz="2400" dirty="0"/>
          </a:p>
          <a:p>
            <a:pPr lvl="0"/>
            <a:r>
              <a:rPr lang="en-US" sz="2400" dirty="0" err="1"/>
              <a:t>Siapa</a:t>
            </a:r>
            <a:r>
              <a:rPr lang="en-US" sz="2400" dirty="0"/>
              <a:t> yang paling </a:t>
            </a:r>
            <a:r>
              <a:rPr lang="en-US" sz="2400" dirty="0" err="1"/>
              <a:t>berpengaruh</a:t>
            </a:r>
            <a:r>
              <a:rPr lang="en-US" sz="2400" dirty="0"/>
              <a:t> </a:t>
            </a:r>
            <a:r>
              <a:rPr lang="en-US" sz="2400" dirty="0" err="1"/>
              <a:t>terhadap</a:t>
            </a:r>
            <a:r>
              <a:rPr lang="en-US" sz="2400" dirty="0"/>
              <a:t> </a:t>
            </a:r>
            <a:r>
              <a:rPr lang="en-US" sz="2400" dirty="0" err="1"/>
              <a:t>pembelian</a:t>
            </a:r>
            <a:r>
              <a:rPr lang="en-US" sz="2400" dirty="0"/>
              <a:t>?</a:t>
            </a:r>
            <a:endParaRPr lang="id-ID" sz="2400" dirty="0"/>
          </a:p>
          <a:p>
            <a:pPr lvl="0"/>
            <a:r>
              <a:rPr lang="en-US" sz="2400" dirty="0"/>
              <a:t> </a:t>
            </a:r>
            <a:r>
              <a:rPr lang="en-US" sz="2400" dirty="0" err="1"/>
              <a:t>Siapa</a:t>
            </a:r>
            <a:r>
              <a:rPr lang="en-US" sz="2400" dirty="0"/>
              <a:t> </a:t>
            </a:r>
            <a:r>
              <a:rPr lang="en-US" sz="2400" dirty="0" err="1"/>
              <a:t>penyandang</a:t>
            </a:r>
            <a:r>
              <a:rPr lang="en-US" sz="2400" dirty="0"/>
              <a:t> </a:t>
            </a:r>
            <a:r>
              <a:rPr lang="en-US" sz="2400" dirty="0" err="1"/>
              <a:t>dana</a:t>
            </a:r>
            <a:r>
              <a:rPr lang="en-US" sz="2400" dirty="0"/>
              <a:t> </a:t>
            </a:r>
            <a:r>
              <a:rPr lang="en-US" sz="2400" dirty="0" err="1"/>
              <a:t>dalam</a:t>
            </a:r>
            <a:r>
              <a:rPr lang="en-US" sz="2400" dirty="0"/>
              <a:t> </a:t>
            </a:r>
            <a:r>
              <a:rPr lang="en-US" sz="2400" dirty="0" err="1"/>
              <a:t>pembelian</a:t>
            </a:r>
            <a:r>
              <a:rPr lang="en-US" sz="2400" dirty="0"/>
              <a:t> </a:t>
            </a:r>
            <a:r>
              <a:rPr lang="en-US" sz="2400" dirty="0" err="1"/>
              <a:t>produk</a:t>
            </a:r>
            <a:r>
              <a:rPr lang="en-US" sz="2400" dirty="0"/>
              <a:t> </a:t>
            </a:r>
            <a:r>
              <a:rPr lang="en-US" sz="2400" dirty="0" err="1"/>
              <a:t>kita</a:t>
            </a:r>
            <a:r>
              <a:rPr lang="en-US" sz="2400" dirty="0"/>
              <a:t>?</a:t>
            </a:r>
            <a:endParaRPr lang="id-ID" sz="2400" dirty="0"/>
          </a:p>
          <a:p>
            <a:pPr lvl="0"/>
            <a:endParaRPr lang="en-US" sz="2400" b="0" i="0" u="none" strike="noStrike" cap="none" dirty="0">
              <a:solidFill>
                <a:schemeClr val="dk1"/>
              </a:solidFill>
              <a:sym typeface="Impac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Shape 224"/>
          <p:cNvPicPr preferRelativeResize="0"/>
          <p:nvPr/>
        </p:nvPicPr>
        <p:blipFill rotWithShape="1">
          <a:blip r:embed="rId3">
            <a:alphaModFix/>
            <a:extLst>
              <a:ext uri="{BEBA8EAE-BF5A-486C-A8C5-ECC9F3942E4B}">
                <a14:imgProps xmlns:a14="http://schemas.microsoft.com/office/drawing/2010/main">
                  <a14:imgLayer r:embed="rId4">
                    <a14:imgEffect>
                      <a14:sharpenSoften amount="-19000"/>
                    </a14:imgEffect>
                    <a14:imgEffect>
                      <a14:brightnessContrast bright="37000" contrast="-57000"/>
                    </a14:imgEffect>
                  </a14:imgLayer>
                </a14:imgProps>
              </a:ext>
            </a:extLst>
          </a:blip>
          <a:srcRect/>
          <a:stretch/>
        </p:blipFill>
        <p:spPr>
          <a:xfrm>
            <a:off x="7964486" y="2589211"/>
            <a:ext cx="3741737" cy="3011487"/>
          </a:xfrm>
          <a:prstGeom prst="rect">
            <a:avLst/>
          </a:prstGeom>
          <a:noFill/>
          <a:ln>
            <a:noFill/>
          </a:ln>
        </p:spPr>
      </p:pic>
      <p:sp>
        <p:nvSpPr>
          <p:cNvPr id="222" name="Shape 222"/>
          <p:cNvSpPr txBox="1">
            <a:spLocks noGrp="1"/>
          </p:cNvSpPr>
          <p:nvPr>
            <p:ph type="title"/>
          </p:nvPr>
        </p:nvSpPr>
        <p:spPr>
          <a:xfrm>
            <a:off x="684212" y="222250"/>
            <a:ext cx="10396536" cy="11525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800" b="0" i="0" u="none" strike="noStrike" cap="none" dirty="0">
                <a:solidFill>
                  <a:schemeClr val="accent1"/>
                </a:solidFill>
                <a:latin typeface="Impact"/>
                <a:ea typeface="Impact"/>
                <a:cs typeface="Impact"/>
                <a:sym typeface="Impact"/>
              </a:rPr>
              <a:t>ANALISIS KONSUMEN</a:t>
            </a:r>
          </a:p>
        </p:txBody>
      </p:sp>
      <p:sp>
        <p:nvSpPr>
          <p:cNvPr id="223" name="Shape 223"/>
          <p:cNvSpPr txBox="1">
            <a:spLocks noGrp="1"/>
          </p:cNvSpPr>
          <p:nvPr>
            <p:ph type="body" idx="1"/>
          </p:nvPr>
        </p:nvSpPr>
        <p:spPr>
          <a:xfrm>
            <a:off x="684212" y="1716086"/>
            <a:ext cx="10393361" cy="4161186"/>
          </a:xfrm>
          <a:prstGeom prst="rect">
            <a:avLst/>
          </a:prstGeom>
          <a:noFill/>
          <a:ln>
            <a:noFill/>
          </a:ln>
        </p:spPr>
        <p:txBody>
          <a:bodyPr lIns="91425" tIns="45700" rIns="91425" bIns="45700" anchor="ctr" anchorCtr="0">
            <a:noAutofit/>
          </a:bodyPr>
          <a:lstStyle/>
          <a:p>
            <a:pPr marL="0" marR="0" lvl="0" indent="0" algn="l" rtl="0">
              <a:lnSpc>
                <a:spcPct val="120000"/>
              </a:lnSpc>
              <a:spcBef>
                <a:spcPts val="1000"/>
              </a:spcBef>
              <a:spcAft>
                <a:spcPts val="0"/>
              </a:spcAft>
              <a:buClr>
                <a:schemeClr val="accent1"/>
              </a:buClr>
              <a:buSzPct val="160000"/>
              <a:buNone/>
            </a:pPr>
            <a:r>
              <a:rPr lang="id-ID" sz="2400" dirty="0"/>
              <a:t>2. WHAT</a:t>
            </a:r>
            <a:endParaRPr lang="id-ID" sz="2400" b="0" i="0" u="none" strike="noStrike" cap="none" dirty="0">
              <a:solidFill>
                <a:schemeClr val="dk1"/>
              </a:solidFill>
              <a:sym typeface="Impact"/>
            </a:endParaRPr>
          </a:p>
          <a:p>
            <a:pPr lvl="0"/>
            <a:r>
              <a:rPr lang="en-US" sz="2400" dirty="0" err="1"/>
              <a:t>Berapa</a:t>
            </a:r>
            <a:r>
              <a:rPr lang="en-US" sz="2400" dirty="0"/>
              <a:t> </a:t>
            </a:r>
            <a:r>
              <a:rPr lang="en-US" sz="2400" dirty="0" err="1"/>
              <a:t>kuantitas</a:t>
            </a:r>
            <a:r>
              <a:rPr lang="en-US" sz="2400" dirty="0"/>
              <a:t> </a:t>
            </a:r>
            <a:r>
              <a:rPr lang="en-US" sz="2400" dirty="0" err="1"/>
              <a:t>pembelian</a:t>
            </a:r>
            <a:r>
              <a:rPr lang="en-US" sz="2400" dirty="0"/>
              <a:t>? </a:t>
            </a:r>
            <a:r>
              <a:rPr lang="en-US" sz="2400" dirty="0" err="1"/>
              <a:t>Produk</a:t>
            </a:r>
            <a:r>
              <a:rPr lang="en-US" sz="2400" dirty="0"/>
              <a:t> </a:t>
            </a:r>
            <a:r>
              <a:rPr lang="en-US" sz="2400" dirty="0" err="1"/>
              <a:t>dibeli</a:t>
            </a:r>
            <a:r>
              <a:rPr lang="en-US" sz="2400" dirty="0"/>
              <a:t> </a:t>
            </a:r>
            <a:r>
              <a:rPr lang="en-US" sz="2400" dirty="0" err="1"/>
              <a:t>bersama</a:t>
            </a:r>
            <a:r>
              <a:rPr lang="en-US" sz="2400" dirty="0"/>
              <a:t> </a:t>
            </a:r>
            <a:r>
              <a:rPr lang="en-US" sz="2400" dirty="0" err="1"/>
              <a:t>produk</a:t>
            </a:r>
            <a:r>
              <a:rPr lang="en-US" sz="2400" dirty="0"/>
              <a:t> </a:t>
            </a:r>
            <a:r>
              <a:rPr lang="en-US" sz="2400" dirty="0" err="1"/>
              <a:t>apa</a:t>
            </a:r>
            <a:r>
              <a:rPr lang="en-US" sz="2400" dirty="0"/>
              <a:t>?</a:t>
            </a:r>
            <a:endParaRPr lang="id-ID" sz="2400" dirty="0"/>
          </a:p>
          <a:p>
            <a:pPr lvl="0"/>
            <a:r>
              <a:rPr lang="en-US" sz="2400" dirty="0" err="1"/>
              <a:t>Bagaimana</a:t>
            </a:r>
            <a:r>
              <a:rPr lang="en-US" sz="2400" dirty="0"/>
              <a:t> </a:t>
            </a:r>
            <a:r>
              <a:rPr lang="en-US" sz="2400" dirty="0" err="1"/>
              <a:t>perbedaan</a:t>
            </a:r>
            <a:r>
              <a:rPr lang="en-US" sz="2400" dirty="0"/>
              <a:t> </a:t>
            </a:r>
            <a:r>
              <a:rPr lang="en-US" sz="2400" dirty="0" err="1"/>
              <a:t>antara</a:t>
            </a:r>
            <a:r>
              <a:rPr lang="en-US" sz="2400" dirty="0"/>
              <a:t> </a:t>
            </a:r>
            <a:r>
              <a:rPr lang="en-US" sz="2400" dirty="0" err="1"/>
              <a:t>pemakai</a:t>
            </a:r>
            <a:r>
              <a:rPr lang="en-US" sz="2400" dirty="0"/>
              <a:t> </a:t>
            </a:r>
            <a:r>
              <a:rPr lang="en-US" sz="2400" dirty="0" err="1"/>
              <a:t>berat</a:t>
            </a:r>
            <a:r>
              <a:rPr lang="en-US" sz="2400" dirty="0"/>
              <a:t> </a:t>
            </a:r>
            <a:r>
              <a:rPr lang="en-US" sz="2400" dirty="0" err="1"/>
              <a:t>dan</a:t>
            </a:r>
            <a:r>
              <a:rPr lang="en-US" sz="2400" dirty="0"/>
              <a:t> </a:t>
            </a:r>
            <a:r>
              <a:rPr lang="en-US" sz="2400" dirty="0" err="1"/>
              <a:t>pemakai</a:t>
            </a:r>
            <a:r>
              <a:rPr lang="en-US" sz="2400" dirty="0"/>
              <a:t> </a:t>
            </a:r>
            <a:r>
              <a:rPr lang="en-US" sz="2400" dirty="0" err="1"/>
              <a:t>ringan</a:t>
            </a:r>
            <a:r>
              <a:rPr lang="en-US" sz="2400" dirty="0"/>
              <a:t>?</a:t>
            </a:r>
            <a:endParaRPr lang="id-ID" sz="2400" dirty="0"/>
          </a:p>
          <a:p>
            <a:pPr lvl="0"/>
            <a:r>
              <a:rPr lang="en-US" sz="2400" dirty="0" err="1"/>
              <a:t>Adakah</a:t>
            </a:r>
            <a:r>
              <a:rPr lang="en-US" sz="2400" dirty="0"/>
              <a:t> </a:t>
            </a:r>
            <a:r>
              <a:rPr lang="en-US" sz="2400" dirty="0" err="1"/>
              <a:t>produk</a:t>
            </a:r>
            <a:r>
              <a:rPr lang="en-US" sz="2400" dirty="0"/>
              <a:t> </a:t>
            </a:r>
            <a:r>
              <a:rPr lang="en-US" sz="2400" dirty="0" err="1"/>
              <a:t>pelengkap</a:t>
            </a:r>
            <a:r>
              <a:rPr lang="en-US" sz="2400" dirty="0"/>
              <a:t> </a:t>
            </a:r>
            <a:r>
              <a:rPr lang="en-US" sz="2400" dirty="0" err="1"/>
              <a:t>selama</a:t>
            </a:r>
            <a:r>
              <a:rPr lang="en-US" sz="2400" dirty="0"/>
              <a:t> </a:t>
            </a:r>
            <a:r>
              <a:rPr lang="en-US" sz="2400" dirty="0" err="1"/>
              <a:t>pemakaian</a:t>
            </a:r>
            <a:r>
              <a:rPr lang="en-US" sz="2400" dirty="0"/>
              <a:t> </a:t>
            </a:r>
            <a:r>
              <a:rPr lang="en-US" sz="2400" dirty="0" err="1"/>
              <a:t>produk</a:t>
            </a:r>
            <a:r>
              <a:rPr lang="en-US" sz="2400" dirty="0"/>
              <a:t> </a:t>
            </a:r>
            <a:r>
              <a:rPr lang="en-US" sz="2400" dirty="0" err="1"/>
              <a:t>kita</a:t>
            </a:r>
            <a:r>
              <a:rPr lang="en-US" sz="2400" dirty="0"/>
              <a:t>?</a:t>
            </a:r>
            <a:endParaRPr lang="id-ID" sz="2400" dirty="0"/>
          </a:p>
          <a:p>
            <a:pPr lvl="0"/>
            <a:r>
              <a:rPr lang="en-US" sz="2400" dirty="0" err="1"/>
              <a:t>Apa</a:t>
            </a:r>
            <a:r>
              <a:rPr lang="en-US" sz="2400" dirty="0"/>
              <a:t> yang </a:t>
            </a:r>
            <a:r>
              <a:rPr lang="en-US" sz="2400" dirty="0" err="1"/>
              <a:t>dilakukan</a:t>
            </a:r>
            <a:r>
              <a:rPr lang="en-US" sz="2400" dirty="0"/>
              <a:t> </a:t>
            </a:r>
            <a:r>
              <a:rPr lang="en-US" sz="2400" dirty="0" err="1"/>
              <a:t>konsumen</a:t>
            </a:r>
            <a:r>
              <a:rPr lang="en-US" sz="2400" dirty="0"/>
              <a:t> </a:t>
            </a:r>
            <a:r>
              <a:rPr lang="en-US" sz="2400" dirty="0" err="1"/>
              <a:t>setelah</a:t>
            </a:r>
            <a:r>
              <a:rPr lang="en-US" sz="2400" dirty="0"/>
              <a:t> </a:t>
            </a:r>
            <a:r>
              <a:rPr lang="en-US" sz="2400" dirty="0" err="1"/>
              <a:t>memakai</a:t>
            </a:r>
            <a:r>
              <a:rPr lang="en-US" sz="2400" dirty="0"/>
              <a:t> </a:t>
            </a:r>
            <a:r>
              <a:rPr lang="en-US" sz="2400" dirty="0" err="1"/>
              <a:t>produk</a:t>
            </a:r>
            <a:r>
              <a:rPr lang="en-US" sz="2400" dirty="0"/>
              <a:t> </a:t>
            </a:r>
            <a:r>
              <a:rPr lang="en-US" sz="2400" dirty="0" err="1"/>
              <a:t>kita</a:t>
            </a:r>
            <a:r>
              <a:rPr lang="en-US" sz="2400" dirty="0"/>
              <a:t>?</a:t>
            </a:r>
            <a:endParaRPr lang="id-ID" sz="2400" dirty="0"/>
          </a:p>
          <a:p>
            <a:pPr lvl="0"/>
            <a:r>
              <a:rPr lang="en-US" sz="2400" dirty="0" err="1"/>
              <a:t>Apakah</a:t>
            </a:r>
            <a:r>
              <a:rPr lang="en-US" sz="2400" dirty="0"/>
              <a:t> </a:t>
            </a:r>
            <a:r>
              <a:rPr lang="en-US" sz="2400" dirty="0" err="1"/>
              <a:t>konsumen</a:t>
            </a:r>
            <a:r>
              <a:rPr lang="en-US" sz="2400" dirty="0"/>
              <a:t> </a:t>
            </a:r>
            <a:r>
              <a:rPr lang="en-US" sz="2400" dirty="0" err="1"/>
              <a:t>mendaur</a:t>
            </a:r>
            <a:r>
              <a:rPr lang="en-US" sz="2400" dirty="0"/>
              <a:t> </a:t>
            </a:r>
            <a:r>
              <a:rPr lang="en-US" sz="2400" dirty="0" err="1"/>
              <a:t>ulang</a:t>
            </a:r>
            <a:r>
              <a:rPr lang="en-US" sz="2400" dirty="0"/>
              <a:t> </a:t>
            </a:r>
            <a:r>
              <a:rPr lang="en-US" sz="2400" dirty="0" err="1"/>
              <a:t>produk</a:t>
            </a:r>
            <a:r>
              <a:rPr lang="en-US" sz="2400" dirty="0"/>
              <a:t> </a:t>
            </a:r>
            <a:r>
              <a:rPr lang="en-US" sz="2400" dirty="0" err="1"/>
              <a:t>atau</a:t>
            </a:r>
            <a:r>
              <a:rPr lang="en-US" sz="2400" dirty="0"/>
              <a:t> </a:t>
            </a:r>
            <a:r>
              <a:rPr lang="en-US" sz="2400" dirty="0" err="1"/>
              <a:t>kemasan</a:t>
            </a:r>
            <a:r>
              <a:rPr lang="en-US" sz="2400" dirty="0"/>
              <a:t> </a:t>
            </a:r>
            <a:r>
              <a:rPr lang="en-US" sz="2400" dirty="0" err="1"/>
              <a:t>produk</a:t>
            </a:r>
            <a:r>
              <a:rPr lang="en-US" sz="2400" dirty="0"/>
              <a:t> </a:t>
            </a:r>
            <a:r>
              <a:rPr lang="en-US" sz="2400" dirty="0" err="1"/>
              <a:t>kita</a:t>
            </a:r>
            <a:r>
              <a:rPr lang="en-US" sz="2400" dirty="0"/>
              <a:t>?</a:t>
            </a:r>
            <a:endParaRPr lang="id-ID" sz="2400" dirty="0"/>
          </a:p>
          <a:p>
            <a:pPr marL="203200" lvl="0" indent="0">
              <a:buNone/>
            </a:pPr>
            <a:endParaRPr lang="en-US" sz="2400" b="0" i="0" u="none" strike="noStrike" cap="none" dirty="0">
              <a:solidFill>
                <a:schemeClr val="dk1"/>
              </a:solidFill>
              <a:sym typeface="Impact"/>
            </a:endParaRPr>
          </a:p>
        </p:txBody>
      </p:sp>
    </p:spTree>
    <p:extLst>
      <p:ext uri="{BB962C8B-B14F-4D97-AF65-F5344CB8AC3E}">
        <p14:creationId xmlns:p14="http://schemas.microsoft.com/office/powerpoint/2010/main" val="419737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Shape 224"/>
          <p:cNvPicPr preferRelativeResize="0"/>
          <p:nvPr/>
        </p:nvPicPr>
        <p:blipFill rotWithShape="1">
          <a:blip r:embed="rId3">
            <a:alphaModFix/>
            <a:extLst>
              <a:ext uri="{BEBA8EAE-BF5A-486C-A8C5-ECC9F3942E4B}">
                <a14:imgProps xmlns:a14="http://schemas.microsoft.com/office/drawing/2010/main">
                  <a14:imgLayer r:embed="rId4">
                    <a14:imgEffect>
                      <a14:sharpenSoften amount="-19000"/>
                    </a14:imgEffect>
                    <a14:imgEffect>
                      <a14:brightnessContrast bright="37000" contrast="-57000"/>
                    </a14:imgEffect>
                  </a14:imgLayer>
                </a14:imgProps>
              </a:ext>
            </a:extLst>
          </a:blip>
          <a:srcRect/>
          <a:stretch/>
        </p:blipFill>
        <p:spPr>
          <a:xfrm>
            <a:off x="7964486" y="2589211"/>
            <a:ext cx="3741737" cy="3011487"/>
          </a:xfrm>
          <a:prstGeom prst="rect">
            <a:avLst/>
          </a:prstGeom>
          <a:noFill/>
          <a:ln>
            <a:noFill/>
          </a:ln>
        </p:spPr>
      </p:pic>
      <p:sp>
        <p:nvSpPr>
          <p:cNvPr id="222" name="Shape 222"/>
          <p:cNvSpPr txBox="1">
            <a:spLocks noGrp="1"/>
          </p:cNvSpPr>
          <p:nvPr>
            <p:ph type="title"/>
          </p:nvPr>
        </p:nvSpPr>
        <p:spPr>
          <a:xfrm>
            <a:off x="684212" y="222250"/>
            <a:ext cx="10396536" cy="11525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800" b="0" i="0" u="none" strike="noStrike" cap="none" dirty="0">
                <a:solidFill>
                  <a:schemeClr val="accent1"/>
                </a:solidFill>
                <a:latin typeface="Impact"/>
                <a:ea typeface="Impact"/>
                <a:cs typeface="Impact"/>
                <a:sym typeface="Impact"/>
              </a:rPr>
              <a:t>ANALISIS KONSUMEN</a:t>
            </a:r>
          </a:p>
        </p:txBody>
      </p:sp>
      <p:sp>
        <p:nvSpPr>
          <p:cNvPr id="223" name="Shape 223"/>
          <p:cNvSpPr txBox="1">
            <a:spLocks noGrp="1"/>
          </p:cNvSpPr>
          <p:nvPr>
            <p:ph type="body" idx="1"/>
          </p:nvPr>
        </p:nvSpPr>
        <p:spPr>
          <a:xfrm>
            <a:off x="684212" y="1716086"/>
            <a:ext cx="10393361" cy="4161186"/>
          </a:xfrm>
          <a:prstGeom prst="rect">
            <a:avLst/>
          </a:prstGeom>
          <a:noFill/>
          <a:ln>
            <a:noFill/>
          </a:ln>
        </p:spPr>
        <p:txBody>
          <a:bodyPr lIns="91425" tIns="45700" rIns="91425" bIns="45700" anchor="ctr" anchorCtr="0">
            <a:noAutofit/>
          </a:bodyPr>
          <a:lstStyle/>
          <a:p>
            <a:pPr marL="0" marR="0" lvl="0" indent="0" algn="l" rtl="0">
              <a:lnSpc>
                <a:spcPct val="120000"/>
              </a:lnSpc>
              <a:spcBef>
                <a:spcPts val="1000"/>
              </a:spcBef>
              <a:spcAft>
                <a:spcPts val="0"/>
              </a:spcAft>
              <a:buClr>
                <a:schemeClr val="accent1"/>
              </a:buClr>
              <a:buSzPct val="160000"/>
              <a:buNone/>
            </a:pPr>
            <a:r>
              <a:rPr lang="id-ID" sz="2400" dirty="0"/>
              <a:t>3. WHERE</a:t>
            </a:r>
            <a:endParaRPr lang="id-ID" sz="2400" b="0" i="0" u="none" strike="noStrike" cap="none" dirty="0">
              <a:solidFill>
                <a:schemeClr val="dk1"/>
              </a:solidFill>
              <a:sym typeface="Impact"/>
            </a:endParaRPr>
          </a:p>
          <a:p>
            <a:pPr lvl="0"/>
            <a:r>
              <a:rPr lang="en-US" sz="2400" dirty="0"/>
              <a:t>Dari </a:t>
            </a:r>
            <a:r>
              <a:rPr lang="en-US" sz="2400" dirty="0" err="1"/>
              <a:t>perantara</a:t>
            </a:r>
            <a:r>
              <a:rPr lang="en-US" sz="2400" dirty="0"/>
              <a:t> </a:t>
            </a:r>
            <a:r>
              <a:rPr lang="en-US" sz="2400" dirty="0" err="1"/>
              <a:t>tipe</a:t>
            </a:r>
            <a:r>
              <a:rPr lang="en-US" sz="2400" dirty="0"/>
              <a:t> </a:t>
            </a:r>
            <a:r>
              <a:rPr lang="en-US" sz="2400" dirty="0" err="1"/>
              <a:t>apa</a:t>
            </a:r>
            <a:r>
              <a:rPr lang="en-US" sz="2400" dirty="0"/>
              <a:t> </a:t>
            </a:r>
            <a:r>
              <a:rPr lang="en-US" sz="2400" dirty="0" err="1"/>
              <a:t>konsumen</a:t>
            </a:r>
            <a:r>
              <a:rPr lang="en-US" sz="2400" dirty="0"/>
              <a:t> </a:t>
            </a:r>
            <a:r>
              <a:rPr lang="en-US" sz="2400" dirty="0" err="1"/>
              <a:t>membeli</a:t>
            </a:r>
            <a:r>
              <a:rPr lang="en-US" sz="2400" dirty="0"/>
              <a:t> </a:t>
            </a:r>
            <a:r>
              <a:rPr lang="en-US" sz="2400" dirty="0" err="1"/>
              <a:t>produk</a:t>
            </a:r>
            <a:r>
              <a:rPr lang="en-US" sz="2400" dirty="0"/>
              <a:t> </a:t>
            </a:r>
            <a:r>
              <a:rPr lang="en-US" sz="2400" dirty="0" err="1"/>
              <a:t>kita</a:t>
            </a:r>
            <a:r>
              <a:rPr lang="en-US" sz="2400" dirty="0"/>
              <a:t>?</a:t>
            </a:r>
            <a:endParaRPr lang="id-ID" sz="2400" dirty="0"/>
          </a:p>
          <a:p>
            <a:pPr lvl="0"/>
            <a:r>
              <a:rPr lang="en-US" sz="2400" dirty="0" err="1"/>
              <a:t>Apakah</a:t>
            </a:r>
            <a:r>
              <a:rPr lang="en-US" sz="2400" dirty="0"/>
              <a:t> </a:t>
            </a:r>
            <a:r>
              <a:rPr lang="en-US" sz="2400" i="1" dirty="0"/>
              <a:t>electronic commerce</a:t>
            </a:r>
            <a:r>
              <a:rPr lang="en-US" sz="2400" dirty="0"/>
              <a:t> </a:t>
            </a:r>
            <a:r>
              <a:rPr lang="id-ID" sz="2400" dirty="0"/>
              <a:t> </a:t>
            </a:r>
            <a:r>
              <a:rPr lang="en-US" sz="2400" dirty="0" err="1"/>
              <a:t>berpengaruh</a:t>
            </a:r>
            <a:r>
              <a:rPr lang="en-US" sz="2400" dirty="0"/>
              <a:t> </a:t>
            </a:r>
            <a:r>
              <a:rPr lang="en-US" sz="2400" dirty="0" err="1"/>
              <a:t>pada</a:t>
            </a:r>
            <a:r>
              <a:rPr lang="en-US" sz="2400" dirty="0"/>
              <a:t> </a:t>
            </a:r>
            <a:r>
              <a:rPr lang="en-US" sz="2400" dirty="0" err="1"/>
              <a:t>penjualan</a:t>
            </a:r>
            <a:r>
              <a:rPr lang="en-US" sz="2400" dirty="0"/>
              <a:t> </a:t>
            </a:r>
            <a:r>
              <a:rPr lang="en-US" sz="2400" dirty="0" err="1"/>
              <a:t>produk</a:t>
            </a:r>
            <a:r>
              <a:rPr lang="en-US" sz="2400" dirty="0"/>
              <a:t> </a:t>
            </a:r>
            <a:r>
              <a:rPr lang="en-US" sz="2400" dirty="0" err="1"/>
              <a:t>kita</a:t>
            </a:r>
            <a:r>
              <a:rPr lang="en-US" sz="2400" dirty="0"/>
              <a:t>?</a:t>
            </a:r>
            <a:endParaRPr lang="id-ID" sz="2400" dirty="0"/>
          </a:p>
          <a:p>
            <a:pPr lvl="0"/>
            <a:r>
              <a:rPr lang="en-US" sz="2400" dirty="0" err="1"/>
              <a:t>Apakah</a:t>
            </a:r>
            <a:r>
              <a:rPr lang="en-US" sz="2400" dirty="0"/>
              <a:t> </a:t>
            </a:r>
            <a:r>
              <a:rPr lang="en-US" sz="2400" dirty="0" err="1"/>
              <a:t>konsumen</a:t>
            </a:r>
            <a:r>
              <a:rPr lang="en-US" sz="2400" dirty="0"/>
              <a:t> </a:t>
            </a:r>
            <a:r>
              <a:rPr lang="en-US" sz="2400" dirty="0" err="1"/>
              <a:t>meningkatkan</a:t>
            </a:r>
            <a:r>
              <a:rPr lang="en-US" sz="2400" dirty="0"/>
              <a:t> </a:t>
            </a:r>
            <a:r>
              <a:rPr lang="en-US" sz="2400" dirty="0" err="1"/>
              <a:t>pembelian</a:t>
            </a:r>
            <a:r>
              <a:rPr lang="en-US" sz="2400" dirty="0"/>
              <a:t> </a:t>
            </a:r>
            <a:r>
              <a:rPr lang="en-US" sz="2400" dirty="0" err="1"/>
              <a:t>mereka</a:t>
            </a:r>
            <a:r>
              <a:rPr lang="en-US" sz="2400" dirty="0"/>
              <a:t> </a:t>
            </a:r>
            <a:r>
              <a:rPr lang="en-US" sz="2400" dirty="0" err="1"/>
              <a:t>melalui</a:t>
            </a:r>
            <a:r>
              <a:rPr lang="en-US" sz="2400" dirty="0"/>
              <a:t> </a:t>
            </a:r>
            <a:r>
              <a:rPr lang="en-US" sz="2400" dirty="0" err="1"/>
              <a:t>jalur</a:t>
            </a:r>
            <a:r>
              <a:rPr lang="en-US" sz="2400" dirty="0"/>
              <a:t> </a:t>
            </a:r>
            <a:r>
              <a:rPr lang="en-US" sz="2400" dirty="0" err="1"/>
              <a:t>bukan</a:t>
            </a:r>
            <a:r>
              <a:rPr lang="en-US" sz="2400" dirty="0"/>
              <a:t> </a:t>
            </a:r>
            <a:r>
              <a:rPr lang="en-US" sz="2400" dirty="0" err="1"/>
              <a:t>toko</a:t>
            </a:r>
            <a:r>
              <a:rPr lang="en-US" sz="2400" dirty="0"/>
              <a:t> </a:t>
            </a:r>
            <a:r>
              <a:rPr lang="en-US" sz="2400" dirty="0" err="1"/>
              <a:t>seperti</a:t>
            </a:r>
            <a:r>
              <a:rPr lang="en-US" sz="2400" dirty="0"/>
              <a:t> internet, MLM </a:t>
            </a:r>
            <a:r>
              <a:rPr lang="en-US" sz="2400" dirty="0" err="1"/>
              <a:t>atau</a:t>
            </a:r>
            <a:r>
              <a:rPr lang="en-US" sz="2400" dirty="0"/>
              <a:t> </a:t>
            </a:r>
            <a:r>
              <a:rPr lang="en-US" sz="2400" dirty="0" err="1"/>
              <a:t>katalog</a:t>
            </a:r>
            <a:r>
              <a:rPr lang="en-US" sz="2400" dirty="0"/>
              <a:t>?</a:t>
            </a:r>
            <a:endParaRPr lang="id-ID" sz="2400" dirty="0"/>
          </a:p>
          <a:p>
            <a:pPr marL="203200" lvl="0" indent="0">
              <a:buNone/>
            </a:pPr>
            <a:endParaRPr lang="en-US" sz="2400" b="0" i="0" u="none" strike="noStrike" cap="none" dirty="0">
              <a:solidFill>
                <a:schemeClr val="dk1"/>
              </a:solidFill>
              <a:sym typeface="Impact"/>
            </a:endParaRPr>
          </a:p>
        </p:txBody>
      </p:sp>
    </p:spTree>
    <p:extLst>
      <p:ext uri="{BB962C8B-B14F-4D97-AF65-F5344CB8AC3E}">
        <p14:creationId xmlns:p14="http://schemas.microsoft.com/office/powerpoint/2010/main" val="86001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Shape 224"/>
          <p:cNvPicPr preferRelativeResize="0"/>
          <p:nvPr/>
        </p:nvPicPr>
        <p:blipFill rotWithShape="1">
          <a:blip r:embed="rId3">
            <a:alphaModFix/>
            <a:extLst>
              <a:ext uri="{BEBA8EAE-BF5A-486C-A8C5-ECC9F3942E4B}">
                <a14:imgProps xmlns:a14="http://schemas.microsoft.com/office/drawing/2010/main">
                  <a14:imgLayer r:embed="rId4">
                    <a14:imgEffect>
                      <a14:sharpenSoften amount="-19000"/>
                    </a14:imgEffect>
                    <a14:imgEffect>
                      <a14:brightnessContrast bright="37000" contrast="-57000"/>
                    </a14:imgEffect>
                  </a14:imgLayer>
                </a14:imgProps>
              </a:ext>
            </a:extLst>
          </a:blip>
          <a:srcRect/>
          <a:stretch/>
        </p:blipFill>
        <p:spPr>
          <a:xfrm>
            <a:off x="7964486" y="2589211"/>
            <a:ext cx="3741737" cy="3011487"/>
          </a:xfrm>
          <a:prstGeom prst="rect">
            <a:avLst/>
          </a:prstGeom>
          <a:noFill/>
          <a:ln>
            <a:noFill/>
          </a:ln>
        </p:spPr>
      </p:pic>
      <p:sp>
        <p:nvSpPr>
          <p:cNvPr id="222" name="Shape 222"/>
          <p:cNvSpPr txBox="1">
            <a:spLocks noGrp="1"/>
          </p:cNvSpPr>
          <p:nvPr>
            <p:ph type="title"/>
          </p:nvPr>
        </p:nvSpPr>
        <p:spPr>
          <a:xfrm>
            <a:off x="684212" y="222250"/>
            <a:ext cx="10396536" cy="11525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800" b="0" i="0" u="none" strike="noStrike" cap="none" dirty="0">
                <a:solidFill>
                  <a:schemeClr val="accent1"/>
                </a:solidFill>
                <a:latin typeface="Impact"/>
                <a:ea typeface="Impact"/>
                <a:cs typeface="Impact"/>
                <a:sym typeface="Impact"/>
              </a:rPr>
              <a:t>ANALISIS KONSUMEN</a:t>
            </a:r>
          </a:p>
        </p:txBody>
      </p:sp>
      <p:sp>
        <p:nvSpPr>
          <p:cNvPr id="223" name="Shape 223"/>
          <p:cNvSpPr txBox="1">
            <a:spLocks noGrp="1"/>
          </p:cNvSpPr>
          <p:nvPr>
            <p:ph type="body" idx="1"/>
          </p:nvPr>
        </p:nvSpPr>
        <p:spPr>
          <a:xfrm>
            <a:off x="684212" y="1716086"/>
            <a:ext cx="10393361" cy="4161186"/>
          </a:xfrm>
          <a:prstGeom prst="rect">
            <a:avLst/>
          </a:prstGeom>
          <a:noFill/>
          <a:ln>
            <a:noFill/>
          </a:ln>
        </p:spPr>
        <p:txBody>
          <a:bodyPr lIns="91425" tIns="45700" rIns="91425" bIns="45700" anchor="ctr" anchorCtr="0">
            <a:noAutofit/>
          </a:bodyPr>
          <a:lstStyle/>
          <a:p>
            <a:pPr marL="0" marR="0" lvl="0" indent="0" algn="l" rtl="0">
              <a:lnSpc>
                <a:spcPct val="120000"/>
              </a:lnSpc>
              <a:spcBef>
                <a:spcPts val="1000"/>
              </a:spcBef>
              <a:spcAft>
                <a:spcPts val="0"/>
              </a:spcAft>
              <a:buClr>
                <a:schemeClr val="accent1"/>
              </a:buClr>
              <a:buSzPct val="160000"/>
              <a:buNone/>
            </a:pPr>
            <a:r>
              <a:rPr lang="id-ID" sz="2400" dirty="0"/>
              <a:t>4. WHEN</a:t>
            </a:r>
            <a:endParaRPr lang="id-ID" sz="2400" b="0" i="0" u="none" strike="noStrike" cap="none" dirty="0">
              <a:solidFill>
                <a:schemeClr val="dk1"/>
              </a:solidFill>
              <a:sym typeface="Impact"/>
            </a:endParaRPr>
          </a:p>
          <a:p>
            <a:pPr lvl="0"/>
            <a:r>
              <a:rPr lang="en-US" sz="2400" dirty="0" err="1"/>
              <a:t>Apakah</a:t>
            </a:r>
            <a:r>
              <a:rPr lang="en-US" sz="2400" dirty="0"/>
              <a:t> </a:t>
            </a:r>
            <a:r>
              <a:rPr lang="en-US" sz="2400" dirty="0" err="1"/>
              <a:t>pembelian</a:t>
            </a:r>
            <a:r>
              <a:rPr lang="en-US" sz="2400" dirty="0"/>
              <a:t> </a:t>
            </a:r>
            <a:r>
              <a:rPr lang="en-US" sz="2400" dirty="0" err="1"/>
              <a:t>produk</a:t>
            </a:r>
            <a:r>
              <a:rPr lang="en-US" sz="2400" dirty="0"/>
              <a:t> </a:t>
            </a:r>
            <a:r>
              <a:rPr lang="en-US" sz="2400" dirty="0" err="1"/>
              <a:t>kita</a:t>
            </a:r>
            <a:r>
              <a:rPr lang="en-US" sz="2400" dirty="0"/>
              <a:t> </a:t>
            </a:r>
            <a:r>
              <a:rPr lang="en-US" sz="2400" dirty="0" err="1"/>
              <a:t>bersifat</a:t>
            </a:r>
            <a:r>
              <a:rPr lang="en-US" sz="2400" dirty="0"/>
              <a:t> </a:t>
            </a:r>
            <a:r>
              <a:rPr lang="en-US" sz="2400" dirty="0" err="1"/>
              <a:t>musiman</a:t>
            </a:r>
            <a:r>
              <a:rPr lang="en-US" sz="2400" dirty="0"/>
              <a:t>?</a:t>
            </a:r>
            <a:endParaRPr lang="id-ID" sz="2400" dirty="0"/>
          </a:p>
          <a:p>
            <a:pPr lvl="0"/>
            <a:r>
              <a:rPr lang="en-US" sz="2400" dirty="0" err="1"/>
              <a:t>Bagaimana</a:t>
            </a:r>
            <a:r>
              <a:rPr lang="en-US" sz="2400" dirty="0"/>
              <a:t> </a:t>
            </a:r>
            <a:r>
              <a:rPr lang="en-US" sz="2400" dirty="0" err="1"/>
              <a:t>pengaruh</a:t>
            </a:r>
            <a:r>
              <a:rPr lang="en-US" sz="2400" dirty="0"/>
              <a:t> event-event </a:t>
            </a:r>
            <a:r>
              <a:rPr lang="en-US" sz="2400" dirty="0" err="1"/>
              <a:t>promosi</a:t>
            </a:r>
            <a:r>
              <a:rPr lang="en-US" sz="2400" dirty="0"/>
              <a:t> </a:t>
            </a:r>
            <a:r>
              <a:rPr lang="en-US" sz="2400" dirty="0" err="1"/>
              <a:t>terhadap</a:t>
            </a:r>
            <a:r>
              <a:rPr lang="en-US" sz="2400" dirty="0"/>
              <a:t> </a:t>
            </a:r>
            <a:r>
              <a:rPr lang="en-US" sz="2400" dirty="0" err="1"/>
              <a:t>pembelian</a:t>
            </a:r>
            <a:r>
              <a:rPr lang="en-US" sz="2400" dirty="0"/>
              <a:t> </a:t>
            </a:r>
            <a:r>
              <a:rPr lang="en-US" sz="2400" dirty="0" err="1"/>
              <a:t>dan</a:t>
            </a:r>
            <a:r>
              <a:rPr lang="en-US" sz="2400" dirty="0"/>
              <a:t> </a:t>
            </a:r>
            <a:r>
              <a:rPr lang="en-US" sz="2400" dirty="0" err="1"/>
              <a:t>konsumsi</a:t>
            </a:r>
            <a:r>
              <a:rPr lang="en-US" sz="2400" dirty="0"/>
              <a:t> </a:t>
            </a:r>
            <a:r>
              <a:rPr lang="en-US" sz="2400" dirty="0" err="1"/>
              <a:t>produk</a:t>
            </a:r>
            <a:r>
              <a:rPr lang="en-US" sz="2400" dirty="0"/>
              <a:t> </a:t>
            </a:r>
            <a:r>
              <a:rPr lang="en-US" sz="2400" dirty="0" err="1"/>
              <a:t>kita</a:t>
            </a:r>
            <a:r>
              <a:rPr lang="en-US" sz="2400" dirty="0"/>
              <a:t>?</a:t>
            </a:r>
            <a:endParaRPr lang="id-ID" sz="2400" dirty="0"/>
          </a:p>
          <a:p>
            <a:pPr lvl="0"/>
            <a:r>
              <a:rPr lang="en-US" sz="2400" dirty="0" err="1"/>
              <a:t>Apakah</a:t>
            </a:r>
            <a:r>
              <a:rPr lang="en-US" sz="2400" dirty="0"/>
              <a:t> </a:t>
            </a:r>
            <a:r>
              <a:rPr lang="en-US" sz="2400" dirty="0" err="1"/>
              <a:t>pembelian</a:t>
            </a:r>
            <a:r>
              <a:rPr lang="en-US" sz="2400" dirty="0"/>
              <a:t> </a:t>
            </a:r>
            <a:r>
              <a:rPr lang="en-US" sz="2400" dirty="0" err="1"/>
              <a:t>produk</a:t>
            </a:r>
            <a:r>
              <a:rPr lang="en-US" sz="2400" dirty="0"/>
              <a:t> </a:t>
            </a:r>
            <a:r>
              <a:rPr lang="en-US" sz="2400" dirty="0" err="1"/>
              <a:t>kita</a:t>
            </a:r>
            <a:r>
              <a:rPr lang="en-US" sz="2400" dirty="0"/>
              <a:t> </a:t>
            </a:r>
            <a:r>
              <a:rPr lang="en-US" sz="2400" dirty="0" err="1"/>
              <a:t>terkait</a:t>
            </a:r>
            <a:r>
              <a:rPr lang="en-US" sz="2400" dirty="0"/>
              <a:t> </a:t>
            </a:r>
            <a:r>
              <a:rPr lang="en-US" sz="2400" dirty="0" err="1"/>
              <a:t>dengan</a:t>
            </a:r>
            <a:r>
              <a:rPr lang="en-US" sz="2400" dirty="0"/>
              <a:t> </a:t>
            </a:r>
            <a:r>
              <a:rPr lang="en-US" sz="2400" dirty="0" err="1"/>
              <a:t>perubahan</a:t>
            </a:r>
            <a:r>
              <a:rPr lang="en-US" sz="2400" dirty="0"/>
              <a:t> </a:t>
            </a:r>
            <a:r>
              <a:rPr lang="en-US" sz="2400" dirty="0" err="1"/>
              <a:t>lingkungan</a:t>
            </a:r>
            <a:r>
              <a:rPr lang="en-US" sz="2400" dirty="0"/>
              <a:t> </a:t>
            </a:r>
            <a:r>
              <a:rPr lang="en-US" sz="2400" dirty="0" err="1"/>
              <a:t>fisik</a:t>
            </a:r>
            <a:r>
              <a:rPr lang="en-US" sz="2400" dirty="0"/>
              <a:t>, </a:t>
            </a:r>
            <a:r>
              <a:rPr lang="en-US" sz="2400" dirty="0" err="1"/>
              <a:t>waktu</a:t>
            </a:r>
            <a:r>
              <a:rPr lang="en-US" sz="2400" dirty="0"/>
              <a:t>, </a:t>
            </a:r>
            <a:r>
              <a:rPr lang="en-US" sz="2400" dirty="0" err="1"/>
              <a:t>maupuntugas</a:t>
            </a:r>
            <a:r>
              <a:rPr lang="en-US" sz="2400" dirty="0"/>
              <a:t> </a:t>
            </a:r>
            <a:r>
              <a:rPr lang="en-US" sz="2400" dirty="0" err="1"/>
              <a:t>pembelian</a:t>
            </a:r>
            <a:r>
              <a:rPr lang="en-US" sz="2400" dirty="0"/>
              <a:t>?</a:t>
            </a:r>
            <a:endParaRPr lang="id-ID" sz="2400" dirty="0"/>
          </a:p>
          <a:p>
            <a:pPr marL="203200" lvl="0" indent="0">
              <a:buNone/>
            </a:pPr>
            <a:endParaRPr lang="en-US" sz="2400" b="0" i="0" u="none" strike="noStrike" cap="none" dirty="0">
              <a:solidFill>
                <a:schemeClr val="dk1"/>
              </a:solidFill>
              <a:sym typeface="Impact"/>
            </a:endParaRPr>
          </a:p>
        </p:txBody>
      </p:sp>
    </p:spTree>
    <p:extLst>
      <p:ext uri="{BB962C8B-B14F-4D97-AF65-F5344CB8AC3E}">
        <p14:creationId xmlns:p14="http://schemas.microsoft.com/office/powerpoint/2010/main" val="219207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47700" y="284162"/>
            <a:ext cx="10394949" cy="4086224"/>
          </a:xfrm>
          <a:prstGeom prst="rect">
            <a:avLst/>
          </a:prstGeom>
          <a:noFill/>
          <a:ln>
            <a:noFill/>
          </a:ln>
        </p:spPr>
        <p:txBody>
          <a:bodyPr lIns="91425" tIns="45700" rIns="91425" bIns="45700" anchor="ctr" anchorCtr="0">
            <a:noAutofit/>
          </a:bodyPr>
          <a:lstStyle/>
          <a:p>
            <a:pPr marL="0" marR="0" lvl="0" indent="0" algn="just" rtl="0">
              <a:lnSpc>
                <a:spcPct val="120000"/>
              </a:lnSpc>
              <a:spcBef>
                <a:spcPts val="0"/>
              </a:spcBef>
              <a:spcAft>
                <a:spcPts val="0"/>
              </a:spcAft>
              <a:buClr>
                <a:schemeClr val="accent1"/>
              </a:buClr>
              <a:buSzPct val="25000"/>
              <a:buFont typeface="Arial"/>
              <a:buNone/>
            </a:pPr>
            <a:r>
              <a:rPr lang="en-US" sz="2000" b="0" i="0" u="none" strike="noStrike" cap="none">
                <a:solidFill>
                  <a:schemeClr val="dk1"/>
                </a:solidFill>
                <a:latin typeface="Impact"/>
                <a:ea typeface="Impact"/>
                <a:cs typeface="Impact"/>
                <a:sym typeface="Impact"/>
              </a:rPr>
              <a:t>PERUBAHAN SITUASI PASAR BELAKANG INI BANYAK DISEBABKAN OLEH ADANYA PERUBAHAN KEBUTUHAN PEMBELI, TEKNOLOGI YANG SEMAKIN BERKEMBANG, BERUBAHNYA KEKUATAN SOSIAL EKONOMI, DAN KEGIATAN PERSAINGAN ANTAR PRODUSEN.</a:t>
            </a:r>
          </a:p>
          <a:p>
            <a:pPr marL="0" marR="0" lvl="0" indent="0" algn="just" rtl="0">
              <a:lnSpc>
                <a:spcPct val="120000"/>
              </a:lnSpc>
              <a:spcBef>
                <a:spcPts val="1000"/>
              </a:spcBef>
              <a:spcAft>
                <a:spcPts val="0"/>
              </a:spcAft>
              <a:buClr>
                <a:schemeClr val="accent1"/>
              </a:buClr>
              <a:buSzPct val="25000"/>
              <a:buFont typeface="Arial"/>
              <a:buNone/>
            </a:pPr>
            <a:br>
              <a:rPr lang="en-US" sz="2000" b="0" i="0" u="none" strike="noStrike" cap="none">
                <a:solidFill>
                  <a:schemeClr val="dk1"/>
                </a:solidFill>
                <a:latin typeface="Impact"/>
                <a:ea typeface="Impact"/>
                <a:cs typeface="Impact"/>
                <a:sym typeface="Impact"/>
              </a:rPr>
            </a:br>
            <a:r>
              <a:rPr lang="en-US" sz="2000" b="0" i="0" u="none" strike="noStrike" cap="none">
                <a:solidFill>
                  <a:schemeClr val="dk1"/>
                </a:solidFill>
                <a:latin typeface="Impact"/>
                <a:ea typeface="Impact"/>
                <a:cs typeface="Impact"/>
                <a:sym typeface="Impact"/>
              </a:rPr>
              <a:t>MENURUT CRAVENS (2000), ANALISA SITUASI PASAR PERSAINGAN ADALAH LANGKAH PERTAMA DALAM MERANCANG STRATEGI BARU ATAU MENGKAJI STRATEGI YANG SUDAH ADA. ANALISA SITUASI INI DILAKUKAN SETELAH STRATEGI DIIMPLIKASIKAN UNTUK MENENTUKAN PERUBAHAN STRATEGI YANG DIPERLUKAN. PENILAIAN SITUASI BIASANYA PENDEFINISIAN DAN PENGANALISAAN PASAR, DAN ANALISA PESAING.</a:t>
            </a:r>
          </a:p>
        </p:txBody>
      </p:sp>
      <p:pic>
        <p:nvPicPr>
          <p:cNvPr id="189" name="Shape 189"/>
          <p:cNvPicPr preferRelativeResize="0"/>
          <p:nvPr/>
        </p:nvPicPr>
        <p:blipFill rotWithShape="1">
          <a:blip r:embed="rId3">
            <a:alphaModFix/>
          </a:blip>
          <a:srcRect/>
          <a:stretch/>
        </p:blipFill>
        <p:spPr>
          <a:xfrm>
            <a:off x="2098675" y="3841750"/>
            <a:ext cx="6196012" cy="17351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Shape 224"/>
          <p:cNvPicPr preferRelativeResize="0"/>
          <p:nvPr/>
        </p:nvPicPr>
        <p:blipFill rotWithShape="1">
          <a:blip r:embed="rId3">
            <a:alphaModFix/>
            <a:extLst>
              <a:ext uri="{BEBA8EAE-BF5A-486C-A8C5-ECC9F3942E4B}">
                <a14:imgProps xmlns:a14="http://schemas.microsoft.com/office/drawing/2010/main">
                  <a14:imgLayer r:embed="rId4">
                    <a14:imgEffect>
                      <a14:sharpenSoften amount="-19000"/>
                    </a14:imgEffect>
                    <a14:imgEffect>
                      <a14:brightnessContrast bright="37000" contrast="-57000"/>
                    </a14:imgEffect>
                  </a14:imgLayer>
                </a14:imgProps>
              </a:ext>
            </a:extLst>
          </a:blip>
          <a:srcRect/>
          <a:stretch/>
        </p:blipFill>
        <p:spPr>
          <a:xfrm>
            <a:off x="7964486" y="2589211"/>
            <a:ext cx="3741737" cy="3011487"/>
          </a:xfrm>
          <a:prstGeom prst="rect">
            <a:avLst/>
          </a:prstGeom>
          <a:noFill/>
          <a:ln>
            <a:noFill/>
          </a:ln>
        </p:spPr>
      </p:pic>
      <p:sp>
        <p:nvSpPr>
          <p:cNvPr id="222" name="Shape 222"/>
          <p:cNvSpPr txBox="1">
            <a:spLocks noGrp="1"/>
          </p:cNvSpPr>
          <p:nvPr>
            <p:ph type="title"/>
          </p:nvPr>
        </p:nvSpPr>
        <p:spPr>
          <a:xfrm>
            <a:off x="684212" y="222250"/>
            <a:ext cx="10396536" cy="11525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800" b="0" i="0" u="none" strike="noStrike" cap="none" dirty="0">
                <a:solidFill>
                  <a:schemeClr val="accent1"/>
                </a:solidFill>
                <a:latin typeface="Impact"/>
                <a:ea typeface="Impact"/>
                <a:cs typeface="Impact"/>
                <a:sym typeface="Impact"/>
              </a:rPr>
              <a:t>ANALISIS KONSUMEN</a:t>
            </a:r>
          </a:p>
        </p:txBody>
      </p:sp>
      <p:sp>
        <p:nvSpPr>
          <p:cNvPr id="223" name="Shape 223"/>
          <p:cNvSpPr txBox="1">
            <a:spLocks noGrp="1"/>
          </p:cNvSpPr>
          <p:nvPr>
            <p:ph type="body" idx="1"/>
          </p:nvPr>
        </p:nvSpPr>
        <p:spPr>
          <a:xfrm>
            <a:off x="684212" y="1716086"/>
            <a:ext cx="10393361" cy="4161186"/>
          </a:xfrm>
          <a:prstGeom prst="rect">
            <a:avLst/>
          </a:prstGeom>
          <a:noFill/>
          <a:ln>
            <a:noFill/>
          </a:ln>
        </p:spPr>
        <p:txBody>
          <a:bodyPr lIns="91425" tIns="45700" rIns="91425" bIns="45700" anchor="ctr" anchorCtr="0">
            <a:noAutofit/>
          </a:bodyPr>
          <a:lstStyle/>
          <a:p>
            <a:pPr marL="0" marR="0" lvl="0" indent="0" algn="l" rtl="0">
              <a:lnSpc>
                <a:spcPct val="120000"/>
              </a:lnSpc>
              <a:spcBef>
                <a:spcPts val="1000"/>
              </a:spcBef>
              <a:spcAft>
                <a:spcPts val="0"/>
              </a:spcAft>
              <a:buClr>
                <a:schemeClr val="accent1"/>
              </a:buClr>
              <a:buSzPct val="160000"/>
              <a:buNone/>
            </a:pPr>
            <a:r>
              <a:rPr lang="id-ID" sz="2400" dirty="0"/>
              <a:t>5. WHY</a:t>
            </a:r>
            <a:endParaRPr lang="id-ID" sz="2400" b="0" i="0" u="none" strike="noStrike" cap="none" dirty="0">
              <a:solidFill>
                <a:schemeClr val="dk1"/>
              </a:solidFill>
              <a:sym typeface="Impact"/>
            </a:endParaRPr>
          </a:p>
          <a:p>
            <a:pPr lvl="0"/>
            <a:r>
              <a:rPr lang="en-US" sz="2400" dirty="0" err="1"/>
              <a:t>Apa</a:t>
            </a:r>
            <a:r>
              <a:rPr lang="en-US" sz="2400" dirty="0"/>
              <a:t> </a:t>
            </a:r>
            <a:r>
              <a:rPr lang="en-US" sz="2400" dirty="0" err="1"/>
              <a:t>fitur-fitur</a:t>
            </a:r>
            <a:r>
              <a:rPr lang="en-US" sz="2400" dirty="0"/>
              <a:t> </a:t>
            </a:r>
            <a:r>
              <a:rPr lang="en-US" sz="2400" dirty="0" err="1"/>
              <a:t>dasar</a:t>
            </a:r>
            <a:r>
              <a:rPr lang="en-US" sz="2400" dirty="0"/>
              <a:t> </a:t>
            </a:r>
            <a:r>
              <a:rPr lang="en-US" sz="2400" dirty="0" err="1"/>
              <a:t>produk</a:t>
            </a:r>
            <a:r>
              <a:rPr lang="en-US" sz="2400" dirty="0"/>
              <a:t> </a:t>
            </a:r>
            <a:r>
              <a:rPr lang="en-US" sz="2400" dirty="0" err="1"/>
              <a:t>kita</a:t>
            </a:r>
            <a:r>
              <a:rPr lang="en-US" sz="2400" dirty="0"/>
              <a:t> </a:t>
            </a:r>
            <a:r>
              <a:rPr lang="en-US" sz="2400" dirty="0" err="1"/>
              <a:t>dan</a:t>
            </a:r>
            <a:r>
              <a:rPr lang="en-US" sz="2400" dirty="0"/>
              <a:t> </a:t>
            </a:r>
            <a:r>
              <a:rPr lang="en-US" sz="2400" dirty="0" err="1"/>
              <a:t>produk</a:t>
            </a:r>
            <a:r>
              <a:rPr lang="en-US" sz="2400" dirty="0"/>
              <a:t> </a:t>
            </a:r>
            <a:r>
              <a:rPr lang="en-US" sz="2400" dirty="0" err="1"/>
              <a:t>pesaing</a:t>
            </a:r>
            <a:r>
              <a:rPr lang="en-US" sz="2400" dirty="0"/>
              <a:t>?</a:t>
            </a:r>
            <a:endParaRPr lang="id-ID" sz="2400" dirty="0"/>
          </a:p>
          <a:p>
            <a:pPr lvl="0"/>
            <a:r>
              <a:rPr lang="en-US" sz="2400" dirty="0" err="1"/>
              <a:t>Apa</a:t>
            </a:r>
            <a:r>
              <a:rPr lang="en-US" sz="2400" dirty="0"/>
              <a:t> </a:t>
            </a:r>
            <a:r>
              <a:rPr lang="en-US" sz="2400" dirty="0" err="1"/>
              <a:t>kebutuhan</a:t>
            </a:r>
            <a:r>
              <a:rPr lang="en-US" sz="2400" dirty="0"/>
              <a:t> </a:t>
            </a:r>
            <a:r>
              <a:rPr lang="en-US" sz="2400" dirty="0" err="1"/>
              <a:t>konsumen</a:t>
            </a:r>
            <a:r>
              <a:rPr lang="en-US" sz="2400" dirty="0"/>
              <a:t> yang </a:t>
            </a:r>
            <a:r>
              <a:rPr lang="en-US" sz="2400" dirty="0" err="1"/>
              <a:t>dipenuhi</a:t>
            </a:r>
            <a:r>
              <a:rPr lang="en-US" sz="2400" dirty="0"/>
              <a:t> </a:t>
            </a:r>
            <a:r>
              <a:rPr lang="en-US" sz="2400" dirty="0" err="1"/>
              <a:t>produk</a:t>
            </a:r>
            <a:r>
              <a:rPr lang="en-US" sz="2400" dirty="0"/>
              <a:t> </a:t>
            </a:r>
            <a:r>
              <a:rPr lang="en-US" sz="2400" dirty="0" err="1"/>
              <a:t>kita</a:t>
            </a:r>
            <a:r>
              <a:rPr lang="en-US" sz="2400" dirty="0"/>
              <a:t> </a:t>
            </a:r>
            <a:r>
              <a:rPr lang="en-US" sz="2400" dirty="0" err="1"/>
              <a:t>dan</a:t>
            </a:r>
            <a:r>
              <a:rPr lang="en-US" sz="2400" dirty="0"/>
              <a:t> </a:t>
            </a:r>
            <a:r>
              <a:rPr lang="en-US" sz="2400" dirty="0" err="1"/>
              <a:t>produk</a:t>
            </a:r>
            <a:r>
              <a:rPr lang="en-US" sz="2400" dirty="0"/>
              <a:t> </a:t>
            </a:r>
            <a:r>
              <a:rPr lang="en-US" sz="2400" dirty="0" err="1"/>
              <a:t>pesaing</a:t>
            </a:r>
            <a:r>
              <a:rPr lang="en-US" sz="2400" dirty="0"/>
              <a:t>?</a:t>
            </a:r>
            <a:endParaRPr lang="id-ID" sz="2400" dirty="0"/>
          </a:p>
          <a:p>
            <a:pPr lvl="0"/>
            <a:r>
              <a:rPr lang="en-US" sz="2400" dirty="0" err="1"/>
              <a:t>Seberapa</a:t>
            </a:r>
            <a:r>
              <a:rPr lang="en-US" sz="2400" dirty="0"/>
              <a:t> </a:t>
            </a:r>
            <a:r>
              <a:rPr lang="en-US" sz="2400" dirty="0" err="1"/>
              <a:t>baik</a:t>
            </a:r>
            <a:r>
              <a:rPr lang="en-US" sz="2400" dirty="0"/>
              <a:t> </a:t>
            </a:r>
            <a:r>
              <a:rPr lang="en-US" sz="2400" dirty="0" err="1"/>
              <a:t>produk</a:t>
            </a:r>
            <a:r>
              <a:rPr lang="en-US" sz="2400" dirty="0"/>
              <a:t> </a:t>
            </a:r>
            <a:r>
              <a:rPr lang="en-US" sz="2400" dirty="0" err="1"/>
              <a:t>kita</a:t>
            </a:r>
            <a:r>
              <a:rPr lang="en-US" sz="2400" dirty="0"/>
              <a:t> </a:t>
            </a:r>
            <a:r>
              <a:rPr lang="en-US" sz="2400" dirty="0" err="1"/>
              <a:t>dan</a:t>
            </a:r>
            <a:r>
              <a:rPr lang="en-US" sz="2400" dirty="0"/>
              <a:t> </a:t>
            </a:r>
            <a:r>
              <a:rPr lang="en-US" sz="2400" dirty="0" err="1"/>
              <a:t>produk</a:t>
            </a:r>
            <a:r>
              <a:rPr lang="en-US" sz="2400" dirty="0"/>
              <a:t> </a:t>
            </a:r>
            <a:r>
              <a:rPr lang="en-US" sz="2400" dirty="0" err="1"/>
              <a:t>pesaing</a:t>
            </a:r>
            <a:r>
              <a:rPr lang="en-US" sz="2400" dirty="0"/>
              <a:t> </a:t>
            </a:r>
            <a:r>
              <a:rPr lang="en-US" sz="2400" dirty="0" err="1"/>
              <a:t>memenuhi</a:t>
            </a:r>
            <a:r>
              <a:rPr lang="en-US" sz="2400" dirty="0"/>
              <a:t> </a:t>
            </a:r>
            <a:r>
              <a:rPr lang="en-US" sz="2400" dirty="0" err="1"/>
              <a:t>kebutuhan</a:t>
            </a:r>
            <a:r>
              <a:rPr lang="en-US" sz="2400" dirty="0"/>
              <a:t> </a:t>
            </a:r>
            <a:r>
              <a:rPr lang="en-US" sz="2400" dirty="0" err="1"/>
              <a:t>konsumen</a:t>
            </a:r>
            <a:r>
              <a:rPr lang="en-US" sz="2400" dirty="0"/>
              <a:t>?</a:t>
            </a:r>
            <a:endParaRPr lang="id-ID" sz="2400" dirty="0"/>
          </a:p>
          <a:p>
            <a:pPr lvl="0"/>
            <a:r>
              <a:rPr lang="en-US" sz="2400" dirty="0" err="1"/>
              <a:t>Apa</a:t>
            </a:r>
            <a:r>
              <a:rPr lang="en-US" sz="2400" dirty="0"/>
              <a:t> </a:t>
            </a:r>
            <a:r>
              <a:rPr lang="en-US" sz="2400" dirty="0" err="1"/>
              <a:t>fitur</a:t>
            </a:r>
            <a:r>
              <a:rPr lang="en-US" sz="2400" dirty="0"/>
              <a:t>, benefit, </a:t>
            </a:r>
            <a:r>
              <a:rPr lang="en-US" sz="2400" dirty="0" err="1"/>
              <a:t>amupun</a:t>
            </a:r>
            <a:r>
              <a:rPr lang="en-US" sz="2400" dirty="0"/>
              <a:t> </a:t>
            </a:r>
            <a:r>
              <a:rPr lang="en-US" sz="2400" dirty="0" err="1"/>
              <a:t>keunggulan</a:t>
            </a:r>
            <a:r>
              <a:rPr lang="en-US" sz="2400" dirty="0"/>
              <a:t> </a:t>
            </a:r>
            <a:r>
              <a:rPr lang="en-US" sz="2400" dirty="0" err="1"/>
              <a:t>produk</a:t>
            </a:r>
            <a:r>
              <a:rPr lang="en-US" sz="2400" dirty="0"/>
              <a:t> </a:t>
            </a:r>
            <a:r>
              <a:rPr lang="en-US" sz="2400" dirty="0" err="1"/>
              <a:t>pesaing</a:t>
            </a:r>
            <a:r>
              <a:rPr lang="en-US" sz="2400" dirty="0"/>
              <a:t> yang </a:t>
            </a:r>
            <a:r>
              <a:rPr lang="en-US" sz="2400" dirty="0" err="1"/>
              <a:t>menarik</a:t>
            </a:r>
            <a:r>
              <a:rPr lang="en-US" sz="2400" dirty="0"/>
              <a:t> </a:t>
            </a:r>
            <a:r>
              <a:rPr lang="en-US" sz="2400" dirty="0" err="1"/>
              <a:t>bagi</a:t>
            </a:r>
            <a:r>
              <a:rPr lang="en-US" sz="2400" dirty="0"/>
              <a:t> non-</a:t>
            </a:r>
            <a:r>
              <a:rPr lang="en-US" sz="2400" dirty="0" err="1"/>
              <a:t>konsumen</a:t>
            </a:r>
            <a:r>
              <a:rPr lang="en-US" sz="2400" dirty="0"/>
              <a:t>?</a:t>
            </a:r>
            <a:endParaRPr lang="id-ID" sz="2400" dirty="0"/>
          </a:p>
          <a:p>
            <a:pPr lvl="0"/>
            <a:r>
              <a:rPr lang="en-US" sz="2400" dirty="0" err="1"/>
              <a:t>Bagaimana</a:t>
            </a:r>
            <a:r>
              <a:rPr lang="en-US" sz="2400" dirty="0"/>
              <a:t> </a:t>
            </a:r>
            <a:r>
              <a:rPr lang="en-US" sz="2400" dirty="0" err="1"/>
              <a:t>perubahan</a:t>
            </a:r>
            <a:r>
              <a:rPr lang="en-US" sz="2400" dirty="0"/>
              <a:t> </a:t>
            </a:r>
            <a:r>
              <a:rPr lang="en-US" sz="2400" dirty="0" err="1"/>
              <a:t>kebutuhan</a:t>
            </a:r>
            <a:r>
              <a:rPr lang="en-US" sz="2400" dirty="0"/>
              <a:t> </a:t>
            </a:r>
            <a:r>
              <a:rPr lang="en-US" sz="2400" dirty="0" err="1"/>
              <a:t>konsumen</a:t>
            </a:r>
            <a:r>
              <a:rPr lang="en-US" sz="2400" dirty="0"/>
              <a:t> </a:t>
            </a:r>
            <a:r>
              <a:rPr lang="en-US" sz="2400" dirty="0" err="1"/>
              <a:t>pada</a:t>
            </a:r>
            <a:r>
              <a:rPr lang="en-US" sz="2400" dirty="0"/>
              <a:t> </a:t>
            </a:r>
            <a:r>
              <a:rPr lang="en-US" sz="2400" dirty="0" err="1"/>
              <a:t>masa</a:t>
            </a:r>
            <a:r>
              <a:rPr lang="en-US" sz="2400" dirty="0"/>
              <a:t> yang </a:t>
            </a:r>
            <a:r>
              <a:rPr lang="en-US" sz="2400" dirty="0" err="1"/>
              <a:t>akan</a:t>
            </a:r>
            <a:r>
              <a:rPr lang="en-US" sz="2400" dirty="0"/>
              <a:t> </a:t>
            </a:r>
            <a:r>
              <a:rPr lang="en-US" sz="2400" dirty="0" err="1"/>
              <a:t>datang</a:t>
            </a:r>
            <a:r>
              <a:rPr lang="en-US" sz="2400" dirty="0"/>
              <a:t>?</a:t>
            </a:r>
            <a:endParaRPr lang="id-ID" sz="2400" dirty="0"/>
          </a:p>
          <a:p>
            <a:pPr lvl="0"/>
            <a:r>
              <a:rPr lang="en-US" sz="2400" dirty="0" err="1"/>
              <a:t>Bagaimana</a:t>
            </a:r>
            <a:r>
              <a:rPr lang="en-US" sz="2400" dirty="0"/>
              <a:t> </a:t>
            </a:r>
            <a:r>
              <a:rPr lang="en-US" sz="2400" dirty="0" err="1"/>
              <a:t>cara</a:t>
            </a:r>
            <a:r>
              <a:rPr lang="en-US" sz="2400" dirty="0"/>
              <a:t> </a:t>
            </a:r>
            <a:r>
              <a:rPr lang="en-US" sz="2400" dirty="0" err="1"/>
              <a:t>pembayaran</a:t>
            </a:r>
            <a:r>
              <a:rPr lang="en-US" sz="2400" dirty="0"/>
              <a:t> yang </a:t>
            </a:r>
            <a:r>
              <a:rPr lang="en-US" sz="2400" dirty="0" err="1"/>
              <a:t>diinginkan</a:t>
            </a:r>
            <a:r>
              <a:rPr lang="en-US" sz="2400" dirty="0"/>
              <a:t> </a:t>
            </a:r>
            <a:r>
              <a:rPr lang="en-US" sz="2400" dirty="0" err="1"/>
              <a:t>konsumen</a:t>
            </a:r>
            <a:r>
              <a:rPr lang="en-US" sz="2400" dirty="0"/>
              <a:t>?</a:t>
            </a:r>
            <a:endParaRPr lang="id-ID" sz="2400" dirty="0"/>
          </a:p>
          <a:p>
            <a:pPr marL="203200" lvl="0" indent="0">
              <a:buNone/>
            </a:pPr>
            <a:endParaRPr lang="en-US" sz="2400" b="0" i="0" u="none" strike="noStrike" cap="none" dirty="0">
              <a:solidFill>
                <a:schemeClr val="dk1"/>
              </a:solidFill>
              <a:sym typeface="Impact"/>
            </a:endParaRPr>
          </a:p>
        </p:txBody>
      </p:sp>
    </p:spTree>
    <p:extLst>
      <p:ext uri="{BB962C8B-B14F-4D97-AF65-F5344CB8AC3E}">
        <p14:creationId xmlns:p14="http://schemas.microsoft.com/office/powerpoint/2010/main" val="249815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8153400" y="93661"/>
            <a:ext cx="3489325" cy="3487737"/>
          </a:xfrm>
          <a:prstGeom prst="rect">
            <a:avLst/>
          </a:prstGeom>
          <a:noFill/>
          <a:ln>
            <a:noFill/>
          </a:ln>
        </p:spPr>
      </p:pic>
      <p:sp>
        <p:nvSpPr>
          <p:cNvPr id="229" name="Shape 229"/>
          <p:cNvSpPr txBox="1">
            <a:spLocks noGrp="1"/>
          </p:cNvSpPr>
          <p:nvPr>
            <p:ph type="title"/>
          </p:nvPr>
        </p:nvSpPr>
        <p:spPr>
          <a:xfrm>
            <a:off x="685800" y="685801"/>
            <a:ext cx="10396536" cy="79898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400" b="0" i="0" u="none" strike="noStrike" cap="none" dirty="0">
                <a:solidFill>
                  <a:schemeClr val="accent1"/>
                </a:solidFill>
                <a:latin typeface="Impact"/>
                <a:ea typeface="Impact"/>
                <a:cs typeface="Impact"/>
                <a:sym typeface="Impact"/>
              </a:rPr>
              <a:t>ANALISIS POTENSI PASAR</a:t>
            </a:r>
          </a:p>
        </p:txBody>
      </p:sp>
      <p:sp>
        <p:nvSpPr>
          <p:cNvPr id="230" name="Shape 230"/>
          <p:cNvSpPr txBox="1">
            <a:spLocks noGrp="1"/>
          </p:cNvSpPr>
          <p:nvPr>
            <p:ph type="body" idx="1"/>
          </p:nvPr>
        </p:nvSpPr>
        <p:spPr>
          <a:xfrm>
            <a:off x="685800" y="2063750"/>
            <a:ext cx="10394949" cy="3311524"/>
          </a:xfrm>
          <a:prstGeom prst="rect">
            <a:avLst/>
          </a:prstGeom>
          <a:noFill/>
          <a:ln>
            <a:noFill/>
          </a:ln>
        </p:spPr>
        <p:txBody>
          <a:bodyPr lIns="91425" tIns="45700" rIns="91425" bIns="45700" anchor="ctr" anchorCtr="0">
            <a:noAutofit/>
          </a:bodyPr>
          <a:lstStyle/>
          <a:p>
            <a:pPr marL="0" marR="0" lvl="0" indent="0" algn="l" rtl="0">
              <a:lnSpc>
                <a:spcPct val="150000"/>
              </a:lnSpc>
              <a:spcBef>
                <a:spcPts val="0"/>
              </a:spcBef>
              <a:spcAft>
                <a:spcPts val="0"/>
              </a:spcAft>
              <a:buClr>
                <a:schemeClr val="accent1"/>
              </a:buClr>
              <a:buSzPct val="25000"/>
              <a:buFont typeface="Arial"/>
              <a:buNone/>
            </a:pPr>
            <a:r>
              <a:rPr lang="en-US" sz="2800" b="0" i="0" u="none" strike="noStrike" cap="none" dirty="0">
                <a:solidFill>
                  <a:schemeClr val="dk1"/>
                </a:solidFill>
                <a:latin typeface="Impact"/>
                <a:ea typeface="Impact"/>
                <a:cs typeface="Impact"/>
                <a:sym typeface="Impact"/>
              </a:rPr>
              <a:t>PARAMETER PENGUKURAN PASAR :</a:t>
            </a:r>
          </a:p>
          <a:p>
            <a:pPr marL="0" marR="0" lvl="0" indent="0" algn="l" rtl="0">
              <a:lnSpc>
                <a:spcPct val="150000"/>
              </a:lnSpc>
              <a:spcBef>
                <a:spcPts val="1000"/>
              </a:spcBef>
              <a:spcAft>
                <a:spcPts val="0"/>
              </a:spcAft>
              <a:buClr>
                <a:schemeClr val="accent1"/>
              </a:buClr>
              <a:buSzPct val="159999"/>
              <a:buFont typeface="Arial"/>
              <a:buAutoNum type="arabicPeriod"/>
            </a:pPr>
            <a:r>
              <a:rPr lang="en-US" sz="2800" b="0" i="0" u="none" strike="noStrike" cap="none" dirty="0">
                <a:solidFill>
                  <a:schemeClr val="dk1"/>
                </a:solidFill>
                <a:latin typeface="Impact"/>
                <a:ea typeface="Impact"/>
                <a:cs typeface="Impact"/>
                <a:sym typeface="Impact"/>
              </a:rPr>
              <a:t>POTENSI PASAR</a:t>
            </a:r>
            <a:endParaRPr lang="id-ID" sz="2800" b="0" i="0" u="none" strike="noStrike" cap="none" dirty="0">
              <a:solidFill>
                <a:schemeClr val="dk1"/>
              </a:solidFill>
              <a:latin typeface="Impact"/>
              <a:ea typeface="Impact"/>
              <a:cs typeface="Impact"/>
              <a:sym typeface="Impact"/>
            </a:endParaRPr>
          </a:p>
          <a:p>
            <a:pPr marL="0" lvl="0" indent="0">
              <a:lnSpc>
                <a:spcPct val="150000"/>
              </a:lnSpc>
              <a:buSzPct val="159999"/>
              <a:buNone/>
            </a:pPr>
            <a:r>
              <a:rPr lang="en-ID" sz="2800" dirty="0" err="1"/>
              <a:t>Kotler</a:t>
            </a:r>
            <a:r>
              <a:rPr lang="en-ID" sz="2800" dirty="0"/>
              <a:t> (2005) </a:t>
            </a:r>
            <a:r>
              <a:rPr lang="en-ID" sz="2800" dirty="0" err="1"/>
              <a:t>mengungkapkan</a:t>
            </a:r>
            <a:r>
              <a:rPr lang="en-ID" sz="2800" dirty="0"/>
              <a:t> </a:t>
            </a:r>
            <a:r>
              <a:rPr lang="en-ID" sz="2800" dirty="0" err="1"/>
              <a:t>bahwa</a:t>
            </a:r>
            <a:r>
              <a:rPr lang="en-ID" sz="2800" dirty="0"/>
              <a:t> </a:t>
            </a:r>
            <a:r>
              <a:rPr lang="en-ID" sz="2800" dirty="0" err="1"/>
              <a:t>potensi</a:t>
            </a:r>
            <a:r>
              <a:rPr lang="en-ID" sz="2800" dirty="0"/>
              <a:t> </a:t>
            </a:r>
            <a:r>
              <a:rPr lang="en-ID" sz="2800" dirty="0" err="1"/>
              <a:t>pasar</a:t>
            </a:r>
            <a:r>
              <a:rPr lang="en-ID" sz="2800" dirty="0"/>
              <a:t> </a:t>
            </a:r>
            <a:r>
              <a:rPr lang="en-ID" sz="2800" dirty="0" err="1"/>
              <a:t>adalah</a:t>
            </a:r>
            <a:r>
              <a:rPr lang="en-ID" sz="2800" dirty="0"/>
              <a:t> </a:t>
            </a:r>
            <a:r>
              <a:rPr lang="en-ID" sz="2800" dirty="0" err="1"/>
              <a:t>batas</a:t>
            </a:r>
            <a:r>
              <a:rPr lang="en-ID" sz="2800" dirty="0"/>
              <a:t> yang </a:t>
            </a:r>
            <a:r>
              <a:rPr lang="en-ID" sz="2800" dirty="0" err="1"/>
              <a:t>dicapai</a:t>
            </a:r>
            <a:r>
              <a:rPr lang="en-ID" sz="2800" dirty="0"/>
              <a:t> </a:t>
            </a:r>
            <a:r>
              <a:rPr lang="en-ID" sz="2800" dirty="0" err="1"/>
              <a:t>oleh</a:t>
            </a:r>
            <a:r>
              <a:rPr lang="en-ID" sz="2800" dirty="0"/>
              <a:t> </a:t>
            </a:r>
            <a:r>
              <a:rPr lang="en-ID" sz="2800" dirty="0" err="1"/>
              <a:t>permintaan</a:t>
            </a:r>
            <a:r>
              <a:rPr lang="en-ID" sz="2800" dirty="0"/>
              <a:t> </a:t>
            </a:r>
            <a:r>
              <a:rPr lang="en-ID" sz="2800" dirty="0" err="1"/>
              <a:t>pasar</a:t>
            </a:r>
            <a:r>
              <a:rPr lang="en-ID" sz="2800" dirty="0"/>
              <a:t> </a:t>
            </a:r>
            <a:r>
              <a:rPr lang="en-ID" sz="2800" dirty="0" err="1"/>
              <a:t>pada</a:t>
            </a:r>
            <a:r>
              <a:rPr lang="en-ID" sz="2800" dirty="0"/>
              <a:t> </a:t>
            </a:r>
            <a:r>
              <a:rPr lang="en-ID" sz="2800" dirty="0" err="1"/>
              <a:t>saat</a:t>
            </a:r>
            <a:r>
              <a:rPr lang="en-ID" sz="2800" dirty="0"/>
              <a:t> </a:t>
            </a:r>
            <a:r>
              <a:rPr lang="en-ID" sz="2800" dirty="0" err="1"/>
              <a:t>pengeluaran</a:t>
            </a:r>
            <a:r>
              <a:rPr lang="en-ID" sz="2800" dirty="0"/>
              <a:t> </a:t>
            </a:r>
            <a:r>
              <a:rPr lang="en-ID" sz="2800" dirty="0" err="1"/>
              <a:t>pemasaran</a:t>
            </a:r>
            <a:r>
              <a:rPr lang="en-ID" sz="2800" dirty="0"/>
              <a:t> yang </a:t>
            </a:r>
            <a:r>
              <a:rPr lang="en-ID" sz="2800" dirty="0" err="1"/>
              <a:t>dilakukan</a:t>
            </a:r>
            <a:r>
              <a:rPr lang="en-ID" sz="2800" dirty="0"/>
              <a:t> </a:t>
            </a:r>
            <a:r>
              <a:rPr lang="en-ID" sz="2800" dirty="0" err="1"/>
              <a:t>industri</a:t>
            </a:r>
            <a:r>
              <a:rPr lang="en-ID" sz="2800" dirty="0"/>
              <a:t> </a:t>
            </a:r>
            <a:r>
              <a:rPr lang="en-ID" sz="2800" dirty="0" err="1"/>
              <a:t>mendekati</a:t>
            </a:r>
            <a:r>
              <a:rPr lang="en-ID" sz="2800" dirty="0"/>
              <a:t> </a:t>
            </a:r>
            <a:r>
              <a:rPr lang="en-ID" sz="2800" dirty="0" err="1"/>
              <a:t>tidak</a:t>
            </a:r>
            <a:r>
              <a:rPr lang="en-ID" sz="2800" dirty="0"/>
              <a:t> </a:t>
            </a:r>
            <a:r>
              <a:rPr lang="en-ID" sz="2800" dirty="0" err="1"/>
              <a:t>terbatas</a:t>
            </a:r>
            <a:r>
              <a:rPr lang="en-ID" sz="2800" dirty="0"/>
              <a:t>, </a:t>
            </a:r>
            <a:r>
              <a:rPr lang="en-ID" sz="2800" dirty="0" err="1"/>
              <a:t>didalam</a:t>
            </a:r>
            <a:r>
              <a:rPr lang="en-ID" sz="2800" dirty="0"/>
              <a:t> </a:t>
            </a:r>
            <a:r>
              <a:rPr lang="en-ID" sz="2800" dirty="0" err="1"/>
              <a:t>lingkungan</a:t>
            </a:r>
            <a:r>
              <a:rPr lang="en-ID" sz="2800" dirty="0"/>
              <a:t> </a:t>
            </a:r>
            <a:r>
              <a:rPr lang="en-ID" sz="2800" dirty="0" err="1"/>
              <a:t>tertentu</a:t>
            </a:r>
            <a:r>
              <a:rPr lang="en-ID" sz="2800" dirty="0"/>
              <a:t>. </a:t>
            </a:r>
            <a:endParaRPr lang="en-US" sz="2800" b="0" i="0" u="none" strike="noStrike" cap="none" dirty="0">
              <a:solidFill>
                <a:schemeClr val="dk1"/>
              </a:solidFill>
              <a:latin typeface="Impact"/>
              <a:ea typeface="Impact"/>
              <a:cs typeface="Impact"/>
              <a:sym typeface="Impact"/>
            </a:endParaRPr>
          </a:p>
        </p:txBody>
      </p:sp>
    </p:spTree>
    <p:extLst>
      <p:ext uri="{BB962C8B-B14F-4D97-AF65-F5344CB8AC3E}">
        <p14:creationId xmlns:p14="http://schemas.microsoft.com/office/powerpoint/2010/main" val="15609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8153400" y="93661"/>
            <a:ext cx="3489325" cy="3487737"/>
          </a:xfrm>
          <a:prstGeom prst="rect">
            <a:avLst/>
          </a:prstGeom>
          <a:noFill/>
          <a:ln>
            <a:noFill/>
          </a:ln>
        </p:spPr>
      </p:pic>
      <p:sp>
        <p:nvSpPr>
          <p:cNvPr id="229" name="Shape 229"/>
          <p:cNvSpPr txBox="1">
            <a:spLocks noGrp="1"/>
          </p:cNvSpPr>
          <p:nvPr>
            <p:ph type="title"/>
          </p:nvPr>
        </p:nvSpPr>
        <p:spPr>
          <a:xfrm>
            <a:off x="685800" y="685801"/>
            <a:ext cx="10396536" cy="79898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400" b="0" i="0" u="none" strike="noStrike" cap="none" dirty="0">
                <a:solidFill>
                  <a:schemeClr val="accent1"/>
                </a:solidFill>
                <a:latin typeface="Impact"/>
                <a:ea typeface="Impact"/>
                <a:cs typeface="Impact"/>
                <a:sym typeface="Impact"/>
              </a:rPr>
              <a:t>ANALISIS POTENSI PASAR</a:t>
            </a:r>
          </a:p>
        </p:txBody>
      </p:sp>
      <p:sp>
        <p:nvSpPr>
          <p:cNvPr id="230" name="Shape 230"/>
          <p:cNvSpPr txBox="1">
            <a:spLocks noGrp="1"/>
          </p:cNvSpPr>
          <p:nvPr>
            <p:ph type="body" idx="1"/>
          </p:nvPr>
        </p:nvSpPr>
        <p:spPr>
          <a:xfrm>
            <a:off x="685800" y="2063750"/>
            <a:ext cx="10394949" cy="3311524"/>
          </a:xfrm>
          <a:prstGeom prst="rect">
            <a:avLst/>
          </a:prstGeom>
          <a:noFill/>
          <a:ln>
            <a:noFill/>
          </a:ln>
        </p:spPr>
        <p:txBody>
          <a:bodyPr lIns="91425" tIns="45700" rIns="91425" bIns="45700" anchor="ctr" anchorCtr="0">
            <a:noAutofit/>
          </a:bodyPr>
          <a:lstStyle/>
          <a:p>
            <a:pPr marL="0" marR="0" lvl="0" indent="0" algn="l" rtl="0">
              <a:lnSpc>
                <a:spcPct val="150000"/>
              </a:lnSpc>
              <a:spcBef>
                <a:spcPts val="1000"/>
              </a:spcBef>
              <a:spcAft>
                <a:spcPts val="0"/>
              </a:spcAft>
              <a:buClr>
                <a:schemeClr val="accent1"/>
              </a:buClr>
              <a:buSzPct val="159999"/>
              <a:buNone/>
            </a:pPr>
            <a:r>
              <a:rPr lang="id-ID" sz="2800" b="0" i="0" u="none" strike="noStrike" cap="none" dirty="0">
                <a:solidFill>
                  <a:schemeClr val="dk1"/>
                </a:solidFill>
                <a:latin typeface="Impact"/>
                <a:ea typeface="Impact"/>
                <a:cs typeface="Impact"/>
                <a:sym typeface="Impact"/>
              </a:rPr>
              <a:t>2. </a:t>
            </a:r>
            <a:r>
              <a:rPr lang="en-US" sz="2800" b="0" i="0" u="none" strike="noStrike" cap="none" dirty="0">
                <a:solidFill>
                  <a:schemeClr val="dk1"/>
                </a:solidFill>
                <a:latin typeface="Impact"/>
                <a:ea typeface="Impact"/>
                <a:cs typeface="Impact"/>
                <a:sym typeface="Impact"/>
              </a:rPr>
              <a:t>PERKIRAAN PENJUALAN</a:t>
            </a:r>
            <a:endParaRPr lang="id-ID" sz="2800" b="0" i="0" u="none" strike="noStrike" cap="none" dirty="0">
              <a:solidFill>
                <a:schemeClr val="dk1"/>
              </a:solidFill>
              <a:latin typeface="Impact"/>
              <a:ea typeface="Impact"/>
              <a:cs typeface="Impact"/>
              <a:sym typeface="Impact"/>
            </a:endParaRPr>
          </a:p>
          <a:p>
            <a:pPr marL="0" lvl="0" indent="0">
              <a:lnSpc>
                <a:spcPct val="150000"/>
              </a:lnSpc>
              <a:buSzPct val="159999"/>
              <a:buNone/>
            </a:pPr>
            <a:r>
              <a:rPr lang="en-ID" sz="2800" dirty="0" err="1"/>
              <a:t>Wiwiko</a:t>
            </a:r>
            <a:r>
              <a:rPr lang="en-ID" sz="2800" dirty="0"/>
              <a:t> </a:t>
            </a:r>
            <a:r>
              <a:rPr lang="en-ID" sz="2800" dirty="0" err="1"/>
              <a:t>mengungkapkan</a:t>
            </a:r>
            <a:r>
              <a:rPr lang="en-ID" sz="2800" dirty="0"/>
              <a:t> </a:t>
            </a:r>
            <a:r>
              <a:rPr lang="en-ID" sz="2800" dirty="0" err="1"/>
              <a:t>bahwa</a:t>
            </a:r>
            <a:r>
              <a:rPr lang="en-ID" sz="2800" dirty="0"/>
              <a:t> </a:t>
            </a:r>
            <a:r>
              <a:rPr lang="en-ID" sz="2800" dirty="0" err="1"/>
              <a:t>perkiraan</a:t>
            </a:r>
            <a:r>
              <a:rPr lang="en-ID" sz="2800" dirty="0"/>
              <a:t> (</a:t>
            </a:r>
            <a:r>
              <a:rPr lang="en-ID" sz="2800" i="1" dirty="0"/>
              <a:t>forecasting)</a:t>
            </a:r>
            <a:r>
              <a:rPr lang="en-ID" sz="2800" dirty="0"/>
              <a:t> </a:t>
            </a:r>
            <a:r>
              <a:rPr lang="en-ID" sz="2800" dirty="0" err="1"/>
              <a:t>penjualan</a:t>
            </a:r>
            <a:r>
              <a:rPr lang="en-ID" sz="2800" dirty="0"/>
              <a:t> </a:t>
            </a:r>
            <a:r>
              <a:rPr lang="en-ID" sz="2800" dirty="0" err="1"/>
              <a:t>merupakan</a:t>
            </a:r>
            <a:r>
              <a:rPr lang="en-ID" sz="2800" dirty="0"/>
              <a:t> </a:t>
            </a:r>
            <a:r>
              <a:rPr lang="en-ID" sz="2800" dirty="0" err="1"/>
              <a:t>perkiraan</a:t>
            </a:r>
            <a:r>
              <a:rPr lang="en-ID" sz="2800" dirty="0"/>
              <a:t> </a:t>
            </a:r>
            <a:r>
              <a:rPr lang="en-ID" sz="2800" dirty="0" err="1"/>
              <a:t>penjualan</a:t>
            </a:r>
            <a:r>
              <a:rPr lang="en-ID" sz="2800" dirty="0"/>
              <a:t> </a:t>
            </a:r>
            <a:r>
              <a:rPr lang="en-ID" sz="2800" dirty="0" err="1"/>
              <a:t>pada</a:t>
            </a:r>
            <a:r>
              <a:rPr lang="en-ID" sz="2800" dirty="0"/>
              <a:t> </a:t>
            </a:r>
            <a:r>
              <a:rPr lang="en-ID" sz="2800" dirty="0" err="1"/>
              <a:t>suatu</a:t>
            </a:r>
            <a:r>
              <a:rPr lang="en-ID" sz="2800" dirty="0"/>
              <a:t> </a:t>
            </a:r>
            <a:r>
              <a:rPr lang="en-ID" sz="2800" dirty="0" err="1"/>
              <a:t>waktu</a:t>
            </a:r>
            <a:r>
              <a:rPr lang="en-ID" sz="2800" dirty="0"/>
              <a:t> yang </a:t>
            </a:r>
            <a:r>
              <a:rPr lang="en-ID" sz="2800" dirty="0" err="1"/>
              <a:t>akan</a:t>
            </a:r>
            <a:r>
              <a:rPr lang="en-ID" sz="2800" dirty="0"/>
              <a:t> </a:t>
            </a:r>
            <a:r>
              <a:rPr lang="en-ID" sz="2800" dirty="0" err="1"/>
              <a:t>datang</a:t>
            </a:r>
            <a:r>
              <a:rPr lang="en-ID" sz="2800" dirty="0"/>
              <a:t> </a:t>
            </a:r>
            <a:r>
              <a:rPr lang="en-ID" sz="2800" dirty="0" err="1"/>
              <a:t>dalam</a:t>
            </a:r>
            <a:r>
              <a:rPr lang="en-ID" sz="2800" dirty="0"/>
              <a:t> </a:t>
            </a:r>
            <a:r>
              <a:rPr lang="en-ID" sz="2800" dirty="0" err="1"/>
              <a:t>keadaan</a:t>
            </a:r>
            <a:r>
              <a:rPr lang="en-ID" sz="2800" dirty="0"/>
              <a:t> </a:t>
            </a:r>
            <a:r>
              <a:rPr lang="en-ID" sz="2800" dirty="0" err="1"/>
              <a:t>tertentu</a:t>
            </a:r>
            <a:r>
              <a:rPr lang="en-ID" sz="2800" dirty="0"/>
              <a:t> </a:t>
            </a:r>
            <a:r>
              <a:rPr lang="en-ID" sz="2800" dirty="0" err="1"/>
              <a:t>dan</a:t>
            </a:r>
            <a:r>
              <a:rPr lang="en-ID" sz="2800" dirty="0"/>
              <a:t> </a:t>
            </a:r>
            <a:r>
              <a:rPr lang="en-ID" sz="2800" dirty="0" err="1"/>
              <a:t>dibuat</a:t>
            </a:r>
            <a:r>
              <a:rPr lang="en-ID" sz="2800" dirty="0"/>
              <a:t> </a:t>
            </a:r>
            <a:r>
              <a:rPr lang="en-ID" sz="2800" dirty="0" err="1"/>
              <a:t>berdasarkan</a:t>
            </a:r>
            <a:r>
              <a:rPr lang="en-ID" sz="2800" dirty="0"/>
              <a:t> data-data yang </a:t>
            </a:r>
            <a:r>
              <a:rPr lang="en-ID" sz="2800" dirty="0" err="1"/>
              <a:t>pernah</a:t>
            </a:r>
            <a:r>
              <a:rPr lang="en-ID" sz="2800" dirty="0"/>
              <a:t> </a:t>
            </a:r>
            <a:r>
              <a:rPr lang="en-ID" sz="2800" dirty="0" err="1"/>
              <a:t>terjadi</a:t>
            </a:r>
            <a:r>
              <a:rPr lang="en-ID" sz="2800" dirty="0"/>
              <a:t> </a:t>
            </a:r>
            <a:r>
              <a:rPr lang="en-ID" sz="2800" dirty="0" err="1"/>
              <a:t>dan</a:t>
            </a:r>
            <a:r>
              <a:rPr lang="en-ID" sz="2800" dirty="0"/>
              <a:t> </a:t>
            </a:r>
            <a:r>
              <a:rPr lang="en-ID" sz="2800" dirty="0" err="1"/>
              <a:t>atau</a:t>
            </a:r>
            <a:r>
              <a:rPr lang="en-ID" sz="2800" dirty="0"/>
              <a:t> </a:t>
            </a:r>
            <a:r>
              <a:rPr lang="en-ID" sz="2800" dirty="0" err="1"/>
              <a:t>mungkin</a:t>
            </a:r>
            <a:r>
              <a:rPr lang="en-ID" sz="2800" dirty="0"/>
              <a:t> yang </a:t>
            </a:r>
            <a:r>
              <a:rPr lang="en-ID" sz="2800" dirty="0" err="1"/>
              <a:t>akan</a:t>
            </a:r>
            <a:r>
              <a:rPr lang="en-ID" sz="2800" dirty="0"/>
              <a:t> </a:t>
            </a:r>
            <a:r>
              <a:rPr lang="en-ID" sz="2800" dirty="0" err="1"/>
              <a:t>terjadi</a:t>
            </a:r>
            <a:r>
              <a:rPr lang="en-ID" sz="2800" dirty="0"/>
              <a:t>, </a:t>
            </a:r>
            <a:r>
              <a:rPr lang="en-ID" sz="2800" dirty="0" err="1"/>
              <a:t>Rangkuti</a:t>
            </a:r>
            <a:r>
              <a:rPr lang="en-ID" sz="2800" dirty="0"/>
              <a:t> </a:t>
            </a:r>
            <a:r>
              <a:rPr lang="en-ID" sz="2800" dirty="0" err="1"/>
              <a:t>juga</a:t>
            </a:r>
            <a:r>
              <a:rPr lang="en-ID" sz="2800" dirty="0"/>
              <a:t> </a:t>
            </a:r>
            <a:r>
              <a:rPr lang="en-ID" sz="2800" dirty="0" err="1"/>
              <a:t>menekankan</a:t>
            </a:r>
            <a:r>
              <a:rPr lang="en-ID" sz="2800" dirty="0"/>
              <a:t> </a:t>
            </a:r>
            <a:r>
              <a:rPr lang="en-ID" sz="2800" dirty="0" err="1"/>
              <a:t>bahwa</a:t>
            </a:r>
            <a:r>
              <a:rPr lang="en-ID" sz="2800" dirty="0"/>
              <a:t> </a:t>
            </a:r>
            <a:r>
              <a:rPr lang="en-ID" sz="2800" dirty="0" err="1"/>
              <a:t>perkiraan</a:t>
            </a:r>
            <a:r>
              <a:rPr lang="en-ID" sz="2800" dirty="0"/>
              <a:t> </a:t>
            </a:r>
            <a:r>
              <a:rPr lang="en-ID" sz="2800" dirty="0" err="1"/>
              <a:t>merupakan</a:t>
            </a:r>
            <a:r>
              <a:rPr lang="en-ID" sz="2800" dirty="0"/>
              <a:t> </a:t>
            </a:r>
            <a:r>
              <a:rPr lang="en-ID" sz="2800" dirty="0" err="1"/>
              <a:t>alat</a:t>
            </a:r>
            <a:r>
              <a:rPr lang="en-ID" sz="2800" dirty="0"/>
              <a:t> yang </a:t>
            </a:r>
            <a:r>
              <a:rPr lang="en-ID" sz="2800" dirty="0" err="1"/>
              <a:t>sangat</a:t>
            </a:r>
            <a:r>
              <a:rPr lang="en-ID" sz="2800" dirty="0"/>
              <a:t> </a:t>
            </a:r>
            <a:r>
              <a:rPr lang="en-ID" sz="2800" dirty="0" err="1"/>
              <a:t>penting</a:t>
            </a:r>
            <a:r>
              <a:rPr lang="en-ID" sz="2800" dirty="0"/>
              <a:t> </a:t>
            </a:r>
            <a:r>
              <a:rPr lang="en-ID" sz="2800" dirty="0" err="1"/>
              <a:t>dalam</a:t>
            </a:r>
            <a:r>
              <a:rPr lang="en-ID" sz="2800" dirty="0"/>
              <a:t> </a:t>
            </a:r>
            <a:r>
              <a:rPr lang="en-ID" sz="2800" dirty="0" err="1"/>
              <a:t>membuat</a:t>
            </a:r>
            <a:r>
              <a:rPr lang="en-ID" sz="2800" dirty="0"/>
              <a:t> </a:t>
            </a:r>
            <a:r>
              <a:rPr lang="en-ID" sz="2800" dirty="0" err="1"/>
              <a:t>estimasi</a:t>
            </a:r>
            <a:r>
              <a:rPr lang="en-ID" sz="2800" dirty="0"/>
              <a:t> </a:t>
            </a:r>
            <a:r>
              <a:rPr lang="en-ID" sz="2800" dirty="0" err="1"/>
              <a:t>berapa</a:t>
            </a:r>
            <a:r>
              <a:rPr lang="en-ID" sz="2800" dirty="0"/>
              <a:t> </a:t>
            </a:r>
            <a:r>
              <a:rPr lang="en-ID" sz="2800" dirty="0" err="1"/>
              <a:t>besarnya</a:t>
            </a:r>
            <a:r>
              <a:rPr lang="en-ID" sz="2800" dirty="0"/>
              <a:t> </a:t>
            </a:r>
            <a:r>
              <a:rPr lang="en-ID" sz="2800" dirty="0" err="1"/>
              <a:t>permintaan</a:t>
            </a:r>
            <a:r>
              <a:rPr lang="id-ID" sz="2800" dirty="0"/>
              <a:t>.</a:t>
            </a:r>
            <a:endParaRPr lang="en-US" sz="2800" b="0" i="0" u="none" strike="noStrike" cap="none" dirty="0">
              <a:solidFill>
                <a:schemeClr val="dk1"/>
              </a:solidFill>
              <a:latin typeface="Impact"/>
              <a:ea typeface="Impact"/>
              <a:cs typeface="Impact"/>
              <a:sym typeface="Impac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8153400" y="93661"/>
            <a:ext cx="3489325" cy="3487737"/>
          </a:xfrm>
          <a:prstGeom prst="rect">
            <a:avLst/>
          </a:prstGeom>
          <a:noFill/>
          <a:ln>
            <a:noFill/>
          </a:ln>
        </p:spPr>
      </p:pic>
      <p:sp>
        <p:nvSpPr>
          <p:cNvPr id="229" name="Shape 229"/>
          <p:cNvSpPr txBox="1">
            <a:spLocks noGrp="1"/>
          </p:cNvSpPr>
          <p:nvPr>
            <p:ph type="title"/>
          </p:nvPr>
        </p:nvSpPr>
        <p:spPr>
          <a:xfrm>
            <a:off x="685800" y="685801"/>
            <a:ext cx="10396536" cy="79898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400" b="0" i="0" u="none" strike="noStrike" cap="none" dirty="0">
                <a:solidFill>
                  <a:schemeClr val="accent1"/>
                </a:solidFill>
                <a:latin typeface="Impact"/>
                <a:ea typeface="Impact"/>
                <a:cs typeface="Impact"/>
                <a:sym typeface="Impact"/>
              </a:rPr>
              <a:t>ANALISIS POTENSI PASAR</a:t>
            </a:r>
          </a:p>
        </p:txBody>
      </p:sp>
      <p:sp>
        <p:nvSpPr>
          <p:cNvPr id="230" name="Shape 230"/>
          <p:cNvSpPr txBox="1">
            <a:spLocks noGrp="1"/>
          </p:cNvSpPr>
          <p:nvPr>
            <p:ph type="body" idx="1"/>
          </p:nvPr>
        </p:nvSpPr>
        <p:spPr>
          <a:xfrm>
            <a:off x="685800" y="2063750"/>
            <a:ext cx="10394949" cy="3311524"/>
          </a:xfrm>
          <a:prstGeom prst="rect">
            <a:avLst/>
          </a:prstGeom>
          <a:noFill/>
          <a:ln>
            <a:noFill/>
          </a:ln>
        </p:spPr>
        <p:txBody>
          <a:bodyPr lIns="91425" tIns="45700" rIns="91425" bIns="45700" anchor="ctr" anchorCtr="0">
            <a:noAutofit/>
          </a:bodyPr>
          <a:lstStyle/>
          <a:p>
            <a:pPr marL="0" marR="0" lvl="0" indent="0" algn="l" rtl="0">
              <a:lnSpc>
                <a:spcPct val="150000"/>
              </a:lnSpc>
              <a:spcBef>
                <a:spcPts val="1000"/>
              </a:spcBef>
              <a:spcAft>
                <a:spcPts val="0"/>
              </a:spcAft>
              <a:buClr>
                <a:schemeClr val="accent1"/>
              </a:buClr>
              <a:buSzPct val="159999"/>
              <a:buNone/>
            </a:pPr>
            <a:r>
              <a:rPr lang="id-ID" sz="2800" b="0" i="0" u="none" strike="noStrike" cap="none" dirty="0">
                <a:solidFill>
                  <a:schemeClr val="dk1"/>
                </a:solidFill>
                <a:latin typeface="Impact"/>
                <a:ea typeface="Impact"/>
                <a:cs typeface="Impact"/>
                <a:sym typeface="Impact"/>
              </a:rPr>
              <a:t>3. </a:t>
            </a:r>
            <a:r>
              <a:rPr lang="en-US" sz="2800" b="0" i="0" u="none" strike="noStrike" cap="none" dirty="0">
                <a:solidFill>
                  <a:schemeClr val="dk1"/>
                </a:solidFill>
                <a:latin typeface="Impact"/>
                <a:ea typeface="Impact"/>
                <a:cs typeface="Impact"/>
                <a:sym typeface="Impact"/>
              </a:rPr>
              <a:t>PANGSA PASAR </a:t>
            </a:r>
            <a:endParaRPr lang="id-ID" sz="2800" b="0" i="0" u="none" strike="noStrike" cap="none" dirty="0">
              <a:solidFill>
                <a:schemeClr val="dk1"/>
              </a:solidFill>
              <a:latin typeface="Impact"/>
              <a:ea typeface="Impact"/>
              <a:cs typeface="Impact"/>
              <a:sym typeface="Impact"/>
            </a:endParaRPr>
          </a:p>
          <a:p>
            <a:pPr marL="0" lvl="0" indent="0">
              <a:lnSpc>
                <a:spcPct val="150000"/>
              </a:lnSpc>
              <a:buSzPct val="159999"/>
              <a:buNone/>
            </a:pPr>
            <a:r>
              <a:rPr lang="en-US" sz="2800" dirty="0" err="1"/>
              <a:t>Pangsa</a:t>
            </a:r>
            <a:r>
              <a:rPr lang="en-US" sz="2800" dirty="0"/>
              <a:t> </a:t>
            </a:r>
            <a:r>
              <a:rPr lang="en-US" sz="2800" dirty="0" err="1"/>
              <a:t>pasar</a:t>
            </a:r>
            <a:r>
              <a:rPr lang="en-US" sz="2800" dirty="0"/>
              <a:t> </a:t>
            </a:r>
            <a:r>
              <a:rPr lang="en-US" sz="2800" dirty="0" err="1"/>
              <a:t>dapat</a:t>
            </a:r>
            <a:r>
              <a:rPr lang="en-US" sz="2800" dirty="0"/>
              <a:t> </a:t>
            </a:r>
            <a:r>
              <a:rPr lang="en-US" sz="2800" dirty="0" err="1"/>
              <a:t>atau</a:t>
            </a:r>
            <a:r>
              <a:rPr lang="en-US" sz="2800" dirty="0"/>
              <a:t> yang </a:t>
            </a:r>
            <a:r>
              <a:rPr lang="en-US" sz="2800" dirty="0" err="1"/>
              <a:t>dikenal</a:t>
            </a:r>
            <a:r>
              <a:rPr lang="en-US" sz="2800" dirty="0"/>
              <a:t> d</a:t>
            </a:r>
            <a:r>
              <a:rPr lang="id-ID" sz="2800" dirty="0"/>
              <a:t>eng</a:t>
            </a:r>
            <a:r>
              <a:rPr lang="en-US" sz="2800" dirty="0"/>
              <a:t>an </a:t>
            </a:r>
            <a:r>
              <a:rPr lang="en-US" sz="2800" i="1" dirty="0"/>
              <a:t>market share </a:t>
            </a:r>
            <a:r>
              <a:rPr lang="en-US" sz="2800" dirty="0" err="1"/>
              <a:t>diartikan</a:t>
            </a:r>
            <a:r>
              <a:rPr lang="en-US" sz="2800" dirty="0"/>
              <a:t> </a:t>
            </a:r>
            <a:r>
              <a:rPr lang="en-US" sz="2800" dirty="0" err="1"/>
              <a:t>sebagai</a:t>
            </a:r>
            <a:r>
              <a:rPr lang="en-US" sz="2800" dirty="0"/>
              <a:t> </a:t>
            </a:r>
            <a:r>
              <a:rPr lang="en-US" sz="2800" dirty="0" err="1"/>
              <a:t>bagian</a:t>
            </a:r>
            <a:r>
              <a:rPr lang="en-US" sz="2800" dirty="0"/>
              <a:t> </a:t>
            </a:r>
            <a:r>
              <a:rPr lang="en-US" sz="2800" dirty="0" err="1"/>
              <a:t>pasar</a:t>
            </a:r>
            <a:r>
              <a:rPr lang="en-US" sz="2800" dirty="0"/>
              <a:t> yang </a:t>
            </a:r>
            <a:r>
              <a:rPr lang="en-US" sz="2800" dirty="0" err="1"/>
              <a:t>dikuasai</a:t>
            </a:r>
            <a:r>
              <a:rPr lang="en-US" sz="2800" dirty="0"/>
              <a:t> </a:t>
            </a:r>
            <a:r>
              <a:rPr lang="en-US" sz="2800" dirty="0" err="1"/>
              <a:t>oleh</a:t>
            </a:r>
            <a:r>
              <a:rPr lang="en-US" sz="2800" dirty="0"/>
              <a:t> </a:t>
            </a:r>
            <a:r>
              <a:rPr lang="en-US" sz="2800" dirty="0" err="1"/>
              <a:t>satu</a:t>
            </a:r>
            <a:r>
              <a:rPr lang="en-US" sz="2800" dirty="0"/>
              <a:t> </a:t>
            </a:r>
            <a:r>
              <a:rPr lang="en-US" sz="2800" dirty="0" err="1"/>
              <a:t>perusahaan</a:t>
            </a:r>
            <a:r>
              <a:rPr lang="en-US" sz="2800" dirty="0"/>
              <a:t>, </a:t>
            </a:r>
            <a:r>
              <a:rPr lang="en-US" sz="2800" dirty="0" err="1"/>
              <a:t>atau</a:t>
            </a:r>
            <a:r>
              <a:rPr lang="en-US" sz="2800" dirty="0"/>
              <a:t> </a:t>
            </a:r>
            <a:r>
              <a:rPr lang="en-US" sz="2800" dirty="0" err="1"/>
              <a:t>potensi</a:t>
            </a:r>
            <a:r>
              <a:rPr lang="en-US" sz="2800" dirty="0"/>
              <a:t> </a:t>
            </a:r>
            <a:r>
              <a:rPr lang="en-US" sz="2800" dirty="0" err="1"/>
              <a:t>penjualan</a:t>
            </a:r>
            <a:r>
              <a:rPr lang="en-US" sz="2800" dirty="0"/>
              <a:t> </a:t>
            </a:r>
            <a:r>
              <a:rPr lang="en-US" sz="2800" dirty="0" err="1"/>
              <a:t>suatu</a:t>
            </a:r>
            <a:r>
              <a:rPr lang="en-US" sz="2800" dirty="0"/>
              <a:t> </a:t>
            </a:r>
            <a:r>
              <a:rPr lang="en-US" sz="2800" dirty="0" err="1"/>
              <a:t>perusahaan</a:t>
            </a:r>
            <a:r>
              <a:rPr lang="en-US" sz="2800" dirty="0"/>
              <a:t> </a:t>
            </a:r>
            <a:r>
              <a:rPr lang="en-US" sz="2800" dirty="0" err="1"/>
              <a:t>terhadap</a:t>
            </a:r>
            <a:r>
              <a:rPr lang="en-US" sz="2800" dirty="0"/>
              <a:t> total </a:t>
            </a:r>
            <a:r>
              <a:rPr lang="en-US" sz="2800" dirty="0" err="1"/>
              <a:t>penjualan</a:t>
            </a:r>
            <a:r>
              <a:rPr lang="en-US" sz="2800" dirty="0"/>
              <a:t> </a:t>
            </a:r>
            <a:r>
              <a:rPr lang="en-US" sz="2800" dirty="0" err="1"/>
              <a:t>pesaing</a:t>
            </a:r>
            <a:r>
              <a:rPr lang="en-US" sz="2800" dirty="0"/>
              <a:t> </a:t>
            </a:r>
            <a:r>
              <a:rPr lang="en-US" sz="2800" dirty="0" err="1"/>
              <a:t>terbesarnya</a:t>
            </a:r>
            <a:r>
              <a:rPr lang="en-US" sz="2800" dirty="0"/>
              <a:t> </a:t>
            </a:r>
            <a:r>
              <a:rPr lang="en-US" sz="2800" dirty="0" err="1"/>
              <a:t>pada</a:t>
            </a:r>
            <a:r>
              <a:rPr lang="en-US" sz="2800" dirty="0"/>
              <a:t> </a:t>
            </a:r>
            <a:r>
              <a:rPr lang="en-US" sz="2800" dirty="0" err="1"/>
              <a:t>waktu</a:t>
            </a:r>
            <a:r>
              <a:rPr lang="en-US" sz="2800" dirty="0"/>
              <a:t> </a:t>
            </a:r>
            <a:r>
              <a:rPr lang="en-US" sz="2800" dirty="0" err="1"/>
              <a:t>tertentu</a:t>
            </a:r>
            <a:r>
              <a:rPr lang="en-US" sz="2800" dirty="0"/>
              <a:t>. </a:t>
            </a:r>
            <a:endParaRPr lang="en-US" sz="2800" b="0" i="0" u="none" strike="noStrike" cap="none" dirty="0">
              <a:solidFill>
                <a:schemeClr val="dk1"/>
              </a:solidFill>
              <a:latin typeface="Impact"/>
              <a:ea typeface="Impact"/>
              <a:cs typeface="Impact"/>
              <a:sym typeface="Impact"/>
            </a:endParaRPr>
          </a:p>
        </p:txBody>
      </p:sp>
    </p:spTree>
    <p:extLst>
      <p:ext uri="{BB962C8B-B14F-4D97-AF65-F5344CB8AC3E}">
        <p14:creationId xmlns:p14="http://schemas.microsoft.com/office/powerpoint/2010/main" val="15609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8153400" y="93661"/>
            <a:ext cx="3489325" cy="3487737"/>
          </a:xfrm>
          <a:prstGeom prst="rect">
            <a:avLst/>
          </a:prstGeom>
          <a:noFill/>
          <a:ln>
            <a:noFill/>
          </a:ln>
        </p:spPr>
      </p:pic>
      <p:sp>
        <p:nvSpPr>
          <p:cNvPr id="229" name="Shape 229"/>
          <p:cNvSpPr txBox="1">
            <a:spLocks noGrp="1"/>
          </p:cNvSpPr>
          <p:nvPr>
            <p:ph type="title"/>
          </p:nvPr>
        </p:nvSpPr>
        <p:spPr>
          <a:xfrm>
            <a:off x="685800" y="685801"/>
            <a:ext cx="10396536" cy="79898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4400" b="0" i="0" u="none" strike="noStrike" cap="none" dirty="0">
                <a:solidFill>
                  <a:schemeClr val="accent1"/>
                </a:solidFill>
                <a:latin typeface="Impact"/>
                <a:ea typeface="Impact"/>
                <a:cs typeface="Impact"/>
                <a:sym typeface="Impact"/>
              </a:rPr>
              <a:t>ANALISIS POTENSI PASAR</a:t>
            </a:r>
          </a:p>
        </p:txBody>
      </p:sp>
      <p:sp>
        <p:nvSpPr>
          <p:cNvPr id="230" name="Shape 230"/>
          <p:cNvSpPr txBox="1">
            <a:spLocks noGrp="1"/>
          </p:cNvSpPr>
          <p:nvPr>
            <p:ph type="body" idx="1"/>
          </p:nvPr>
        </p:nvSpPr>
        <p:spPr>
          <a:xfrm>
            <a:off x="685800" y="2063750"/>
            <a:ext cx="10394949" cy="3311524"/>
          </a:xfrm>
          <a:prstGeom prst="rect">
            <a:avLst/>
          </a:prstGeom>
          <a:noFill/>
          <a:ln>
            <a:noFill/>
          </a:ln>
        </p:spPr>
        <p:txBody>
          <a:bodyPr lIns="91425" tIns="45700" rIns="91425" bIns="45700" anchor="ctr" anchorCtr="0">
            <a:noAutofit/>
          </a:bodyPr>
          <a:lstStyle/>
          <a:p>
            <a:pPr marL="457200" lvl="0" indent="-457200">
              <a:lnSpc>
                <a:spcPct val="150000"/>
              </a:lnSpc>
              <a:buSzPct val="159999"/>
              <a:buFontTx/>
              <a:buChar char="-"/>
            </a:pPr>
            <a:r>
              <a:rPr lang="en-US" sz="2400" i="1" dirty="0"/>
              <a:t>market leader </a:t>
            </a:r>
            <a:r>
              <a:rPr lang="en-US" sz="2400" dirty="0" err="1"/>
              <a:t>disebut</a:t>
            </a:r>
            <a:r>
              <a:rPr lang="en-US" sz="2400" dirty="0"/>
              <a:t> </a:t>
            </a:r>
            <a:r>
              <a:rPr lang="en-US" sz="2400" dirty="0" err="1"/>
              <a:t>pimpinan</a:t>
            </a:r>
            <a:r>
              <a:rPr lang="en-US" sz="2400" dirty="0"/>
              <a:t> </a:t>
            </a:r>
            <a:r>
              <a:rPr lang="en-US" sz="2400" dirty="0" err="1"/>
              <a:t>pasar</a:t>
            </a:r>
            <a:r>
              <a:rPr lang="en-US" sz="2400" dirty="0"/>
              <a:t> </a:t>
            </a:r>
            <a:r>
              <a:rPr lang="en-US" sz="2400" dirty="0" err="1"/>
              <a:t>apabila</a:t>
            </a:r>
            <a:r>
              <a:rPr lang="en-US" sz="2400" dirty="0"/>
              <a:t> </a:t>
            </a:r>
            <a:r>
              <a:rPr lang="en-US" sz="2400" dirty="0" err="1"/>
              <a:t>pangsa</a:t>
            </a:r>
            <a:r>
              <a:rPr lang="en-US" sz="2400" dirty="0"/>
              <a:t> </a:t>
            </a:r>
            <a:r>
              <a:rPr lang="en-US" sz="2400" dirty="0" err="1"/>
              <a:t>pasar</a:t>
            </a:r>
            <a:r>
              <a:rPr lang="en-US" sz="2400" dirty="0"/>
              <a:t> yang </a:t>
            </a:r>
            <a:r>
              <a:rPr lang="en-US" sz="2400" dirty="0" err="1"/>
              <a:t>dikuasai</a:t>
            </a:r>
            <a:r>
              <a:rPr lang="en-US" sz="2400" dirty="0"/>
              <a:t> </a:t>
            </a:r>
            <a:r>
              <a:rPr lang="en-US" sz="2400" dirty="0" err="1"/>
              <a:t>berada</a:t>
            </a:r>
            <a:r>
              <a:rPr lang="en-US" sz="2400" dirty="0"/>
              <a:t> </a:t>
            </a:r>
            <a:r>
              <a:rPr lang="en-US" sz="2400" dirty="0" err="1"/>
              <a:t>pada</a:t>
            </a:r>
            <a:r>
              <a:rPr lang="en-US" sz="2400" dirty="0"/>
              <a:t> </a:t>
            </a:r>
            <a:r>
              <a:rPr lang="en-US" sz="2400" dirty="0" err="1"/>
              <a:t>kisaran</a:t>
            </a:r>
            <a:r>
              <a:rPr lang="en-US" sz="2400" dirty="0"/>
              <a:t> 40% </a:t>
            </a:r>
            <a:r>
              <a:rPr lang="en-US" sz="2400" dirty="0" err="1"/>
              <a:t>atau</a:t>
            </a:r>
            <a:r>
              <a:rPr lang="en-US" sz="2400" dirty="0"/>
              <a:t> </a:t>
            </a:r>
            <a:r>
              <a:rPr lang="en-US" sz="2400" dirty="0" err="1"/>
              <a:t>lebih</a:t>
            </a:r>
            <a:r>
              <a:rPr lang="en-US" sz="2400" dirty="0"/>
              <a:t> </a:t>
            </a:r>
            <a:endParaRPr lang="id-ID" sz="2400" dirty="0"/>
          </a:p>
          <a:p>
            <a:pPr marL="457200" lvl="0" indent="-457200">
              <a:lnSpc>
                <a:spcPct val="150000"/>
              </a:lnSpc>
              <a:buSzPct val="159999"/>
              <a:buFontTx/>
              <a:buChar char="-"/>
            </a:pPr>
            <a:r>
              <a:rPr lang="en-US" sz="2400" i="1" dirty="0"/>
              <a:t>market challenger </a:t>
            </a:r>
            <a:r>
              <a:rPr lang="en-US" sz="2400" dirty="0" err="1"/>
              <a:t>disebut</a:t>
            </a:r>
            <a:r>
              <a:rPr lang="en-US" sz="2400" dirty="0"/>
              <a:t> </a:t>
            </a:r>
            <a:r>
              <a:rPr lang="en-US" sz="2400" dirty="0" err="1"/>
              <a:t>dengan</a:t>
            </a:r>
            <a:r>
              <a:rPr lang="en-US" sz="2400" dirty="0"/>
              <a:t> </a:t>
            </a:r>
            <a:r>
              <a:rPr lang="en-US" sz="2400" dirty="0" err="1"/>
              <a:t>penantang</a:t>
            </a:r>
            <a:r>
              <a:rPr lang="en-US" sz="2400" dirty="0"/>
              <a:t> </a:t>
            </a:r>
            <a:r>
              <a:rPr lang="en-US" sz="2400" dirty="0" err="1"/>
              <a:t>pasar</a:t>
            </a:r>
            <a:r>
              <a:rPr lang="en-US" sz="2400" dirty="0"/>
              <a:t> </a:t>
            </a:r>
            <a:r>
              <a:rPr lang="en-US" sz="2400" dirty="0" err="1"/>
              <a:t>apa</a:t>
            </a:r>
            <a:r>
              <a:rPr lang="en-US" sz="2400" dirty="0"/>
              <a:t> </a:t>
            </a:r>
            <a:r>
              <a:rPr lang="en-US" sz="2400" dirty="0" err="1"/>
              <a:t>bila</a:t>
            </a:r>
            <a:r>
              <a:rPr lang="en-US" sz="2400" dirty="0"/>
              <a:t> </a:t>
            </a:r>
            <a:r>
              <a:rPr lang="en-US" sz="2400" dirty="0" err="1"/>
              <a:t>pangsa</a:t>
            </a:r>
            <a:r>
              <a:rPr lang="en-US" sz="2400" dirty="0"/>
              <a:t> </a:t>
            </a:r>
            <a:r>
              <a:rPr lang="en-US" sz="2400" dirty="0" err="1"/>
              <a:t>pasar</a:t>
            </a:r>
            <a:r>
              <a:rPr lang="en-US" sz="2400" dirty="0"/>
              <a:t> yang </a:t>
            </a:r>
            <a:r>
              <a:rPr lang="en-US" sz="2400" dirty="0" err="1"/>
              <a:t>dikuasai</a:t>
            </a:r>
            <a:r>
              <a:rPr lang="en-US" sz="2400" dirty="0"/>
              <a:t> </a:t>
            </a:r>
            <a:r>
              <a:rPr lang="en-US" sz="2400" dirty="0" err="1"/>
              <a:t>berada</a:t>
            </a:r>
            <a:r>
              <a:rPr lang="en-US" sz="2400" dirty="0"/>
              <a:t> </a:t>
            </a:r>
            <a:r>
              <a:rPr lang="en-US" sz="2400" dirty="0" err="1"/>
              <a:t>dikisaran</a:t>
            </a:r>
            <a:r>
              <a:rPr lang="en-US" sz="2400" dirty="0"/>
              <a:t> 30% </a:t>
            </a:r>
            <a:endParaRPr lang="id-ID" sz="2400" dirty="0"/>
          </a:p>
          <a:p>
            <a:pPr marL="457200" lvl="0" indent="-457200">
              <a:lnSpc>
                <a:spcPct val="150000"/>
              </a:lnSpc>
              <a:buSzPct val="159999"/>
              <a:buFontTx/>
              <a:buChar char="-"/>
            </a:pPr>
            <a:r>
              <a:rPr lang="en-US" sz="2400" i="1" dirty="0"/>
              <a:t>market follower </a:t>
            </a:r>
            <a:r>
              <a:rPr lang="en-US" sz="2400" dirty="0" err="1"/>
              <a:t>disebut</a:t>
            </a:r>
            <a:r>
              <a:rPr lang="en-US" sz="2400" dirty="0"/>
              <a:t> </a:t>
            </a:r>
            <a:r>
              <a:rPr lang="en-US" sz="2400" dirty="0" err="1"/>
              <a:t>pengikut</a:t>
            </a:r>
            <a:r>
              <a:rPr lang="en-US" sz="2400" dirty="0"/>
              <a:t> </a:t>
            </a:r>
            <a:r>
              <a:rPr lang="en-US" sz="2400" dirty="0" err="1"/>
              <a:t>pasar</a:t>
            </a:r>
            <a:r>
              <a:rPr lang="en-US" sz="2400" dirty="0"/>
              <a:t> </a:t>
            </a:r>
            <a:r>
              <a:rPr lang="en-US" sz="2400" dirty="0" err="1"/>
              <a:t>apabila</a:t>
            </a:r>
            <a:r>
              <a:rPr lang="en-US" sz="2400" dirty="0"/>
              <a:t> </a:t>
            </a:r>
            <a:r>
              <a:rPr lang="en-US" sz="2400" dirty="0" err="1"/>
              <a:t>pangsa</a:t>
            </a:r>
            <a:r>
              <a:rPr lang="en-US" sz="2400" dirty="0"/>
              <a:t> </a:t>
            </a:r>
            <a:r>
              <a:rPr lang="en-US" sz="2400" dirty="0" err="1"/>
              <a:t>pasar</a:t>
            </a:r>
            <a:r>
              <a:rPr lang="en-US" sz="2400" dirty="0"/>
              <a:t> yang </a:t>
            </a:r>
            <a:r>
              <a:rPr lang="en-US" sz="2400" dirty="0" err="1"/>
              <a:t>dikuasai</a:t>
            </a:r>
            <a:r>
              <a:rPr lang="en-US" sz="2400" dirty="0"/>
              <a:t> </a:t>
            </a:r>
            <a:r>
              <a:rPr lang="en-US" sz="2400" dirty="0" err="1"/>
              <a:t>berada</a:t>
            </a:r>
            <a:r>
              <a:rPr lang="en-US" sz="2400" dirty="0"/>
              <a:t> </a:t>
            </a:r>
            <a:r>
              <a:rPr lang="en-US" sz="2400" dirty="0" err="1"/>
              <a:t>dikisaran</a:t>
            </a:r>
            <a:r>
              <a:rPr lang="en-US" sz="2400" dirty="0"/>
              <a:t> 20% </a:t>
            </a:r>
            <a:endParaRPr lang="id-ID" sz="2400" dirty="0"/>
          </a:p>
          <a:p>
            <a:pPr marL="457200" lvl="0" indent="-457200">
              <a:lnSpc>
                <a:spcPct val="150000"/>
              </a:lnSpc>
              <a:buSzPct val="159999"/>
              <a:buFontTx/>
              <a:buChar char="-"/>
            </a:pPr>
            <a:r>
              <a:rPr lang="en-US" sz="2400" i="1" dirty="0"/>
              <a:t>market </a:t>
            </a:r>
            <a:r>
              <a:rPr lang="en-US" sz="2400" i="1" dirty="0" err="1"/>
              <a:t>nicher</a:t>
            </a:r>
            <a:r>
              <a:rPr lang="en-US" sz="2400" i="1" dirty="0"/>
              <a:t> </a:t>
            </a:r>
            <a:r>
              <a:rPr lang="en-US" sz="2400" dirty="0" err="1"/>
              <a:t>disebut</a:t>
            </a:r>
            <a:r>
              <a:rPr lang="en-US" sz="2400" dirty="0"/>
              <a:t> </a:t>
            </a:r>
            <a:r>
              <a:rPr lang="en-US" sz="2400" dirty="0" err="1"/>
              <a:t>pengarap</a:t>
            </a:r>
            <a:r>
              <a:rPr lang="en-US" sz="2400" dirty="0"/>
              <a:t> </a:t>
            </a:r>
            <a:r>
              <a:rPr lang="en-US" sz="2400" dirty="0" err="1"/>
              <a:t>relung</a:t>
            </a:r>
            <a:r>
              <a:rPr lang="en-US" sz="2400" dirty="0"/>
              <a:t> </a:t>
            </a:r>
            <a:r>
              <a:rPr lang="en-US" sz="2400" dirty="0" err="1"/>
              <a:t>pasar</a:t>
            </a:r>
            <a:r>
              <a:rPr lang="en-US" sz="2400" dirty="0"/>
              <a:t> </a:t>
            </a:r>
            <a:r>
              <a:rPr lang="en-US" sz="2400" dirty="0" err="1"/>
              <a:t>apabila</a:t>
            </a:r>
            <a:r>
              <a:rPr lang="en-US" sz="2400" dirty="0"/>
              <a:t> </a:t>
            </a:r>
            <a:r>
              <a:rPr lang="en-US" sz="2400" dirty="0" err="1"/>
              <a:t>pangsa</a:t>
            </a:r>
            <a:r>
              <a:rPr lang="en-US" sz="2400" dirty="0"/>
              <a:t> </a:t>
            </a:r>
            <a:r>
              <a:rPr lang="en-US" sz="2400" dirty="0" err="1"/>
              <a:t>pasar</a:t>
            </a:r>
            <a:r>
              <a:rPr lang="en-US" sz="2400" dirty="0"/>
              <a:t> yang </a:t>
            </a:r>
            <a:r>
              <a:rPr lang="en-US" sz="2400" dirty="0" err="1"/>
              <a:t>dikuasai</a:t>
            </a:r>
            <a:r>
              <a:rPr lang="en-US" sz="2400" dirty="0"/>
              <a:t> </a:t>
            </a:r>
            <a:r>
              <a:rPr lang="en-US" sz="2400" dirty="0" err="1"/>
              <a:t>berada</a:t>
            </a:r>
            <a:r>
              <a:rPr lang="en-US" sz="2400" dirty="0"/>
              <a:t> </a:t>
            </a:r>
            <a:r>
              <a:rPr lang="en-US" sz="2400" dirty="0" err="1"/>
              <a:t>dikisaran</a:t>
            </a:r>
            <a:r>
              <a:rPr lang="en-US" sz="2400" dirty="0"/>
              <a:t> 10%.</a:t>
            </a:r>
            <a:endParaRPr lang="en-US" sz="2400" b="0" i="0" u="none" strike="noStrike" cap="none" dirty="0">
              <a:solidFill>
                <a:schemeClr val="dk1"/>
              </a:solidFill>
              <a:sym typeface="Impact"/>
            </a:endParaRPr>
          </a:p>
        </p:txBody>
      </p:sp>
    </p:spTree>
    <p:extLst>
      <p:ext uri="{BB962C8B-B14F-4D97-AF65-F5344CB8AC3E}">
        <p14:creationId xmlns:p14="http://schemas.microsoft.com/office/powerpoint/2010/main" val="147933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CC39E37-84E8-4411-A1E8-166F63A41328}"/>
              </a:ext>
            </a:extLst>
          </p:cNvPr>
          <p:cNvSpPr>
            <a:spLocks noGrp="1"/>
          </p:cNvSpPr>
          <p:nvPr>
            <p:ph type="title"/>
          </p:nvPr>
        </p:nvSpPr>
        <p:spPr>
          <a:xfrm>
            <a:off x="695400" y="1484784"/>
            <a:ext cx="10394950" cy="4830763"/>
          </a:xfrm>
        </p:spPr>
        <p:txBody>
          <a:bodyPr/>
          <a:lstStyle/>
          <a:p>
            <a:pPr marL="0" indent="0">
              <a:lnSpc>
                <a:spcPct val="150000"/>
              </a:lnSpc>
            </a:pPr>
            <a:r>
              <a:rPr lang="id-ID" sz="2800" b="1" dirty="0"/>
              <a:t>TUGAS</a:t>
            </a:r>
            <a:r>
              <a:rPr lang="en-US" sz="2800" b="1" dirty="0"/>
              <a:t> </a:t>
            </a:r>
            <a:r>
              <a:rPr lang="id-ID" sz="2800" b="1" dirty="0"/>
              <a:t>KELOMPOK!!</a:t>
            </a:r>
            <a:br>
              <a:rPr lang="id-ID" sz="2800" b="1" dirty="0"/>
            </a:br>
            <a:r>
              <a:rPr lang="id-ID" sz="2800" dirty="0"/>
              <a:t>Membuat analisis SWOT </a:t>
            </a:r>
            <a:r>
              <a:rPr lang="en-US" sz="2800" dirty="0" err="1"/>
              <a:t>produk</a:t>
            </a:r>
            <a:r>
              <a:rPr lang="en-US" sz="2800" dirty="0"/>
              <a:t> (brand </a:t>
            </a:r>
            <a:r>
              <a:rPr lang="en-US" sz="2800" dirty="0" err="1"/>
              <a:t>bebas</a:t>
            </a:r>
            <a:r>
              <a:rPr lang="en-US" sz="2800" dirty="0"/>
              <a:t>) </a:t>
            </a:r>
            <a:r>
              <a:rPr lang="en-US" sz="2800" dirty="0" err="1"/>
              <a:t>dari</a:t>
            </a:r>
            <a:r>
              <a:rPr lang="en-US" sz="2800" dirty="0"/>
              <a:t> yang </a:t>
            </a:r>
            <a:r>
              <a:rPr lang="en-US" sz="2800" dirty="0" err="1"/>
              <a:t>sudah</a:t>
            </a:r>
            <a:r>
              <a:rPr lang="en-US" sz="2800" dirty="0"/>
              <a:t> </a:t>
            </a:r>
            <a:r>
              <a:rPr lang="en-US" sz="2800" dirty="0" err="1"/>
              <a:t>ditentukan</a:t>
            </a:r>
            <a:r>
              <a:rPr lang="en-US" sz="2800" dirty="0"/>
              <a:t> </a:t>
            </a:r>
            <a:r>
              <a:rPr lang="en-US" sz="2800" dirty="0" err="1"/>
              <a:t>produknya</a:t>
            </a:r>
            <a:br>
              <a:rPr lang="id-ID" sz="2800" dirty="0"/>
            </a:br>
            <a:r>
              <a:rPr lang="id-ID" sz="2800" dirty="0"/>
              <a:t>Analisis target marketnya (Analisis Pesaing-pesaingnya, ketahui kekuatan dan kelemahan pesaingnya)</a:t>
            </a:r>
            <a:br>
              <a:rPr lang="id-ID" sz="2800" dirty="0"/>
            </a:br>
            <a:r>
              <a:rPr lang="id-ID" sz="2800" dirty="0"/>
              <a:t>Consumer Insight yang mungkin dilakukan </a:t>
            </a:r>
            <a:br>
              <a:rPr lang="id-ID" sz="2800" dirty="0"/>
            </a:br>
            <a:r>
              <a:rPr lang="id-ID" sz="2800" dirty="0"/>
              <a:t>Kegiatan promosi/advertising yang sebaiknya dilakukan</a:t>
            </a:r>
            <a:br>
              <a:rPr lang="id-ID" sz="2800" dirty="0"/>
            </a:br>
            <a:r>
              <a:rPr lang="id-ID" sz="2800" dirty="0"/>
              <a:t>DIKUMPULKAN </a:t>
            </a:r>
            <a:r>
              <a:rPr lang="en-US" sz="2800" dirty="0"/>
              <a:t>MINGGU DEPAN</a:t>
            </a:r>
            <a:r>
              <a:rPr lang="id-ID" sz="2800" dirty="0"/>
              <a:t>. DIPRESENTASIKAN PER-KELOMPOK.</a:t>
            </a:r>
            <a:br>
              <a:rPr lang="id-ID" sz="2800" dirty="0"/>
            </a:br>
            <a:endParaRPr lang="en-US" sz="2800" dirty="0"/>
          </a:p>
        </p:txBody>
      </p:sp>
    </p:spTree>
    <p:extLst>
      <p:ext uri="{BB962C8B-B14F-4D97-AF65-F5344CB8AC3E}">
        <p14:creationId xmlns:p14="http://schemas.microsoft.com/office/powerpoint/2010/main" val="131460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6C85-11DC-4AC5-9B43-7C40F3DDB69C}"/>
              </a:ext>
            </a:extLst>
          </p:cNvPr>
          <p:cNvSpPr>
            <a:spLocks noGrp="1"/>
          </p:cNvSpPr>
          <p:nvPr>
            <p:ph type="title"/>
          </p:nvPr>
        </p:nvSpPr>
        <p:spPr>
          <a:xfrm>
            <a:off x="685413" y="260648"/>
            <a:ext cx="10394707" cy="5400600"/>
          </a:xfrm>
        </p:spPr>
        <p:txBody>
          <a:bodyPr/>
          <a:lstStyle/>
          <a:p>
            <a:r>
              <a:rPr lang="en-US" sz="2400" dirty="0">
                <a:solidFill>
                  <a:schemeClr val="tx1"/>
                </a:solidFill>
              </a:rPr>
              <a:t>SHOPEE</a:t>
            </a:r>
            <a:br>
              <a:rPr lang="en-US" sz="2400" dirty="0">
                <a:solidFill>
                  <a:schemeClr val="tx1"/>
                </a:solidFill>
              </a:rPr>
            </a:br>
            <a:r>
              <a:rPr lang="en-US" sz="2400" dirty="0" err="1">
                <a:solidFill>
                  <a:schemeClr val="tx1"/>
                </a:solidFill>
              </a:rPr>
              <a:t>segmen</a:t>
            </a:r>
            <a:r>
              <a:rPr lang="en-US" sz="2400" dirty="0">
                <a:solidFill>
                  <a:schemeClr val="tx1"/>
                </a:solidFill>
              </a:rPr>
              <a:t>: </a:t>
            </a:r>
            <a:r>
              <a:rPr lang="en-US" sz="2400" dirty="0" err="1">
                <a:solidFill>
                  <a:schemeClr val="tx1"/>
                </a:solidFill>
              </a:rPr>
              <a:t>semua</a:t>
            </a:r>
            <a:r>
              <a:rPr lang="en-US" sz="2400" dirty="0">
                <a:solidFill>
                  <a:schemeClr val="tx1"/>
                </a:solidFill>
              </a:rPr>
              <a:t> </a:t>
            </a:r>
            <a:r>
              <a:rPr lang="en-US" sz="2400" dirty="0" err="1">
                <a:solidFill>
                  <a:schemeClr val="tx1"/>
                </a:solidFill>
              </a:rPr>
              <a:t>usia</a:t>
            </a:r>
            <a:r>
              <a:rPr lang="en-US" sz="2400" dirty="0">
                <a:solidFill>
                  <a:schemeClr val="tx1"/>
                </a:solidFill>
              </a:rPr>
              <a:t> di </a:t>
            </a:r>
            <a:r>
              <a:rPr lang="en-US" sz="2400" dirty="0" err="1">
                <a:solidFill>
                  <a:schemeClr val="tx1"/>
                </a:solidFill>
              </a:rPr>
              <a:t>segala</a:t>
            </a:r>
            <a:r>
              <a:rPr lang="en-US" sz="2400" dirty="0">
                <a:solidFill>
                  <a:schemeClr val="tx1"/>
                </a:solidFill>
              </a:rPr>
              <a:t> </a:t>
            </a:r>
            <a:r>
              <a:rPr lang="en-US" sz="2400" dirty="0" err="1">
                <a:solidFill>
                  <a:schemeClr val="tx1"/>
                </a:solidFill>
              </a:rPr>
              <a:t>kalangan</a:t>
            </a:r>
            <a:br>
              <a:rPr lang="en-US" sz="2400" dirty="0">
                <a:solidFill>
                  <a:schemeClr val="tx1"/>
                </a:solidFill>
              </a:rPr>
            </a:br>
            <a:r>
              <a:rPr lang="en-US" sz="2400" dirty="0">
                <a:solidFill>
                  <a:schemeClr val="tx1"/>
                </a:solidFill>
              </a:rPr>
              <a:t>target: 15-55 ABC1</a:t>
            </a:r>
            <a:br>
              <a:rPr lang="en-US" sz="2400" dirty="0">
                <a:solidFill>
                  <a:schemeClr val="tx1"/>
                </a:solidFill>
              </a:rPr>
            </a:br>
            <a:r>
              <a:rPr lang="en-US" sz="2400" dirty="0">
                <a:solidFill>
                  <a:schemeClr val="tx1"/>
                </a:solidFill>
              </a:rPr>
              <a:t>positioning: e-commerce </a:t>
            </a:r>
            <a:r>
              <a:rPr lang="en-US" sz="2400" dirty="0" err="1">
                <a:solidFill>
                  <a:schemeClr val="tx1"/>
                </a:solidFill>
              </a:rPr>
              <a:t>menjual</a:t>
            </a:r>
            <a:r>
              <a:rPr lang="en-US" sz="2400" dirty="0">
                <a:solidFill>
                  <a:schemeClr val="tx1"/>
                </a:solidFill>
              </a:rPr>
              <a:t> </a:t>
            </a:r>
            <a:r>
              <a:rPr lang="en-US" sz="2400" dirty="0" err="1">
                <a:solidFill>
                  <a:schemeClr val="tx1"/>
                </a:solidFill>
              </a:rPr>
              <a:t>segala</a:t>
            </a:r>
            <a:r>
              <a:rPr lang="en-US" sz="2400" dirty="0">
                <a:solidFill>
                  <a:schemeClr val="tx1"/>
                </a:solidFill>
              </a:rPr>
              <a:t> </a:t>
            </a:r>
            <a:r>
              <a:rPr lang="en-US" sz="2400" dirty="0" err="1">
                <a:solidFill>
                  <a:schemeClr val="tx1"/>
                </a:solidFill>
              </a:rPr>
              <a:t>kebutuhan</a:t>
            </a:r>
            <a:r>
              <a:rPr lang="en-US" sz="2400" dirty="0">
                <a:solidFill>
                  <a:schemeClr val="tx1"/>
                </a:solidFill>
              </a:rPr>
              <a:t> </a:t>
            </a:r>
            <a:r>
              <a:rPr lang="en-US" sz="2400" dirty="0" err="1">
                <a:solidFill>
                  <a:schemeClr val="tx1"/>
                </a:solidFill>
              </a:rPr>
              <a:t>sehari-hari</a:t>
            </a:r>
            <a:r>
              <a:rPr lang="en-US" sz="2400" dirty="0">
                <a:solidFill>
                  <a:schemeClr val="tx1"/>
                </a:solidFill>
              </a:rPr>
              <a:t> </a:t>
            </a:r>
            <a:r>
              <a:rPr lang="en-US" sz="2400" dirty="0" err="1">
                <a:solidFill>
                  <a:schemeClr val="tx1"/>
                </a:solidFill>
              </a:rPr>
              <a:t>dgn</a:t>
            </a:r>
            <a:r>
              <a:rPr lang="en-US" sz="2400" dirty="0">
                <a:solidFill>
                  <a:schemeClr val="tx1"/>
                </a:solidFill>
              </a:rPr>
              <a:t> free </a:t>
            </a:r>
            <a:r>
              <a:rPr lang="en-US" sz="2400" dirty="0" err="1">
                <a:solidFill>
                  <a:schemeClr val="tx1"/>
                </a:solidFill>
              </a:rPr>
              <a:t>ongkir</a:t>
            </a:r>
            <a:r>
              <a:rPr lang="en-US" sz="2400" dirty="0">
                <a:solidFill>
                  <a:schemeClr val="tx1"/>
                </a:solidFill>
              </a:rPr>
              <a:t> </a:t>
            </a:r>
            <a:r>
              <a:rPr lang="en-US" sz="2400" dirty="0" err="1">
                <a:solidFill>
                  <a:schemeClr val="tx1"/>
                </a:solidFill>
              </a:rPr>
              <a:t>sepanjang</a:t>
            </a:r>
            <a:r>
              <a:rPr lang="en-US" sz="2400" dirty="0">
                <a:solidFill>
                  <a:schemeClr val="tx1"/>
                </a:solidFill>
              </a:rPr>
              <a:t> </a:t>
            </a:r>
            <a:r>
              <a:rPr lang="en-US" sz="2400" dirty="0" err="1">
                <a:solidFill>
                  <a:schemeClr val="tx1"/>
                </a:solidFill>
              </a:rPr>
              <a:t>tahun</a:t>
            </a:r>
            <a:br>
              <a:rPr lang="en-US" sz="2400" dirty="0">
                <a:solidFill>
                  <a:schemeClr val="tx1"/>
                </a:solidFill>
              </a:rPr>
            </a:br>
            <a:r>
              <a:rPr lang="en-US" sz="2400" dirty="0">
                <a:solidFill>
                  <a:schemeClr val="tx1"/>
                </a:solidFill>
              </a:rPr>
              <a:t>SWOT: …….</a:t>
            </a:r>
            <a:br>
              <a:rPr lang="en-US" sz="2400" dirty="0">
                <a:solidFill>
                  <a:schemeClr val="tx1"/>
                </a:solidFill>
              </a:rPr>
            </a:br>
            <a:r>
              <a:rPr lang="en-US" sz="2400" dirty="0">
                <a:solidFill>
                  <a:schemeClr val="tx1"/>
                </a:solidFill>
              </a:rPr>
              <a:t>Analisa </a:t>
            </a:r>
            <a:r>
              <a:rPr lang="en-US" sz="2400" dirty="0" err="1">
                <a:solidFill>
                  <a:schemeClr val="tx1"/>
                </a:solidFill>
              </a:rPr>
              <a:t>pesaing</a:t>
            </a:r>
            <a:r>
              <a:rPr lang="en-US" sz="2400" dirty="0">
                <a:solidFill>
                  <a:schemeClr val="tx1"/>
                </a:solidFill>
              </a:rPr>
              <a:t>:</a:t>
            </a:r>
            <a:br>
              <a:rPr lang="en-US" sz="2400" dirty="0">
                <a:solidFill>
                  <a:schemeClr val="tx1"/>
                </a:solidFill>
              </a:rPr>
            </a:br>
            <a:r>
              <a:rPr lang="en-US" sz="2400" dirty="0">
                <a:solidFill>
                  <a:schemeClr val="tx1"/>
                </a:solidFill>
              </a:rPr>
              <a:t>1. Tokopedia: </a:t>
            </a:r>
            <a:r>
              <a:rPr lang="en-US" sz="2400" dirty="0" err="1">
                <a:solidFill>
                  <a:schemeClr val="tx1"/>
                </a:solidFill>
              </a:rPr>
              <a:t>kelebihan</a:t>
            </a:r>
            <a:r>
              <a:rPr lang="en-US" sz="2400" dirty="0">
                <a:solidFill>
                  <a:schemeClr val="tx1"/>
                </a:solidFill>
              </a:rPr>
              <a:t>… </a:t>
            </a:r>
            <a:r>
              <a:rPr lang="en-US" sz="2400" dirty="0" err="1">
                <a:solidFill>
                  <a:schemeClr val="tx1"/>
                </a:solidFill>
              </a:rPr>
              <a:t>kekurangan</a:t>
            </a:r>
            <a:r>
              <a:rPr lang="en-US" sz="2400" dirty="0">
                <a:solidFill>
                  <a:schemeClr val="tx1"/>
                </a:solidFill>
              </a:rPr>
              <a:t>…</a:t>
            </a:r>
            <a:br>
              <a:rPr lang="en-US" sz="2400" dirty="0">
                <a:solidFill>
                  <a:schemeClr val="tx1"/>
                </a:solidFill>
              </a:rPr>
            </a:br>
            <a:r>
              <a:rPr lang="en-US" sz="2400" dirty="0">
                <a:solidFill>
                  <a:schemeClr val="tx1"/>
                </a:solidFill>
              </a:rPr>
              <a:t>2. Lazada: </a:t>
            </a:r>
            <a:r>
              <a:rPr lang="en-US" sz="2400" dirty="0" err="1">
                <a:solidFill>
                  <a:schemeClr val="tx1"/>
                </a:solidFill>
              </a:rPr>
              <a:t>kelebihan</a:t>
            </a:r>
            <a:r>
              <a:rPr lang="en-US" sz="2400" dirty="0">
                <a:solidFill>
                  <a:schemeClr val="tx1"/>
                </a:solidFill>
              </a:rPr>
              <a:t>…. </a:t>
            </a:r>
            <a:r>
              <a:rPr lang="en-US" sz="2400" dirty="0" err="1">
                <a:solidFill>
                  <a:schemeClr val="tx1"/>
                </a:solidFill>
              </a:rPr>
              <a:t>Kekurangan</a:t>
            </a:r>
            <a:r>
              <a:rPr lang="en-US" sz="2400" dirty="0">
                <a:solidFill>
                  <a:schemeClr val="tx1"/>
                </a:solidFill>
              </a:rPr>
              <a:t>….</a:t>
            </a:r>
            <a:br>
              <a:rPr lang="en-US" sz="2400" dirty="0">
                <a:solidFill>
                  <a:schemeClr val="tx1"/>
                </a:solidFill>
              </a:rPr>
            </a:br>
            <a:r>
              <a:rPr lang="en-US" sz="2400" dirty="0">
                <a:solidFill>
                  <a:schemeClr val="tx1"/>
                </a:solidFill>
              </a:rPr>
              <a:t>3. </a:t>
            </a:r>
            <a:r>
              <a:rPr lang="en-US" sz="2400" dirty="0" err="1">
                <a:solidFill>
                  <a:schemeClr val="tx1"/>
                </a:solidFill>
              </a:rPr>
              <a:t>bukalapak</a:t>
            </a:r>
            <a:r>
              <a:rPr lang="en-US" sz="2400" dirty="0">
                <a:solidFill>
                  <a:schemeClr val="tx1"/>
                </a:solidFill>
              </a:rPr>
              <a:t>: </a:t>
            </a:r>
            <a:r>
              <a:rPr lang="en-US" sz="2400" dirty="0" err="1">
                <a:solidFill>
                  <a:schemeClr val="tx1"/>
                </a:solidFill>
              </a:rPr>
              <a:t>kelebihan</a:t>
            </a:r>
            <a:r>
              <a:rPr lang="en-US" sz="2400" dirty="0">
                <a:solidFill>
                  <a:schemeClr val="tx1"/>
                </a:solidFill>
              </a:rPr>
              <a:t>…. </a:t>
            </a:r>
            <a:r>
              <a:rPr lang="en-US" sz="2400" dirty="0" err="1">
                <a:solidFill>
                  <a:schemeClr val="tx1"/>
                </a:solidFill>
              </a:rPr>
              <a:t>Kekurangan</a:t>
            </a:r>
            <a:r>
              <a:rPr lang="en-US" sz="2400" dirty="0">
                <a:solidFill>
                  <a:schemeClr val="tx1"/>
                </a:solidFill>
              </a:rPr>
              <a:t>…</a:t>
            </a:r>
            <a:br>
              <a:rPr lang="en-US" sz="2400" dirty="0">
                <a:solidFill>
                  <a:schemeClr val="tx1"/>
                </a:solidFill>
              </a:rPr>
            </a:br>
            <a:r>
              <a:rPr lang="en-US" sz="2400" dirty="0">
                <a:solidFill>
                  <a:schemeClr val="tx1"/>
                </a:solidFill>
              </a:rPr>
              <a:t>consumer insight: </a:t>
            </a:r>
            <a:r>
              <a:rPr lang="en-US" sz="2400" dirty="0" err="1">
                <a:solidFill>
                  <a:schemeClr val="tx1"/>
                </a:solidFill>
              </a:rPr>
              <a:t>penyuluhan</a:t>
            </a:r>
            <a:r>
              <a:rPr lang="en-US" sz="2400" dirty="0">
                <a:solidFill>
                  <a:schemeClr val="tx1"/>
                </a:solidFill>
              </a:rPr>
              <a:t> </a:t>
            </a:r>
            <a:r>
              <a:rPr lang="en-US" sz="2400" dirty="0" err="1">
                <a:solidFill>
                  <a:schemeClr val="tx1"/>
                </a:solidFill>
              </a:rPr>
              <a:t>kpd</a:t>
            </a:r>
            <a:r>
              <a:rPr lang="en-US" sz="2400" dirty="0">
                <a:solidFill>
                  <a:schemeClr val="tx1"/>
                </a:solidFill>
              </a:rPr>
              <a:t> UMKM, </a:t>
            </a:r>
            <a:r>
              <a:rPr lang="en-US" sz="2400" dirty="0" err="1">
                <a:solidFill>
                  <a:schemeClr val="tx1"/>
                </a:solidFill>
              </a:rPr>
              <a:t>menekan</a:t>
            </a:r>
            <a:r>
              <a:rPr lang="en-US" sz="2400" dirty="0">
                <a:solidFill>
                  <a:schemeClr val="tx1"/>
                </a:solidFill>
              </a:rPr>
              <a:t> </a:t>
            </a:r>
            <a:r>
              <a:rPr lang="en-US" sz="2400" dirty="0" err="1">
                <a:solidFill>
                  <a:schemeClr val="tx1"/>
                </a:solidFill>
              </a:rPr>
              <a:t>biaya</a:t>
            </a:r>
            <a:r>
              <a:rPr lang="en-US" sz="2400" dirty="0">
                <a:solidFill>
                  <a:schemeClr val="tx1"/>
                </a:solidFill>
              </a:rPr>
              <a:t> </a:t>
            </a:r>
            <a:r>
              <a:rPr lang="en-US" sz="2400" dirty="0" err="1">
                <a:solidFill>
                  <a:schemeClr val="tx1"/>
                </a:solidFill>
              </a:rPr>
              <a:t>biaya</a:t>
            </a:r>
            <a:r>
              <a:rPr lang="en-US" sz="2400" dirty="0">
                <a:solidFill>
                  <a:schemeClr val="tx1"/>
                </a:solidFill>
              </a:rPr>
              <a:t> admin</a:t>
            </a:r>
            <a:br>
              <a:rPr lang="en-US" sz="2400" dirty="0">
                <a:solidFill>
                  <a:schemeClr val="tx1"/>
                </a:solidFill>
              </a:rPr>
            </a:br>
            <a:r>
              <a:rPr lang="en-US" sz="2400" dirty="0" err="1">
                <a:solidFill>
                  <a:schemeClr val="tx1"/>
                </a:solidFill>
              </a:rPr>
              <a:t>promosi</a:t>
            </a:r>
            <a:r>
              <a:rPr lang="en-US" sz="2400" dirty="0">
                <a:solidFill>
                  <a:schemeClr val="tx1"/>
                </a:solidFill>
              </a:rPr>
              <a:t> yang </a:t>
            </a:r>
            <a:r>
              <a:rPr lang="en-US" sz="2400" dirty="0" err="1">
                <a:solidFill>
                  <a:schemeClr val="tx1"/>
                </a:solidFill>
              </a:rPr>
              <a:t>sebaiknya</a:t>
            </a:r>
            <a:r>
              <a:rPr lang="en-US" sz="2400" dirty="0">
                <a:solidFill>
                  <a:schemeClr val="tx1"/>
                </a:solidFill>
              </a:rPr>
              <a:t> </a:t>
            </a:r>
            <a:r>
              <a:rPr lang="en-US" sz="2400" dirty="0" err="1">
                <a:solidFill>
                  <a:schemeClr val="tx1"/>
                </a:solidFill>
              </a:rPr>
              <a:t>dilakukan</a:t>
            </a:r>
            <a:r>
              <a:rPr lang="en-US" sz="2400" dirty="0">
                <a:solidFill>
                  <a:schemeClr val="tx1"/>
                </a:solidFill>
              </a:rPr>
              <a:t>: cashback </a:t>
            </a:r>
            <a:r>
              <a:rPr lang="en-US" sz="2400" dirty="0" err="1">
                <a:solidFill>
                  <a:schemeClr val="tx1"/>
                </a:solidFill>
              </a:rPr>
              <a:t>yg</a:t>
            </a:r>
            <a:r>
              <a:rPr lang="en-US" sz="2400" dirty="0">
                <a:solidFill>
                  <a:schemeClr val="tx1"/>
                </a:solidFill>
              </a:rPr>
              <a:t> </a:t>
            </a:r>
            <a:r>
              <a:rPr lang="en-US" sz="2400" dirty="0" err="1">
                <a:solidFill>
                  <a:schemeClr val="tx1"/>
                </a:solidFill>
              </a:rPr>
              <a:t>besar</a:t>
            </a:r>
            <a:r>
              <a:rPr lang="en-US" sz="2400" dirty="0">
                <a:solidFill>
                  <a:schemeClr val="tx1"/>
                </a:solidFill>
              </a:rPr>
              <a:t>, event </a:t>
            </a:r>
            <a:r>
              <a:rPr lang="en-US" sz="2400" dirty="0" err="1">
                <a:solidFill>
                  <a:schemeClr val="tx1"/>
                </a:solidFill>
              </a:rPr>
              <a:t>sponshorship</a:t>
            </a:r>
            <a:br>
              <a:rPr lang="en-US" sz="2400" dirty="0">
                <a:solidFill>
                  <a:schemeClr val="tx1"/>
                </a:solidFill>
              </a:rPr>
            </a:br>
            <a:r>
              <a:rPr lang="en-US" sz="2400" dirty="0" err="1">
                <a:solidFill>
                  <a:schemeClr val="tx1"/>
                </a:solidFill>
              </a:rPr>
              <a:t>reaksi</a:t>
            </a:r>
            <a:r>
              <a:rPr lang="en-US" sz="2400" dirty="0">
                <a:solidFill>
                  <a:schemeClr val="tx1"/>
                </a:solidFill>
              </a:rPr>
              <a:t> </a:t>
            </a:r>
            <a:r>
              <a:rPr lang="en-US" sz="2400" dirty="0" err="1">
                <a:solidFill>
                  <a:schemeClr val="tx1"/>
                </a:solidFill>
              </a:rPr>
              <a:t>pesaing</a:t>
            </a:r>
            <a:r>
              <a:rPr lang="en-US" sz="2400" dirty="0">
                <a:solidFill>
                  <a:schemeClr val="tx1"/>
                </a:solidFill>
              </a:rPr>
              <a:t>: </a:t>
            </a:r>
            <a:r>
              <a:rPr lang="en-US" sz="2400" dirty="0" err="1">
                <a:solidFill>
                  <a:schemeClr val="tx1"/>
                </a:solidFill>
              </a:rPr>
              <a:t>merupakan</a:t>
            </a:r>
            <a:r>
              <a:rPr lang="en-US" sz="2400" dirty="0">
                <a:solidFill>
                  <a:schemeClr val="tx1"/>
                </a:solidFill>
              </a:rPr>
              <a:t> </a:t>
            </a:r>
            <a:r>
              <a:rPr lang="en-US" sz="2400" dirty="0" err="1">
                <a:solidFill>
                  <a:schemeClr val="tx1"/>
                </a:solidFill>
              </a:rPr>
              <a:t>pesaing</a:t>
            </a:r>
            <a:r>
              <a:rPr lang="en-US" sz="2400" dirty="0">
                <a:solidFill>
                  <a:schemeClr val="tx1"/>
                </a:solidFill>
              </a:rPr>
              <a:t> </a:t>
            </a:r>
            <a:r>
              <a:rPr lang="en-US" sz="2400" dirty="0" err="1">
                <a:solidFill>
                  <a:schemeClr val="tx1"/>
                </a:solidFill>
              </a:rPr>
              <a:t>harimau</a:t>
            </a:r>
            <a:r>
              <a:rPr lang="en-US" sz="2400" dirty="0">
                <a:solidFill>
                  <a:schemeClr val="tx1"/>
                </a:solidFill>
              </a:rPr>
              <a:t> yang </a:t>
            </a:r>
            <a:r>
              <a:rPr lang="en-US" sz="2400" dirty="0" err="1">
                <a:solidFill>
                  <a:schemeClr val="tx1"/>
                </a:solidFill>
              </a:rPr>
              <a:t>banayk</a:t>
            </a:r>
            <a:r>
              <a:rPr lang="en-US" sz="2400" dirty="0">
                <a:solidFill>
                  <a:schemeClr val="tx1"/>
                </a:solidFill>
              </a:rPr>
              <a:t> </a:t>
            </a:r>
            <a:r>
              <a:rPr lang="en-US" sz="2400" dirty="0" err="1">
                <a:solidFill>
                  <a:schemeClr val="tx1"/>
                </a:solidFill>
              </a:rPr>
              <a:t>melaakukan</a:t>
            </a:r>
            <a:r>
              <a:rPr lang="en-US" sz="2400" dirty="0">
                <a:solidFill>
                  <a:schemeClr val="tx1"/>
                </a:solidFill>
              </a:rPr>
              <a:t> </a:t>
            </a:r>
            <a:r>
              <a:rPr lang="en-US" sz="2400" dirty="0" err="1">
                <a:solidFill>
                  <a:schemeClr val="tx1"/>
                </a:solidFill>
              </a:rPr>
              <a:t>promosi</a:t>
            </a:r>
            <a:r>
              <a:rPr lang="en-US" sz="2400" dirty="0">
                <a:solidFill>
                  <a:schemeClr val="tx1"/>
                </a:solidFill>
              </a:rPr>
              <a:t> di </a:t>
            </a:r>
            <a:r>
              <a:rPr lang="en-US" sz="2400" dirty="0" err="1">
                <a:solidFill>
                  <a:schemeClr val="tx1"/>
                </a:solidFill>
              </a:rPr>
              <a:t>berbagai</a:t>
            </a:r>
            <a:r>
              <a:rPr lang="en-US" sz="2400" dirty="0">
                <a:solidFill>
                  <a:schemeClr val="tx1"/>
                </a:solidFill>
              </a:rPr>
              <a:t> media </a:t>
            </a:r>
          </a:p>
        </p:txBody>
      </p:sp>
      <p:sp>
        <p:nvSpPr>
          <p:cNvPr id="3" name="Text Placeholder 2">
            <a:extLst>
              <a:ext uri="{FF2B5EF4-FFF2-40B4-BE49-F238E27FC236}">
                <a16:creationId xmlns:a16="http://schemas.microsoft.com/office/drawing/2014/main" id="{E6B0DE02-B6CF-4D17-AA8B-A6FE06F47E16}"/>
              </a:ext>
            </a:extLst>
          </p:cNvPr>
          <p:cNvSpPr>
            <a:spLocks noGrp="1"/>
          </p:cNvSpPr>
          <p:nvPr>
            <p:ph type="body" idx="1"/>
          </p:nvPr>
        </p:nvSpPr>
        <p:spPr>
          <a:xfrm>
            <a:off x="685412" y="5195932"/>
            <a:ext cx="10394707" cy="1639613"/>
          </a:xfrm>
        </p:spPr>
        <p:txBody>
          <a:bodyPr/>
          <a:lstStyle/>
          <a:p>
            <a:endParaRPr lang="en-US" dirty="0"/>
          </a:p>
        </p:txBody>
      </p:sp>
    </p:spTree>
    <p:extLst>
      <p:ext uri="{BB962C8B-B14F-4D97-AF65-F5344CB8AC3E}">
        <p14:creationId xmlns:p14="http://schemas.microsoft.com/office/powerpoint/2010/main" val="313914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ctrTitle"/>
          </p:nvPr>
        </p:nvSpPr>
        <p:spPr>
          <a:xfrm rot="-180000">
            <a:off x="890586" y="661986"/>
            <a:ext cx="9755187" cy="2767012"/>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spcAft>
                <a:spcPts val="0"/>
              </a:spcAft>
              <a:buClr>
                <a:schemeClr val="accent1"/>
              </a:buClr>
              <a:buSzPct val="25000"/>
              <a:buFont typeface="Impact"/>
              <a:buNone/>
            </a:pPr>
            <a:r>
              <a:rPr lang="en-US" sz="8000" b="0" i="0" u="none" strike="noStrike" cap="none">
                <a:solidFill>
                  <a:schemeClr val="accent1"/>
                </a:solidFill>
                <a:latin typeface="Impact"/>
                <a:ea typeface="Impact"/>
                <a:cs typeface="Impact"/>
                <a:sym typeface="Impact"/>
              </a:rPr>
              <a:t>THANK YOU ☺</a:t>
            </a:r>
          </a:p>
        </p:txBody>
      </p:sp>
      <p:pic>
        <p:nvPicPr>
          <p:cNvPr id="238" name="Shape 238"/>
          <p:cNvPicPr preferRelativeResize="0"/>
          <p:nvPr/>
        </p:nvPicPr>
        <p:blipFill rotWithShape="1">
          <a:blip r:embed="rId3">
            <a:alphaModFix/>
          </a:blip>
          <a:srcRect/>
          <a:stretch/>
        </p:blipFill>
        <p:spPr>
          <a:xfrm>
            <a:off x="601662" y="574675"/>
            <a:ext cx="3557586" cy="37353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 name="Picture 2">
            <a:extLst>
              <a:ext uri="{FF2B5EF4-FFF2-40B4-BE49-F238E27FC236}">
                <a16:creationId xmlns:a16="http://schemas.microsoft.com/office/drawing/2014/main" id="{A94F2F29-7DA9-4185-8721-4D13819A8228}"/>
              </a:ext>
            </a:extLst>
          </p:cNvPr>
          <p:cNvPicPr>
            <a:picLocks noChangeAspect="1"/>
          </p:cNvPicPr>
          <p:nvPr/>
        </p:nvPicPr>
        <p:blipFill>
          <a:blip r:embed="rId3"/>
          <a:stretch>
            <a:fillRect/>
          </a:stretch>
        </p:blipFill>
        <p:spPr>
          <a:xfrm>
            <a:off x="4007768" y="4059734"/>
            <a:ext cx="3960440" cy="2486025"/>
          </a:xfrm>
          <a:prstGeom prst="rect">
            <a:avLst/>
          </a:prstGeom>
        </p:spPr>
      </p:pic>
      <p:sp>
        <p:nvSpPr>
          <p:cNvPr id="194" name="Shape 194"/>
          <p:cNvSpPr txBox="1">
            <a:spLocks noGrp="1"/>
          </p:cNvSpPr>
          <p:nvPr>
            <p:ph type="body" idx="1"/>
          </p:nvPr>
        </p:nvSpPr>
        <p:spPr>
          <a:xfrm>
            <a:off x="685800" y="3741737"/>
            <a:ext cx="10394949" cy="1639887"/>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chemeClr val="accent1"/>
              </a:buClr>
              <a:buSzPct val="25000"/>
              <a:buFont typeface="Arial"/>
              <a:buNone/>
            </a:pPr>
            <a:endParaRPr sz="2000" b="0" i="0" u="none" strike="noStrike" cap="none" dirty="0">
              <a:solidFill>
                <a:srgbClr val="7F7F7F"/>
              </a:solidFill>
              <a:latin typeface="Impact"/>
              <a:ea typeface="Impact"/>
              <a:cs typeface="Impact"/>
              <a:sym typeface="Impact"/>
            </a:endParaRPr>
          </a:p>
        </p:txBody>
      </p:sp>
      <p:pic>
        <p:nvPicPr>
          <p:cNvPr id="2" name="Picture 1">
            <a:extLst>
              <a:ext uri="{FF2B5EF4-FFF2-40B4-BE49-F238E27FC236}">
                <a16:creationId xmlns:a16="http://schemas.microsoft.com/office/drawing/2014/main" id="{1AACAB82-738E-485B-AB74-A8D68DA219CC}"/>
              </a:ext>
            </a:extLst>
          </p:cNvPr>
          <p:cNvPicPr>
            <a:picLocks noChangeAspect="1"/>
          </p:cNvPicPr>
          <p:nvPr/>
        </p:nvPicPr>
        <p:blipFill>
          <a:blip r:embed="rId4"/>
          <a:stretch>
            <a:fillRect/>
          </a:stretch>
        </p:blipFill>
        <p:spPr>
          <a:xfrm>
            <a:off x="6427395" y="714716"/>
            <a:ext cx="5003794" cy="2817887"/>
          </a:xfrm>
          <a:prstGeom prst="rect">
            <a:avLst/>
          </a:prstGeom>
        </p:spPr>
      </p:pic>
      <p:sp>
        <p:nvSpPr>
          <p:cNvPr id="195" name="Shape 195" descr="Image result for apa itu lazada"/>
          <p:cNvSpPr txBox="1">
            <a:spLocks noGrp="1"/>
          </p:cNvSpPr>
          <p:nvPr>
            <p:ph type="title"/>
          </p:nvPr>
        </p:nvSpPr>
        <p:spPr>
          <a:xfrm>
            <a:off x="685800" y="685800"/>
            <a:ext cx="10394949" cy="319404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Impact"/>
              <a:buNone/>
            </a:pPr>
            <a:endParaRPr sz="5400" b="0" i="0" u="none" strike="noStrike" cap="none" dirty="0">
              <a:solidFill>
                <a:schemeClr val="accent1"/>
              </a:solidFill>
              <a:latin typeface="Impact"/>
              <a:ea typeface="Impact"/>
              <a:cs typeface="Impact"/>
              <a:sym typeface="Impact"/>
            </a:endParaRPr>
          </a:p>
        </p:txBody>
      </p:sp>
      <p:pic>
        <p:nvPicPr>
          <p:cNvPr id="196" name="Shape 196"/>
          <p:cNvPicPr preferRelativeResize="0"/>
          <p:nvPr/>
        </p:nvPicPr>
        <p:blipFill rotWithShape="1">
          <a:blip r:embed="rId5">
            <a:alphaModFix/>
          </a:blip>
          <a:srcRect/>
          <a:stretch/>
        </p:blipFill>
        <p:spPr>
          <a:xfrm>
            <a:off x="335360" y="488577"/>
            <a:ext cx="5040560" cy="3391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85800" y="723900"/>
            <a:ext cx="10396536" cy="11525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Impact"/>
              <a:buNone/>
            </a:pPr>
            <a:r>
              <a:rPr lang="en-US" sz="5400" b="0" i="0" u="none" strike="noStrike" cap="none">
                <a:solidFill>
                  <a:schemeClr val="accent1"/>
                </a:solidFill>
                <a:latin typeface="Impact"/>
                <a:ea typeface="Impact"/>
                <a:cs typeface="Impact"/>
                <a:sym typeface="Impact"/>
              </a:rPr>
              <a:t>ANALISIS SITUASI PASAR</a:t>
            </a:r>
          </a:p>
        </p:txBody>
      </p:sp>
      <p:sp>
        <p:nvSpPr>
          <p:cNvPr id="202" name="Shape 202"/>
          <p:cNvSpPr txBox="1">
            <a:spLocks noGrp="1"/>
          </p:cNvSpPr>
          <p:nvPr>
            <p:ph type="body" idx="1"/>
          </p:nvPr>
        </p:nvSpPr>
        <p:spPr>
          <a:xfrm>
            <a:off x="685800" y="2063750"/>
            <a:ext cx="10394949" cy="3311524"/>
          </a:xfrm>
          <a:prstGeom prst="rect">
            <a:avLst/>
          </a:prstGeom>
          <a:noFill/>
          <a:ln>
            <a:noFill/>
          </a:ln>
        </p:spPr>
        <p:txBody>
          <a:bodyPr lIns="91425" tIns="45700" rIns="91425" bIns="45700" anchor="ctr" anchorCtr="0">
            <a:noAutofit/>
          </a:bodyPr>
          <a:lstStyle/>
          <a:p>
            <a:pPr marL="228600" marR="0" lvl="0" indent="-228600" algn="l" rtl="0">
              <a:lnSpc>
                <a:spcPct val="120000"/>
              </a:lnSpc>
              <a:spcBef>
                <a:spcPts val="0"/>
              </a:spcBef>
              <a:spcAft>
                <a:spcPts val="0"/>
              </a:spcAft>
              <a:buClr>
                <a:schemeClr val="accent1"/>
              </a:buClr>
              <a:buSzPct val="159999"/>
              <a:buFont typeface="Arial"/>
              <a:buChar char="•"/>
            </a:pPr>
            <a:r>
              <a:rPr lang="en-US" sz="3600" b="0" i="0" u="none" strike="noStrike" cap="none">
                <a:solidFill>
                  <a:schemeClr val="dk1"/>
                </a:solidFill>
                <a:latin typeface="Impact"/>
                <a:ea typeface="Impact"/>
                <a:cs typeface="Impact"/>
                <a:sym typeface="Impact"/>
              </a:rPr>
              <a:t>ANALISIS LINGKUNGAN PEMASARAN</a:t>
            </a:r>
          </a:p>
          <a:p>
            <a:pPr marL="228600" marR="0" lvl="0" indent="-228600" algn="l" rtl="0">
              <a:lnSpc>
                <a:spcPct val="120000"/>
              </a:lnSpc>
              <a:spcBef>
                <a:spcPts val="1000"/>
              </a:spcBef>
              <a:spcAft>
                <a:spcPts val="0"/>
              </a:spcAft>
              <a:buClr>
                <a:schemeClr val="accent1"/>
              </a:buClr>
              <a:buSzPct val="159999"/>
              <a:buFont typeface="Arial"/>
              <a:buChar char="•"/>
            </a:pPr>
            <a:r>
              <a:rPr lang="en-US" sz="3600" b="0" i="0" u="none" strike="noStrike" cap="none">
                <a:solidFill>
                  <a:schemeClr val="dk1"/>
                </a:solidFill>
                <a:latin typeface="Impact"/>
                <a:ea typeface="Impact"/>
                <a:cs typeface="Impact"/>
                <a:sym typeface="Impact"/>
              </a:rPr>
              <a:t>ANALISIS PESAING</a:t>
            </a:r>
          </a:p>
          <a:p>
            <a:pPr marL="228600" marR="0" lvl="0" indent="-228600" algn="l" rtl="0">
              <a:lnSpc>
                <a:spcPct val="120000"/>
              </a:lnSpc>
              <a:spcBef>
                <a:spcPts val="1000"/>
              </a:spcBef>
              <a:spcAft>
                <a:spcPts val="0"/>
              </a:spcAft>
              <a:buClr>
                <a:schemeClr val="accent1"/>
              </a:buClr>
              <a:buSzPct val="159999"/>
              <a:buFont typeface="Arial"/>
              <a:buChar char="•"/>
            </a:pPr>
            <a:r>
              <a:rPr lang="en-US" sz="3600" b="0" i="0" u="none" strike="noStrike" cap="none">
                <a:solidFill>
                  <a:schemeClr val="dk1"/>
                </a:solidFill>
                <a:latin typeface="Impact"/>
                <a:ea typeface="Impact"/>
                <a:cs typeface="Impact"/>
                <a:sym typeface="Impact"/>
              </a:rPr>
              <a:t>ANALISIS KONSUMEN</a:t>
            </a:r>
          </a:p>
          <a:p>
            <a:pPr marL="228600" marR="0" lvl="0" indent="-228600" algn="l" rtl="0">
              <a:lnSpc>
                <a:spcPct val="120000"/>
              </a:lnSpc>
              <a:spcBef>
                <a:spcPts val="1000"/>
              </a:spcBef>
              <a:spcAft>
                <a:spcPts val="0"/>
              </a:spcAft>
              <a:buClr>
                <a:schemeClr val="accent1"/>
              </a:buClr>
              <a:buSzPct val="159999"/>
              <a:buFont typeface="Arial"/>
              <a:buChar char="•"/>
            </a:pPr>
            <a:r>
              <a:rPr lang="en-US" sz="3600" b="0" i="0" u="none" strike="noStrike" cap="none">
                <a:solidFill>
                  <a:schemeClr val="dk1"/>
                </a:solidFill>
                <a:latin typeface="Impact"/>
                <a:ea typeface="Impact"/>
                <a:cs typeface="Impact"/>
                <a:sym typeface="Impact"/>
              </a:rPr>
              <a:t>ANALISIS POTENSI PASAR</a:t>
            </a:r>
          </a:p>
        </p:txBody>
      </p:sp>
      <p:pic>
        <p:nvPicPr>
          <p:cNvPr id="203" name="Shape 203"/>
          <p:cNvPicPr preferRelativeResize="0"/>
          <p:nvPr/>
        </p:nvPicPr>
        <p:blipFill rotWithShape="1">
          <a:blip r:embed="rId3">
            <a:alphaModFix/>
          </a:blip>
          <a:srcRect/>
          <a:stretch/>
        </p:blipFill>
        <p:spPr>
          <a:xfrm>
            <a:off x="7612061" y="2063750"/>
            <a:ext cx="3579812" cy="3311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3" name="Shape 203"/>
          <p:cNvPicPr preferRelativeResize="0"/>
          <p:nvPr/>
        </p:nvPicPr>
        <p:blipFill rotWithShape="1">
          <a:blip r:embed="rId3">
            <a:alphaModFix/>
            <a:extLst>
              <a:ext uri="{BEBA8EAE-BF5A-486C-A8C5-ECC9F3942E4B}">
                <a14:imgProps xmlns:a14="http://schemas.microsoft.com/office/drawing/2010/main">
                  <a14:imgLayer r:embed="rId4">
                    <a14:imgEffect>
                      <a14:sharpenSoften amount="-19000"/>
                    </a14:imgEffect>
                    <a14:imgEffect>
                      <a14:brightnessContrast bright="42000" contrast="18000"/>
                    </a14:imgEffect>
                  </a14:imgLayer>
                </a14:imgProps>
              </a:ext>
            </a:extLst>
          </a:blip>
          <a:srcRect/>
          <a:stretch/>
        </p:blipFill>
        <p:spPr>
          <a:xfrm>
            <a:off x="7824192" y="1268760"/>
            <a:ext cx="3579812" cy="3311524"/>
          </a:xfrm>
          <a:prstGeom prst="rect">
            <a:avLst/>
          </a:prstGeom>
          <a:noFill/>
          <a:ln>
            <a:noFill/>
          </a:ln>
        </p:spPr>
      </p:pic>
      <p:sp>
        <p:nvSpPr>
          <p:cNvPr id="201" name="Shape 201"/>
          <p:cNvSpPr txBox="1">
            <a:spLocks noGrp="1"/>
          </p:cNvSpPr>
          <p:nvPr>
            <p:ph type="title"/>
          </p:nvPr>
        </p:nvSpPr>
        <p:spPr>
          <a:xfrm>
            <a:off x="685800" y="404664"/>
            <a:ext cx="10396536" cy="864097"/>
          </a:xfrm>
          <a:prstGeom prst="rect">
            <a:avLst/>
          </a:prstGeom>
          <a:noFill/>
          <a:ln>
            <a:noFill/>
          </a:ln>
        </p:spPr>
        <p:txBody>
          <a:bodyPr lIns="91425" tIns="45700" rIns="91425" bIns="45700" anchor="ctr" anchorCtr="0">
            <a:noAutofit/>
          </a:bodyPr>
          <a:lstStyle/>
          <a:p>
            <a:pPr marL="228600" lvl="0" indent="-228600">
              <a:lnSpc>
                <a:spcPct val="120000"/>
              </a:lnSpc>
            </a:pPr>
            <a:r>
              <a:rPr lang="en-US" sz="4000" dirty="0">
                <a:solidFill>
                  <a:schemeClr val="dk1"/>
                </a:solidFill>
              </a:rPr>
              <a:t>ANALISIS LINGKUNGAN PEMASARAN</a:t>
            </a:r>
          </a:p>
        </p:txBody>
      </p:sp>
      <p:sp>
        <p:nvSpPr>
          <p:cNvPr id="202" name="Shape 202"/>
          <p:cNvSpPr txBox="1">
            <a:spLocks noGrp="1"/>
          </p:cNvSpPr>
          <p:nvPr>
            <p:ph type="body" idx="1"/>
          </p:nvPr>
        </p:nvSpPr>
        <p:spPr>
          <a:xfrm>
            <a:off x="685800" y="1196752"/>
            <a:ext cx="10394949" cy="4178522"/>
          </a:xfrm>
          <a:prstGeom prst="rect">
            <a:avLst/>
          </a:prstGeom>
          <a:noFill/>
          <a:ln>
            <a:noFill/>
          </a:ln>
        </p:spPr>
        <p:txBody>
          <a:bodyPr lIns="91425" tIns="45700" rIns="91425" bIns="45700" anchor="ctr" anchorCtr="0">
            <a:noAutofit/>
          </a:bodyPr>
          <a:lstStyle/>
          <a:p>
            <a:pPr marL="0" lvl="0" indent="0">
              <a:lnSpc>
                <a:spcPct val="150000"/>
              </a:lnSpc>
              <a:spcBef>
                <a:spcPts val="0"/>
              </a:spcBef>
              <a:buSzPct val="159999"/>
              <a:buNone/>
            </a:pPr>
            <a:r>
              <a:rPr lang="en-US" sz="2800" dirty="0" err="1"/>
              <a:t>Lingkungan</a:t>
            </a:r>
            <a:r>
              <a:rPr lang="en-US" sz="2800" dirty="0"/>
              <a:t> </a:t>
            </a:r>
            <a:r>
              <a:rPr lang="en-US" sz="2800" dirty="0" err="1"/>
              <a:t>pemasaran</a:t>
            </a:r>
            <a:r>
              <a:rPr lang="en-US" sz="2800" dirty="0"/>
              <a:t> </a:t>
            </a:r>
            <a:r>
              <a:rPr lang="en-US" sz="2800" dirty="0" err="1"/>
              <a:t>adalah</a:t>
            </a:r>
            <a:r>
              <a:rPr lang="en-US" sz="2800" dirty="0"/>
              <a:t> </a:t>
            </a:r>
            <a:r>
              <a:rPr lang="en-US" sz="2800" dirty="0" err="1"/>
              <a:t>faktor</a:t>
            </a:r>
            <a:r>
              <a:rPr lang="en-US" sz="2800" dirty="0"/>
              <a:t> </a:t>
            </a:r>
            <a:r>
              <a:rPr lang="en-US" sz="2800" dirty="0" err="1"/>
              <a:t>dan</a:t>
            </a:r>
            <a:r>
              <a:rPr lang="en-US" sz="2800" dirty="0"/>
              <a:t> </a:t>
            </a:r>
            <a:r>
              <a:rPr lang="en-US" sz="2800" dirty="0" err="1"/>
              <a:t>kekuatan</a:t>
            </a:r>
            <a:r>
              <a:rPr lang="en-US" sz="2800" dirty="0"/>
              <a:t> di </a:t>
            </a:r>
            <a:r>
              <a:rPr lang="en-US" sz="2800" dirty="0" err="1"/>
              <a:t>luar</a:t>
            </a:r>
            <a:r>
              <a:rPr lang="en-US" sz="2800" dirty="0"/>
              <a:t> </a:t>
            </a:r>
            <a:r>
              <a:rPr lang="en-US" sz="2800" dirty="0" err="1"/>
              <a:t>bagian</a:t>
            </a:r>
            <a:r>
              <a:rPr lang="en-US" sz="2800" dirty="0"/>
              <a:t> </a:t>
            </a:r>
            <a:r>
              <a:rPr lang="en-US" sz="2800" dirty="0" err="1"/>
              <a:t>pemasaran</a:t>
            </a:r>
            <a:r>
              <a:rPr lang="en-US" sz="2800" dirty="0"/>
              <a:t> yang </a:t>
            </a:r>
            <a:r>
              <a:rPr lang="en-US" sz="2800" dirty="0" err="1"/>
              <a:t>mempengaruhi</a:t>
            </a:r>
            <a:r>
              <a:rPr lang="en-US" sz="2800" dirty="0"/>
              <a:t> </a:t>
            </a:r>
            <a:r>
              <a:rPr lang="en-US" sz="2800" dirty="0" err="1"/>
              <a:t>kemampuan</a:t>
            </a:r>
            <a:r>
              <a:rPr lang="en-US" sz="2800" dirty="0"/>
              <a:t> </a:t>
            </a:r>
            <a:r>
              <a:rPr lang="en-US" sz="2800" dirty="0" err="1"/>
              <a:t>manajemen</a:t>
            </a:r>
            <a:r>
              <a:rPr lang="en-US" sz="2800" dirty="0"/>
              <a:t> </a:t>
            </a:r>
            <a:r>
              <a:rPr lang="en-US" sz="2800" dirty="0" err="1"/>
              <a:t>pemasaran</a:t>
            </a:r>
            <a:r>
              <a:rPr lang="en-US" sz="2800" dirty="0"/>
              <a:t> </a:t>
            </a:r>
            <a:r>
              <a:rPr lang="en-US" sz="2800" dirty="0" err="1"/>
              <a:t>untuk</a:t>
            </a:r>
            <a:r>
              <a:rPr lang="en-US" sz="2800" dirty="0"/>
              <a:t> </a:t>
            </a:r>
            <a:r>
              <a:rPr lang="en-US" sz="2800" dirty="0" err="1"/>
              <a:t>mengembangkan</a:t>
            </a:r>
            <a:r>
              <a:rPr lang="en-US" sz="2800" dirty="0"/>
              <a:t> </a:t>
            </a:r>
            <a:r>
              <a:rPr lang="en-US" sz="2800" dirty="0" err="1"/>
              <a:t>dan</a:t>
            </a:r>
            <a:r>
              <a:rPr lang="en-US" sz="2800" dirty="0"/>
              <a:t> </a:t>
            </a:r>
            <a:r>
              <a:rPr lang="en-US" sz="2800" dirty="0" err="1"/>
              <a:t>memelihara</a:t>
            </a:r>
            <a:r>
              <a:rPr lang="en-US" sz="2800" dirty="0"/>
              <a:t> </a:t>
            </a:r>
            <a:r>
              <a:rPr lang="en-US" sz="2800" dirty="0" err="1"/>
              <a:t>hubungan</a:t>
            </a:r>
            <a:r>
              <a:rPr lang="en-US" sz="2800" dirty="0"/>
              <a:t> </a:t>
            </a:r>
            <a:r>
              <a:rPr lang="en-US" sz="2800" dirty="0" err="1"/>
              <a:t>baik</a:t>
            </a:r>
            <a:r>
              <a:rPr lang="en-US" sz="2800" dirty="0"/>
              <a:t> </a:t>
            </a:r>
            <a:r>
              <a:rPr lang="en-US" sz="2800" dirty="0" err="1"/>
              <a:t>dengan</a:t>
            </a:r>
            <a:r>
              <a:rPr lang="en-US" sz="2800" dirty="0"/>
              <a:t> </a:t>
            </a:r>
            <a:r>
              <a:rPr lang="en-US" sz="2800" dirty="0" err="1"/>
              <a:t>pelanggan</a:t>
            </a:r>
            <a:r>
              <a:rPr lang="en-US" sz="2800" dirty="0"/>
              <a:t> </a:t>
            </a:r>
            <a:r>
              <a:rPr lang="en-US" sz="2800" dirty="0" err="1"/>
              <a:t>sasaran</a:t>
            </a:r>
            <a:endParaRPr lang="en-US" sz="2800" b="0" i="0" u="none" strike="noStrike" cap="none" dirty="0">
              <a:solidFill>
                <a:schemeClr val="dk1"/>
              </a:solidFill>
              <a:latin typeface="Impact"/>
              <a:ea typeface="Impact"/>
              <a:cs typeface="Impact"/>
              <a:sym typeface="Impact"/>
            </a:endParaRPr>
          </a:p>
        </p:txBody>
      </p:sp>
    </p:spTree>
    <p:extLst>
      <p:ext uri="{BB962C8B-B14F-4D97-AF65-F5344CB8AC3E}">
        <p14:creationId xmlns:p14="http://schemas.microsoft.com/office/powerpoint/2010/main" val="289883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3" name="Shape 203"/>
          <p:cNvPicPr preferRelativeResize="0"/>
          <p:nvPr/>
        </p:nvPicPr>
        <p:blipFill rotWithShape="1">
          <a:blip r:embed="rId3">
            <a:alphaModFix/>
            <a:extLst>
              <a:ext uri="{BEBA8EAE-BF5A-486C-A8C5-ECC9F3942E4B}">
                <a14:imgProps xmlns:a14="http://schemas.microsoft.com/office/drawing/2010/main">
                  <a14:imgLayer r:embed="rId4">
                    <a14:imgEffect>
                      <a14:sharpenSoften amount="-19000"/>
                    </a14:imgEffect>
                    <a14:imgEffect>
                      <a14:brightnessContrast bright="42000" contrast="18000"/>
                    </a14:imgEffect>
                  </a14:imgLayer>
                </a14:imgProps>
              </a:ext>
            </a:extLst>
          </a:blip>
          <a:srcRect/>
          <a:stretch/>
        </p:blipFill>
        <p:spPr>
          <a:xfrm>
            <a:off x="7824192" y="1268760"/>
            <a:ext cx="3579812" cy="3311524"/>
          </a:xfrm>
          <a:prstGeom prst="rect">
            <a:avLst/>
          </a:prstGeom>
          <a:noFill/>
          <a:ln>
            <a:noFill/>
          </a:ln>
        </p:spPr>
      </p:pic>
      <p:sp>
        <p:nvSpPr>
          <p:cNvPr id="201" name="Shape 201"/>
          <p:cNvSpPr txBox="1">
            <a:spLocks noGrp="1"/>
          </p:cNvSpPr>
          <p:nvPr>
            <p:ph type="title"/>
          </p:nvPr>
        </p:nvSpPr>
        <p:spPr>
          <a:xfrm>
            <a:off x="685800" y="404664"/>
            <a:ext cx="10396536" cy="864097"/>
          </a:xfrm>
          <a:prstGeom prst="rect">
            <a:avLst/>
          </a:prstGeom>
          <a:noFill/>
          <a:ln>
            <a:noFill/>
          </a:ln>
        </p:spPr>
        <p:txBody>
          <a:bodyPr lIns="91425" tIns="45700" rIns="91425" bIns="45700" anchor="ctr" anchorCtr="0">
            <a:noAutofit/>
          </a:bodyPr>
          <a:lstStyle/>
          <a:p>
            <a:pPr marL="228600" lvl="0" indent="-228600">
              <a:lnSpc>
                <a:spcPct val="120000"/>
              </a:lnSpc>
            </a:pPr>
            <a:r>
              <a:rPr lang="en-US" sz="4000" dirty="0">
                <a:solidFill>
                  <a:schemeClr val="dk1"/>
                </a:solidFill>
              </a:rPr>
              <a:t>ANALISIS LINGKUNGAN PEMASARAN</a:t>
            </a:r>
          </a:p>
        </p:txBody>
      </p:sp>
      <p:sp>
        <p:nvSpPr>
          <p:cNvPr id="202" name="Shape 202"/>
          <p:cNvSpPr txBox="1">
            <a:spLocks noGrp="1"/>
          </p:cNvSpPr>
          <p:nvPr>
            <p:ph type="body" idx="1"/>
          </p:nvPr>
        </p:nvSpPr>
        <p:spPr>
          <a:xfrm>
            <a:off x="685800" y="1196752"/>
            <a:ext cx="10394949" cy="4178522"/>
          </a:xfrm>
          <a:prstGeom prst="rect">
            <a:avLst/>
          </a:prstGeom>
          <a:noFill/>
          <a:ln>
            <a:noFill/>
          </a:ln>
        </p:spPr>
        <p:txBody>
          <a:bodyPr lIns="91425" tIns="45700" rIns="91425" bIns="45700" anchor="ctr" anchorCtr="0">
            <a:noAutofit/>
          </a:bodyPr>
          <a:lstStyle/>
          <a:p>
            <a:pPr marL="457200" lvl="0" indent="-457200">
              <a:lnSpc>
                <a:spcPct val="150000"/>
              </a:lnSpc>
              <a:spcBef>
                <a:spcPts val="0"/>
              </a:spcBef>
              <a:buSzPct val="159999"/>
            </a:pPr>
            <a:r>
              <a:rPr lang="en-ID" sz="2400" b="1" dirty="0" err="1"/>
              <a:t>Lingkungan</a:t>
            </a:r>
            <a:r>
              <a:rPr lang="en-ID" sz="2400" b="1" dirty="0"/>
              <a:t> </a:t>
            </a:r>
            <a:r>
              <a:rPr lang="en-ID" sz="2400" b="1" dirty="0" err="1"/>
              <a:t>Mikro</a:t>
            </a:r>
            <a:endParaRPr lang="id-ID" sz="2400" dirty="0"/>
          </a:p>
          <a:p>
            <a:pPr marL="0" indent="0">
              <a:lnSpc>
                <a:spcPct val="150000"/>
              </a:lnSpc>
              <a:spcBef>
                <a:spcPts val="0"/>
              </a:spcBef>
              <a:buSzPct val="159999"/>
              <a:buNone/>
            </a:pPr>
            <a:r>
              <a:rPr lang="en-US" sz="2400" dirty="0" err="1"/>
              <a:t>Pada</a:t>
            </a:r>
            <a:r>
              <a:rPr lang="en-US" sz="2400" dirty="0"/>
              <a:t> </a:t>
            </a:r>
            <a:r>
              <a:rPr lang="en-US" sz="2400" dirty="0" err="1"/>
              <a:t>dasarnya</a:t>
            </a:r>
            <a:r>
              <a:rPr lang="en-US" sz="2400" dirty="0"/>
              <a:t> </a:t>
            </a:r>
            <a:r>
              <a:rPr lang="en-US" sz="2400" dirty="0" err="1"/>
              <a:t>lingkungan</a:t>
            </a:r>
            <a:r>
              <a:rPr lang="en-US" sz="2400" dirty="0"/>
              <a:t> </a:t>
            </a:r>
            <a:r>
              <a:rPr lang="en-US" sz="2400" dirty="0" err="1"/>
              <a:t>mikro</a:t>
            </a:r>
            <a:r>
              <a:rPr lang="en-US" sz="2400" dirty="0"/>
              <a:t> </a:t>
            </a:r>
            <a:r>
              <a:rPr lang="en-US" sz="2400" dirty="0" err="1"/>
              <a:t>dipahami</a:t>
            </a:r>
            <a:r>
              <a:rPr lang="en-US" sz="2400" dirty="0"/>
              <a:t> </a:t>
            </a:r>
            <a:r>
              <a:rPr lang="en-US" sz="2400" dirty="0" err="1"/>
              <a:t>sebagai</a:t>
            </a:r>
            <a:r>
              <a:rPr lang="en-US" sz="2400" dirty="0"/>
              <a:t> </a:t>
            </a:r>
            <a:r>
              <a:rPr lang="en-US" sz="2400" dirty="0" err="1"/>
              <a:t>kelompok-kelompok</a:t>
            </a:r>
            <a:r>
              <a:rPr lang="en-US" sz="2400" dirty="0"/>
              <a:t> </a:t>
            </a:r>
            <a:r>
              <a:rPr lang="en-US" sz="2400" dirty="0" err="1"/>
              <a:t>atau</a:t>
            </a:r>
            <a:r>
              <a:rPr lang="en-US" sz="2400" dirty="0"/>
              <a:t> </a:t>
            </a:r>
            <a:r>
              <a:rPr lang="en-US" sz="2400" dirty="0" err="1"/>
              <a:t>pelaku</a:t>
            </a:r>
            <a:r>
              <a:rPr lang="en-US" sz="2400" dirty="0"/>
              <a:t> yang </a:t>
            </a:r>
            <a:r>
              <a:rPr lang="en-US" sz="2400" dirty="0" err="1"/>
              <a:t>dekat</a:t>
            </a:r>
            <a:r>
              <a:rPr lang="en-US" sz="2400" dirty="0"/>
              <a:t> </a:t>
            </a:r>
            <a:r>
              <a:rPr lang="en-US" sz="2400" dirty="0" err="1"/>
              <a:t>dengan</a:t>
            </a:r>
            <a:r>
              <a:rPr lang="en-US" sz="2400" dirty="0"/>
              <a:t> </a:t>
            </a:r>
            <a:r>
              <a:rPr lang="en-US" sz="2400" dirty="0" err="1"/>
              <a:t>perusahaan</a:t>
            </a:r>
            <a:r>
              <a:rPr lang="en-US" sz="2400" dirty="0"/>
              <a:t> </a:t>
            </a:r>
            <a:r>
              <a:rPr lang="en-US" sz="2400" dirty="0" err="1"/>
              <a:t>serta</a:t>
            </a:r>
            <a:r>
              <a:rPr lang="en-US" sz="2400" dirty="0"/>
              <a:t> </a:t>
            </a:r>
            <a:r>
              <a:rPr lang="en-US" sz="2400" dirty="0" err="1"/>
              <a:t>mempengaruhi</a:t>
            </a:r>
            <a:r>
              <a:rPr lang="en-US" sz="2400" dirty="0"/>
              <a:t> </a:t>
            </a:r>
            <a:r>
              <a:rPr lang="en-US" sz="2400" dirty="0" err="1"/>
              <a:t>perusahaan</a:t>
            </a:r>
            <a:r>
              <a:rPr lang="en-US" sz="2400" dirty="0"/>
              <a:t> </a:t>
            </a:r>
            <a:r>
              <a:rPr lang="en-US" sz="2400" dirty="0" err="1"/>
              <a:t>untuk</a:t>
            </a:r>
            <a:r>
              <a:rPr lang="en-US" sz="2400" dirty="0"/>
              <a:t> </a:t>
            </a:r>
            <a:r>
              <a:rPr lang="en-US" sz="2400" dirty="0" err="1"/>
              <a:t>melayani</a:t>
            </a:r>
            <a:r>
              <a:rPr lang="en-US" sz="2400" dirty="0"/>
              <a:t> </a:t>
            </a:r>
            <a:r>
              <a:rPr lang="en-US" sz="2400" dirty="0" err="1"/>
              <a:t>pelangganya</a:t>
            </a:r>
            <a:r>
              <a:rPr lang="en-US" sz="2400" dirty="0"/>
              <a:t>.</a:t>
            </a:r>
            <a:endParaRPr lang="id-ID" sz="2400" dirty="0"/>
          </a:p>
          <a:p>
            <a:pPr marL="342900" lvl="0" indent="-342900">
              <a:lnSpc>
                <a:spcPct val="150000"/>
              </a:lnSpc>
              <a:spcBef>
                <a:spcPts val="0"/>
              </a:spcBef>
              <a:buSzPct val="159999"/>
            </a:pPr>
            <a:r>
              <a:rPr lang="en-ID" sz="2400" b="1" dirty="0" err="1"/>
              <a:t>Lingkungan</a:t>
            </a:r>
            <a:r>
              <a:rPr lang="en-ID" sz="2400" b="1" dirty="0"/>
              <a:t> </a:t>
            </a:r>
            <a:r>
              <a:rPr lang="en-ID" sz="2400" b="1" dirty="0" err="1"/>
              <a:t>Makro</a:t>
            </a:r>
            <a:endParaRPr lang="id-ID" sz="2400" dirty="0"/>
          </a:p>
          <a:p>
            <a:pPr marL="0" indent="0">
              <a:lnSpc>
                <a:spcPct val="150000"/>
              </a:lnSpc>
              <a:spcBef>
                <a:spcPts val="0"/>
              </a:spcBef>
              <a:buSzPct val="159999"/>
              <a:buNone/>
            </a:pPr>
            <a:r>
              <a:rPr lang="en-US" sz="2400" dirty="0" err="1"/>
              <a:t>Populasi</a:t>
            </a:r>
            <a:r>
              <a:rPr lang="id-ID" sz="2400" dirty="0"/>
              <a:t>, daya beli, kemerosotan kondisi lingkungan, tren-tren teknologi, perkembangan lingkungan politik, kepercayaan dan tata nilai.</a:t>
            </a:r>
            <a:endParaRPr lang="en-US" sz="2400" b="0" i="0" u="none" strike="noStrike" cap="none" dirty="0">
              <a:solidFill>
                <a:schemeClr val="dk1"/>
              </a:solidFill>
              <a:sym typeface="Impact"/>
            </a:endParaRPr>
          </a:p>
        </p:txBody>
      </p:sp>
    </p:spTree>
    <p:extLst>
      <p:ext uri="{BB962C8B-B14F-4D97-AF65-F5344CB8AC3E}">
        <p14:creationId xmlns:p14="http://schemas.microsoft.com/office/powerpoint/2010/main" val="353124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7" name="Shape 217"/>
          <p:cNvPicPr preferRelativeResize="0"/>
          <p:nvPr/>
        </p:nvPicPr>
        <p:blipFill rotWithShape="1">
          <a:blip r:embed="rId3">
            <a:alphaModFix/>
            <a:extLst>
              <a:ext uri="{BEBA8EAE-BF5A-486C-A8C5-ECC9F3942E4B}">
                <a14:imgProps xmlns:a14="http://schemas.microsoft.com/office/drawing/2010/main">
                  <a14:imgLayer r:embed="rId4">
                    <a14:imgEffect>
                      <a14:sharpenSoften amount="-23000"/>
                    </a14:imgEffect>
                    <a14:imgEffect>
                      <a14:brightnessContrast bright="29000" contrast="24000"/>
                    </a14:imgEffect>
                  </a14:imgLayer>
                </a14:imgProps>
              </a:ext>
            </a:extLst>
          </a:blip>
          <a:srcRect/>
          <a:stretch/>
        </p:blipFill>
        <p:spPr>
          <a:xfrm>
            <a:off x="7131050" y="2584450"/>
            <a:ext cx="4549775" cy="3016249"/>
          </a:xfrm>
          <a:prstGeom prst="rect">
            <a:avLst/>
          </a:prstGeom>
          <a:noFill/>
          <a:ln>
            <a:noFill/>
          </a:ln>
        </p:spPr>
      </p:pic>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836712"/>
            <a:ext cx="10394949" cy="4896544"/>
          </a:xfrm>
          <a:prstGeom prst="rect">
            <a:avLst/>
          </a:prstGeom>
          <a:noFill/>
          <a:ln>
            <a:noFill/>
          </a:ln>
        </p:spPr>
        <p:txBody>
          <a:bodyPr lIns="91425" tIns="45700" rIns="91425" bIns="45700" anchor="ctr" anchorCtr="0">
            <a:noAutofit/>
          </a:bodyPr>
          <a:lstStyle/>
          <a:p>
            <a:pPr marL="0" indent="0">
              <a:lnSpc>
                <a:spcPct val="150000"/>
              </a:lnSpc>
              <a:spcBef>
                <a:spcPts val="0"/>
              </a:spcBef>
              <a:buNone/>
            </a:pPr>
            <a:r>
              <a:rPr lang="en-ID" sz="2800" dirty="0" err="1"/>
              <a:t>Kotler</a:t>
            </a:r>
            <a:r>
              <a:rPr lang="en-ID" sz="2800" dirty="0"/>
              <a:t> (2005) </a:t>
            </a:r>
            <a:r>
              <a:rPr lang="en-ID" sz="2800" dirty="0" err="1"/>
              <a:t>mengungkapkan</a:t>
            </a:r>
            <a:r>
              <a:rPr lang="en-ID" sz="2800" dirty="0"/>
              <a:t> </a:t>
            </a:r>
            <a:r>
              <a:rPr lang="en-ID" sz="2800" dirty="0" err="1"/>
              <a:t>bahwa</a:t>
            </a:r>
            <a:r>
              <a:rPr lang="en-ID" sz="2800" dirty="0"/>
              <a:t> </a:t>
            </a:r>
            <a:r>
              <a:rPr lang="en-ID" sz="2800" dirty="0" err="1"/>
              <a:t>mengetahui</a:t>
            </a:r>
            <a:r>
              <a:rPr lang="en-ID" sz="2800" dirty="0"/>
              <a:t> </a:t>
            </a:r>
            <a:r>
              <a:rPr lang="en-ID" sz="2800" dirty="0" err="1"/>
              <a:t>pesaing</a:t>
            </a:r>
            <a:r>
              <a:rPr lang="en-ID" sz="2800" dirty="0"/>
              <a:t> </a:t>
            </a:r>
            <a:r>
              <a:rPr lang="en-ID" sz="2800" dirty="0" err="1"/>
              <a:t>adalah</a:t>
            </a:r>
            <a:r>
              <a:rPr lang="en-ID" sz="2800" dirty="0"/>
              <a:t> </a:t>
            </a:r>
            <a:r>
              <a:rPr lang="en-ID" sz="2800" dirty="0" err="1"/>
              <a:t>sangat</a:t>
            </a:r>
            <a:r>
              <a:rPr lang="en-ID" sz="2800" dirty="0"/>
              <a:t> </a:t>
            </a:r>
            <a:r>
              <a:rPr lang="en-ID" sz="2800" dirty="0" err="1"/>
              <a:t>penting</a:t>
            </a:r>
            <a:r>
              <a:rPr lang="en-ID" sz="2800" dirty="0"/>
              <a:t> </a:t>
            </a:r>
            <a:r>
              <a:rPr lang="en-ID" sz="2800" dirty="0" err="1"/>
              <a:t>bagi</a:t>
            </a:r>
            <a:r>
              <a:rPr lang="en-ID" sz="2800" dirty="0"/>
              <a:t> </a:t>
            </a:r>
            <a:r>
              <a:rPr lang="en-ID" sz="2800" dirty="0" err="1"/>
              <a:t>perencanaan</a:t>
            </a:r>
            <a:r>
              <a:rPr lang="en-ID" sz="2800" dirty="0"/>
              <a:t> </a:t>
            </a:r>
            <a:r>
              <a:rPr lang="en-ID" sz="2800" dirty="0" err="1"/>
              <a:t>pemasaran</a:t>
            </a:r>
            <a:r>
              <a:rPr lang="en-ID" sz="2800" dirty="0"/>
              <a:t> yang </a:t>
            </a:r>
            <a:r>
              <a:rPr lang="en-ID" sz="2800" dirty="0" err="1"/>
              <a:t>efektif</a:t>
            </a:r>
            <a:r>
              <a:rPr lang="en-ID" sz="2800" dirty="0"/>
              <a:t> </a:t>
            </a:r>
            <a:r>
              <a:rPr lang="en-ID" sz="2800" dirty="0" err="1"/>
              <a:t>melalui</a:t>
            </a:r>
            <a:r>
              <a:rPr lang="en-ID" sz="2800" dirty="0"/>
              <a:t> </a:t>
            </a:r>
            <a:r>
              <a:rPr lang="en-ID" sz="2800" dirty="0" err="1"/>
              <a:t>perbandingan</a:t>
            </a:r>
            <a:r>
              <a:rPr lang="en-ID" sz="2800" dirty="0"/>
              <a:t> </a:t>
            </a:r>
            <a:r>
              <a:rPr lang="en-ID" sz="2800" dirty="0" err="1"/>
              <a:t>produk</a:t>
            </a:r>
            <a:r>
              <a:rPr lang="en-ID" sz="2800" dirty="0"/>
              <a:t> </a:t>
            </a:r>
            <a:r>
              <a:rPr lang="en-ID" sz="2800" dirty="0" err="1"/>
              <a:t>harga</a:t>
            </a:r>
            <a:r>
              <a:rPr lang="en-ID" sz="2800" dirty="0"/>
              <a:t>, </a:t>
            </a:r>
            <a:r>
              <a:rPr lang="en-ID" sz="2800" dirty="0" err="1"/>
              <a:t>saluran</a:t>
            </a:r>
            <a:r>
              <a:rPr lang="en-ID" sz="2800" dirty="0"/>
              <a:t> </a:t>
            </a:r>
            <a:r>
              <a:rPr lang="en-ID" sz="2800" dirty="0" err="1"/>
              <a:t>hingga</a:t>
            </a:r>
            <a:r>
              <a:rPr lang="en-ID" sz="2800" dirty="0"/>
              <a:t> </a:t>
            </a:r>
            <a:r>
              <a:rPr lang="en-ID" sz="2800" dirty="0" err="1"/>
              <a:t>promosi</a:t>
            </a:r>
            <a:r>
              <a:rPr lang="en-ID" sz="2800" dirty="0"/>
              <a:t> </a:t>
            </a:r>
            <a:r>
              <a:rPr lang="en-ID" sz="2800" dirty="0" err="1"/>
              <a:t>dengan</a:t>
            </a:r>
            <a:r>
              <a:rPr lang="en-ID" sz="2800" dirty="0"/>
              <a:t> </a:t>
            </a:r>
            <a:r>
              <a:rPr lang="en-ID" sz="2800" dirty="0" err="1"/>
              <a:t>pesaing</a:t>
            </a:r>
            <a:r>
              <a:rPr lang="en-ID" sz="2800" dirty="0"/>
              <a:t> </a:t>
            </a:r>
            <a:r>
              <a:rPr lang="en-ID" sz="2800" dirty="0" err="1"/>
              <a:t>dekatnya</a:t>
            </a:r>
            <a:r>
              <a:rPr lang="en-ID" sz="2800" dirty="0"/>
              <a:t> </a:t>
            </a:r>
            <a:r>
              <a:rPr lang="en-ID" sz="2800" dirty="0" err="1"/>
              <a:t>sehingga</a:t>
            </a:r>
            <a:r>
              <a:rPr lang="en-ID" sz="2800" dirty="0"/>
              <a:t> </a:t>
            </a:r>
            <a:r>
              <a:rPr lang="en-ID" sz="2800" dirty="0" err="1"/>
              <a:t>perusahaan</a:t>
            </a:r>
            <a:r>
              <a:rPr lang="en-ID" sz="2800" dirty="0"/>
              <a:t> </a:t>
            </a:r>
            <a:r>
              <a:rPr lang="en-ID" sz="2800" dirty="0" err="1"/>
              <a:t>dapat</a:t>
            </a:r>
            <a:r>
              <a:rPr lang="en-ID" sz="2800" dirty="0"/>
              <a:t> </a:t>
            </a:r>
            <a:r>
              <a:rPr lang="en-ID" sz="2800" dirty="0" err="1"/>
              <a:t>menggunakan</a:t>
            </a:r>
            <a:r>
              <a:rPr lang="en-ID" sz="2800" dirty="0"/>
              <a:t> </a:t>
            </a:r>
            <a:r>
              <a:rPr lang="en-ID" sz="2800" dirty="0" err="1"/>
              <a:t>serangan</a:t>
            </a:r>
            <a:r>
              <a:rPr lang="en-ID" sz="2800" dirty="0"/>
              <a:t> yang </a:t>
            </a:r>
            <a:r>
              <a:rPr lang="en-ID" sz="2800" dirty="0" err="1"/>
              <a:t>tepat</a:t>
            </a:r>
            <a:r>
              <a:rPr lang="en-ID" sz="2800" dirty="0"/>
              <a:t> </a:t>
            </a:r>
            <a:r>
              <a:rPr lang="en-ID" sz="2800" dirty="0" err="1"/>
              <a:t>terhadap</a:t>
            </a:r>
            <a:r>
              <a:rPr lang="en-ID" sz="2800" dirty="0"/>
              <a:t> </a:t>
            </a:r>
            <a:r>
              <a:rPr lang="en-ID" sz="2800" dirty="0" err="1"/>
              <a:t>para</a:t>
            </a:r>
            <a:r>
              <a:rPr lang="en-ID" sz="2800" dirty="0"/>
              <a:t> </a:t>
            </a:r>
            <a:r>
              <a:rPr lang="en-ID" sz="2800" dirty="0" err="1"/>
              <a:t>pesainganya</a:t>
            </a:r>
            <a:r>
              <a:rPr lang="en-ID" sz="2800" dirty="0"/>
              <a:t> </a:t>
            </a:r>
            <a:r>
              <a:rPr lang="en-ID" sz="2800" dirty="0" err="1"/>
              <a:t>serta</a:t>
            </a:r>
            <a:r>
              <a:rPr lang="en-ID" sz="2800" dirty="0"/>
              <a:t> </a:t>
            </a:r>
            <a:r>
              <a:rPr lang="en-ID" sz="2800" dirty="0" err="1"/>
              <a:t>menyiapkan</a:t>
            </a:r>
            <a:r>
              <a:rPr lang="en-ID" sz="2800" dirty="0"/>
              <a:t> </a:t>
            </a:r>
            <a:r>
              <a:rPr lang="en-ID" sz="2800" dirty="0" err="1"/>
              <a:t>pertahanan</a:t>
            </a:r>
            <a:r>
              <a:rPr lang="en-ID" sz="2800" dirty="0"/>
              <a:t> yang </a:t>
            </a:r>
            <a:r>
              <a:rPr lang="en-ID" sz="2800" dirty="0" err="1"/>
              <a:t>kuat</a:t>
            </a:r>
            <a:r>
              <a:rPr lang="en-ID" sz="2800" dirty="0"/>
              <a:t> </a:t>
            </a:r>
            <a:r>
              <a:rPr lang="en-ID" sz="2800" dirty="0" err="1"/>
              <a:t>terhadap</a:t>
            </a:r>
            <a:r>
              <a:rPr lang="en-ID" sz="2800" dirty="0"/>
              <a:t> </a:t>
            </a:r>
            <a:r>
              <a:rPr lang="en-ID" sz="2800" dirty="0" err="1"/>
              <a:t>serangan</a:t>
            </a:r>
            <a:r>
              <a:rPr lang="en-ID" sz="2800" dirty="0"/>
              <a:t>. </a:t>
            </a:r>
            <a:endParaRPr lang="id-ID" sz="2800" dirty="0"/>
          </a:p>
          <a:p>
            <a:pPr marL="0" marR="0" lvl="0" indent="0" algn="l" rtl="0">
              <a:lnSpc>
                <a:spcPct val="120000"/>
              </a:lnSpc>
              <a:spcBef>
                <a:spcPts val="0"/>
              </a:spcBef>
              <a:spcAft>
                <a:spcPts val="0"/>
              </a:spcAft>
              <a:buClr>
                <a:schemeClr val="accent1"/>
              </a:buClr>
              <a:buSzPct val="160000"/>
              <a:buNone/>
            </a:pPr>
            <a:endParaRPr lang="en-US" sz="3200" b="0" i="0" u="none" strike="noStrike" cap="none" dirty="0">
              <a:solidFill>
                <a:schemeClr val="dk1"/>
              </a:solidFill>
              <a:latin typeface="Impact"/>
              <a:ea typeface="Impact"/>
              <a:cs typeface="Impact"/>
              <a:sym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1628800"/>
            <a:ext cx="10394949" cy="4104456"/>
          </a:xfrm>
          <a:prstGeom prst="rect">
            <a:avLst/>
          </a:prstGeom>
          <a:noFill/>
          <a:ln>
            <a:noFill/>
          </a:ln>
        </p:spPr>
        <p:txBody>
          <a:bodyPr lIns="91425" tIns="45700" rIns="91425" bIns="45700" anchor="ctr" anchorCtr="0">
            <a:noAutofit/>
          </a:bodyPr>
          <a:lstStyle/>
          <a:p>
            <a:pPr marL="514350" marR="0" lvl="0" indent="-514350" algn="l" rtl="0">
              <a:lnSpc>
                <a:spcPct val="120000"/>
              </a:lnSpc>
              <a:spcBef>
                <a:spcPts val="0"/>
              </a:spcBef>
              <a:spcAft>
                <a:spcPts val="0"/>
              </a:spcAft>
              <a:buClr>
                <a:schemeClr val="accent1"/>
              </a:buClr>
              <a:buSzPct val="160000"/>
              <a:buAutoNum type="arabicPeriod"/>
            </a:pPr>
            <a:r>
              <a:rPr lang="id-ID" sz="2800" b="0" i="0" u="none" strike="noStrike" cap="none" dirty="0">
                <a:solidFill>
                  <a:schemeClr val="dk1"/>
                </a:solidFill>
                <a:latin typeface="Impact"/>
                <a:ea typeface="Impact"/>
                <a:cs typeface="Impact"/>
                <a:sym typeface="Impact"/>
              </a:rPr>
              <a:t>Siapakah Pesaing?</a:t>
            </a:r>
          </a:p>
          <a:p>
            <a:pPr marL="457200" indent="-457200">
              <a:spcBef>
                <a:spcPts val="0"/>
              </a:spcBef>
            </a:pPr>
            <a:r>
              <a:rPr lang="id-ID" sz="2800" dirty="0"/>
              <a:t>Persaingan Merk</a:t>
            </a:r>
          </a:p>
          <a:p>
            <a:pPr marL="457200" indent="-457200">
              <a:spcBef>
                <a:spcPts val="0"/>
              </a:spcBef>
            </a:pPr>
            <a:endParaRPr lang="id-ID" sz="2800" dirty="0"/>
          </a:p>
          <a:p>
            <a:pPr marL="457200" indent="-457200">
              <a:spcBef>
                <a:spcPts val="0"/>
              </a:spcBef>
            </a:pPr>
            <a:r>
              <a:rPr lang="en-ID" sz="2800" dirty="0" err="1"/>
              <a:t>Persaingan</a:t>
            </a:r>
            <a:r>
              <a:rPr lang="en-ID" sz="2800" dirty="0"/>
              <a:t> </a:t>
            </a:r>
            <a:r>
              <a:rPr lang="en-ID" sz="2800" dirty="0" err="1"/>
              <a:t>industri</a:t>
            </a:r>
            <a:r>
              <a:rPr lang="en-ID" sz="2800" dirty="0"/>
              <a:t> </a:t>
            </a:r>
            <a:endParaRPr lang="id-ID" sz="2800" dirty="0"/>
          </a:p>
          <a:p>
            <a:pPr marL="457200" indent="-457200">
              <a:spcBef>
                <a:spcPts val="0"/>
              </a:spcBef>
            </a:pPr>
            <a:endParaRPr lang="id-ID" sz="2800" dirty="0"/>
          </a:p>
          <a:p>
            <a:pPr marL="457200" indent="-457200">
              <a:spcBef>
                <a:spcPts val="0"/>
              </a:spcBef>
            </a:pPr>
            <a:r>
              <a:rPr lang="en-ID" sz="2800" dirty="0" err="1"/>
              <a:t>Persaingan</a:t>
            </a:r>
            <a:r>
              <a:rPr lang="en-ID" sz="2800" dirty="0"/>
              <a:t> </a:t>
            </a:r>
            <a:r>
              <a:rPr lang="en-ID" sz="2800" dirty="0" err="1"/>
              <a:t>bentuk</a:t>
            </a:r>
            <a:endParaRPr lang="id-ID" sz="2800" dirty="0"/>
          </a:p>
          <a:p>
            <a:pPr marL="457200" indent="-457200">
              <a:spcBef>
                <a:spcPts val="0"/>
              </a:spcBef>
            </a:pPr>
            <a:endParaRPr lang="id-ID" sz="2800" dirty="0"/>
          </a:p>
          <a:p>
            <a:pPr marL="457200" indent="-457200">
              <a:spcBef>
                <a:spcPts val="0"/>
              </a:spcBef>
            </a:pPr>
            <a:r>
              <a:rPr lang="en-ID" sz="2800" dirty="0" err="1"/>
              <a:t>Persaingan</a:t>
            </a:r>
            <a:r>
              <a:rPr lang="en-ID" sz="2800" dirty="0"/>
              <a:t> </a:t>
            </a:r>
            <a:r>
              <a:rPr lang="en-ID" sz="2800" dirty="0" err="1"/>
              <a:t>umum</a:t>
            </a:r>
            <a:endParaRPr lang="id-ID" sz="2800" dirty="0"/>
          </a:p>
          <a:p>
            <a:pPr marL="0" indent="0">
              <a:spcBef>
                <a:spcPts val="0"/>
              </a:spcBef>
              <a:buNone/>
            </a:pPr>
            <a:endParaRPr lang="id-ID" sz="2800" b="0" i="0" u="none" strike="noStrike" cap="none" dirty="0">
              <a:solidFill>
                <a:schemeClr val="dk1"/>
              </a:solidFill>
              <a:latin typeface="Impact"/>
              <a:ea typeface="Impact"/>
              <a:cs typeface="Impact"/>
              <a:sym typeface="Impact"/>
            </a:endParaRPr>
          </a:p>
          <a:p>
            <a:pPr marL="0" marR="0" lvl="0" indent="0" algn="l" rtl="0">
              <a:lnSpc>
                <a:spcPct val="120000"/>
              </a:lnSpc>
              <a:spcBef>
                <a:spcPts val="0"/>
              </a:spcBef>
              <a:spcAft>
                <a:spcPts val="0"/>
              </a:spcAft>
              <a:buClr>
                <a:schemeClr val="accent1"/>
              </a:buClr>
              <a:buSzPct val="160000"/>
              <a:buNone/>
            </a:pPr>
            <a:endParaRPr lang="en-US" sz="2800" b="0" i="0" u="none" strike="noStrike" cap="none" dirty="0">
              <a:solidFill>
                <a:schemeClr val="dk1"/>
              </a:solidFill>
              <a:latin typeface="Impact"/>
              <a:ea typeface="Impact"/>
              <a:cs typeface="Impact"/>
              <a:sym typeface="Impac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992" y="836712"/>
            <a:ext cx="2337048" cy="233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528" y="1052736"/>
            <a:ext cx="40100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912" y="3014836"/>
            <a:ext cx="2582416" cy="258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Image result for torabi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6329" y="3014836"/>
            <a:ext cx="3826296" cy="233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1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7" name="Shape 217"/>
          <p:cNvPicPr preferRelativeResize="0"/>
          <p:nvPr/>
        </p:nvPicPr>
        <p:blipFill rotWithShape="1">
          <a:blip r:embed="rId3">
            <a:alphaModFix/>
            <a:extLst>
              <a:ext uri="{BEBA8EAE-BF5A-486C-A8C5-ECC9F3942E4B}">
                <a14:imgProps xmlns:a14="http://schemas.microsoft.com/office/drawing/2010/main">
                  <a14:imgLayer r:embed="rId4">
                    <a14:imgEffect>
                      <a14:sharpenSoften amount="-23000"/>
                    </a14:imgEffect>
                    <a14:imgEffect>
                      <a14:brightnessContrast bright="29000" contrast="24000"/>
                    </a14:imgEffect>
                  </a14:imgLayer>
                </a14:imgProps>
              </a:ext>
            </a:extLst>
          </a:blip>
          <a:srcRect/>
          <a:stretch/>
        </p:blipFill>
        <p:spPr>
          <a:xfrm>
            <a:off x="7131050" y="2584450"/>
            <a:ext cx="4549775" cy="3016249"/>
          </a:xfrm>
          <a:prstGeom prst="rect">
            <a:avLst/>
          </a:prstGeom>
          <a:noFill/>
          <a:ln>
            <a:noFill/>
          </a:ln>
        </p:spPr>
      </p:pic>
      <p:sp>
        <p:nvSpPr>
          <p:cNvPr id="215" name="Shape 215"/>
          <p:cNvSpPr txBox="1">
            <a:spLocks noGrp="1"/>
          </p:cNvSpPr>
          <p:nvPr>
            <p:ph type="title"/>
          </p:nvPr>
        </p:nvSpPr>
        <p:spPr>
          <a:xfrm>
            <a:off x="695400" y="116632"/>
            <a:ext cx="10396536" cy="792088"/>
          </a:xfrm>
          <a:prstGeom prst="rect">
            <a:avLst/>
          </a:prstGeom>
          <a:noFill/>
          <a:ln>
            <a:noFill/>
          </a:ln>
        </p:spPr>
        <p:txBody>
          <a:bodyPr lIns="91425" tIns="45700" rIns="91425" bIns="45700" anchor="ctr" anchorCtr="0">
            <a:noAutofit/>
          </a:bodyPr>
          <a:lstStyle/>
          <a:p>
            <a:pPr marL="228600" lvl="0" indent="-228600">
              <a:lnSpc>
                <a:spcPct val="120000"/>
              </a:lnSpc>
            </a:pPr>
            <a:r>
              <a:rPr lang="id-ID" sz="4000" dirty="0">
                <a:solidFill>
                  <a:schemeClr val="dk1"/>
                </a:solidFill>
              </a:rPr>
              <a:t>ANALISIS PESAING</a:t>
            </a:r>
            <a:endParaRPr lang="en-US" sz="4000" dirty="0">
              <a:solidFill>
                <a:schemeClr val="dk1"/>
              </a:solidFill>
            </a:endParaRPr>
          </a:p>
        </p:txBody>
      </p:sp>
      <p:sp>
        <p:nvSpPr>
          <p:cNvPr id="216" name="Shape 216"/>
          <p:cNvSpPr txBox="1">
            <a:spLocks noGrp="1"/>
          </p:cNvSpPr>
          <p:nvPr>
            <p:ph type="body" idx="1"/>
          </p:nvPr>
        </p:nvSpPr>
        <p:spPr>
          <a:xfrm>
            <a:off x="685800" y="836712"/>
            <a:ext cx="10394949" cy="4896544"/>
          </a:xfrm>
          <a:prstGeom prst="rect">
            <a:avLst/>
          </a:prstGeom>
          <a:noFill/>
          <a:ln>
            <a:noFill/>
          </a:ln>
        </p:spPr>
        <p:txBody>
          <a:bodyPr lIns="91425" tIns="45700" rIns="91425" bIns="45700" anchor="ctr" anchorCtr="0">
            <a:noAutofit/>
          </a:bodyPr>
          <a:lstStyle/>
          <a:p>
            <a:pPr marL="0" indent="0">
              <a:lnSpc>
                <a:spcPct val="150000"/>
              </a:lnSpc>
              <a:spcBef>
                <a:spcPts val="0"/>
              </a:spcBef>
              <a:buNone/>
            </a:pPr>
            <a:r>
              <a:rPr lang="en-ID" sz="2800" dirty="0"/>
              <a:t>2</a:t>
            </a:r>
            <a:r>
              <a:rPr lang="id-ID" sz="2800" dirty="0"/>
              <a:t>. Strategi Pesaing</a:t>
            </a:r>
          </a:p>
          <a:p>
            <a:pPr marL="0" indent="0">
              <a:lnSpc>
                <a:spcPct val="150000"/>
              </a:lnSpc>
              <a:spcBef>
                <a:spcPts val="0"/>
              </a:spcBef>
              <a:buNone/>
            </a:pPr>
            <a:r>
              <a:rPr lang="en-ID" sz="2800" dirty="0" err="1"/>
              <a:t>Kotler</a:t>
            </a:r>
            <a:r>
              <a:rPr lang="en-ID" sz="2800" dirty="0"/>
              <a:t> (2005) </a:t>
            </a:r>
            <a:r>
              <a:rPr lang="en-ID" sz="2800" dirty="0" err="1"/>
              <a:t>mengungkapkan</a:t>
            </a:r>
            <a:r>
              <a:rPr lang="en-ID" sz="2800" dirty="0"/>
              <a:t> </a:t>
            </a:r>
            <a:r>
              <a:rPr lang="en-ID" sz="2800" dirty="0" err="1"/>
              <a:t>pesaing</a:t>
            </a:r>
            <a:r>
              <a:rPr lang="en-ID" sz="2800" dirty="0"/>
              <a:t> </a:t>
            </a:r>
            <a:r>
              <a:rPr lang="en-ID" sz="2800" dirty="0" err="1"/>
              <a:t>terdekat</a:t>
            </a:r>
            <a:r>
              <a:rPr lang="en-ID" sz="2800" dirty="0"/>
              <a:t> </a:t>
            </a:r>
            <a:r>
              <a:rPr lang="en-ID" sz="2800" dirty="0" err="1"/>
              <a:t>perusahaan</a:t>
            </a:r>
            <a:r>
              <a:rPr lang="en-ID" sz="2800" dirty="0"/>
              <a:t> </a:t>
            </a:r>
            <a:r>
              <a:rPr lang="en-ID" sz="2800" dirty="0" err="1"/>
              <a:t>adalah</a:t>
            </a:r>
            <a:r>
              <a:rPr lang="en-ID" sz="2800" dirty="0"/>
              <a:t> </a:t>
            </a:r>
            <a:r>
              <a:rPr lang="en-ID" sz="2800" dirty="0" err="1"/>
              <a:t>mengejar</a:t>
            </a:r>
            <a:r>
              <a:rPr lang="en-ID" sz="2800" dirty="0"/>
              <a:t> </a:t>
            </a:r>
            <a:r>
              <a:rPr lang="en-ID" sz="2800" dirty="0" err="1"/>
              <a:t>pasar</a:t>
            </a:r>
            <a:r>
              <a:rPr lang="en-ID" sz="2800" dirty="0"/>
              <a:t> </a:t>
            </a:r>
            <a:r>
              <a:rPr lang="en-ID" sz="2800" dirty="0" err="1"/>
              <a:t>sasaran</a:t>
            </a:r>
            <a:r>
              <a:rPr lang="en-ID" sz="2800" dirty="0"/>
              <a:t> yang </a:t>
            </a:r>
            <a:r>
              <a:rPr lang="en-ID" sz="2800" dirty="0" err="1"/>
              <a:t>sama</a:t>
            </a:r>
            <a:r>
              <a:rPr lang="en-ID" sz="2800" dirty="0"/>
              <a:t> </a:t>
            </a:r>
            <a:r>
              <a:rPr lang="en-ID" sz="2800" dirty="0" err="1"/>
              <a:t>dengan</a:t>
            </a:r>
            <a:r>
              <a:rPr lang="en-ID" sz="2800" dirty="0"/>
              <a:t> </a:t>
            </a:r>
            <a:r>
              <a:rPr lang="en-ID" sz="2800" dirty="0" err="1"/>
              <a:t>strategi</a:t>
            </a:r>
            <a:r>
              <a:rPr lang="en-ID" sz="2800" dirty="0"/>
              <a:t> yang </a:t>
            </a:r>
            <a:r>
              <a:rPr lang="en-ID" sz="2800" dirty="0" err="1"/>
              <a:t>sama</a:t>
            </a:r>
            <a:r>
              <a:rPr lang="en-ID" sz="2800" dirty="0"/>
              <a:t> pula</a:t>
            </a:r>
            <a:endParaRPr lang="id-ID" sz="2800" dirty="0"/>
          </a:p>
          <a:p>
            <a:pPr marL="0" indent="0">
              <a:lnSpc>
                <a:spcPct val="150000"/>
              </a:lnSpc>
              <a:spcBef>
                <a:spcPts val="0"/>
              </a:spcBef>
              <a:buNone/>
            </a:pPr>
            <a:endParaRPr lang="id-ID" sz="2800" dirty="0"/>
          </a:p>
          <a:p>
            <a:pPr marL="0" indent="0">
              <a:lnSpc>
                <a:spcPct val="150000"/>
              </a:lnSpc>
              <a:spcBef>
                <a:spcPts val="0"/>
              </a:spcBef>
              <a:buNone/>
            </a:pPr>
            <a:r>
              <a:rPr lang="id-ID" sz="2800" dirty="0"/>
              <a:t>					VS </a:t>
            </a:r>
          </a:p>
          <a:p>
            <a:pPr marL="0" indent="0">
              <a:lnSpc>
                <a:spcPct val="150000"/>
              </a:lnSpc>
              <a:spcBef>
                <a:spcPts val="0"/>
              </a:spcBef>
              <a:buNone/>
            </a:pPr>
            <a:endParaRPr lang="id-ID" sz="2800" dirty="0"/>
          </a:p>
          <a:p>
            <a:pPr marL="0" marR="0" lvl="0" indent="0" algn="l" rtl="0">
              <a:lnSpc>
                <a:spcPct val="120000"/>
              </a:lnSpc>
              <a:spcBef>
                <a:spcPts val="0"/>
              </a:spcBef>
              <a:spcAft>
                <a:spcPts val="0"/>
              </a:spcAft>
              <a:buClr>
                <a:schemeClr val="accent1"/>
              </a:buClr>
              <a:buSzPct val="160000"/>
              <a:buNone/>
            </a:pPr>
            <a:endParaRPr lang="en-US" sz="3200" b="0" i="0" u="none" strike="noStrike" cap="none" dirty="0">
              <a:solidFill>
                <a:schemeClr val="dk1"/>
              </a:solidFill>
              <a:latin typeface="Impact"/>
              <a:ea typeface="Impact"/>
              <a:cs typeface="Impact"/>
              <a:sym typeface="Impact"/>
            </a:endParaRPr>
          </a:p>
        </p:txBody>
      </p:sp>
      <p:pic>
        <p:nvPicPr>
          <p:cNvPr id="3" name="Picture 2">
            <a:extLst>
              <a:ext uri="{FF2B5EF4-FFF2-40B4-BE49-F238E27FC236}">
                <a16:creationId xmlns:a16="http://schemas.microsoft.com/office/drawing/2014/main" id="{EC86584E-FED6-400A-A3A6-255F7E1D4196}"/>
              </a:ext>
            </a:extLst>
          </p:cNvPr>
          <p:cNvPicPr>
            <a:picLocks noChangeAspect="1"/>
          </p:cNvPicPr>
          <p:nvPr/>
        </p:nvPicPr>
        <p:blipFill>
          <a:blip r:embed="rId5"/>
          <a:stretch>
            <a:fillRect/>
          </a:stretch>
        </p:blipFill>
        <p:spPr>
          <a:xfrm>
            <a:off x="263352" y="3187516"/>
            <a:ext cx="4153803" cy="2420888"/>
          </a:xfrm>
          <a:prstGeom prst="rect">
            <a:avLst/>
          </a:prstGeom>
        </p:spPr>
      </p:pic>
      <p:pic>
        <p:nvPicPr>
          <p:cNvPr id="4" name="Picture 3">
            <a:extLst>
              <a:ext uri="{FF2B5EF4-FFF2-40B4-BE49-F238E27FC236}">
                <a16:creationId xmlns:a16="http://schemas.microsoft.com/office/drawing/2014/main" id="{83F75FD3-8DFB-44E9-BBF7-8573A381C574}"/>
              </a:ext>
            </a:extLst>
          </p:cNvPr>
          <p:cNvPicPr>
            <a:picLocks noChangeAspect="1"/>
          </p:cNvPicPr>
          <p:nvPr/>
        </p:nvPicPr>
        <p:blipFill>
          <a:blip r:embed="rId6"/>
          <a:stretch>
            <a:fillRect/>
          </a:stretch>
        </p:blipFill>
        <p:spPr>
          <a:xfrm>
            <a:off x="6240016" y="3186505"/>
            <a:ext cx="4283968" cy="2414194"/>
          </a:xfrm>
          <a:prstGeom prst="rect">
            <a:avLst/>
          </a:prstGeom>
        </p:spPr>
      </p:pic>
    </p:spTree>
    <p:extLst>
      <p:ext uri="{BB962C8B-B14F-4D97-AF65-F5344CB8AC3E}">
        <p14:creationId xmlns:p14="http://schemas.microsoft.com/office/powerpoint/2010/main" val="2799011623"/>
      </p:ext>
    </p:extLst>
  </p:cSld>
  <p:clrMapOvr>
    <a:masterClrMapping/>
  </p:clrMapOvr>
</p:sld>
</file>

<file path=ppt/theme/theme1.xml><?xml version="1.0" encoding="utf-8"?>
<a:theme xmlns:a="http://schemas.openxmlformats.org/drawingml/2006/main" name="1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1066</Words>
  <Application>Microsoft Office PowerPoint</Application>
  <PresentationFormat>Widescreen</PresentationFormat>
  <Paragraphs>107</Paragraphs>
  <Slides>27</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Impact</vt:lpstr>
      <vt:lpstr>Times New Roman</vt:lpstr>
      <vt:lpstr>1_Main Event</vt:lpstr>
      <vt:lpstr>Main Event</vt:lpstr>
      <vt:lpstr>2_Main Event</vt:lpstr>
      <vt:lpstr>ANALISIS SITUASI PASAR</vt:lpstr>
      <vt:lpstr>PowerPoint Presentation</vt:lpstr>
      <vt:lpstr>PowerPoint Presentation</vt:lpstr>
      <vt:lpstr>ANALISIS SITUASI PASAR</vt:lpstr>
      <vt:lpstr>ANALISIS LINGKUNGAN PEMASARAN</vt:lpstr>
      <vt:lpstr>ANALISIS LINGKUNGAN PEMASARAN</vt:lpstr>
      <vt:lpstr>ANALISIS PESAING</vt:lpstr>
      <vt:lpstr>ANALISIS PESAING</vt:lpstr>
      <vt:lpstr>ANALISIS PESAING</vt:lpstr>
      <vt:lpstr>ANALISIS PESAING</vt:lpstr>
      <vt:lpstr>ANALISIS PESAING</vt:lpstr>
      <vt:lpstr>ANALISIS PESAING</vt:lpstr>
      <vt:lpstr>ANALISIS PESAING</vt:lpstr>
      <vt:lpstr>ANALISIS PESAING</vt:lpstr>
      <vt:lpstr>PowerPoint Presentation</vt:lpstr>
      <vt:lpstr>ANALISIS KONSUMEN</vt:lpstr>
      <vt:lpstr>ANALISIS KONSUMEN</vt:lpstr>
      <vt:lpstr>ANALISIS KONSUMEN</vt:lpstr>
      <vt:lpstr>ANALISIS KONSUMEN</vt:lpstr>
      <vt:lpstr>ANALISIS KONSUMEN</vt:lpstr>
      <vt:lpstr>ANALISIS POTENSI PASAR</vt:lpstr>
      <vt:lpstr>ANALISIS POTENSI PASAR</vt:lpstr>
      <vt:lpstr>ANALISIS POTENSI PASAR</vt:lpstr>
      <vt:lpstr>ANALISIS POTENSI PASAR</vt:lpstr>
      <vt:lpstr>TUGAS KELOMPOK!! Membuat analisis SWOT produk (brand bebas) dari yang sudah ditentukan produknya Analisis target marketnya (Analisis Pesaing-pesaingnya, ketahui kekuatan dan kelemahan pesaingnya) Consumer Insight yang mungkin dilakukan  Kegiatan promosi/advertising yang sebaiknya dilakukan DIKUMPULKAN MINGGU DEPAN. DIPRESENTASIKAN PER-KELOMPOK. </vt:lpstr>
      <vt:lpstr>SHOPEE segmen: semua usia di segala kalangan target: 15-55 ABC1 positioning: e-commerce menjual segala kebutuhan sehari-hari dgn free ongkir sepanjang tahun SWOT: ……. Analisa pesaing: 1. Tokopedia: kelebihan… kekurangan… 2. Lazada: kelebihan…. Kekurangan…. 3. bukalapak: kelebihan…. Kekurangan… consumer insight: penyuluhan kpd UMKM, menekan biaya biaya admin promosi yang sebaiknya dilakukan: cashback yg besar, event sponshorship reaksi pesaing: merupakan pesaing harimau yang banayk melaakukan promosi di berbagai media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SITUASI PASAR</dc:title>
  <dc:creator>Nadya</dc:creator>
  <cp:lastModifiedBy>Acer</cp:lastModifiedBy>
  <cp:revision>26</cp:revision>
  <dcterms:modified xsi:type="dcterms:W3CDTF">2021-03-22T01:54:44Z</dcterms:modified>
</cp:coreProperties>
</file>