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0" r:id="rId3"/>
    <p:sldId id="257" r:id="rId4"/>
    <p:sldId id="271" r:id="rId5"/>
    <p:sldId id="285" r:id="rId6"/>
    <p:sldId id="283" r:id="rId7"/>
    <p:sldId id="273" r:id="rId8"/>
    <p:sldId id="284" r:id="rId9"/>
    <p:sldId id="274" r:id="rId10"/>
    <p:sldId id="275" r:id="rId11"/>
    <p:sldId id="276" r:id="rId12"/>
    <p:sldId id="293" r:id="rId13"/>
    <p:sldId id="277" r:id="rId14"/>
    <p:sldId id="278" r:id="rId15"/>
    <p:sldId id="279" r:id="rId16"/>
    <p:sldId id="286" r:id="rId17"/>
    <p:sldId id="288" r:id="rId18"/>
    <p:sldId id="280" r:id="rId19"/>
    <p:sldId id="290" r:id="rId20"/>
    <p:sldId id="289" r:id="rId21"/>
    <p:sldId id="281" r:id="rId22"/>
    <p:sldId id="282" r:id="rId23"/>
    <p:sldId id="292"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599" autoAdjust="0"/>
  </p:normalViewPr>
  <p:slideViewPr>
    <p:cSldViewPr>
      <p:cViewPr varScale="1">
        <p:scale>
          <a:sx n="69" d="100"/>
          <a:sy n="69" d="100"/>
        </p:scale>
        <p:origin x="492" y="4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3/15/2021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3/15/2021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01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2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1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38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60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88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31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44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43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3/15/2021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3/15/2021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3/15/2021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3/15/2021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3/15/2021</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3/15/2021</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3/15/2021</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3/15/2021</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3/15/2021</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3/15/2021</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3/15/2021</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JaQNlLTOO-M?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ondjDYXki7c?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80" y="4725144"/>
            <a:ext cx="9144000" cy="854968"/>
          </a:xfrm>
        </p:spPr>
        <p:txBody>
          <a:bodyPr/>
          <a:lstStyle/>
          <a:p>
            <a:r>
              <a:rPr lang="id-ID" dirty="0"/>
              <a:t>Consumer Insight</a:t>
            </a:r>
            <a:endParaRPr lang="en-US" dirty="0"/>
          </a:p>
        </p:txBody>
      </p:sp>
      <p:pic>
        <p:nvPicPr>
          <p:cNvPr id="1026" name="Picture 2" descr="What PopHealth Needs To Learn From Consumer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004" y="548680"/>
            <a:ext cx="5976664" cy="3828468"/>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D5FC852D-C03F-4160-A9F0-F5347B6A40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405779" y="188640"/>
            <a:ext cx="11449272" cy="5446881"/>
          </a:xfrm>
          <a:prstGeom prst="rect">
            <a:avLst/>
          </a:prstGeom>
          <a:noFill/>
          <a:ln>
            <a:noFill/>
          </a:ln>
        </p:spPr>
        <p:txBody>
          <a:bodyPr vert="horz" lIns="91401" tIns="45688" rIns="91401" bIns="45688" rtlCol="0" anchor="t" anchorCtr="0">
            <a:noAutofit/>
          </a:bodyPr>
          <a:lstStyle/>
          <a:p>
            <a:pPr marL="342797" indent="-342797" algn="just">
              <a:lnSpc>
                <a:spcPct val="100000"/>
              </a:lnSpc>
              <a:spcBef>
                <a:spcPts val="0"/>
              </a:spcBef>
              <a:buClr>
                <a:srgbClr val="EB3D9F"/>
              </a:buClr>
              <a:buSzPct val="80000"/>
              <a:buFont typeface="Noto Sans Symbols"/>
              <a:buChar char="▶"/>
            </a:pPr>
            <a:r>
              <a:rPr lang="id-ID" sz="2799" dirty="0">
                <a:solidFill>
                  <a:srgbClr val="FFFF00"/>
                </a:solidFill>
                <a:latin typeface="Trebuchet MS"/>
                <a:ea typeface="Trebuchet MS"/>
                <a:cs typeface="Trebuchet MS"/>
                <a:sym typeface="Trebuchet MS"/>
              </a:rPr>
              <a:t>C</a:t>
            </a:r>
            <a:r>
              <a:rPr lang="en-US" sz="2799" dirty="0" err="1">
                <a:solidFill>
                  <a:srgbClr val="FFFF00"/>
                </a:solidFill>
                <a:latin typeface="Trebuchet MS"/>
                <a:ea typeface="Trebuchet MS"/>
                <a:cs typeface="Trebuchet MS"/>
                <a:sym typeface="Trebuchet MS"/>
              </a:rPr>
              <a:t>onsumer</a:t>
            </a:r>
            <a:r>
              <a:rPr lang="en-US" sz="2799" dirty="0">
                <a:solidFill>
                  <a:srgbClr val="FFFF00"/>
                </a:solidFill>
                <a:latin typeface="Trebuchet MS"/>
                <a:ea typeface="Trebuchet MS"/>
                <a:cs typeface="Trebuchet MS"/>
                <a:sym typeface="Trebuchet MS"/>
              </a:rPr>
              <a:t> insight </a:t>
            </a:r>
            <a:r>
              <a:rPr lang="en-US" sz="2799" dirty="0">
                <a:latin typeface="Trebuchet MS"/>
                <a:ea typeface="Trebuchet MS"/>
                <a:cs typeface="Trebuchet MS"/>
                <a:sym typeface="Trebuchet MS"/>
              </a:rPr>
              <a:t>a</a:t>
            </a:r>
            <a:r>
              <a:rPr lang="id-ID" sz="2799" dirty="0">
                <a:latin typeface="Trebuchet MS"/>
                <a:ea typeface="Trebuchet MS"/>
                <a:cs typeface="Trebuchet MS"/>
                <a:sym typeface="Trebuchet MS"/>
              </a:rPr>
              <a:t>dalah proses pengidentifikasian semua tentang konsumen yang dilakukan secara mendalam, mulai dari segi geografisnya, habitnya, latar belakangnya, demografisnya, dan berbagai faktor yang mempengaruhi konsumen untuk berhubungan langsung dengan komunikas pemasaran dan tertuju pada produk/jasa yang ditawarkan</a:t>
            </a:r>
            <a:r>
              <a:rPr lang="id-ID" sz="2799" dirty="0">
                <a:solidFill>
                  <a:srgbClr val="404040"/>
                </a:solidFill>
                <a:latin typeface="Trebuchet MS"/>
                <a:ea typeface="Trebuchet MS"/>
                <a:cs typeface="Trebuchet MS"/>
                <a:sym typeface="Trebuchet MS"/>
              </a:rPr>
              <a:t>.</a:t>
            </a:r>
            <a:endParaRPr lang="en-US" sz="2799" dirty="0">
              <a:solidFill>
                <a:srgbClr val="404040"/>
              </a:solidFill>
              <a:latin typeface="Trebuchet MS"/>
              <a:ea typeface="Trebuchet MS"/>
              <a:cs typeface="Trebuchet MS"/>
              <a:sym typeface="Trebuchet MS"/>
            </a:endParaRPr>
          </a:p>
          <a:p>
            <a:pPr marL="342797" indent="-342797">
              <a:spcBef>
                <a:spcPts val="1000"/>
              </a:spcBef>
              <a:buClr>
                <a:srgbClr val="EB3D9F"/>
              </a:buClr>
              <a:buSzPct val="80000"/>
              <a:buNone/>
            </a:pPr>
            <a:endParaRPr sz="2799" dirty="0">
              <a:solidFill>
                <a:srgbClr val="404040"/>
              </a:solidFill>
              <a:latin typeface="Trebuchet MS"/>
              <a:ea typeface="Trebuchet MS"/>
              <a:cs typeface="Trebuchet MS"/>
              <a:sym typeface="Trebuchet MS"/>
            </a:endParaRPr>
          </a:p>
        </p:txBody>
      </p:sp>
      <p:pic>
        <p:nvPicPr>
          <p:cNvPr id="5122" name="Picture 2" descr="Does the Circular Economy Understand What Makes Consumers Tick? Join the  CSCP's Consumer Insight Action Panel! | CSCP gGm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477" y="3068960"/>
            <a:ext cx="50958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261765" y="404664"/>
            <a:ext cx="11927060" cy="1049064"/>
          </a:xfrm>
          <a:prstGeom prst="rect">
            <a:avLst/>
          </a:prstGeom>
          <a:noFill/>
          <a:ln>
            <a:noFill/>
          </a:ln>
        </p:spPr>
        <p:txBody>
          <a:bodyPr vert="horz" lIns="91401" tIns="45688" rIns="91401" bIns="45688" rtlCol="0" anchor="ctr" anchorCtr="0">
            <a:noAutofit/>
          </a:bodyPr>
          <a:lstStyle/>
          <a:p>
            <a:pPr>
              <a:lnSpc>
                <a:spcPct val="100000"/>
              </a:lnSpc>
              <a:spcBef>
                <a:spcPts val="0"/>
              </a:spcBef>
              <a:buClr>
                <a:schemeClr val="lt2"/>
              </a:buClr>
              <a:buSzPct val="25000"/>
            </a:pPr>
            <a:r>
              <a:rPr lang="en-US" sz="3599" b="1" dirty="0">
                <a:latin typeface="Century Gothic"/>
                <a:ea typeface="Century Gothic"/>
                <a:cs typeface="Century Gothic"/>
                <a:sym typeface="Century Gothic"/>
              </a:rPr>
              <a:t>MENGAPA CONSUMER INSIGHT SEMAKIN PENTING???</a:t>
            </a:r>
          </a:p>
        </p:txBody>
      </p:sp>
      <p:sp>
        <p:nvSpPr>
          <p:cNvPr id="607" name="Shape 607"/>
          <p:cNvSpPr txBox="1">
            <a:spLocks noGrp="1"/>
          </p:cNvSpPr>
          <p:nvPr>
            <p:ph type="body" idx="1"/>
          </p:nvPr>
        </p:nvSpPr>
        <p:spPr>
          <a:xfrm>
            <a:off x="2722517" y="1772816"/>
            <a:ext cx="9466308" cy="3415409"/>
          </a:xfrm>
          <a:prstGeom prst="rect">
            <a:avLst/>
          </a:prstGeom>
          <a:noFill/>
          <a:ln>
            <a:noFill/>
          </a:ln>
        </p:spPr>
        <p:txBody>
          <a:bodyPr vert="horz" lIns="91401" tIns="45688" rIns="91401" bIns="45688" rtlCol="0" anchor="t" anchorCtr="0">
            <a:noAutofit/>
          </a:bodyPr>
          <a:lstStyle/>
          <a:p>
            <a:pPr marL="0" indent="0">
              <a:lnSpc>
                <a:spcPct val="100000"/>
              </a:lnSpc>
              <a:spcBef>
                <a:spcPts val="1000"/>
              </a:spcBef>
              <a:buClr>
                <a:schemeClr val="accent1"/>
              </a:buClr>
              <a:buSzPct val="25000"/>
              <a:buNone/>
            </a:pPr>
            <a:r>
              <a:rPr lang="en-US" sz="2800" dirty="0">
                <a:latin typeface="Century Gothic"/>
                <a:ea typeface="Century Gothic"/>
                <a:cs typeface="Century Gothic"/>
                <a:sym typeface="Century Gothic"/>
              </a:rPr>
              <a:t>Hal </a:t>
            </a:r>
            <a:r>
              <a:rPr lang="en-US" sz="2800" dirty="0" err="1">
                <a:latin typeface="Century Gothic"/>
                <a:ea typeface="Century Gothic"/>
                <a:cs typeface="Century Gothic"/>
                <a:sym typeface="Century Gothic"/>
              </a:rPr>
              <a:t>ini</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dikarenakan</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pengelola</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merek</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dapat</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memadukan</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kepentingan</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konsumen</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dan</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fitur</a:t>
            </a:r>
            <a:r>
              <a:rPr lang="en-US" sz="2800" dirty="0">
                <a:latin typeface="Century Gothic"/>
                <a:ea typeface="Century Gothic"/>
                <a:cs typeface="Century Gothic"/>
                <a:sym typeface="Century Gothic"/>
              </a:rPr>
              <a:t> </a:t>
            </a:r>
            <a:r>
              <a:rPr lang="en-US" sz="2800" dirty="0" err="1">
                <a:latin typeface="Century Gothic"/>
                <a:ea typeface="Century Gothic"/>
                <a:cs typeface="Century Gothic"/>
                <a:sym typeface="Century Gothic"/>
              </a:rPr>
              <a:t>merek</a:t>
            </a:r>
            <a:r>
              <a:rPr lang="en-US" sz="2800" dirty="0">
                <a:latin typeface="Century Gothic"/>
                <a:ea typeface="Century Gothic"/>
                <a:cs typeface="Century Gothic"/>
                <a:sym typeface="Century Gothic"/>
              </a:rPr>
              <a:t>. </a:t>
            </a:r>
            <a:endParaRPr lang="id-ID" sz="2800" dirty="0">
              <a:latin typeface="Century Gothic"/>
              <a:ea typeface="Century Gothic"/>
              <a:cs typeface="Century Gothic"/>
              <a:sym typeface="Century Gothic"/>
            </a:endParaRPr>
          </a:p>
          <a:p>
            <a:pPr marL="0" indent="0">
              <a:lnSpc>
                <a:spcPct val="100000"/>
              </a:lnSpc>
              <a:spcBef>
                <a:spcPts val="1000"/>
              </a:spcBef>
              <a:buClr>
                <a:schemeClr val="accent1"/>
              </a:buClr>
              <a:buSzPct val="25000"/>
              <a:buNone/>
            </a:pPr>
            <a:endParaRPr lang="id-ID" sz="2800" dirty="0">
              <a:latin typeface="Century Gothic"/>
              <a:ea typeface="Century Gothic"/>
              <a:cs typeface="Century Gothic"/>
              <a:sym typeface="Century Gothic"/>
            </a:endParaRPr>
          </a:p>
          <a:p>
            <a:pPr marL="0" indent="0">
              <a:lnSpc>
                <a:spcPct val="100000"/>
              </a:lnSpc>
              <a:spcBef>
                <a:spcPts val="1000"/>
              </a:spcBef>
              <a:buClr>
                <a:schemeClr val="accent1"/>
              </a:buClr>
              <a:buSzPct val="25000"/>
              <a:buNone/>
            </a:pPr>
            <a:r>
              <a:rPr lang="id-ID" sz="2800" dirty="0">
                <a:latin typeface="Century Gothic"/>
                <a:ea typeface="Century Gothic"/>
                <a:cs typeface="Century Gothic"/>
                <a:sym typeface="Century Gothic"/>
              </a:rPr>
              <a:t>Consumer insight akan membuat para konsumen merasa lebih dekat dengan prosuk/jasa yang ditawarkan. </a:t>
            </a:r>
          </a:p>
          <a:p>
            <a:pPr marL="0" indent="0">
              <a:lnSpc>
                <a:spcPct val="100000"/>
              </a:lnSpc>
              <a:spcBef>
                <a:spcPts val="1000"/>
              </a:spcBef>
              <a:buClr>
                <a:schemeClr val="accent1"/>
              </a:buClr>
              <a:buSzPct val="25000"/>
              <a:buNone/>
            </a:pPr>
            <a:endParaRPr lang="id-ID" sz="2800" dirty="0">
              <a:latin typeface="Century Gothic"/>
              <a:ea typeface="Century Gothic"/>
              <a:cs typeface="Century Gothic"/>
              <a:sym typeface="Century Gothic"/>
            </a:endParaRPr>
          </a:p>
          <a:p>
            <a:pPr marL="0" indent="0">
              <a:lnSpc>
                <a:spcPct val="100000"/>
              </a:lnSpc>
              <a:spcBef>
                <a:spcPts val="1000"/>
              </a:spcBef>
              <a:buClr>
                <a:schemeClr val="accent1"/>
              </a:buClr>
              <a:buSzPct val="25000"/>
              <a:buNone/>
            </a:pPr>
            <a:r>
              <a:rPr lang="id-ID" sz="2800" dirty="0">
                <a:latin typeface="Century Gothic"/>
                <a:ea typeface="Century Gothic"/>
                <a:cs typeface="Century Gothic"/>
                <a:sym typeface="Century Gothic"/>
              </a:rPr>
              <a:t>Seiring dengan berjalannya waktu, mereka bukan hanya sekedar menggunakan, tetapi juga membutuhkan dan mungkin lebih dari itu.</a:t>
            </a:r>
            <a:endParaRPr lang="en-US" sz="2800" dirty="0">
              <a:latin typeface="Century Gothic"/>
              <a:ea typeface="Century Gothic"/>
              <a:cs typeface="Century Gothic"/>
              <a:sym typeface="Century Gothic"/>
            </a:endParaRPr>
          </a:p>
          <a:p>
            <a:pPr marL="0" indent="0">
              <a:lnSpc>
                <a:spcPct val="100000"/>
              </a:lnSpc>
              <a:spcBef>
                <a:spcPts val="1000"/>
              </a:spcBef>
              <a:buClr>
                <a:schemeClr val="accent1"/>
              </a:buClr>
              <a:buSzPct val="25000"/>
              <a:buNone/>
            </a:pPr>
            <a:endParaRPr lang="en-US" sz="2800" dirty="0">
              <a:latin typeface="Century Gothic"/>
              <a:ea typeface="Century Gothic"/>
              <a:cs typeface="Century Gothic"/>
              <a:sym typeface="Century Gothic"/>
            </a:endParaRPr>
          </a:p>
        </p:txBody>
      </p:sp>
      <p:pic>
        <p:nvPicPr>
          <p:cNvPr id="608" name="Shape 608"/>
          <p:cNvPicPr preferRelativeResize="0"/>
          <p:nvPr/>
        </p:nvPicPr>
        <p:blipFill rotWithShape="1">
          <a:blip r:embed="rId3">
            <a:alphaModFix/>
          </a:blip>
          <a:srcRect/>
          <a:stretch/>
        </p:blipFill>
        <p:spPr>
          <a:xfrm>
            <a:off x="261765" y="2132856"/>
            <a:ext cx="2172721" cy="3443978"/>
          </a:xfrm>
          <a:prstGeom prst="rect">
            <a:avLst/>
          </a:prstGeom>
          <a:noFill/>
          <a:ln>
            <a:noFill/>
          </a:ln>
        </p:spPr>
      </p:pic>
    </p:spTree>
    <p:extLst>
      <p:ext uri="{BB962C8B-B14F-4D97-AF65-F5344CB8AC3E}">
        <p14:creationId xmlns:p14="http://schemas.microsoft.com/office/powerpoint/2010/main" val="30807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261765" y="404664"/>
            <a:ext cx="11927060" cy="1049064"/>
          </a:xfrm>
          <a:prstGeom prst="rect">
            <a:avLst/>
          </a:prstGeom>
          <a:noFill/>
          <a:ln>
            <a:noFill/>
          </a:ln>
        </p:spPr>
        <p:txBody>
          <a:bodyPr vert="horz" lIns="91401" tIns="45688" rIns="91401" bIns="45688" rtlCol="0" anchor="ctr" anchorCtr="0">
            <a:noAutofit/>
          </a:bodyPr>
          <a:lstStyle/>
          <a:p>
            <a:pPr>
              <a:lnSpc>
                <a:spcPct val="100000"/>
              </a:lnSpc>
              <a:spcBef>
                <a:spcPts val="0"/>
              </a:spcBef>
              <a:buClr>
                <a:schemeClr val="lt2"/>
              </a:buClr>
              <a:buSzPct val="25000"/>
            </a:pPr>
            <a:r>
              <a:rPr lang="en-US" sz="3599" b="1" dirty="0">
                <a:latin typeface="Century Gothic"/>
                <a:ea typeface="Century Gothic"/>
                <a:cs typeface="Century Gothic"/>
                <a:sym typeface="Century Gothic"/>
              </a:rPr>
              <a:t>CARA MENGOPTIMALKAN CONSUMER INSIGHT</a:t>
            </a:r>
          </a:p>
        </p:txBody>
      </p:sp>
      <p:sp>
        <p:nvSpPr>
          <p:cNvPr id="607" name="Shape 607"/>
          <p:cNvSpPr txBox="1">
            <a:spLocks noGrp="1"/>
          </p:cNvSpPr>
          <p:nvPr>
            <p:ph type="body" idx="1"/>
          </p:nvPr>
        </p:nvSpPr>
        <p:spPr>
          <a:xfrm>
            <a:off x="3214091" y="1772816"/>
            <a:ext cx="8974733" cy="3415409"/>
          </a:xfrm>
          <a:prstGeom prst="rect">
            <a:avLst/>
          </a:prstGeom>
          <a:noFill/>
          <a:ln>
            <a:noFill/>
          </a:ln>
        </p:spPr>
        <p:txBody>
          <a:bodyPr vert="horz" lIns="91401" tIns="45688" rIns="91401" bIns="45688" rtlCol="0" anchor="t" anchorCtr="0">
            <a:noAutofit/>
          </a:bodyPr>
          <a:lstStyle/>
          <a:p>
            <a:pPr algn="just">
              <a:lnSpc>
                <a:spcPct val="100000"/>
              </a:lnSpc>
              <a:spcBef>
                <a:spcPts val="1000"/>
              </a:spcBef>
              <a:buClr>
                <a:schemeClr val="accent1"/>
              </a:buClr>
              <a:buSzPct val="25000"/>
            </a:pPr>
            <a:r>
              <a:rPr lang="en-US" sz="2000" dirty="0" err="1">
                <a:latin typeface="Century Gothic"/>
                <a:ea typeface="Century Gothic"/>
                <a:cs typeface="Century Gothic"/>
                <a:sym typeface="Century Gothic"/>
              </a:rPr>
              <a:t>Mengumpulkan</a:t>
            </a:r>
            <a:r>
              <a:rPr lang="en-US" sz="2000" dirty="0">
                <a:latin typeface="Century Gothic"/>
                <a:ea typeface="Century Gothic"/>
                <a:cs typeface="Century Gothic"/>
                <a:sym typeface="Century Gothic"/>
              </a:rPr>
              <a:t> data: </a:t>
            </a:r>
            <a:r>
              <a:rPr lang="sv-SE" sz="2000" dirty="0">
                <a:latin typeface="Century Gothic"/>
                <a:ea typeface="Century Gothic"/>
                <a:cs typeface="Century Gothic"/>
                <a:sym typeface="Century Gothic"/>
              </a:rPr>
              <a:t>Dari sana, kita bisa mengetahui bagaimana perilaku, minat, dan pola pikir masing-masing konsumen dalam membeli ataupun melihat produk dan layanan yang kita jual</a:t>
            </a:r>
          </a:p>
          <a:p>
            <a:pPr algn="just">
              <a:lnSpc>
                <a:spcPct val="100000"/>
              </a:lnSpc>
              <a:spcBef>
                <a:spcPts val="1000"/>
              </a:spcBef>
              <a:buClr>
                <a:schemeClr val="accent1"/>
              </a:buClr>
              <a:buSzPct val="25000"/>
            </a:pPr>
            <a:r>
              <a:rPr lang="sv-SE" sz="2000" dirty="0">
                <a:latin typeface="Century Gothic"/>
                <a:ea typeface="Century Gothic"/>
                <a:cs typeface="Century Gothic"/>
                <a:sym typeface="Century Gothic"/>
              </a:rPr>
              <a:t>Riset konsumen: Ada banyak cara yang bisa lakukan seperti melakukan survei, menelepon secara langsung, atau bahkan mengadakan focus group discussion (FGD). Dari sana, kita bisa mengetahui apa saja yang harus diperbaiki dari layanan dan produknya</a:t>
            </a:r>
          </a:p>
          <a:p>
            <a:pPr algn="just">
              <a:lnSpc>
                <a:spcPct val="100000"/>
              </a:lnSpc>
              <a:spcBef>
                <a:spcPts val="1000"/>
              </a:spcBef>
              <a:buClr>
                <a:schemeClr val="accent1"/>
              </a:buClr>
              <a:buSzPct val="25000"/>
            </a:pPr>
            <a:r>
              <a:rPr lang="sv-SE" sz="2000" dirty="0">
                <a:latin typeface="Century Gothic"/>
                <a:ea typeface="Century Gothic"/>
                <a:cs typeface="Century Gothic"/>
                <a:sym typeface="Century Gothic"/>
              </a:rPr>
              <a:t>Manajemen pemasaran: melalui manajemen pemasaran ini, kita bisa mengetahui seberapa efektif iklan atau promosi yang sudah dijalankan untuk pemasaran produk kita. Seperti yang kita ketahui bahwa sampai saat ini iklan masih menjadi cara yang tepat untuk berkomunikasi dengan pelanggan.</a:t>
            </a:r>
          </a:p>
          <a:p>
            <a:pPr marL="457200" indent="-457200" algn="just">
              <a:lnSpc>
                <a:spcPct val="100000"/>
              </a:lnSpc>
              <a:spcBef>
                <a:spcPts val="1000"/>
              </a:spcBef>
              <a:buClr>
                <a:schemeClr val="accent1"/>
              </a:buClr>
              <a:buSzPct val="25000"/>
              <a:buAutoNum type="arabicPeriod"/>
            </a:pPr>
            <a:endParaRPr lang="id-ID" sz="2000" dirty="0">
              <a:latin typeface="Century Gothic"/>
              <a:ea typeface="Century Gothic"/>
              <a:cs typeface="Century Gothic"/>
              <a:sym typeface="Century Gothic"/>
            </a:endParaRPr>
          </a:p>
          <a:p>
            <a:pPr marL="0" indent="0" algn="just">
              <a:lnSpc>
                <a:spcPct val="100000"/>
              </a:lnSpc>
              <a:spcBef>
                <a:spcPts val="1000"/>
              </a:spcBef>
              <a:buClr>
                <a:schemeClr val="accent1"/>
              </a:buClr>
              <a:buSzPct val="25000"/>
              <a:buNone/>
            </a:pPr>
            <a:endParaRPr lang="en-US" sz="2000" dirty="0">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F4ECE519-98D8-4926-ABBD-2A2678A79FB5}"/>
              </a:ext>
            </a:extLst>
          </p:cNvPr>
          <p:cNvPicPr>
            <a:picLocks noChangeAspect="1"/>
          </p:cNvPicPr>
          <p:nvPr/>
        </p:nvPicPr>
        <p:blipFill>
          <a:blip r:embed="rId3"/>
          <a:stretch>
            <a:fillRect/>
          </a:stretch>
        </p:blipFill>
        <p:spPr>
          <a:xfrm>
            <a:off x="242812" y="2924944"/>
            <a:ext cx="2857500" cy="1428750"/>
          </a:xfrm>
          <a:prstGeom prst="rect">
            <a:avLst/>
          </a:prstGeom>
        </p:spPr>
      </p:pic>
    </p:spTree>
    <p:extLst>
      <p:ext uri="{BB962C8B-B14F-4D97-AF65-F5344CB8AC3E}">
        <p14:creationId xmlns:p14="http://schemas.microsoft.com/office/powerpoint/2010/main" val="319048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333772" y="764704"/>
            <a:ext cx="8352928" cy="2592288"/>
          </a:xfrm>
          <a:prstGeom prst="rect">
            <a:avLst/>
          </a:prstGeom>
          <a:ln/>
        </p:spPr>
        <p:style>
          <a:lnRef idx="2">
            <a:schemeClr val="dk1"/>
          </a:lnRef>
          <a:fillRef idx="1">
            <a:schemeClr val="lt1"/>
          </a:fillRef>
          <a:effectRef idx="0">
            <a:schemeClr val="dk1"/>
          </a:effectRef>
          <a:fontRef idx="minor">
            <a:schemeClr val="dk1"/>
          </a:fontRef>
        </p:style>
        <p:txBody>
          <a:bodyPr vert="horz" lIns="91401" tIns="45688" rIns="91401" bIns="45688" rtlCol="0" anchor="t" anchorCtr="0">
            <a:noAutofit/>
          </a:bodyPr>
          <a:lstStyle/>
          <a:p>
            <a:pPr marL="0" indent="0" algn="just">
              <a:spcBef>
                <a:spcPts val="0"/>
              </a:spcBef>
              <a:buSzPct val="25000"/>
              <a:buNone/>
            </a:pPr>
            <a:r>
              <a:rPr lang="id-ID" dirty="0"/>
              <a:t>Kegiatan consumer insight berawal dari perkembangan situasi di banyak perusahaan yang mempunyai dana berlimpah, yang sanggup untuk membayar para konsultannya untuk mengumpulkan data konsumen secara kuantitatif dan longitudinal, yang kemudian terjebak dengan selalu menggunakan berbagai analisa data statistik untuk mengambil kesimpulan dan memutuskan sesuatu. </a:t>
            </a:r>
            <a:endParaRPr lang="en-US" dirty="0">
              <a:solidFill>
                <a:srgbClr val="404040"/>
              </a:solidFill>
              <a:latin typeface="Century Gothic"/>
              <a:ea typeface="Century Gothic"/>
              <a:cs typeface="Century Gothic"/>
              <a:sym typeface="Century Gothic"/>
            </a:endParaRPr>
          </a:p>
        </p:txBody>
      </p:sp>
      <p:sp>
        <p:nvSpPr>
          <p:cNvPr id="4" name="Shape 613"/>
          <p:cNvSpPr txBox="1">
            <a:spLocks noGrp="1"/>
          </p:cNvSpPr>
          <p:nvPr/>
        </p:nvSpPr>
        <p:spPr>
          <a:xfrm>
            <a:off x="2638028" y="3861048"/>
            <a:ext cx="9347448" cy="2376264"/>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defPPr marR="0" lvl="0" algn="l" rtl="0">
              <a:lnSpc>
                <a:spcPct val="100000"/>
              </a:lnSpc>
              <a:spcBef>
                <a:spcPts val="0"/>
              </a:spcBef>
              <a:spcAft>
                <a:spcPts val="0"/>
              </a:spcAft>
            </a:defPPr>
            <a:lvl1pPr marL="342900" marR="0" lvl="0" indent="-228600" algn="l" rtl="0">
              <a:lnSpc>
                <a:spcPct val="100000"/>
              </a:lnSpc>
              <a:spcBef>
                <a:spcPts val="1000"/>
              </a:spcBef>
              <a:spcAft>
                <a:spcPts val="0"/>
              </a:spcAft>
              <a:buClr>
                <a:schemeClr val="accent1"/>
              </a:buClr>
              <a:buSzPct val="1000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742950" marR="0" lvl="1" indent="-184150" algn="l" rtl="0">
              <a:lnSpc>
                <a:spcPct val="100000"/>
              </a:lnSpc>
              <a:spcBef>
                <a:spcPts val="1000"/>
              </a:spcBef>
              <a:spcAft>
                <a:spcPts val="0"/>
              </a:spcAft>
              <a:buClr>
                <a:schemeClr val="accent1"/>
              </a:buClr>
              <a:buSzPct val="1000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143000" marR="0" lvl="2" indent="-139700" algn="l" rtl="0">
              <a:lnSpc>
                <a:spcPct val="100000"/>
              </a:lnSpc>
              <a:spcBef>
                <a:spcPts val="1000"/>
              </a:spcBef>
              <a:spcAft>
                <a:spcPts val="0"/>
              </a:spcAft>
              <a:buClr>
                <a:schemeClr val="accent1"/>
              </a:buClr>
              <a:buSzPct val="1000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600200" marR="0" lvl="3"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057400" marR="0" lvl="4"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514600" marR="0" lvl="5"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52400" algn="l" rtl="0">
              <a:lnSpc>
                <a:spcPct val="100000"/>
              </a:lnSpc>
              <a:spcBef>
                <a:spcPts val="1000"/>
              </a:spcBef>
              <a:spcAft>
                <a:spcPts val="0"/>
              </a:spcAft>
              <a:buClr>
                <a:schemeClr val="accent1"/>
              </a:buClr>
              <a:buSzPct val="10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pPr marL="0" lvl="0" indent="0" algn="just">
              <a:spcBef>
                <a:spcPts val="0"/>
              </a:spcBef>
              <a:buSzPct val="25000"/>
              <a:buNone/>
            </a:pPr>
            <a:r>
              <a:rPr lang="id-ID" sz="2400" dirty="0">
                <a:latin typeface="+mn-lt"/>
              </a:rPr>
              <a:t>Banyak contoh lahirnya ide produk baru dan ide komunikasi iklan karena kekuatan Consumer Insight. Dari ide sederhana seperti menambahkan sayuran kering atau bawang goreng dalam produk-produk mie instant, hingga ide slogan brillian “just do it” oleh Nike. Bukan besar kecilnya ide yang penting, tetapi adalah bagaimana ide tersebut dapat diterapkan dan menambahkan value bagi konsumennya.</a:t>
            </a:r>
            <a:endParaRPr lang="en-US" sz="2400" b="0" i="0" u="none" strike="noStrike" cap="none" dirty="0">
              <a:solidFill>
                <a:srgbClr val="404040"/>
              </a:solidFill>
              <a:latin typeface="+mn-lt"/>
              <a:sym typeface="Century Gothic"/>
            </a:endParaRPr>
          </a:p>
        </p:txBody>
      </p:sp>
    </p:spTree>
    <p:extLst>
      <p:ext uri="{BB962C8B-B14F-4D97-AF65-F5344CB8AC3E}">
        <p14:creationId xmlns:p14="http://schemas.microsoft.com/office/powerpoint/2010/main" val="108467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daAQUA TVC &quot;Kamu Fokus&quot;?">
            <a:hlinkClick r:id="" action="ppaction://media"/>
            <a:extLst>
              <a:ext uri="{FF2B5EF4-FFF2-40B4-BE49-F238E27FC236}">
                <a16:creationId xmlns:a16="http://schemas.microsoft.com/office/drawing/2014/main" id="{45B5670F-F870-4CA6-AC4B-099E73D641A6}"/>
              </a:ext>
            </a:extLst>
          </p:cNvPr>
          <p:cNvPicPr>
            <a:picLocks noRot="1" noChangeAspect="1"/>
          </p:cNvPicPr>
          <p:nvPr>
            <a:videoFile r:link="rId1"/>
          </p:nvPr>
        </p:nvPicPr>
        <p:blipFill>
          <a:blip r:embed="rId3"/>
          <a:stretch>
            <a:fillRect/>
          </a:stretch>
        </p:blipFill>
        <p:spPr>
          <a:xfrm>
            <a:off x="1251397" y="692696"/>
            <a:ext cx="10171607" cy="5746958"/>
          </a:xfrm>
          <a:prstGeom prst="rect">
            <a:avLst/>
          </a:prstGeom>
        </p:spPr>
      </p:pic>
    </p:spTree>
    <p:extLst>
      <p:ext uri="{BB962C8B-B14F-4D97-AF65-F5344CB8AC3E}">
        <p14:creationId xmlns:p14="http://schemas.microsoft.com/office/powerpoint/2010/main" val="4270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B77B-1DD5-4EDD-B80A-CACD4FB0D0E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750049-4F4A-40EC-A145-C15922B379FC}"/>
              </a:ext>
            </a:extLst>
          </p:cNvPr>
          <p:cNvSpPr>
            <a:spLocks noGrp="1"/>
          </p:cNvSpPr>
          <p:nvPr>
            <p:ph type="body" idx="1"/>
          </p:nvPr>
        </p:nvSpPr>
        <p:spPr/>
        <p:txBody>
          <a:bodyPr/>
          <a:lstStyle/>
          <a:p>
            <a:endParaRPr lang="en-US"/>
          </a:p>
        </p:txBody>
      </p:sp>
      <p:pic>
        <p:nvPicPr>
          <p:cNvPr id="5" name="Online Media 4" title="Iklan Garnier Light Complete - Chelsea Islan">
            <a:hlinkClick r:id="" action="ppaction://media"/>
            <a:extLst>
              <a:ext uri="{FF2B5EF4-FFF2-40B4-BE49-F238E27FC236}">
                <a16:creationId xmlns:a16="http://schemas.microsoft.com/office/drawing/2014/main" id="{85480DA6-63FB-4E88-94AC-BC12111EC5BB}"/>
              </a:ext>
            </a:extLst>
          </p:cNvPr>
          <p:cNvPicPr>
            <a:picLocks noRot="1" noChangeAspect="1"/>
          </p:cNvPicPr>
          <p:nvPr>
            <a:videoFile r:link="rId1"/>
          </p:nvPr>
        </p:nvPicPr>
        <p:blipFill>
          <a:blip r:embed="rId3"/>
          <a:stretch>
            <a:fillRect/>
          </a:stretch>
        </p:blipFill>
        <p:spPr>
          <a:xfrm>
            <a:off x="2008212" y="366245"/>
            <a:ext cx="8658199" cy="6129300"/>
          </a:xfrm>
          <a:prstGeom prst="rect">
            <a:avLst/>
          </a:prstGeom>
        </p:spPr>
      </p:pic>
    </p:spTree>
    <p:extLst>
      <p:ext uri="{BB962C8B-B14F-4D97-AF65-F5344CB8AC3E}">
        <p14:creationId xmlns:p14="http://schemas.microsoft.com/office/powerpoint/2010/main" val="338564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Market Research VS Consumer Insight</a:t>
            </a:r>
            <a:endParaRPr lang="id-ID" sz="3600" dirty="0"/>
          </a:p>
        </p:txBody>
      </p:sp>
      <p:sp>
        <p:nvSpPr>
          <p:cNvPr id="3" name="Content Placeholder 2"/>
          <p:cNvSpPr>
            <a:spLocks noGrp="1"/>
          </p:cNvSpPr>
          <p:nvPr>
            <p:ph idx="1"/>
          </p:nvPr>
        </p:nvSpPr>
        <p:spPr>
          <a:xfrm>
            <a:off x="369777" y="1556792"/>
            <a:ext cx="11449272" cy="4548336"/>
          </a:xfrm>
        </p:spPr>
        <p:txBody>
          <a:bodyPr>
            <a:noAutofit/>
          </a:bodyPr>
          <a:lstStyle/>
          <a:p>
            <a:r>
              <a:rPr lang="id-ID" sz="2800" b="1" i="1" dirty="0">
                <a:solidFill>
                  <a:srgbClr val="FFFF00"/>
                </a:solidFill>
              </a:rPr>
              <a:t>Market Research</a:t>
            </a:r>
            <a:r>
              <a:rPr lang="id-ID" sz="2800" dirty="0">
                <a:solidFill>
                  <a:srgbClr val="FFFF00"/>
                </a:solidFill>
              </a:rPr>
              <a:t> </a:t>
            </a:r>
            <a:r>
              <a:rPr lang="id-ID" sz="2800" dirty="0"/>
              <a:t>dapat diartikan sebagai suatu usaha untuk </a:t>
            </a:r>
            <a:r>
              <a:rPr lang="id-ID" sz="2800" b="1" dirty="0">
                <a:solidFill>
                  <a:srgbClr val="FFFF00"/>
                </a:solidFill>
              </a:rPr>
              <a:t>mengumpulkan informasi</a:t>
            </a:r>
            <a:r>
              <a:rPr lang="id-ID" sz="2800" dirty="0">
                <a:solidFill>
                  <a:srgbClr val="FFFF00"/>
                </a:solidFill>
              </a:rPr>
              <a:t> </a:t>
            </a:r>
            <a:r>
              <a:rPr lang="id-ID" sz="2800" dirty="0"/>
              <a:t>tentang </a:t>
            </a:r>
            <a:r>
              <a:rPr lang="id-ID" sz="2800" i="1" dirty="0"/>
              <a:t>consumer</a:t>
            </a:r>
            <a:r>
              <a:rPr lang="id-ID" sz="2800" dirty="0"/>
              <a:t> ataupun pasar (</a:t>
            </a:r>
            <a:r>
              <a:rPr lang="id-ID" sz="2800" i="1" dirty="0"/>
              <a:t>market needs, market size, competitor, customer, etc</a:t>
            </a:r>
            <a:r>
              <a:rPr lang="id-ID" sz="2800" dirty="0"/>
              <a:t>). </a:t>
            </a:r>
          </a:p>
          <a:p>
            <a:pPr marL="0" indent="0">
              <a:buNone/>
            </a:pPr>
            <a:endParaRPr lang="id-ID" sz="2800" dirty="0"/>
          </a:p>
          <a:p>
            <a:r>
              <a:rPr lang="id-ID" sz="2800" b="1" i="1" dirty="0">
                <a:solidFill>
                  <a:srgbClr val="FFFF00"/>
                </a:solidFill>
              </a:rPr>
              <a:t>Market Research</a:t>
            </a:r>
            <a:r>
              <a:rPr lang="id-ID" sz="2800" dirty="0">
                <a:solidFill>
                  <a:srgbClr val="FFFF00"/>
                </a:solidFill>
              </a:rPr>
              <a:t> </a:t>
            </a:r>
            <a:r>
              <a:rPr lang="id-ID" sz="2800" dirty="0"/>
              <a:t>menyajikan statistik dan juga kajian. Fokusnya adalah menjelaskan sisi </a:t>
            </a:r>
            <a:r>
              <a:rPr lang="id-ID" sz="2800" dirty="0">
                <a:solidFill>
                  <a:srgbClr val="FFFF00"/>
                </a:solidFill>
              </a:rPr>
              <a:t>“</a:t>
            </a:r>
            <a:r>
              <a:rPr lang="id-ID" sz="2800" b="1" dirty="0">
                <a:solidFill>
                  <a:srgbClr val="FFFF00"/>
                </a:solidFill>
              </a:rPr>
              <a:t>apa</a:t>
            </a:r>
            <a:r>
              <a:rPr lang="id-ID" sz="2800" dirty="0">
                <a:solidFill>
                  <a:srgbClr val="FFFF00"/>
                </a:solidFill>
              </a:rPr>
              <a:t>” </a:t>
            </a:r>
            <a:r>
              <a:rPr lang="id-ID" sz="2800" dirty="0"/>
              <a:t>dari pasar dan </a:t>
            </a:r>
            <a:r>
              <a:rPr lang="id-ID" sz="2800" i="1" dirty="0"/>
              <a:t>consumer</a:t>
            </a:r>
            <a:r>
              <a:rPr lang="id-ID" sz="2800" dirty="0"/>
              <a:t>.</a:t>
            </a:r>
          </a:p>
          <a:p>
            <a:pPr marL="0" indent="0">
              <a:buNone/>
            </a:pPr>
            <a:endParaRPr lang="id-ID" sz="2800" dirty="0"/>
          </a:p>
          <a:p>
            <a:r>
              <a:rPr lang="id-ID" sz="2800" b="1" i="1" dirty="0">
                <a:solidFill>
                  <a:srgbClr val="FFFF00"/>
                </a:solidFill>
              </a:rPr>
              <a:t>Consumer Insight</a:t>
            </a:r>
            <a:r>
              <a:rPr lang="id-ID" sz="2800" dirty="0">
                <a:solidFill>
                  <a:srgbClr val="FFFF00"/>
                </a:solidFill>
              </a:rPr>
              <a:t> </a:t>
            </a:r>
            <a:r>
              <a:rPr lang="id-ID" sz="2800" dirty="0"/>
              <a:t>menyajikan hal yang sama, namun disertai dengan rekomendasi yang bisa membantu pertumbuhan usaha/bisnis. Informasi disajikan dalam bentuk data dan juga naratif yang membantu kita sebagai strategis untuk menggunakan data-data tersebut secara optimal.</a:t>
            </a:r>
          </a:p>
        </p:txBody>
      </p:sp>
    </p:spTree>
    <p:extLst>
      <p:ext uri="{BB962C8B-B14F-4D97-AF65-F5344CB8AC3E}">
        <p14:creationId xmlns:p14="http://schemas.microsoft.com/office/powerpoint/2010/main" val="21277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21804" y="836712"/>
            <a:ext cx="10657184" cy="42672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id-ID" sz="2800" dirty="0"/>
              <a:t>Secara ringkas, </a:t>
            </a:r>
            <a:r>
              <a:rPr lang="id-ID" sz="2800" b="1" i="1" dirty="0">
                <a:solidFill>
                  <a:srgbClr val="FFFF00"/>
                </a:solidFill>
              </a:rPr>
              <a:t>Market Research</a:t>
            </a:r>
            <a:r>
              <a:rPr lang="id-ID" sz="2800" dirty="0">
                <a:solidFill>
                  <a:srgbClr val="FFFF00"/>
                </a:solidFill>
              </a:rPr>
              <a:t> </a:t>
            </a:r>
            <a:r>
              <a:rPr lang="id-ID" sz="2800" dirty="0"/>
              <a:t>memberitahu kita </a:t>
            </a:r>
            <a:r>
              <a:rPr lang="id-ID" sz="2800" b="1" dirty="0">
                <a:solidFill>
                  <a:srgbClr val="FFFF00"/>
                </a:solidFill>
              </a:rPr>
              <a:t>apa yang sedang terjadi</a:t>
            </a:r>
            <a:r>
              <a:rPr lang="id-ID" sz="2800" dirty="0"/>
              <a:t>, sedangkan </a:t>
            </a:r>
            <a:r>
              <a:rPr lang="id-ID" sz="2800" b="1" i="1" dirty="0">
                <a:solidFill>
                  <a:srgbClr val="FFFF00"/>
                </a:solidFill>
              </a:rPr>
              <a:t>Consumer Insight</a:t>
            </a:r>
            <a:r>
              <a:rPr lang="id-ID" sz="2800" dirty="0">
                <a:solidFill>
                  <a:srgbClr val="FFFF00"/>
                </a:solidFill>
              </a:rPr>
              <a:t> </a:t>
            </a:r>
            <a:r>
              <a:rPr lang="id-ID" sz="2800" dirty="0"/>
              <a:t>memberi tahu kita </a:t>
            </a:r>
            <a:r>
              <a:rPr lang="id-ID" sz="2800" b="1" dirty="0">
                <a:solidFill>
                  <a:srgbClr val="FFFF00"/>
                </a:solidFill>
              </a:rPr>
              <a:t>mengapa sesuatu tersebut terjadi</a:t>
            </a:r>
            <a:r>
              <a:rPr lang="id-ID" sz="2800" dirty="0">
                <a:solidFill>
                  <a:srgbClr val="FFFF00"/>
                </a:solidFill>
              </a:rPr>
              <a:t>. </a:t>
            </a:r>
            <a:r>
              <a:rPr lang="id-ID" sz="2800" dirty="0"/>
              <a:t>Hal ini yang dapat membantu kita untuk menaikan tingkat kepuasan dan mempertahankan pelanggan</a:t>
            </a:r>
            <a:r>
              <a:rPr lang="id-ID" dirty="0"/>
              <a:t>.</a:t>
            </a:r>
          </a:p>
        </p:txBody>
      </p:sp>
      <p:pic>
        <p:nvPicPr>
          <p:cNvPr id="3" name="Picture 2"/>
          <p:cNvPicPr>
            <a:picLocks noChangeAspect="1"/>
          </p:cNvPicPr>
          <p:nvPr/>
        </p:nvPicPr>
        <p:blipFill>
          <a:blip r:embed="rId2"/>
          <a:stretch>
            <a:fillRect/>
          </a:stretch>
        </p:blipFill>
        <p:spPr>
          <a:xfrm>
            <a:off x="1806731" y="3140968"/>
            <a:ext cx="8287329" cy="2335628"/>
          </a:xfrm>
          <a:prstGeom prst="rect">
            <a:avLst/>
          </a:prstGeom>
        </p:spPr>
      </p:pic>
    </p:spTree>
    <p:extLst>
      <p:ext uri="{BB962C8B-B14F-4D97-AF65-F5344CB8AC3E}">
        <p14:creationId xmlns:p14="http://schemas.microsoft.com/office/powerpoint/2010/main" val="22645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386240" y="908720"/>
            <a:ext cx="10951818" cy="5421487"/>
          </a:xfrm>
          <a:prstGeom prst="rect">
            <a:avLst/>
          </a:prstGeom>
          <a:noFill/>
          <a:ln>
            <a:noFill/>
          </a:ln>
        </p:spPr>
        <p:txBody>
          <a:bodyPr vert="horz" lIns="91401" tIns="45688" rIns="91401" bIns="45688" rtlCol="0" anchor="t" anchorCtr="0">
            <a:noAutofit/>
          </a:bodyPr>
          <a:lstStyle/>
          <a:p>
            <a:pPr marL="0" indent="0" algn="just">
              <a:lnSpc>
                <a:spcPct val="100000"/>
              </a:lnSpc>
              <a:spcBef>
                <a:spcPts val="0"/>
              </a:spcBef>
              <a:buClr>
                <a:schemeClr val="accent1"/>
              </a:buClr>
              <a:buSzPct val="25000"/>
              <a:buNone/>
            </a:pPr>
            <a:r>
              <a:rPr lang="id-ID" sz="3599" dirty="0" err="1">
                <a:solidFill>
                  <a:srgbClr val="FFFF00"/>
                </a:solidFill>
                <a:latin typeface="Century Gothic"/>
                <a:ea typeface="Century Gothic"/>
                <a:cs typeface="Century Gothic"/>
                <a:sym typeface="Century Gothic"/>
              </a:rPr>
              <a:t>T</a:t>
            </a:r>
            <a:r>
              <a:rPr lang="en-US" sz="3599" dirty="0" err="1">
                <a:solidFill>
                  <a:srgbClr val="FFFF00"/>
                </a:solidFill>
                <a:latin typeface="Century Gothic"/>
                <a:ea typeface="Century Gothic"/>
                <a:cs typeface="Century Gothic"/>
                <a:sym typeface="Century Gothic"/>
              </a:rPr>
              <a:t>ujuan</a:t>
            </a:r>
            <a:r>
              <a:rPr lang="en-US" sz="3599" dirty="0">
                <a:solidFill>
                  <a:srgbClr val="FFFF00"/>
                </a:solidFill>
                <a:latin typeface="Century Gothic"/>
                <a:ea typeface="Century Gothic"/>
                <a:cs typeface="Century Gothic"/>
                <a:sym typeface="Century Gothic"/>
              </a:rPr>
              <a:t> </a:t>
            </a:r>
            <a:r>
              <a:rPr lang="en-US" sz="3599" dirty="0" err="1">
                <a:solidFill>
                  <a:srgbClr val="FFFF00"/>
                </a:solidFill>
                <a:latin typeface="Century Gothic"/>
                <a:ea typeface="Century Gothic"/>
                <a:cs typeface="Century Gothic"/>
                <a:sym typeface="Century Gothic"/>
              </a:rPr>
              <a:t>utama</a:t>
            </a:r>
            <a:r>
              <a:rPr lang="en-US" sz="3599" dirty="0">
                <a:solidFill>
                  <a:srgbClr val="FFFF00"/>
                </a:solidFill>
                <a:latin typeface="Century Gothic"/>
                <a:ea typeface="Century Gothic"/>
                <a:cs typeface="Century Gothic"/>
                <a:sym typeface="Century Gothic"/>
              </a:rPr>
              <a:t> </a:t>
            </a:r>
            <a:r>
              <a:rPr lang="en-US" sz="3599" dirty="0" err="1">
                <a:solidFill>
                  <a:srgbClr val="FFFF00"/>
                </a:solidFill>
                <a:latin typeface="Century Gothic"/>
                <a:ea typeface="Century Gothic"/>
                <a:cs typeface="Century Gothic"/>
                <a:sym typeface="Century Gothic"/>
              </a:rPr>
              <a:t>dari</a:t>
            </a:r>
            <a:r>
              <a:rPr lang="en-US" sz="3599" dirty="0">
                <a:solidFill>
                  <a:srgbClr val="FFFF00"/>
                </a:solidFill>
                <a:latin typeface="Century Gothic"/>
                <a:ea typeface="Century Gothic"/>
                <a:cs typeface="Century Gothic"/>
                <a:sym typeface="Century Gothic"/>
              </a:rPr>
              <a:t> consumer insight </a:t>
            </a:r>
            <a:r>
              <a:rPr lang="en-US" sz="3599" dirty="0" err="1">
                <a:latin typeface="Century Gothic"/>
                <a:ea typeface="Century Gothic"/>
                <a:cs typeface="Century Gothic"/>
                <a:sym typeface="Century Gothic"/>
              </a:rPr>
              <a:t>adalah</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memahami</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mengapa</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konsumen</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peduli</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terhadap</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merek</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serta</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pola</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pikir</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suasana</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hati</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motivasi</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dan</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keinginan</a:t>
            </a:r>
            <a:r>
              <a:rPr lang="en-US" sz="3599" dirty="0">
                <a:latin typeface="Century Gothic"/>
                <a:ea typeface="Century Gothic"/>
                <a:cs typeface="Century Gothic"/>
                <a:sym typeface="Century Gothic"/>
              </a:rPr>
              <a:t> yang </a:t>
            </a:r>
            <a:r>
              <a:rPr lang="en-US" sz="3599" dirty="0" err="1">
                <a:latin typeface="Century Gothic"/>
                <a:ea typeface="Century Gothic"/>
                <a:cs typeface="Century Gothic"/>
                <a:sym typeface="Century Gothic"/>
              </a:rPr>
              <a:t>mendasari</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tindakan</a:t>
            </a:r>
            <a:r>
              <a:rPr lang="en-US" sz="3599" dirty="0">
                <a:latin typeface="Century Gothic"/>
                <a:ea typeface="Century Gothic"/>
                <a:cs typeface="Century Gothic"/>
                <a:sym typeface="Century Gothic"/>
              </a:rPr>
              <a:t> </a:t>
            </a:r>
            <a:r>
              <a:rPr lang="en-US" sz="3599" dirty="0" err="1">
                <a:latin typeface="Century Gothic"/>
                <a:ea typeface="Century Gothic"/>
                <a:cs typeface="Century Gothic"/>
                <a:sym typeface="Century Gothic"/>
              </a:rPr>
              <a:t>konsumen</a:t>
            </a:r>
            <a:r>
              <a:rPr lang="en-US" sz="3599" dirty="0">
                <a:latin typeface="Century Gothic"/>
                <a:ea typeface="Century Gothic"/>
                <a:cs typeface="Century Gothic"/>
                <a:sym typeface="Century Gothic"/>
              </a:rPr>
              <a:t>.</a:t>
            </a:r>
          </a:p>
        </p:txBody>
      </p:sp>
      <p:pic>
        <p:nvPicPr>
          <p:cNvPr id="614" name="Shape 614"/>
          <p:cNvPicPr preferRelativeResize="0"/>
          <p:nvPr/>
        </p:nvPicPr>
        <p:blipFill rotWithShape="1">
          <a:blip r:embed="rId3">
            <a:alphaModFix/>
          </a:blip>
          <a:srcRect/>
          <a:stretch/>
        </p:blipFill>
        <p:spPr>
          <a:xfrm>
            <a:off x="5856281" y="3743256"/>
            <a:ext cx="5669072" cy="2586951"/>
          </a:xfrm>
          <a:prstGeom prst="rect">
            <a:avLst/>
          </a:prstGeom>
          <a:noFill/>
          <a:ln>
            <a:noFill/>
          </a:ln>
        </p:spPr>
      </p:pic>
    </p:spTree>
    <p:extLst>
      <p:ext uri="{BB962C8B-B14F-4D97-AF65-F5344CB8AC3E}">
        <p14:creationId xmlns:p14="http://schemas.microsoft.com/office/powerpoint/2010/main" val="311008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6"/>
            <a:ext cx="6092825" cy="1200329"/>
          </a:xfrm>
          <a:prstGeom prst="rect">
            <a:avLst/>
          </a:prstGeom>
        </p:spPr>
        <p:txBody>
          <a:bodyPr>
            <a:spAutoFit/>
          </a:bodyPr>
          <a:lstStyle/>
          <a:p>
            <a:r>
              <a:rPr lang="id-ID" b="1" dirty="0">
                <a:solidFill>
                  <a:srgbClr val="000000"/>
                </a:solidFill>
                <a:latin typeface="Open Sans"/>
              </a:rPr>
              <a:t>Pentingnya Insight dalam Membangun Strategi Komunikasi</a:t>
            </a:r>
            <a:endParaRPr lang="id-ID" dirty="0"/>
          </a:p>
          <a:p>
            <a:br>
              <a:rPr lang="id-ID" dirty="0"/>
            </a:br>
            <a:endParaRPr lang="id-ID" dirty="0"/>
          </a:p>
        </p:txBody>
      </p:sp>
      <p:sp>
        <p:nvSpPr>
          <p:cNvPr id="3" name="Title 2"/>
          <p:cNvSpPr>
            <a:spLocks noGrp="1"/>
          </p:cNvSpPr>
          <p:nvPr>
            <p:ph type="title"/>
          </p:nvPr>
        </p:nvSpPr>
        <p:spPr>
          <a:xfrm>
            <a:off x="405781" y="422320"/>
            <a:ext cx="10476656" cy="1020762"/>
          </a:xfrm>
        </p:spPr>
        <p:txBody>
          <a:bodyPr>
            <a:normAutofit/>
          </a:bodyPr>
          <a:lstStyle/>
          <a:p>
            <a:r>
              <a:rPr lang="id-ID" b="1" dirty="0"/>
              <a:t>Pentingnya Insight dalam Membangun Strategi Komunikasi</a:t>
            </a:r>
            <a:endParaRPr lang="id-ID" dirty="0"/>
          </a:p>
        </p:txBody>
      </p:sp>
      <p:sp>
        <p:nvSpPr>
          <p:cNvPr id="4" name="Content Placeholder 3"/>
          <p:cNvSpPr>
            <a:spLocks noGrp="1"/>
          </p:cNvSpPr>
          <p:nvPr>
            <p:ph idx="1"/>
          </p:nvPr>
        </p:nvSpPr>
        <p:spPr>
          <a:xfrm>
            <a:off x="621804" y="1905000"/>
            <a:ext cx="10044610" cy="4267200"/>
          </a:xfrm>
        </p:spPr>
        <p:txBody>
          <a:bodyPr>
            <a:normAutofit/>
          </a:bodyPr>
          <a:lstStyle/>
          <a:p>
            <a:pPr marL="0" indent="0">
              <a:buNone/>
            </a:pPr>
            <a:r>
              <a:rPr lang="id-ID" b="1" dirty="0">
                <a:solidFill>
                  <a:srgbClr val="FFFF00"/>
                </a:solidFill>
              </a:rPr>
              <a:t>Insight juga membantu brand untuk:</a:t>
            </a:r>
          </a:p>
          <a:p>
            <a:r>
              <a:rPr lang="id-ID" dirty="0"/>
              <a:t>Membangun strategi komunikasi yang dapat diubah-suai,</a:t>
            </a:r>
          </a:p>
          <a:p>
            <a:pPr fontAlgn="base"/>
            <a:r>
              <a:rPr lang="id-ID" dirty="0"/>
              <a:t>Memudahkan penyampaian informasi bagi tim dan juga pihak ketiga,</a:t>
            </a:r>
          </a:p>
          <a:p>
            <a:pPr fontAlgn="base"/>
            <a:r>
              <a:rPr lang="id-ID" dirty="0"/>
              <a:t>Meningkatkan efisiensi,</a:t>
            </a:r>
          </a:p>
          <a:p>
            <a:pPr fontAlgn="base"/>
            <a:r>
              <a:rPr lang="id-ID" dirty="0"/>
              <a:t>Mempersiapkan perencanaan kedepan,</a:t>
            </a:r>
          </a:p>
          <a:p>
            <a:pPr fontAlgn="base"/>
            <a:r>
              <a:rPr lang="id-ID" dirty="0"/>
              <a:t>Membuka kesempatan berkembang,</a:t>
            </a:r>
          </a:p>
          <a:p>
            <a:pPr fontAlgn="base"/>
            <a:r>
              <a:rPr lang="id-ID" dirty="0"/>
              <a:t>Konsumen senang apabila mereka didengar,</a:t>
            </a:r>
          </a:p>
          <a:p>
            <a:endParaRPr lang="id-ID" dirty="0"/>
          </a:p>
        </p:txBody>
      </p:sp>
    </p:spTree>
    <p:extLst>
      <p:ext uri="{BB962C8B-B14F-4D97-AF65-F5344CB8AC3E}">
        <p14:creationId xmlns:p14="http://schemas.microsoft.com/office/powerpoint/2010/main" val="11845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tomer Vs. Consumer - Relationship &amp; Difference | Feed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404664"/>
            <a:ext cx="10585176" cy="590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7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9916" y="2132856"/>
            <a:ext cx="9144000" cy="4267200"/>
          </a:xfrm>
        </p:spPr>
        <p:txBody>
          <a:bodyPr/>
          <a:lstStyle/>
          <a:p>
            <a:pPr marL="0" indent="0" algn="just">
              <a:buNone/>
            </a:pPr>
            <a:r>
              <a:rPr lang="id-ID" sz="3600" b="1" dirty="0">
                <a:solidFill>
                  <a:srgbClr val="FFFF00"/>
                </a:solidFill>
              </a:rPr>
              <a:t>Dengan insight yang  baik dapat membantu brand/usaha untuk berkomunikasi lebih efektif, menyampaikan informasi lebih jelas, dan meningkatkan pelayanan.</a:t>
            </a:r>
          </a:p>
          <a:p>
            <a:pPr marL="0" indent="0">
              <a:buNone/>
            </a:pPr>
            <a:endParaRPr lang="id-ID" dirty="0"/>
          </a:p>
        </p:txBody>
      </p:sp>
    </p:spTree>
    <p:extLst>
      <p:ext uri="{BB962C8B-B14F-4D97-AF65-F5344CB8AC3E}">
        <p14:creationId xmlns:p14="http://schemas.microsoft.com/office/powerpoint/2010/main" val="87852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21" name="Shape 621"/>
          <p:cNvPicPr preferRelativeResize="0"/>
          <p:nvPr/>
        </p:nvPicPr>
        <p:blipFill rotWithShape="1">
          <a:blip r:embed="rId3">
            <a:alphaModFix/>
          </a:blip>
          <a:srcRect/>
          <a:stretch/>
        </p:blipFill>
        <p:spPr>
          <a:xfrm>
            <a:off x="7318548" y="3933056"/>
            <a:ext cx="4697726" cy="2598186"/>
          </a:xfrm>
          <a:prstGeom prst="rect">
            <a:avLst/>
          </a:prstGeom>
          <a:noFill/>
          <a:ln>
            <a:noFill/>
          </a:ln>
        </p:spPr>
      </p:pic>
      <p:sp>
        <p:nvSpPr>
          <p:cNvPr id="619" name="Shape 619"/>
          <p:cNvSpPr txBox="1">
            <a:spLocks noGrp="1"/>
          </p:cNvSpPr>
          <p:nvPr>
            <p:ph type="title"/>
          </p:nvPr>
        </p:nvSpPr>
        <p:spPr>
          <a:xfrm>
            <a:off x="837828" y="0"/>
            <a:ext cx="10569997" cy="1264907"/>
          </a:xfrm>
          <a:prstGeom prst="rect">
            <a:avLst/>
          </a:prstGeom>
          <a:noFill/>
          <a:ln>
            <a:noFill/>
          </a:ln>
        </p:spPr>
        <p:txBody>
          <a:bodyPr vert="horz" lIns="91401" tIns="45688" rIns="91401" bIns="45688" rtlCol="0" anchor="b" anchorCtr="0">
            <a:noAutofit/>
          </a:bodyPr>
          <a:lstStyle/>
          <a:p>
            <a:pPr>
              <a:lnSpc>
                <a:spcPct val="100000"/>
              </a:lnSpc>
              <a:spcBef>
                <a:spcPts val="0"/>
              </a:spcBef>
              <a:buClr>
                <a:srgbClr val="FEFEFE"/>
              </a:buClr>
              <a:buSzPct val="25000"/>
            </a:pPr>
            <a:r>
              <a:rPr lang="id-ID" dirty="0"/>
              <a:t>YANG PERLU DIPERHATIKAN DARI </a:t>
            </a:r>
            <a:r>
              <a:rPr lang="en-US" b="1" dirty="0">
                <a:solidFill>
                  <a:srgbClr val="FEFEFE"/>
                </a:solidFill>
                <a:latin typeface="Century Gothic"/>
                <a:ea typeface="Century Gothic"/>
                <a:cs typeface="Century Gothic"/>
                <a:sym typeface="Century Gothic"/>
              </a:rPr>
              <a:t>CONSUMER INSIGHT</a:t>
            </a:r>
          </a:p>
        </p:txBody>
      </p:sp>
      <p:sp>
        <p:nvSpPr>
          <p:cNvPr id="620" name="Shape 620"/>
          <p:cNvSpPr txBox="1">
            <a:spLocks noGrp="1"/>
          </p:cNvSpPr>
          <p:nvPr>
            <p:ph type="body" idx="1"/>
          </p:nvPr>
        </p:nvSpPr>
        <p:spPr>
          <a:xfrm>
            <a:off x="117748" y="1264907"/>
            <a:ext cx="10552538" cy="3636015"/>
          </a:xfrm>
          <a:prstGeom prst="rect">
            <a:avLst/>
          </a:prstGeom>
          <a:noFill/>
          <a:ln>
            <a:noFill/>
          </a:ln>
        </p:spPr>
        <p:txBody>
          <a:bodyPr vert="horz" lIns="91401" tIns="45688" rIns="91401" bIns="45688" rtlCol="0" anchor="ctr" anchorCtr="0">
            <a:noAutofit/>
          </a:bodyPr>
          <a:lstStyle/>
          <a:p>
            <a:pPr marL="457063" indent="-457063" algn="just">
              <a:spcBef>
                <a:spcPts val="0"/>
              </a:spcBef>
              <a:buSzPct val="25000"/>
              <a:buFont typeface="Wingdings" pitchFamily="2" charset="2"/>
              <a:buChar char="q"/>
            </a:pPr>
            <a:r>
              <a:rPr lang="id-ID" sz="2799" dirty="0"/>
              <a:t>Insight tidak harus datang dari brand manager saja, melainkan dari semua orang yang tergabung dalam organisasi, termasuk pemilik perusahaan. </a:t>
            </a:r>
          </a:p>
          <a:p>
            <a:pPr marL="457063" indent="-457063" algn="just">
              <a:spcBef>
                <a:spcPts val="0"/>
              </a:spcBef>
              <a:buSzPct val="25000"/>
              <a:buFont typeface="Wingdings" pitchFamily="2" charset="2"/>
              <a:buChar char="q"/>
            </a:pPr>
            <a:endParaRPr lang="id-ID" sz="2799" dirty="0"/>
          </a:p>
          <a:p>
            <a:pPr marL="457063" indent="-457063" algn="just">
              <a:spcBef>
                <a:spcPts val="0"/>
              </a:spcBef>
              <a:buSzPct val="25000"/>
              <a:buFont typeface="Wingdings" pitchFamily="2" charset="2"/>
              <a:buChar char="q"/>
            </a:pPr>
            <a:r>
              <a:rPr lang="id-ID" sz="2799" dirty="0"/>
              <a:t>Insight tidak berguna apabila tidak actionable</a:t>
            </a:r>
            <a:r>
              <a:rPr lang="id-ID" sz="2799" dirty="0">
                <a:solidFill>
                  <a:srgbClr val="00B0F0"/>
                </a:solidFill>
              </a:rPr>
              <a:t>.</a:t>
            </a:r>
            <a:endParaRPr lang="en-US" sz="2799" dirty="0">
              <a:solidFill>
                <a:srgbClr val="00B0F0"/>
              </a:solidFill>
              <a:sym typeface="Century Gothic"/>
            </a:endParaRPr>
          </a:p>
        </p:txBody>
      </p:sp>
    </p:spTree>
    <p:extLst>
      <p:ext uri="{BB962C8B-B14F-4D97-AF65-F5344CB8AC3E}">
        <p14:creationId xmlns:p14="http://schemas.microsoft.com/office/powerpoint/2010/main" val="37937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981844" y="260648"/>
            <a:ext cx="10513168" cy="1264907"/>
          </a:xfrm>
          <a:prstGeom prst="rect">
            <a:avLst/>
          </a:prstGeom>
          <a:noFill/>
          <a:ln>
            <a:noFill/>
          </a:ln>
        </p:spPr>
        <p:txBody>
          <a:bodyPr vert="horz" lIns="91401" tIns="45688" rIns="91401" bIns="45688" rtlCol="0" anchor="b" anchorCtr="0">
            <a:noAutofit/>
          </a:bodyPr>
          <a:lstStyle/>
          <a:p>
            <a:pPr algn="ctr">
              <a:lnSpc>
                <a:spcPct val="100000"/>
              </a:lnSpc>
              <a:spcBef>
                <a:spcPts val="0"/>
              </a:spcBef>
              <a:buClr>
                <a:srgbClr val="FEFEFE"/>
              </a:buClr>
              <a:buSzPct val="25000"/>
            </a:pPr>
            <a:r>
              <a:rPr lang="en-US" sz="3999" b="1" dirty="0">
                <a:solidFill>
                  <a:srgbClr val="FEFEFE"/>
                </a:solidFill>
                <a:latin typeface="Century Gothic"/>
                <a:ea typeface="Century Gothic"/>
                <a:cs typeface="Century Gothic"/>
                <a:sym typeface="Century Gothic"/>
              </a:rPr>
              <a:t>MENINGKATKAN PROFIT MELALUI CONSUMER INSIGHT</a:t>
            </a:r>
          </a:p>
        </p:txBody>
      </p:sp>
      <p:sp>
        <p:nvSpPr>
          <p:cNvPr id="620" name="Shape 620"/>
          <p:cNvSpPr txBox="1">
            <a:spLocks noGrp="1"/>
          </p:cNvSpPr>
          <p:nvPr>
            <p:ph type="body" idx="1"/>
          </p:nvPr>
        </p:nvSpPr>
        <p:spPr>
          <a:xfrm>
            <a:off x="1125860" y="1916832"/>
            <a:ext cx="10552538" cy="3636015"/>
          </a:xfrm>
          <a:prstGeom prst="rect">
            <a:avLst/>
          </a:prstGeom>
          <a:noFill/>
          <a:ln>
            <a:noFill/>
          </a:ln>
        </p:spPr>
        <p:txBody>
          <a:bodyPr vert="horz" lIns="91401" tIns="45688" rIns="91401" bIns="45688" rtlCol="0" anchor="ctr" anchorCtr="0">
            <a:noAutofit/>
          </a:bodyPr>
          <a:lstStyle/>
          <a:p>
            <a:pPr marL="0" indent="0" algn="just">
              <a:lnSpc>
                <a:spcPct val="100000"/>
              </a:lnSpc>
              <a:spcBef>
                <a:spcPts val="0"/>
              </a:spcBef>
              <a:buClr>
                <a:schemeClr val="accent1"/>
              </a:buClr>
              <a:buSzPct val="25000"/>
              <a:buNone/>
            </a:pPr>
            <a:r>
              <a:rPr lang="id-ID" sz="3599" dirty="0" err="1">
                <a:solidFill>
                  <a:srgbClr val="FFFF00"/>
                </a:solidFill>
                <a:latin typeface="Century Gothic"/>
                <a:ea typeface="Century Gothic"/>
                <a:cs typeface="Century Gothic"/>
                <a:sym typeface="Century Gothic"/>
              </a:rPr>
              <a:t>I</a:t>
            </a:r>
            <a:r>
              <a:rPr lang="en-US" sz="3599" dirty="0" err="1">
                <a:solidFill>
                  <a:srgbClr val="FFFF00"/>
                </a:solidFill>
                <a:latin typeface="Century Gothic"/>
                <a:ea typeface="Century Gothic"/>
                <a:cs typeface="Century Gothic"/>
                <a:sym typeface="Century Gothic"/>
              </a:rPr>
              <a:t>ntinya</a:t>
            </a:r>
            <a:r>
              <a:rPr lang="en-US" sz="3599" dirty="0">
                <a:solidFill>
                  <a:srgbClr val="FFFF00"/>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adalah</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untuk</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mengetahui</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dan</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menyusun</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segmentasi</a:t>
            </a:r>
            <a:r>
              <a:rPr lang="en-US" sz="3599" dirty="0">
                <a:solidFill>
                  <a:schemeClr val="lt1"/>
                </a:solidFill>
                <a:latin typeface="Century Gothic"/>
                <a:ea typeface="Century Gothic"/>
                <a:cs typeface="Century Gothic"/>
                <a:sym typeface="Century Gothic"/>
              </a:rPr>
              <a:t>, target </a:t>
            </a:r>
            <a:r>
              <a:rPr lang="en-US" sz="3599" dirty="0" err="1">
                <a:solidFill>
                  <a:schemeClr val="lt1"/>
                </a:solidFill>
                <a:latin typeface="Century Gothic"/>
                <a:ea typeface="Century Gothic"/>
                <a:cs typeface="Century Gothic"/>
                <a:sym typeface="Century Gothic"/>
              </a:rPr>
              <a:t>dan</a:t>
            </a:r>
            <a:r>
              <a:rPr lang="en-US" sz="3599" dirty="0">
                <a:solidFill>
                  <a:schemeClr val="lt1"/>
                </a:solidFill>
                <a:latin typeface="Century Gothic"/>
                <a:ea typeface="Century Gothic"/>
                <a:cs typeface="Century Gothic"/>
                <a:sym typeface="Century Gothic"/>
              </a:rPr>
              <a:t> </a:t>
            </a:r>
            <a:r>
              <a:rPr lang="en-US" sz="3599" i="1" dirty="0">
                <a:solidFill>
                  <a:schemeClr val="lt1"/>
                </a:solidFill>
                <a:latin typeface="Century Gothic"/>
                <a:ea typeface="Century Gothic"/>
                <a:cs typeface="Century Gothic"/>
                <a:sym typeface="Century Gothic"/>
              </a:rPr>
              <a:t>positioning </a:t>
            </a:r>
            <a:r>
              <a:rPr lang="en-US" sz="3599" dirty="0">
                <a:solidFill>
                  <a:schemeClr val="lt1"/>
                </a:solidFill>
                <a:latin typeface="Century Gothic"/>
                <a:ea typeface="Century Gothic"/>
                <a:cs typeface="Century Gothic"/>
                <a:sym typeface="Century Gothic"/>
              </a:rPr>
              <a:t>yang </a:t>
            </a:r>
            <a:r>
              <a:rPr lang="en-US" sz="3599" dirty="0" err="1">
                <a:solidFill>
                  <a:schemeClr val="lt1"/>
                </a:solidFill>
                <a:latin typeface="Century Gothic"/>
                <a:ea typeface="Century Gothic"/>
                <a:cs typeface="Century Gothic"/>
                <a:sym typeface="Century Gothic"/>
              </a:rPr>
              <a:t>tepat</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sasaran</a:t>
            </a:r>
            <a:r>
              <a:rPr lang="en-US" sz="3599" dirty="0">
                <a:solidFill>
                  <a:schemeClr val="lt1"/>
                </a:solidFill>
                <a:latin typeface="Century Gothic"/>
                <a:ea typeface="Century Gothic"/>
                <a:cs typeface="Century Gothic"/>
                <a:sym typeface="Century Gothic"/>
              </a:rPr>
              <a:t> </a:t>
            </a:r>
            <a:r>
              <a:rPr lang="en-US" sz="3599" dirty="0" err="1">
                <a:solidFill>
                  <a:schemeClr val="lt1"/>
                </a:solidFill>
                <a:latin typeface="Century Gothic"/>
                <a:ea typeface="Century Gothic"/>
                <a:cs typeface="Century Gothic"/>
                <a:sym typeface="Century Gothic"/>
              </a:rPr>
              <a:t>seorang</a:t>
            </a:r>
            <a:r>
              <a:rPr lang="en-US" sz="3599" dirty="0">
                <a:solidFill>
                  <a:schemeClr val="lt1"/>
                </a:solidFill>
                <a:latin typeface="Century Gothic"/>
                <a:ea typeface="Century Gothic"/>
                <a:cs typeface="Century Gothic"/>
                <a:sym typeface="Century Gothic"/>
              </a:rPr>
              <a:t> </a:t>
            </a:r>
            <a:r>
              <a:rPr lang="en-US" sz="3599" i="1" dirty="0">
                <a:solidFill>
                  <a:schemeClr val="lt1"/>
                </a:solidFill>
                <a:latin typeface="Century Gothic"/>
                <a:ea typeface="Century Gothic"/>
                <a:cs typeface="Century Gothic"/>
                <a:sym typeface="Century Gothic"/>
              </a:rPr>
              <a:t>brand marketer </a:t>
            </a:r>
            <a:r>
              <a:rPr lang="en-US" sz="3599" dirty="0" err="1">
                <a:solidFill>
                  <a:schemeClr val="lt1"/>
                </a:solidFill>
                <a:latin typeface="Century Gothic"/>
                <a:ea typeface="Century Gothic"/>
                <a:cs typeface="Century Gothic"/>
                <a:sym typeface="Century Gothic"/>
              </a:rPr>
              <a:t>membutuhkan</a:t>
            </a:r>
            <a:r>
              <a:rPr lang="en-US" sz="3599" dirty="0">
                <a:solidFill>
                  <a:schemeClr val="lt1"/>
                </a:solidFill>
                <a:latin typeface="Century Gothic"/>
                <a:ea typeface="Century Gothic"/>
                <a:cs typeface="Century Gothic"/>
                <a:sym typeface="Century Gothic"/>
              </a:rPr>
              <a:t> consumer insight.  </a:t>
            </a:r>
          </a:p>
        </p:txBody>
      </p:sp>
    </p:spTree>
    <p:extLst>
      <p:ext uri="{BB962C8B-B14F-4D97-AF65-F5344CB8AC3E}">
        <p14:creationId xmlns:p14="http://schemas.microsoft.com/office/powerpoint/2010/main" val="194138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lkboard With English Text Many Thanks. Many Yellow Textile.. Stock  Photo, Picture And Royalty Free Image. Image 50818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332656"/>
            <a:ext cx="9430172" cy="630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4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id-ID" sz="4800" b="1" dirty="0"/>
              <a:t>Consumer</a:t>
            </a:r>
            <a:endParaRPr lang="en-US" sz="4800" b="1" dirty="0"/>
          </a:p>
        </p:txBody>
      </p:sp>
      <p:sp>
        <p:nvSpPr>
          <p:cNvPr id="14" name="Content Placeholder 13"/>
          <p:cNvSpPr>
            <a:spLocks noGrp="1"/>
          </p:cNvSpPr>
          <p:nvPr>
            <p:ph idx="1"/>
          </p:nvPr>
        </p:nvSpPr>
        <p:spPr>
          <a:xfrm>
            <a:off x="1522414" y="1905000"/>
            <a:ext cx="9612558" cy="4267200"/>
          </a:xfrm>
        </p:spPr>
        <p:txBody>
          <a:bodyPr>
            <a:normAutofit/>
          </a:bodyPr>
          <a:lstStyle/>
          <a:p>
            <a:pPr marL="0" indent="0">
              <a:buNone/>
            </a:pPr>
            <a:r>
              <a:rPr lang="id-ID" sz="2800" dirty="0"/>
              <a:t>Noun (n)</a:t>
            </a:r>
          </a:p>
          <a:p>
            <a:r>
              <a:rPr lang="en-US" sz="2800" dirty="0"/>
              <a:t>A</a:t>
            </a:r>
            <a:r>
              <a:rPr lang="id-ID" sz="2800" dirty="0"/>
              <a:t> person who uses goods or services.</a:t>
            </a:r>
            <a:endParaRPr lang="en-US" sz="2800" dirty="0"/>
          </a:p>
          <a:p>
            <a:r>
              <a:rPr lang="id-ID" sz="2800" dirty="0"/>
              <a:t>One who, or which that, consumes; as, the consumer of food</a:t>
            </a:r>
            <a:endParaRPr lang="en-US" sz="2800" dirty="0"/>
          </a:p>
        </p:txBody>
      </p:sp>
      <p:pic>
        <p:nvPicPr>
          <p:cNvPr id="2052" name="Picture 4" descr="Funny Children Kids Little Boys Eat Ice-cream Isolated On White Stock  Photo, Picture And Royalty Free Image. Image 3534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172" y="3892139"/>
            <a:ext cx="3312368" cy="2288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ma's Boy Baby OOTD Set Terno (0-6m up to 3yo) | Shopee Philipp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373" y="3717032"/>
            <a:ext cx="3512137" cy="28718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ᐈ Kids eating stock pictures, Royalty Free children eating images |  download on Deposit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556" y="3884118"/>
            <a:ext cx="3528392" cy="233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id-ID" sz="4800" b="1" dirty="0"/>
              <a:t>Insight</a:t>
            </a:r>
            <a:endParaRPr lang="en-US" sz="4800" b="1" dirty="0"/>
          </a:p>
        </p:txBody>
      </p:sp>
      <p:sp>
        <p:nvSpPr>
          <p:cNvPr id="14" name="Content Placeholder 13"/>
          <p:cNvSpPr>
            <a:spLocks noGrp="1"/>
          </p:cNvSpPr>
          <p:nvPr>
            <p:ph idx="1"/>
          </p:nvPr>
        </p:nvSpPr>
        <p:spPr>
          <a:xfrm>
            <a:off x="1522414" y="1905000"/>
            <a:ext cx="9612558" cy="4267200"/>
          </a:xfrm>
        </p:spPr>
        <p:txBody>
          <a:bodyPr>
            <a:normAutofit/>
          </a:bodyPr>
          <a:lstStyle/>
          <a:p>
            <a:pPr marL="0" indent="0">
              <a:buNone/>
            </a:pPr>
            <a:r>
              <a:rPr lang="id-ID" sz="2800" dirty="0"/>
              <a:t>Noun (n)</a:t>
            </a:r>
          </a:p>
          <a:p>
            <a:r>
              <a:rPr lang="en-US" sz="2800" dirty="0"/>
              <a:t>C</a:t>
            </a:r>
            <a:r>
              <a:rPr lang="id-ID" sz="2800" dirty="0"/>
              <a:t>lear or deep perception of a situation, synonym with penetration</a:t>
            </a:r>
            <a:endParaRPr lang="en-US" sz="2800" dirty="0"/>
          </a:p>
          <a:p>
            <a:r>
              <a:rPr lang="id-ID" sz="2800" dirty="0"/>
              <a:t>A feeling of understanding, synonym with perceptivenes</a:t>
            </a:r>
          </a:p>
          <a:p>
            <a:r>
              <a:rPr lang="id-ID" sz="2800" dirty="0"/>
              <a:t>The clear (and often sudden) understanding of complex situation, synonym with brainstorm or brainwave</a:t>
            </a:r>
          </a:p>
          <a:p>
            <a:endParaRPr lang="en-US" sz="2800" dirty="0"/>
          </a:p>
        </p:txBody>
      </p:sp>
    </p:spTree>
    <p:extLst>
      <p:ext uri="{BB962C8B-B14F-4D97-AF65-F5344CB8AC3E}">
        <p14:creationId xmlns:p14="http://schemas.microsoft.com/office/powerpoint/2010/main" val="23867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6260" y="519457"/>
            <a:ext cx="6552728" cy="5663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r>
              <a:rPr lang="en-US" dirty="0"/>
            </a:br>
            <a:r>
              <a:rPr lang="en-US" sz="2800" b="1" dirty="0">
                <a:solidFill>
                  <a:schemeClr val="bg1"/>
                </a:solidFill>
                <a:latin typeface="Open Sans"/>
              </a:rPr>
              <a:t>Consumer Insight</a:t>
            </a:r>
            <a:endParaRPr lang="en-US" sz="2800" dirty="0">
              <a:solidFill>
                <a:schemeClr val="bg1"/>
              </a:solidFill>
            </a:endParaRPr>
          </a:p>
          <a:p>
            <a:pPr algn="ctr"/>
            <a:br>
              <a:rPr lang="en-US" sz="2800" dirty="0">
                <a:solidFill>
                  <a:schemeClr val="bg1"/>
                </a:solidFill>
              </a:rPr>
            </a:br>
            <a:r>
              <a:rPr lang="en-US" sz="2800" b="1" dirty="0">
                <a:solidFill>
                  <a:schemeClr val="bg1"/>
                </a:solidFill>
                <a:latin typeface="Open Sans"/>
              </a:rPr>
              <a:t>Business or Market Insight</a:t>
            </a:r>
            <a:endParaRPr lang="en-US" sz="2800" dirty="0">
              <a:solidFill>
                <a:schemeClr val="bg1"/>
              </a:solidFill>
            </a:endParaRPr>
          </a:p>
          <a:p>
            <a:pPr algn="ctr"/>
            <a:br>
              <a:rPr lang="en-US" sz="2800" dirty="0">
                <a:solidFill>
                  <a:schemeClr val="bg1"/>
                </a:solidFill>
              </a:rPr>
            </a:br>
            <a:r>
              <a:rPr lang="en-US" sz="2800" b="1" dirty="0">
                <a:solidFill>
                  <a:schemeClr val="bg1"/>
                </a:solidFill>
                <a:latin typeface="Open Sans"/>
              </a:rPr>
              <a:t>Category Insight</a:t>
            </a:r>
            <a:endParaRPr lang="en-US" sz="2800" dirty="0">
              <a:solidFill>
                <a:schemeClr val="bg1"/>
              </a:solidFill>
            </a:endParaRPr>
          </a:p>
          <a:p>
            <a:pPr algn="ctr"/>
            <a:br>
              <a:rPr lang="en-US" sz="2800" dirty="0">
                <a:solidFill>
                  <a:schemeClr val="bg1"/>
                </a:solidFill>
              </a:rPr>
            </a:br>
            <a:r>
              <a:rPr lang="en-US" sz="2800" b="1" dirty="0">
                <a:solidFill>
                  <a:schemeClr val="bg1"/>
                </a:solidFill>
                <a:latin typeface="Open Sans"/>
              </a:rPr>
              <a:t>Brand Insight</a:t>
            </a:r>
            <a:endParaRPr lang="en-US" sz="2800" dirty="0">
              <a:solidFill>
                <a:schemeClr val="bg1"/>
              </a:solidFill>
            </a:endParaRPr>
          </a:p>
          <a:p>
            <a:pPr algn="ctr"/>
            <a:br>
              <a:rPr lang="en-US" sz="2800" dirty="0">
                <a:solidFill>
                  <a:schemeClr val="bg1"/>
                </a:solidFill>
              </a:rPr>
            </a:br>
            <a:r>
              <a:rPr lang="en-US" sz="2800" b="1" dirty="0">
                <a:solidFill>
                  <a:schemeClr val="bg1"/>
                </a:solidFill>
                <a:latin typeface="Open Sans"/>
              </a:rPr>
              <a:t>Competitive Insight</a:t>
            </a:r>
            <a:endParaRPr lang="en-US" sz="2800" dirty="0">
              <a:solidFill>
                <a:schemeClr val="bg1"/>
              </a:solidFill>
            </a:endParaRPr>
          </a:p>
          <a:p>
            <a:pPr algn="ctr"/>
            <a:br>
              <a:rPr lang="en-US" sz="2800" dirty="0">
                <a:solidFill>
                  <a:schemeClr val="bg1"/>
                </a:solidFill>
              </a:rPr>
            </a:br>
            <a:r>
              <a:rPr lang="en-US" sz="2800" b="1" dirty="0">
                <a:solidFill>
                  <a:schemeClr val="bg1"/>
                </a:solidFill>
                <a:latin typeface="Open Sans"/>
              </a:rPr>
              <a:t>Social Media Insight</a:t>
            </a:r>
            <a:endParaRPr lang="en-US" sz="2800" dirty="0">
              <a:solidFill>
                <a:schemeClr val="bg1"/>
              </a:solidFill>
            </a:endParaRPr>
          </a:p>
          <a:p>
            <a:br>
              <a:rPr lang="en-US" dirty="0"/>
            </a:br>
            <a:endParaRPr lang="id-ID" dirty="0"/>
          </a:p>
        </p:txBody>
      </p:sp>
      <p:sp>
        <p:nvSpPr>
          <p:cNvPr id="5" name="Rectangle 4"/>
          <p:cNvSpPr/>
          <p:nvPr/>
        </p:nvSpPr>
        <p:spPr>
          <a:xfrm>
            <a:off x="549796" y="2766226"/>
            <a:ext cx="4176464" cy="584775"/>
          </a:xfrm>
          <a:prstGeom prst="rect">
            <a:avLst/>
          </a:prstGeom>
        </p:spPr>
        <p:txBody>
          <a:bodyPr wrap="square">
            <a:spAutoFit/>
          </a:bodyPr>
          <a:lstStyle/>
          <a:p>
            <a:r>
              <a:rPr lang="en-US" sz="3200" b="1" dirty="0" err="1">
                <a:solidFill>
                  <a:srgbClr val="FFFF00"/>
                </a:solidFill>
                <a:latin typeface="Open Sans"/>
              </a:rPr>
              <a:t>Jenis-Jenis</a:t>
            </a:r>
            <a:r>
              <a:rPr lang="en-US" sz="3200" b="1" dirty="0">
                <a:solidFill>
                  <a:srgbClr val="FFFF00"/>
                </a:solidFill>
                <a:latin typeface="Open Sans"/>
              </a:rPr>
              <a:t> Insight</a:t>
            </a:r>
            <a:endParaRPr lang="en-US" sz="2000" dirty="0">
              <a:solidFill>
                <a:srgbClr val="FFFF00"/>
              </a:solidFill>
            </a:endParaRPr>
          </a:p>
        </p:txBody>
      </p:sp>
    </p:spTree>
    <p:extLst>
      <p:ext uri="{BB962C8B-B14F-4D97-AF65-F5344CB8AC3E}">
        <p14:creationId xmlns:p14="http://schemas.microsoft.com/office/powerpoint/2010/main" val="40635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1844" y="260648"/>
            <a:ext cx="10367963" cy="4411662"/>
          </a:xfrm>
        </p:spPr>
        <p:txBody>
          <a:bodyPr>
            <a:normAutofit/>
          </a:bodyPr>
          <a:lstStyle/>
          <a:p>
            <a:r>
              <a:rPr lang="id-ID" sz="3200" dirty="0"/>
              <a:t>Kita harus pahami pentingnya menempatkan konsumen sebagai dasar utama dalam perancangan strategi pemasaran.</a:t>
            </a:r>
          </a:p>
          <a:p>
            <a:r>
              <a:rPr lang="id-ID" sz="3200" dirty="0"/>
              <a:t>Dengan berlandaskan informasi mengenai kebutuhan dan keinginan para konsumen yang terfokus dan lebih optimal, akan mendorong efektivitas pemasaran dan </a:t>
            </a:r>
            <a:r>
              <a:rPr lang="id-ID" sz="3200" i="1" dirty="0"/>
              <a:t>Return of Investment</a:t>
            </a:r>
            <a:r>
              <a:rPr lang="id-ID" sz="2800" dirty="0"/>
              <a:t>. </a:t>
            </a:r>
          </a:p>
        </p:txBody>
      </p:sp>
      <p:graphicFrame>
        <p:nvGraphicFramePr>
          <p:cNvPr id="4" name="Table 3"/>
          <p:cNvGraphicFramePr>
            <a:graphicFrameLocks noGrp="1"/>
          </p:cNvGraphicFramePr>
          <p:nvPr>
            <p:extLst>
              <p:ext uri="{D42A27DB-BD31-4B8C-83A1-F6EECF244321}">
                <p14:modId xmlns:p14="http://schemas.microsoft.com/office/powerpoint/2010/main" val="108461386"/>
              </p:ext>
            </p:extLst>
          </p:nvPr>
        </p:nvGraphicFramePr>
        <p:xfrm>
          <a:off x="1557908" y="3832225"/>
          <a:ext cx="9001000" cy="2646263"/>
        </p:xfrm>
        <a:graphic>
          <a:graphicData uri="http://schemas.openxmlformats.org/drawingml/2006/table">
            <a:tbl>
              <a:tblPr/>
              <a:tblGrid>
                <a:gridCol w="4332861">
                  <a:extLst>
                    <a:ext uri="{9D8B030D-6E8A-4147-A177-3AD203B41FA5}">
                      <a16:colId xmlns:a16="http://schemas.microsoft.com/office/drawing/2014/main" val="20000"/>
                    </a:ext>
                  </a:extLst>
                </a:gridCol>
                <a:gridCol w="4668139">
                  <a:extLst>
                    <a:ext uri="{9D8B030D-6E8A-4147-A177-3AD203B41FA5}">
                      <a16:colId xmlns:a16="http://schemas.microsoft.com/office/drawing/2014/main" val="20001"/>
                    </a:ext>
                  </a:extLst>
                </a:gridCol>
              </a:tblGrid>
              <a:tr h="714535">
                <a:tc>
                  <a:txBody>
                    <a:bodyPr/>
                    <a:lstStyle/>
                    <a:p>
                      <a:pPr algn="ctr" rtl="0" fontAlgn="t">
                        <a:spcBef>
                          <a:spcPts val="0"/>
                        </a:spcBef>
                        <a:spcAft>
                          <a:spcPts val="0"/>
                        </a:spcAft>
                      </a:pPr>
                      <a:r>
                        <a:rPr lang="id-ID" sz="2400" b="1" i="0" u="none" strike="noStrike" dirty="0">
                          <a:solidFill>
                            <a:srgbClr val="000000"/>
                          </a:solidFill>
                          <a:effectLst/>
                          <a:latin typeface="Open Sans"/>
                        </a:rPr>
                        <a:t>Dahulu</a:t>
                      </a:r>
                      <a:endParaRPr lang="id-ID" sz="3200" dirty="0">
                        <a:effectLst/>
                      </a:endParaRPr>
                    </a:p>
                  </a:txBody>
                  <a:tcPr marL="95250" marR="95250" marT="95250" marB="9525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AF3DD"/>
                    </a:solidFill>
                  </a:tcPr>
                </a:tc>
                <a:tc>
                  <a:txBody>
                    <a:bodyPr/>
                    <a:lstStyle/>
                    <a:p>
                      <a:pPr algn="ctr" rtl="0" fontAlgn="t">
                        <a:spcBef>
                          <a:spcPts val="0"/>
                        </a:spcBef>
                        <a:spcAft>
                          <a:spcPts val="0"/>
                        </a:spcAft>
                      </a:pPr>
                      <a:r>
                        <a:rPr lang="id-ID" sz="2400" b="1" i="0" u="none" strike="noStrike" dirty="0">
                          <a:solidFill>
                            <a:srgbClr val="000000"/>
                          </a:solidFill>
                          <a:effectLst/>
                          <a:latin typeface="Open Sans"/>
                        </a:rPr>
                        <a:t>Sekarang</a:t>
                      </a:r>
                      <a:endParaRPr lang="id-ID" sz="3200" dirty="0">
                        <a:effectLst/>
                      </a:endParaRPr>
                    </a:p>
                  </a:txBody>
                  <a:tcPr marL="95250" marR="95250" marT="95250" marB="9525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ED9E0"/>
                    </a:solidFill>
                  </a:tcPr>
                </a:tc>
                <a:extLst>
                  <a:ext uri="{0D108BD9-81ED-4DB2-BD59-A6C34878D82A}">
                    <a16:rowId xmlns:a16="http://schemas.microsoft.com/office/drawing/2014/main" val="10000"/>
                  </a:ext>
                </a:extLst>
              </a:tr>
              <a:tr h="1931728">
                <a:tc>
                  <a:txBody>
                    <a:bodyPr/>
                    <a:lstStyle/>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Product-Centric</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Kurangnya Data</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Target yang Terlalu Luas</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Keputusan yang Subjektif</a:t>
                      </a:r>
                    </a:p>
                  </a:txBody>
                  <a:tcPr marL="95250" marR="95250" marT="95250" marB="9525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AF3DD"/>
                    </a:solidFill>
                  </a:tcPr>
                </a:tc>
                <a:tc>
                  <a:txBody>
                    <a:bodyPr/>
                    <a:lstStyle/>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Consumer-Centric</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Terlalu Banyak Data</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Hyper-Targeting</a:t>
                      </a:r>
                    </a:p>
                    <a:p>
                      <a:pPr rtl="0" fontAlgn="base">
                        <a:spcBef>
                          <a:spcPts val="0"/>
                        </a:spcBef>
                        <a:spcAft>
                          <a:spcPts val="0"/>
                        </a:spcAft>
                        <a:buFont typeface="Arial" panose="020B0604020202020204" pitchFamily="34" charset="0"/>
                        <a:buChar char="•"/>
                      </a:pPr>
                      <a:r>
                        <a:rPr lang="id-ID" sz="2000" b="0" i="0" u="none" strike="noStrike" dirty="0">
                          <a:solidFill>
                            <a:srgbClr val="000000"/>
                          </a:solidFill>
                          <a:effectLst/>
                          <a:latin typeface="Open Sans"/>
                        </a:rPr>
                        <a:t>Keputusan Berdasar Data</a:t>
                      </a:r>
                    </a:p>
                  </a:txBody>
                  <a:tcPr marL="95250" marR="95250" marT="95250" marB="9525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ED9E0"/>
                    </a:solid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2474913" y="3375025"/>
            <a:ext cx="1161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d-ID" altLang="id-ID"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023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359145" y="2082"/>
            <a:ext cx="11438133" cy="1449009"/>
          </a:xfrm>
          <a:prstGeom prst="rect">
            <a:avLst/>
          </a:prstGeom>
          <a:noFill/>
          <a:ln>
            <a:noFill/>
          </a:ln>
        </p:spPr>
        <p:txBody>
          <a:bodyPr vert="horz" lIns="91401" tIns="45688" rIns="91401" bIns="45688" rtlCol="0" anchor="b" anchorCtr="0">
            <a:noAutofit/>
          </a:bodyPr>
          <a:lstStyle/>
          <a:p>
            <a:pPr>
              <a:lnSpc>
                <a:spcPct val="85000"/>
              </a:lnSpc>
              <a:spcBef>
                <a:spcPts val="0"/>
              </a:spcBef>
              <a:buClr>
                <a:srgbClr val="404040"/>
              </a:buClr>
              <a:buSzPct val="25000"/>
            </a:pPr>
            <a:r>
              <a:rPr lang="en-US" sz="4799" dirty="0">
                <a:latin typeface="Arial Black"/>
                <a:ea typeface="Arial Black"/>
                <a:cs typeface="Arial Black"/>
                <a:sym typeface="Arial Black"/>
              </a:rPr>
              <a:t>APA ITU CONSUMER INSIGHT???</a:t>
            </a:r>
          </a:p>
        </p:txBody>
      </p:sp>
      <p:sp>
        <p:nvSpPr>
          <p:cNvPr id="588" name="Shape 588"/>
          <p:cNvSpPr txBox="1">
            <a:spLocks noGrp="1"/>
          </p:cNvSpPr>
          <p:nvPr>
            <p:ph type="body" idx="1"/>
          </p:nvPr>
        </p:nvSpPr>
        <p:spPr>
          <a:xfrm>
            <a:off x="739582" y="2189484"/>
            <a:ext cx="7313295" cy="2447288"/>
          </a:xfrm>
          <a:prstGeom prst="rect">
            <a:avLst/>
          </a:prstGeom>
          <a:noFill/>
          <a:ln>
            <a:noFill/>
          </a:ln>
        </p:spPr>
        <p:txBody>
          <a:bodyPr vert="horz" lIns="0" tIns="45688" rIns="0" bIns="45688" rtlCol="0" anchor="t" anchorCtr="0">
            <a:noAutofit/>
          </a:bodyPr>
          <a:lstStyle/>
          <a:p>
            <a:pPr marL="0" indent="0" algn="ctr">
              <a:spcBef>
                <a:spcPts val="0"/>
              </a:spcBef>
              <a:buClr>
                <a:schemeClr val="accent1"/>
              </a:buClr>
              <a:buSzPct val="25000"/>
              <a:buNone/>
            </a:pPr>
            <a:r>
              <a:rPr lang="en-US" sz="3599" dirty="0">
                <a:solidFill>
                  <a:srgbClr val="FFFF00"/>
                </a:solidFill>
                <a:latin typeface="Cantata One"/>
                <a:ea typeface="Cantata One"/>
                <a:cs typeface="Cantata One"/>
                <a:sym typeface="Cantata One"/>
              </a:rPr>
              <a:t>CONSUMER INSIGHT </a:t>
            </a:r>
            <a:r>
              <a:rPr lang="en-US" sz="3599" dirty="0">
                <a:latin typeface="Cantata One"/>
                <a:ea typeface="Cantata One"/>
                <a:cs typeface="Cantata One"/>
                <a:sym typeface="Cantata One"/>
              </a:rPr>
              <a:t>ADALAH LINK EMOSI ANTARA PRODUK DENGAN KONSUMEN</a:t>
            </a:r>
          </a:p>
        </p:txBody>
      </p:sp>
      <p:pic>
        <p:nvPicPr>
          <p:cNvPr id="589" name="Shape 589"/>
          <p:cNvPicPr preferRelativeResize="0"/>
          <p:nvPr/>
        </p:nvPicPr>
        <p:blipFill rotWithShape="1">
          <a:blip r:embed="rId3">
            <a:alphaModFix/>
          </a:blip>
          <a:srcRect/>
          <a:stretch/>
        </p:blipFill>
        <p:spPr>
          <a:xfrm>
            <a:off x="7430745" y="3666269"/>
            <a:ext cx="4332746" cy="2845646"/>
          </a:xfrm>
          <a:prstGeom prst="rect">
            <a:avLst/>
          </a:prstGeom>
          <a:noFill/>
          <a:ln>
            <a:noFill/>
          </a:ln>
        </p:spPr>
      </p:pic>
    </p:spTree>
    <p:extLst>
      <p:ext uri="{BB962C8B-B14F-4D97-AF65-F5344CB8AC3E}">
        <p14:creationId xmlns:p14="http://schemas.microsoft.com/office/powerpoint/2010/main" val="228988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620688"/>
            <a:ext cx="11305256" cy="5616624"/>
          </a:xfrm>
        </p:spPr>
        <p:txBody>
          <a:bodyPr>
            <a:normAutofit/>
          </a:bodyPr>
          <a:lstStyle/>
          <a:p>
            <a:pPr algn="just"/>
            <a:r>
              <a:rPr lang="id-ID" sz="3200" b="1" i="1" dirty="0">
                <a:solidFill>
                  <a:srgbClr val="FFFF00"/>
                </a:solidFill>
              </a:rPr>
              <a:t>Consumer Insight</a:t>
            </a:r>
            <a:r>
              <a:rPr lang="id-ID" sz="3200" dirty="0">
                <a:solidFill>
                  <a:srgbClr val="FFFF00"/>
                </a:solidFill>
              </a:rPr>
              <a:t> </a:t>
            </a:r>
            <a:r>
              <a:rPr lang="id-ID" sz="3200" dirty="0"/>
              <a:t>adalah interpretasi yang digunakan oleh sebuah usaha/bisnis untuk mendapatkan pemahaman yang lebih dalam tentang bagaimana audiens mereka berpikir dan merasa. Hal ini memungkinkan perusahaan untuk benar-benar memahami apa yang diinginkan dan dibutuhkan oleh konsumen, dan yang terpenting, mengapa mereka merasa seperti itu.</a:t>
            </a:r>
          </a:p>
          <a:p>
            <a:pPr marL="0" indent="0" algn="just">
              <a:buNone/>
            </a:pPr>
            <a:endParaRPr lang="id-ID" sz="3200" dirty="0"/>
          </a:p>
          <a:p>
            <a:pPr algn="just"/>
            <a:r>
              <a:rPr lang="id-ID" sz="3200" dirty="0"/>
              <a:t>Dengan hasil riset yang baik akan meningkatkan efektivitas bagaimana perusahaan berkomunikasi dengan pelanggannya, yang kemudian akan mengubah perilaku konsumen, dan meningkatkan penjualan.</a:t>
            </a:r>
          </a:p>
        </p:txBody>
      </p:sp>
    </p:spTree>
    <p:extLst>
      <p:ext uri="{BB962C8B-B14F-4D97-AF65-F5344CB8AC3E}">
        <p14:creationId xmlns:p14="http://schemas.microsoft.com/office/powerpoint/2010/main" val="10392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body" idx="4294967295"/>
          </p:nvPr>
        </p:nvSpPr>
        <p:spPr>
          <a:xfrm>
            <a:off x="621804" y="620688"/>
            <a:ext cx="10729912" cy="5446713"/>
          </a:xfrm>
          <a:prstGeom prst="rect">
            <a:avLst/>
          </a:prstGeom>
          <a:noFill/>
          <a:ln>
            <a:noFill/>
          </a:ln>
        </p:spPr>
        <p:txBody>
          <a:bodyPr vert="horz" lIns="91401" tIns="45688" rIns="91401" bIns="45688" rtlCol="0" anchor="t" anchorCtr="0">
            <a:noAutofit/>
          </a:bodyPr>
          <a:lstStyle/>
          <a:p>
            <a:pPr marL="342797" indent="-342797" algn="just">
              <a:lnSpc>
                <a:spcPct val="100000"/>
              </a:lnSpc>
              <a:spcBef>
                <a:spcPts val="0"/>
              </a:spcBef>
              <a:buClr>
                <a:srgbClr val="EB3D9F"/>
              </a:buClr>
              <a:buSzPct val="80000"/>
              <a:buFont typeface="Noto Sans Symbols"/>
              <a:buChar char="▶"/>
            </a:pPr>
            <a:r>
              <a:rPr lang="id-ID" sz="3200" dirty="0">
                <a:latin typeface="Trebuchet MS"/>
                <a:ea typeface="Trebuchet MS"/>
                <a:cs typeface="Trebuchet MS"/>
                <a:sym typeface="Trebuchet MS"/>
              </a:rPr>
              <a:t>C</a:t>
            </a:r>
            <a:r>
              <a:rPr lang="en-US" sz="3200" dirty="0" err="1">
                <a:latin typeface="Trebuchet MS"/>
                <a:ea typeface="Trebuchet MS"/>
                <a:cs typeface="Trebuchet MS"/>
                <a:sym typeface="Trebuchet MS"/>
              </a:rPr>
              <a:t>onsumer</a:t>
            </a:r>
            <a:r>
              <a:rPr lang="en-US" sz="3200" dirty="0">
                <a:latin typeface="Trebuchet MS"/>
                <a:ea typeface="Trebuchet MS"/>
                <a:cs typeface="Trebuchet MS"/>
                <a:sym typeface="Trebuchet MS"/>
              </a:rPr>
              <a:t> insight </a:t>
            </a:r>
            <a:r>
              <a:rPr lang="en-US" sz="3200" dirty="0" err="1">
                <a:latin typeface="Trebuchet MS"/>
                <a:ea typeface="Trebuchet MS"/>
                <a:cs typeface="Trebuchet MS"/>
                <a:sym typeface="Trebuchet MS"/>
              </a:rPr>
              <a:t>merupakan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suatu</a:t>
            </a:r>
            <a:r>
              <a:rPr lang="en-US" sz="3200" dirty="0">
                <a:latin typeface="Trebuchet MS"/>
                <a:ea typeface="Trebuchet MS"/>
                <a:cs typeface="Trebuchet MS"/>
                <a:sym typeface="Trebuchet MS"/>
              </a:rPr>
              <a:t> proses </a:t>
            </a:r>
            <a:r>
              <a:rPr lang="en-US" sz="3200" dirty="0" err="1">
                <a:latin typeface="Trebuchet MS"/>
                <a:ea typeface="Trebuchet MS"/>
                <a:cs typeface="Trebuchet MS"/>
                <a:sym typeface="Trebuchet MS"/>
              </a:rPr>
              <a:t>mencari</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tahu</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secara</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lebih</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mendalam</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holistik</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tentang</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latar</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belakang</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perbuatan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pemikiran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perilaku</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seorang</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konsumen</a:t>
            </a:r>
            <a:r>
              <a:rPr lang="en-US" sz="3200" dirty="0">
                <a:latin typeface="Trebuchet MS"/>
                <a:ea typeface="Trebuchet MS"/>
                <a:cs typeface="Trebuchet MS"/>
                <a:sym typeface="Trebuchet MS"/>
              </a:rPr>
              <a:t> yang </a:t>
            </a:r>
            <a:r>
              <a:rPr lang="en-US" sz="3200" dirty="0" err="1">
                <a:latin typeface="Trebuchet MS"/>
                <a:ea typeface="Trebuchet MS"/>
                <a:cs typeface="Trebuchet MS"/>
                <a:sym typeface="Trebuchet MS"/>
              </a:rPr>
              <a:t>berhubungan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dengan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produk</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komunikasi</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iklannya</a:t>
            </a:r>
            <a:r>
              <a:rPr lang="en-US" sz="3200" dirty="0">
                <a:latin typeface="Trebuchet MS"/>
                <a:ea typeface="Trebuchet MS"/>
                <a:cs typeface="Trebuchet MS"/>
                <a:sym typeface="Trebuchet MS"/>
              </a:rPr>
              <a:t>.</a:t>
            </a:r>
          </a:p>
          <a:p>
            <a:pPr marL="342797" indent="-342797" algn="just">
              <a:lnSpc>
                <a:spcPct val="100000"/>
              </a:lnSpc>
              <a:spcBef>
                <a:spcPts val="1000"/>
              </a:spcBef>
              <a:buClr>
                <a:srgbClr val="EB3D9F"/>
              </a:buClr>
              <a:buSzPct val="80000"/>
              <a:buNone/>
            </a:pPr>
            <a:endParaRPr sz="2799" dirty="0">
              <a:latin typeface="Trebuchet MS"/>
              <a:ea typeface="Trebuchet MS"/>
              <a:cs typeface="Trebuchet MS"/>
              <a:sym typeface="Trebuchet MS"/>
            </a:endParaRPr>
          </a:p>
          <a:p>
            <a:pPr marL="342797" indent="-342797" algn="just">
              <a:lnSpc>
                <a:spcPct val="100000"/>
              </a:lnSpc>
              <a:spcBef>
                <a:spcPts val="1000"/>
              </a:spcBef>
              <a:buClr>
                <a:srgbClr val="EB3D9F"/>
              </a:buClr>
              <a:buSzPct val="80000"/>
              <a:buFont typeface="Noto Sans Symbols"/>
              <a:buChar char="▶"/>
            </a:pPr>
            <a:r>
              <a:rPr lang="en-US" sz="3200" dirty="0" err="1">
                <a:latin typeface="Trebuchet MS"/>
                <a:ea typeface="Trebuchet MS"/>
                <a:cs typeface="Trebuchet MS"/>
                <a:sym typeface="Trebuchet MS"/>
              </a:rPr>
              <a:t>Hasil</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dari</a:t>
            </a:r>
            <a:r>
              <a:rPr lang="en-US" sz="3200" dirty="0">
                <a:latin typeface="Trebuchet MS"/>
                <a:ea typeface="Trebuchet MS"/>
                <a:cs typeface="Trebuchet MS"/>
                <a:sym typeface="Trebuchet MS"/>
              </a:rPr>
              <a:t> consumer insight </a:t>
            </a:r>
            <a:r>
              <a:rPr lang="en-US" sz="3200" dirty="0" err="1">
                <a:latin typeface="Trebuchet MS"/>
                <a:ea typeface="Trebuchet MS"/>
                <a:cs typeface="Trebuchet MS"/>
                <a:sym typeface="Trebuchet MS"/>
              </a:rPr>
              <a:t>dapat</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digunakan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untuk</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mengetahui</a:t>
            </a:r>
            <a:r>
              <a:rPr lang="en-US" sz="3200" dirty="0">
                <a:latin typeface="Trebuchet MS"/>
                <a:ea typeface="Trebuchet MS"/>
                <a:cs typeface="Trebuchet MS"/>
                <a:sym typeface="Trebuchet MS"/>
              </a:rPr>
              <a:t> </a:t>
            </a:r>
            <a:r>
              <a:rPr lang="en-US" sz="3200" dirty="0">
                <a:solidFill>
                  <a:schemeClr val="accent2"/>
                </a:solidFill>
                <a:latin typeface="Trebuchet MS"/>
                <a:ea typeface="Trebuchet MS"/>
                <a:cs typeface="Trebuchet MS"/>
                <a:sym typeface="Trebuchet MS"/>
              </a:rPr>
              <a:t>“point of interest” </a:t>
            </a:r>
            <a:r>
              <a:rPr lang="en-US" sz="3200" dirty="0" err="1">
                <a:latin typeface="Trebuchet MS"/>
                <a:ea typeface="Trebuchet MS"/>
                <a:cs typeface="Trebuchet MS"/>
                <a:sym typeface="Trebuchet MS"/>
              </a:rPr>
              <a:t>dari</a:t>
            </a:r>
            <a:r>
              <a:rPr lang="en-US" sz="3200" dirty="0">
                <a:latin typeface="Trebuchet MS"/>
                <a:ea typeface="Trebuchet MS"/>
                <a:cs typeface="Trebuchet MS"/>
                <a:sym typeface="Trebuchet MS"/>
              </a:rPr>
              <a:t> target market, </a:t>
            </a:r>
            <a:r>
              <a:rPr lang="en-US" sz="3200" dirty="0" err="1">
                <a:latin typeface="Trebuchet MS"/>
                <a:ea typeface="Trebuchet MS"/>
                <a:cs typeface="Trebuchet MS"/>
                <a:sym typeface="Trebuchet MS"/>
              </a:rPr>
              <a:t>sehingga</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pemasar</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dapat</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memformulasikan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strategi</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berdasar</a:t>
            </a:r>
            <a:r>
              <a:rPr lang="en-US" sz="3200" dirty="0">
                <a:latin typeface="Trebuchet MS"/>
                <a:ea typeface="Trebuchet MS"/>
                <a:cs typeface="Trebuchet MS"/>
                <a:sym typeface="Trebuchet MS"/>
              </a:rPr>
              <a:t> </a:t>
            </a:r>
            <a:r>
              <a:rPr lang="en-US" sz="3200" dirty="0">
                <a:solidFill>
                  <a:schemeClr val="accent2"/>
                </a:solidFill>
                <a:latin typeface="Trebuchet MS"/>
                <a:ea typeface="Trebuchet MS"/>
                <a:cs typeface="Trebuchet MS"/>
                <a:sym typeface="Trebuchet MS"/>
              </a:rPr>
              <a:t>“point of interest” </a:t>
            </a:r>
            <a:r>
              <a:rPr lang="en-US" sz="3200" dirty="0" err="1">
                <a:latin typeface="Trebuchet MS"/>
                <a:ea typeface="Trebuchet MS"/>
                <a:cs typeface="Trebuchet MS"/>
                <a:sym typeface="Trebuchet MS"/>
              </a:rPr>
              <a:t>tersebut</a:t>
            </a:r>
            <a:endParaRPr lang="en-US" sz="3200" dirty="0">
              <a:latin typeface="Trebuchet MS"/>
              <a:ea typeface="Trebuchet MS"/>
              <a:cs typeface="Trebuchet MS"/>
              <a:sym typeface="Trebuchet MS"/>
            </a:endParaRPr>
          </a:p>
          <a:p>
            <a:pPr marL="342797" indent="-342797">
              <a:spcBef>
                <a:spcPts val="1000"/>
              </a:spcBef>
              <a:buClr>
                <a:srgbClr val="EB3D9F"/>
              </a:buClr>
              <a:buSzPct val="80000"/>
              <a:buNone/>
            </a:pPr>
            <a:endParaRPr sz="2799" dirty="0">
              <a:solidFill>
                <a:srgbClr val="404040"/>
              </a:solidFill>
              <a:latin typeface="Trebuchet MS"/>
              <a:ea typeface="Trebuchet MS"/>
              <a:cs typeface="Trebuchet MS"/>
              <a:sym typeface="Trebuchet MS"/>
            </a:endParaRPr>
          </a:p>
        </p:txBody>
      </p:sp>
    </p:spTree>
    <p:extLst>
      <p:ext uri="{BB962C8B-B14F-4D97-AF65-F5344CB8AC3E}">
        <p14:creationId xmlns:p14="http://schemas.microsoft.com/office/powerpoint/2010/main" val="39220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251</TotalTime>
  <Words>927</Words>
  <Application>Microsoft Office PowerPoint</Application>
  <PresentationFormat>Custom</PresentationFormat>
  <Paragraphs>76</Paragraphs>
  <Slides>23</Slides>
  <Notes>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Black</vt:lpstr>
      <vt:lpstr>Cantata One</vt:lpstr>
      <vt:lpstr>Century Gothic</vt:lpstr>
      <vt:lpstr>Consolas</vt:lpstr>
      <vt:lpstr>Corbel</vt:lpstr>
      <vt:lpstr>Noto Sans Symbols</vt:lpstr>
      <vt:lpstr>Open Sans</vt:lpstr>
      <vt:lpstr>Trebuchet MS</vt:lpstr>
      <vt:lpstr>Wingdings</vt:lpstr>
      <vt:lpstr>Chalkboard 16x9</vt:lpstr>
      <vt:lpstr>Consumer Insight</vt:lpstr>
      <vt:lpstr>PowerPoint Presentation</vt:lpstr>
      <vt:lpstr>Consumer</vt:lpstr>
      <vt:lpstr>Insight</vt:lpstr>
      <vt:lpstr>PowerPoint Presentation</vt:lpstr>
      <vt:lpstr>PowerPoint Presentation</vt:lpstr>
      <vt:lpstr>APA ITU CONSUMER INSIGHT???</vt:lpstr>
      <vt:lpstr>PowerPoint Presentation</vt:lpstr>
      <vt:lpstr>PowerPoint Presentation</vt:lpstr>
      <vt:lpstr>PowerPoint Presentation</vt:lpstr>
      <vt:lpstr>MENGAPA CONSUMER INSIGHT SEMAKIN PENTING???</vt:lpstr>
      <vt:lpstr>CARA MENGOPTIMALKAN CONSUMER INSIGHT</vt:lpstr>
      <vt:lpstr>PowerPoint Presentation</vt:lpstr>
      <vt:lpstr>PowerPoint Presentation</vt:lpstr>
      <vt:lpstr>PowerPoint Presentation</vt:lpstr>
      <vt:lpstr>Market Research VS Consumer Insight</vt:lpstr>
      <vt:lpstr>PowerPoint Presentation</vt:lpstr>
      <vt:lpstr>PowerPoint Presentation</vt:lpstr>
      <vt:lpstr>Pentingnya Insight dalam Membangun Strategi Komunikasi</vt:lpstr>
      <vt:lpstr>PowerPoint Presentation</vt:lpstr>
      <vt:lpstr>YANG PERLU DIPERHATIKAN DARI CONSUMER INSIGHT</vt:lpstr>
      <vt:lpstr>MENINGKATKAN PROFIT MELALUI CONSUMER INSIGHT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Insight</dc:title>
  <dc:creator>Deni F</dc:creator>
  <cp:lastModifiedBy>Acer</cp:lastModifiedBy>
  <cp:revision>22</cp:revision>
  <dcterms:created xsi:type="dcterms:W3CDTF">2021-03-12T10:25:14Z</dcterms:created>
  <dcterms:modified xsi:type="dcterms:W3CDTF">2021-03-15T02:02:13Z</dcterms:modified>
</cp:coreProperties>
</file>