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3"/>
  </p:notesMasterIdLst>
  <p:sldIdLst>
    <p:sldId id="256" r:id="rId4"/>
    <p:sldId id="264" r:id="rId5"/>
    <p:sldId id="261" r:id="rId6"/>
    <p:sldId id="299" r:id="rId7"/>
    <p:sldId id="265" r:id="rId8"/>
    <p:sldId id="272" r:id="rId9"/>
    <p:sldId id="285" r:id="rId10"/>
    <p:sldId id="300" r:id="rId11"/>
    <p:sldId id="277" r:id="rId12"/>
    <p:sldId id="280" r:id="rId13"/>
    <p:sldId id="301" r:id="rId14"/>
    <p:sldId id="269" r:id="rId15"/>
    <p:sldId id="262" r:id="rId16"/>
    <p:sldId id="302" r:id="rId17"/>
    <p:sldId id="303" r:id="rId18"/>
    <p:sldId id="304" r:id="rId19"/>
    <p:sldId id="305" r:id="rId20"/>
    <p:sldId id="306" r:id="rId21"/>
    <p:sldId id="307" r:id="rId2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6196" autoAdjust="0"/>
  </p:normalViewPr>
  <p:slideViewPr>
    <p:cSldViewPr>
      <p:cViewPr varScale="1">
        <p:scale>
          <a:sx n="96" d="100"/>
          <a:sy n="96" d="100"/>
        </p:scale>
        <p:origin x="8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2021-04-01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328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0617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altLang="ko-KR" sz="2400" b="1" dirty="0">
                <a:solidFill>
                  <a:schemeClr val="tx2"/>
                </a:solidFill>
                <a:ea typeface="맑은 고딕" pitchFamily="50" charset="-127"/>
              </a:rPr>
              <a:t>GLOBAL &amp; MULTICULTURAL ADVERTISING</a:t>
            </a:r>
            <a:endParaRPr lang="en-US" altLang="ko-KR" sz="2400" b="1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b="1" dirty="0"/>
              <a:t>PART 6: VALUES &amp; CULTURE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GLOBAL CAMPAIGN</a:t>
            </a:r>
            <a:endParaRPr lang="ko-KR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13544" y="2121021"/>
            <a:ext cx="108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8622456" y="2121021"/>
            <a:ext cx="108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3AA60D-A8C5-4107-B739-276C0C24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90" y="915566"/>
            <a:ext cx="5742910" cy="3744416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31D3A7-7BFF-48F8-A429-8928185C00B1}"/>
              </a:ext>
            </a:extLst>
          </p:cNvPr>
          <p:cNvSpPr txBox="1">
            <a:spLocks/>
          </p:cNvSpPr>
          <p:nvPr/>
        </p:nvSpPr>
        <p:spPr>
          <a:xfrm>
            <a:off x="6372200" y="1538547"/>
            <a:ext cx="2358256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tx2"/>
                </a:solidFill>
              </a:rPr>
              <a:t>SAAB </a:t>
            </a:r>
            <a:r>
              <a:rPr lang="en-US" altLang="ko-KR" sz="1600" dirty="0" err="1">
                <a:solidFill>
                  <a:schemeClr val="tx2"/>
                </a:solidFill>
              </a:rPr>
              <a:t>menggunakan</a:t>
            </a:r>
            <a:r>
              <a:rPr lang="en-US" altLang="ko-KR" sz="1600" dirty="0">
                <a:solidFill>
                  <a:schemeClr val="tx2"/>
                </a:solidFill>
              </a:rPr>
              <a:t> global campaign </a:t>
            </a:r>
            <a:r>
              <a:rPr lang="en-US" altLang="ko-KR" sz="1600" dirty="0" err="1">
                <a:solidFill>
                  <a:schemeClr val="tx2"/>
                </a:solidFill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</a:rPr>
              <a:t>hanya</a:t>
            </a:r>
            <a:r>
              <a:rPr lang="en-US" altLang="ko-KR" sz="1600" dirty="0">
                <a:solidFill>
                  <a:schemeClr val="tx2"/>
                </a:solidFill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</a:rPr>
              <a:t>membedakan</a:t>
            </a:r>
            <a:r>
              <a:rPr lang="en-US" altLang="ko-KR" sz="1600" dirty="0">
                <a:solidFill>
                  <a:schemeClr val="tx2"/>
                </a:solidFill>
              </a:rPr>
              <a:t> Bahasa </a:t>
            </a:r>
            <a:r>
              <a:rPr lang="en-US" altLang="ko-KR" sz="1600" dirty="0" err="1">
                <a:solidFill>
                  <a:schemeClr val="tx2"/>
                </a:solidFill>
              </a:rPr>
              <a:t>karena</a:t>
            </a:r>
            <a:r>
              <a:rPr lang="en-US" altLang="ko-KR" sz="1600" dirty="0">
                <a:solidFill>
                  <a:schemeClr val="tx2"/>
                </a:solidFill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</a:rPr>
              <a:t>konsumennya</a:t>
            </a:r>
            <a:r>
              <a:rPr lang="en-US" altLang="ko-KR" sz="1600" dirty="0">
                <a:solidFill>
                  <a:schemeClr val="tx2"/>
                </a:solidFill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</a:rPr>
              <a:t>sama</a:t>
            </a:r>
            <a:r>
              <a:rPr lang="en-US" altLang="ko-KR" sz="1600" dirty="0">
                <a:solidFill>
                  <a:schemeClr val="tx2"/>
                </a:solidFill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</a:rPr>
              <a:t>berbagai</a:t>
            </a:r>
            <a:r>
              <a:rPr lang="en-US" altLang="ko-KR" sz="1600" dirty="0">
                <a:solidFill>
                  <a:schemeClr val="tx2"/>
                </a:solidFill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</a:rPr>
              <a:t>belahan</a:t>
            </a:r>
            <a:r>
              <a:rPr lang="en-US" altLang="ko-KR" sz="1600" dirty="0">
                <a:solidFill>
                  <a:schemeClr val="tx2"/>
                </a:solidFill>
              </a:rPr>
              <a:t> dunia</a:t>
            </a:r>
            <a:endParaRPr lang="ko-KR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GLOBAL CAMPAIGN</a:t>
            </a:r>
            <a:endParaRPr lang="ko-KR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13544" y="2121021"/>
            <a:ext cx="108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8622456" y="2121021"/>
            <a:ext cx="108000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31D3A7-7BFF-48F8-A429-8928185C00B1}"/>
              </a:ext>
            </a:extLst>
          </p:cNvPr>
          <p:cNvSpPr txBox="1">
            <a:spLocks/>
          </p:cNvSpPr>
          <p:nvPr/>
        </p:nvSpPr>
        <p:spPr>
          <a:xfrm>
            <a:off x="6318200" y="4155926"/>
            <a:ext cx="2358256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err="1">
                <a:solidFill>
                  <a:schemeClr val="tx2"/>
                </a:solidFill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</a:rPr>
              <a:t> Coca Cola di </a:t>
            </a:r>
            <a:r>
              <a:rPr lang="en-US" altLang="ko-KR" sz="1600" dirty="0" err="1">
                <a:solidFill>
                  <a:schemeClr val="tx2"/>
                </a:solidFill>
              </a:rPr>
              <a:t>berbagai</a:t>
            </a:r>
            <a:r>
              <a:rPr lang="en-US" altLang="ko-KR" sz="1600" dirty="0">
                <a:solidFill>
                  <a:schemeClr val="tx2"/>
                </a:solidFill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</a:rPr>
              <a:t>belahan</a:t>
            </a:r>
            <a:r>
              <a:rPr lang="en-US" altLang="ko-KR" sz="1600" dirty="0">
                <a:solidFill>
                  <a:schemeClr val="tx2"/>
                </a:solidFill>
              </a:rPr>
              <a:t> dunia</a:t>
            </a:r>
            <a:endParaRPr lang="ko-KR" altLang="en-US" sz="1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9C717-E5DE-4F24-B123-16174456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259769"/>
            <a:ext cx="2647067" cy="1792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92A95-3257-44BD-97EC-53ABBDB0A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7534"/>
            <a:ext cx="2202032" cy="2859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16DCB-B227-4FE2-8252-22F71DA5F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46" y="564514"/>
            <a:ext cx="2402929" cy="26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4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IMAGERY DAN MUSIC</a:t>
            </a:r>
            <a:endParaRPr lang="ko-KR" alt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9967" y="1778926"/>
            <a:ext cx="2448271" cy="579152"/>
            <a:chOff x="1069967" y="1778926"/>
            <a:chExt cx="2448271" cy="579152"/>
          </a:xfrm>
        </p:grpSpPr>
        <p:sp>
          <p:nvSpPr>
            <p:cNvPr id="7" name="Rounded Rectangle 6"/>
            <p:cNvSpPr/>
            <p:nvPr/>
          </p:nvSpPr>
          <p:spPr>
            <a:xfrm rot="2573601">
              <a:off x="1069967" y="1778926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 rot="2573601">
              <a:off x="1285990" y="2250078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1" name="Rounded Rectangle 7"/>
          <p:cNvSpPr/>
          <p:nvPr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6017" y="1033690"/>
            <a:ext cx="6552728" cy="3539430"/>
          </a:xfrm>
          <a:prstGeom prst="rect">
            <a:avLst/>
          </a:prstGeom>
          <a:solidFill>
            <a:srgbClr val="69B6CC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citra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penggunaan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gambar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simbol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metafora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sebagai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menyampaikan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makna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didasarkan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konvensi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bergambar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Orang barat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cenderung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menganggap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interpretasi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gambar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sebagai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proses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waktu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: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urutan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pemrosesan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informasi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sebagai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fungsi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tata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letak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visual.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Dari </a:t>
            </a:r>
            <a:r>
              <a:rPr lang="en-US" sz="1600" dirty="0" err="1">
                <a:solidFill>
                  <a:schemeClr val="tx2"/>
                </a:solidFill>
              </a:rPr>
              <a:t>segi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semantik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penggunaan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metafora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dalam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iklan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komersial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bermakna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kiasan</a:t>
            </a:r>
            <a:r>
              <a:rPr lang="en-US" sz="1600" dirty="0">
                <a:solidFill>
                  <a:schemeClr val="tx2"/>
                </a:solidFill>
              </a:rPr>
              <a:t> yang di </a:t>
            </a:r>
            <a:r>
              <a:rPr lang="en-US" sz="1600" dirty="0" err="1">
                <a:solidFill>
                  <a:schemeClr val="tx2"/>
                </a:solidFill>
              </a:rPr>
              <a:t>dalamnya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mengandung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makna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emotif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err="1">
                <a:solidFill>
                  <a:schemeClr val="tx2"/>
                </a:solidFill>
              </a:rPr>
              <a:t>emotiv</a:t>
            </a:r>
            <a:r>
              <a:rPr lang="en-US" sz="1600" dirty="0">
                <a:solidFill>
                  <a:schemeClr val="tx2"/>
                </a:solidFill>
              </a:rPr>
              <a:t> meaning), </a:t>
            </a:r>
            <a:r>
              <a:rPr lang="en-US" sz="1600" dirty="0" err="1">
                <a:solidFill>
                  <a:schemeClr val="tx2"/>
                </a:solidFill>
              </a:rPr>
              <a:t>yaitu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makna</a:t>
            </a:r>
            <a:r>
              <a:rPr lang="en-US" sz="1600" dirty="0">
                <a:solidFill>
                  <a:schemeClr val="tx2"/>
                </a:solidFill>
              </a:rPr>
              <a:t> yang </a:t>
            </a:r>
            <a:r>
              <a:rPr lang="en-US" sz="1600" dirty="0" err="1">
                <a:solidFill>
                  <a:schemeClr val="tx2"/>
                </a:solidFill>
              </a:rPr>
              <a:t>timbul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akibat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adanya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reaksi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terhadap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apa</a:t>
            </a:r>
            <a:r>
              <a:rPr lang="en-US" sz="1600" dirty="0">
                <a:solidFill>
                  <a:schemeClr val="tx2"/>
                </a:solidFill>
              </a:rPr>
              <a:t> yang </a:t>
            </a:r>
            <a:r>
              <a:rPr lang="en-US" sz="1600" dirty="0" err="1">
                <a:solidFill>
                  <a:schemeClr val="tx2"/>
                </a:solidFill>
              </a:rPr>
              <a:t>dipikirkan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atau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dirasakan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aspek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lain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cenderung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ritme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sendiri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rakyat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tidak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dipisahkan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kehidupan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lagu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merupakan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penting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identitas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mereka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1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55976" y="1419622"/>
            <a:ext cx="4391472" cy="288032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2"/>
                </a:solidFill>
              </a:rPr>
              <a:t>Iklan</a:t>
            </a:r>
            <a:r>
              <a:rPr lang="en-US" altLang="ko-KR" dirty="0">
                <a:solidFill>
                  <a:schemeClr val="tx2"/>
                </a:solidFill>
              </a:rPr>
              <a:t> LG international </a:t>
            </a:r>
            <a:r>
              <a:rPr lang="en-US" altLang="ko-KR" dirty="0" err="1">
                <a:solidFill>
                  <a:schemeClr val="tx2"/>
                </a:solidFill>
              </a:rPr>
              <a:t>ini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memiliki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metafora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bahwa</a:t>
            </a:r>
            <a:r>
              <a:rPr lang="en-US" altLang="ko-KR" dirty="0">
                <a:solidFill>
                  <a:schemeClr val="tx2"/>
                </a:solidFill>
              </a:rPr>
              <a:t> digital technology </a:t>
            </a:r>
            <a:r>
              <a:rPr lang="en-US" altLang="ko-KR" dirty="0" err="1">
                <a:solidFill>
                  <a:schemeClr val="tx2"/>
                </a:solidFill>
              </a:rPr>
              <a:t>dapat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membuat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sesuatu</a:t>
            </a:r>
            <a:r>
              <a:rPr lang="en-US" altLang="ko-KR" dirty="0">
                <a:solidFill>
                  <a:schemeClr val="tx2"/>
                </a:solidFill>
              </a:rPr>
              <a:t> yang </a:t>
            </a:r>
            <a:r>
              <a:rPr lang="en-US" altLang="ko-KR" dirty="0" err="1">
                <a:solidFill>
                  <a:schemeClr val="tx2"/>
                </a:solidFill>
              </a:rPr>
              <a:t>tidak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mungkin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menjadi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mungkin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digambarkan</a:t>
            </a:r>
            <a:r>
              <a:rPr lang="en-US" altLang="ko-KR" dirty="0">
                <a:solidFill>
                  <a:schemeClr val="tx2"/>
                </a:solidFill>
              </a:rPr>
              <a:t> oleh ikan yang </a:t>
            </a:r>
            <a:r>
              <a:rPr lang="en-US" altLang="ko-KR" dirty="0" err="1">
                <a:solidFill>
                  <a:schemeClr val="tx2"/>
                </a:solidFill>
              </a:rPr>
              <a:t>ada</a:t>
            </a:r>
            <a:r>
              <a:rPr lang="en-US" altLang="ko-KR" dirty="0">
                <a:solidFill>
                  <a:schemeClr val="tx2"/>
                </a:solidFill>
              </a:rPr>
              <a:t> di </a:t>
            </a:r>
            <a:r>
              <a:rPr lang="en-US" altLang="ko-KR" dirty="0" err="1">
                <a:solidFill>
                  <a:schemeClr val="tx2"/>
                </a:solidFill>
              </a:rPr>
              <a:t>gurun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pasir</a:t>
            </a:r>
            <a:r>
              <a:rPr lang="en-US" altLang="ko-KR" dirty="0">
                <a:solidFill>
                  <a:schemeClr val="tx2"/>
                </a:solidFill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2"/>
                </a:solidFill>
              </a:rPr>
              <a:t>Di </a:t>
            </a:r>
            <a:r>
              <a:rPr lang="en-US" altLang="ko-KR" dirty="0" err="1">
                <a:solidFill>
                  <a:schemeClr val="tx2"/>
                </a:solidFill>
              </a:rPr>
              <a:t>banyak</a:t>
            </a:r>
            <a:r>
              <a:rPr lang="en-US" altLang="ko-KR" dirty="0">
                <a:solidFill>
                  <a:schemeClr val="tx2"/>
                </a:solidFill>
              </a:rPr>
              <a:t> negara di </a:t>
            </a:r>
            <a:r>
              <a:rPr lang="en-US" altLang="ko-KR" dirty="0" err="1">
                <a:solidFill>
                  <a:schemeClr val="tx2"/>
                </a:solidFill>
              </a:rPr>
              <a:t>benua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asia</a:t>
            </a:r>
            <a:r>
              <a:rPr lang="en-US" altLang="ko-KR" dirty="0">
                <a:solidFill>
                  <a:schemeClr val="tx2"/>
                </a:solidFill>
              </a:rPr>
              <a:t>, ikan </a:t>
            </a:r>
            <a:r>
              <a:rPr lang="en-US" altLang="ko-KR" dirty="0" err="1">
                <a:solidFill>
                  <a:schemeClr val="tx2"/>
                </a:solidFill>
              </a:rPr>
              <a:t>disimbolisasikan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sebagai</a:t>
            </a:r>
            <a:r>
              <a:rPr lang="en-US" altLang="ko-KR" dirty="0">
                <a:solidFill>
                  <a:schemeClr val="tx2"/>
                </a:solidFill>
              </a:rPr>
              <a:t> “</a:t>
            </a:r>
            <a:r>
              <a:rPr lang="en-US" altLang="ko-KR" dirty="0" err="1">
                <a:solidFill>
                  <a:schemeClr val="tx2"/>
                </a:solidFill>
              </a:rPr>
              <a:t>keberuntungan</a:t>
            </a:r>
            <a:r>
              <a:rPr lang="en-US" altLang="ko-KR" dirty="0">
                <a:solidFill>
                  <a:schemeClr val="tx2"/>
                </a:solidFill>
              </a:rPr>
              <a:t>” dan “</a:t>
            </a:r>
            <a:r>
              <a:rPr lang="en-US" altLang="ko-KR" dirty="0" err="1">
                <a:solidFill>
                  <a:schemeClr val="tx2"/>
                </a:solidFill>
              </a:rPr>
              <a:t>kemakmuran</a:t>
            </a:r>
            <a:r>
              <a:rPr lang="en-US" altLang="ko-KR" dirty="0">
                <a:solidFill>
                  <a:schemeClr val="tx2"/>
                </a:solidFill>
              </a:rPr>
              <a:t>”, yang </a:t>
            </a:r>
            <a:r>
              <a:rPr lang="en-US" altLang="ko-KR" dirty="0" err="1">
                <a:solidFill>
                  <a:schemeClr val="tx2"/>
                </a:solidFill>
              </a:rPr>
              <a:t>kemungkinan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besar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tidak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bisa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dipahami</a:t>
            </a:r>
            <a:r>
              <a:rPr lang="en-US" altLang="ko-KR" dirty="0">
                <a:solidFill>
                  <a:schemeClr val="tx2"/>
                </a:solidFill>
              </a:rPr>
              <a:t> oleh negara barat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ED4C59-C556-413D-A44B-213F0C9C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11510"/>
            <a:ext cx="342427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D2A5BA-721E-4EF2-AE6F-69C18DAB6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01799"/>
            <a:ext cx="2953450" cy="393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C6FA0-2095-4248-BA5D-1EDD1564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614324"/>
            <a:ext cx="5378351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IMAGERY DAN MUSIC</a:t>
            </a:r>
            <a:endParaRPr lang="ko-KR" alt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9967" y="1778926"/>
            <a:ext cx="2448271" cy="579152"/>
            <a:chOff x="1069967" y="1778926"/>
            <a:chExt cx="2448271" cy="579152"/>
          </a:xfrm>
        </p:grpSpPr>
        <p:sp>
          <p:nvSpPr>
            <p:cNvPr id="7" name="Rounded Rectangle 6"/>
            <p:cNvSpPr/>
            <p:nvPr/>
          </p:nvSpPr>
          <p:spPr>
            <a:xfrm rot="2573601">
              <a:off x="1069967" y="1778926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 rot="2573601">
              <a:off x="1285990" y="2250078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1" name="Rounded Rectangle 7"/>
          <p:cNvSpPr/>
          <p:nvPr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6017" y="1033690"/>
            <a:ext cx="6552728" cy="2800767"/>
          </a:xfrm>
          <a:prstGeom prst="rect">
            <a:avLst/>
          </a:prstGeom>
          <a:solidFill>
            <a:srgbClr val="69B6CC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mengambil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contoh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kita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bisa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membuat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lebih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efektif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 Musical advertisement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terdengar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merdu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telinga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mudah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menarik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perhatian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pemirsa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meningkatkan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ingatan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pelanggan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meningkatkan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persuasif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b="1" dirty="0" err="1">
                <a:solidFill>
                  <a:schemeClr val="tx2"/>
                </a:solidFill>
                <a:cs typeface="Arial" pitchFamily="34" charset="0"/>
              </a:rPr>
              <a:t>Hiburan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berkontribusi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keefektifan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sebuah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hanya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membuatnya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lebih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menarik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menarik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perhatian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audiens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paling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mudah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mencapai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membuat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tarik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menghibur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9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IMAGERY DAN MUSIC</a:t>
            </a:r>
            <a:endParaRPr lang="ko-KR" alt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9967" y="1778926"/>
            <a:ext cx="2448271" cy="579152"/>
            <a:chOff x="1069967" y="1778926"/>
            <a:chExt cx="2448271" cy="579152"/>
          </a:xfrm>
        </p:grpSpPr>
        <p:sp>
          <p:nvSpPr>
            <p:cNvPr id="7" name="Rounded Rectangle 6"/>
            <p:cNvSpPr/>
            <p:nvPr/>
          </p:nvSpPr>
          <p:spPr>
            <a:xfrm rot="2573601">
              <a:off x="1069967" y="1778926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 rot="2573601">
              <a:off x="1285990" y="2250078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1" name="Rounded Rectangle 7"/>
          <p:cNvSpPr/>
          <p:nvPr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6017" y="1033690"/>
            <a:ext cx="6552728" cy="2308324"/>
          </a:xfrm>
          <a:prstGeom prst="rect">
            <a:avLst/>
          </a:prstGeom>
          <a:solidFill>
            <a:srgbClr val="69B6CC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b="1" dirty="0" err="1">
                <a:solidFill>
                  <a:schemeClr val="tx2"/>
                </a:solidFill>
                <a:cs typeface="Arial" pitchFamily="34" charset="0"/>
              </a:rPr>
              <a:t>Daya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2"/>
                </a:solidFill>
                <a:cs typeface="Arial" pitchFamily="34" charset="0"/>
              </a:rPr>
              <a:t>ingat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“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paling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umum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teknik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membantu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ingat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karenanya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product recall.</a:t>
            </a:r>
          </a:p>
          <a:p>
            <a:pPr marL="285750" indent="-285750" algn="just">
              <a:buFontTx/>
              <a:buChar char="-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meningkatkan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ingat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suatu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produk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Bahasa </a:t>
            </a:r>
            <a:r>
              <a:rPr lang="en-US" altLang="ko-KR" sz="1600" b="1" dirty="0" err="1">
                <a:solidFill>
                  <a:schemeClr val="tx2"/>
                </a:solidFill>
                <a:cs typeface="Arial" pitchFamily="34" charset="0"/>
              </a:rPr>
              <a:t>lirik</a:t>
            </a:r>
            <a:endParaRPr lang="en-US" altLang="ko-KR" sz="1600" b="1" dirty="0">
              <a:solidFill>
                <a:schemeClr val="tx2"/>
              </a:solidFill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memberikan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fakta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rasional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campuran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pidato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lagu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memberi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pengiklan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peluang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diingat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logis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faktual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[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melalui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lisan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tulisan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]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emosi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tarik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puitis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[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melalui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2372689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IKLAN DAN POP CULTURE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843558"/>
            <a:ext cx="6873614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populer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totalitas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meme, ide,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perspektif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sikap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berbeda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dianggap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lebih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disukai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berdasarkan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konsensus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informal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arus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utama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tertentu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Pop culture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didominasi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oleh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ala barat dan Korea Selatan.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populer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terdiri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banyak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aspek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musik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mode,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gaul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hiburan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media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lebih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baru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seperti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internet.</a:t>
            </a:r>
          </a:p>
          <a:p>
            <a:pPr algn="just"/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7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IKLAN DAN POP CULTURE</a:t>
            </a:r>
            <a:endParaRPr lang="ko-KR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469FF-9EAC-4EE7-B065-1A5EDE5B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06794"/>
            <a:ext cx="3312368" cy="4248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C04F8-507E-4BF7-8BF8-2DFCD1719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3" y="771550"/>
            <a:ext cx="4669394" cy="2152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6A7E4-2E4A-455E-957C-CD5389308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3" y="2983691"/>
            <a:ext cx="4669393" cy="21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6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TUGAS KELOMPOK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843558"/>
            <a:ext cx="68736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Cari masing-masing 1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cetak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1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TVC/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Youtube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video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boleh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/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luar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negeri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bebas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dicari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bermasalah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(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tahu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masalah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iklan-iklan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tersebut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google)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Dipresentasikan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kamis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tanggal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8 April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Paper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dikumpulkan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google classroom (format word,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video di-screen capture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beberapa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scene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Paper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dikumpulkan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paling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lambat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tanggal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8 April 2021 jam 8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algn="just"/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0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55576" y="195486"/>
            <a:ext cx="5436096" cy="473576"/>
          </a:xfrm>
        </p:spPr>
        <p:txBody>
          <a:bodyPr/>
          <a:lstStyle/>
          <a:p>
            <a:r>
              <a:rPr lang="en-US" altLang="ko-KR" sz="2800" dirty="0"/>
              <a:t>VALUE CONCEPT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2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2"/>
                </a:solidFill>
              </a:rPr>
              <a:t>Di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modern marketing dan </a:t>
            </a:r>
            <a:r>
              <a:rPr lang="en-US" altLang="ko-KR" dirty="0" err="1">
                <a:solidFill>
                  <a:schemeClr val="tx2"/>
                </a:solidFill>
              </a:rPr>
              <a:t>periklanan</a:t>
            </a:r>
            <a:r>
              <a:rPr lang="en-US" altLang="ko-KR" dirty="0">
                <a:solidFill>
                  <a:schemeClr val="tx2"/>
                </a:solidFill>
              </a:rPr>
              <a:t>,  </a:t>
            </a:r>
            <a:r>
              <a:rPr lang="en-US" altLang="ko-KR" dirty="0" err="1">
                <a:solidFill>
                  <a:schemeClr val="tx2"/>
                </a:solidFill>
              </a:rPr>
              <a:t>nilai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digunakan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untuk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membedakan</a:t>
            </a:r>
            <a:r>
              <a:rPr lang="en-US" altLang="ko-KR" dirty="0">
                <a:solidFill>
                  <a:schemeClr val="tx2"/>
                </a:solidFill>
              </a:rPr>
              <a:t> dan </a:t>
            </a:r>
            <a:r>
              <a:rPr lang="en-US" altLang="ko-KR" dirty="0" err="1">
                <a:solidFill>
                  <a:schemeClr val="tx2"/>
                </a:solidFill>
              </a:rPr>
              <a:t>memosisikan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merek</a:t>
            </a:r>
            <a:r>
              <a:rPr lang="en-US" altLang="ko-KR" dirty="0">
                <a:solidFill>
                  <a:schemeClr val="tx2"/>
                </a:solidFill>
              </a:rPr>
              <a:t> 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kompetisi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antar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merek</a:t>
            </a:r>
            <a:r>
              <a:rPr lang="en-US" altLang="ko-KR" dirty="0">
                <a:solidFill>
                  <a:schemeClr val="tx2"/>
                </a:solidFill>
              </a:rPr>
              <a:t>. Nilai </a:t>
            </a:r>
            <a:r>
              <a:rPr lang="en-US" altLang="ko-KR" dirty="0" err="1">
                <a:solidFill>
                  <a:schemeClr val="tx2"/>
                </a:solidFill>
              </a:rPr>
              <a:t>dikatakan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menjadi</a:t>
            </a:r>
            <a:r>
              <a:rPr lang="en-US" altLang="ko-KR" dirty="0">
                <a:solidFill>
                  <a:schemeClr val="tx2"/>
                </a:solidFill>
              </a:rPr>
              <a:t> basis </a:t>
            </a:r>
            <a:r>
              <a:rPr lang="en-US" altLang="ko-KR" dirty="0" err="1">
                <a:solidFill>
                  <a:schemeClr val="tx2"/>
                </a:solidFill>
              </a:rPr>
              <a:t>keputusan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segmentasi</a:t>
            </a:r>
            <a:r>
              <a:rPr lang="en-US" altLang="ko-KR" dirty="0">
                <a:solidFill>
                  <a:schemeClr val="tx2"/>
                </a:solidFill>
              </a:rPr>
              <a:t> dan positioning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2"/>
                </a:solidFill>
              </a:rPr>
              <a:t>nilai-nilai</a:t>
            </a:r>
            <a:r>
              <a:rPr lang="en-US" altLang="ko-KR" dirty="0">
                <a:solidFill>
                  <a:schemeClr val="tx2"/>
                </a:solidFill>
              </a:rPr>
              <a:t> juga </a:t>
            </a:r>
            <a:r>
              <a:rPr lang="en-US" altLang="ko-KR" dirty="0" err="1">
                <a:solidFill>
                  <a:schemeClr val="tx2"/>
                </a:solidFill>
              </a:rPr>
              <a:t>secara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implisit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disertakan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periklanan</a:t>
            </a:r>
            <a:r>
              <a:rPr lang="en-US" altLang="ko-KR" dirty="0">
                <a:solidFill>
                  <a:schemeClr val="tx2"/>
                </a:solidFill>
              </a:rPr>
              <a:t>,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pendekatan</a:t>
            </a:r>
            <a:r>
              <a:rPr lang="en-US" altLang="ko-KR" dirty="0">
                <a:solidFill>
                  <a:schemeClr val="tx2"/>
                </a:solidFill>
              </a:rPr>
              <a:t> dan </a:t>
            </a:r>
            <a:r>
              <a:rPr lang="en-US" altLang="ko-KR" dirty="0" err="1">
                <a:solidFill>
                  <a:schemeClr val="tx2"/>
                </a:solidFill>
              </a:rPr>
              <a:t>pelaksanaan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periklanan</a:t>
            </a:r>
            <a:r>
              <a:rPr lang="en-US" altLang="ko-KR" dirty="0">
                <a:solidFill>
                  <a:schemeClr val="tx2"/>
                </a:solidFill>
              </a:rPr>
              <a:t>. </a:t>
            </a:r>
            <a:r>
              <a:rPr lang="en-US" altLang="ko-KR" dirty="0" err="1">
                <a:solidFill>
                  <a:schemeClr val="tx2"/>
                </a:solidFill>
              </a:rPr>
              <a:t>nilai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kemanusiaan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telah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diukur</a:t>
            </a:r>
            <a:r>
              <a:rPr lang="en-US" altLang="ko-KR" dirty="0">
                <a:solidFill>
                  <a:schemeClr val="tx2"/>
                </a:solidFill>
              </a:rPr>
              <a:t> dan </a:t>
            </a:r>
            <a:r>
              <a:rPr lang="en-US" altLang="ko-KR" dirty="0" err="1">
                <a:solidFill>
                  <a:schemeClr val="tx2"/>
                </a:solidFill>
              </a:rPr>
              <a:t>dibandingkan</a:t>
            </a:r>
            <a:r>
              <a:rPr lang="en-US" altLang="ko-KR" dirty="0">
                <a:solidFill>
                  <a:schemeClr val="tx2"/>
                </a:solidFill>
              </a:rPr>
              <a:t> di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negara dan </a:t>
            </a:r>
            <a:r>
              <a:rPr lang="en-US" altLang="ko-KR" dirty="0" err="1">
                <a:solidFill>
                  <a:schemeClr val="tx2"/>
                </a:solidFill>
              </a:rPr>
              <a:t>lintas</a:t>
            </a:r>
            <a:r>
              <a:rPr lang="en-US" altLang="ko-KR" dirty="0">
                <a:solidFill>
                  <a:schemeClr val="tx2"/>
                </a:solidFill>
              </a:rPr>
              <a:t> negara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2"/>
                </a:solidFill>
              </a:rPr>
              <a:t>sistem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nilai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adalah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organisasi</a:t>
            </a:r>
            <a:r>
              <a:rPr lang="en-US" altLang="ko-KR" dirty="0">
                <a:solidFill>
                  <a:schemeClr val="tx2"/>
                </a:solidFill>
              </a:rPr>
              <a:t> yang </a:t>
            </a:r>
            <a:r>
              <a:rPr lang="en-US" altLang="ko-KR" dirty="0" err="1">
                <a:solidFill>
                  <a:schemeClr val="tx2"/>
                </a:solidFill>
              </a:rPr>
              <a:t>mempelajari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prinsip</a:t>
            </a:r>
            <a:r>
              <a:rPr lang="en-US" altLang="ko-KR" dirty="0">
                <a:solidFill>
                  <a:schemeClr val="tx2"/>
                </a:solidFill>
              </a:rPr>
              <a:t> dan </a:t>
            </a:r>
            <a:r>
              <a:rPr lang="en-US" altLang="ko-KR" dirty="0" err="1">
                <a:solidFill>
                  <a:schemeClr val="tx2"/>
                </a:solidFill>
              </a:rPr>
              <a:t>aturan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untuk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membantu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seseorang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memilih</a:t>
            </a:r>
            <a:r>
              <a:rPr lang="en-US" altLang="ko-KR" dirty="0">
                <a:solidFill>
                  <a:schemeClr val="tx2"/>
                </a:solidFill>
              </a:rPr>
              <a:t> di </a:t>
            </a:r>
            <a:r>
              <a:rPr lang="en-US" altLang="ko-KR" dirty="0" err="1">
                <a:solidFill>
                  <a:schemeClr val="tx2"/>
                </a:solidFill>
              </a:rPr>
              <a:t>antara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alternatif</a:t>
            </a:r>
            <a:r>
              <a:rPr lang="en-US" altLang="ko-KR" dirty="0">
                <a:solidFill>
                  <a:schemeClr val="tx2"/>
                </a:solidFill>
              </a:rPr>
              <a:t>, </a:t>
            </a:r>
            <a:r>
              <a:rPr lang="en-US" altLang="ko-KR" dirty="0" err="1">
                <a:solidFill>
                  <a:schemeClr val="tx2"/>
                </a:solidFill>
              </a:rPr>
              <a:t>menyelesaikan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konflik</a:t>
            </a:r>
            <a:r>
              <a:rPr lang="en-US" altLang="ko-KR" dirty="0">
                <a:solidFill>
                  <a:schemeClr val="tx2"/>
                </a:solidFill>
              </a:rPr>
              <a:t>, dan </a:t>
            </a:r>
            <a:r>
              <a:rPr lang="en-US" altLang="ko-KR" dirty="0" err="1">
                <a:solidFill>
                  <a:schemeClr val="tx2"/>
                </a:solidFill>
              </a:rPr>
              <a:t>membuat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keputusan</a:t>
            </a:r>
            <a:endParaRPr lang="en-US" altLang="ko-KR" dirty="0">
              <a:solidFill>
                <a:schemeClr val="tx2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2"/>
                </a:solidFill>
              </a:rPr>
              <a:t>values </a:t>
            </a:r>
            <a:r>
              <a:rPr lang="en-US" altLang="ko-KR" dirty="0" err="1">
                <a:solidFill>
                  <a:schemeClr val="tx2"/>
                </a:solidFill>
              </a:rPr>
              <a:t>dapat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menjadi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standar</a:t>
            </a:r>
            <a:r>
              <a:rPr lang="en-US" altLang="ko-KR" dirty="0">
                <a:solidFill>
                  <a:schemeClr val="tx2"/>
                </a:solidFill>
              </a:rPr>
              <a:t> yang </a:t>
            </a:r>
            <a:r>
              <a:rPr lang="en-US" altLang="ko-KR" dirty="0" err="1">
                <a:solidFill>
                  <a:schemeClr val="tx2"/>
                </a:solidFill>
              </a:rPr>
              <a:t>memandu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pilihan</a:t>
            </a:r>
            <a:r>
              <a:rPr lang="en-US" altLang="ko-KR" dirty="0">
                <a:solidFill>
                  <a:schemeClr val="tx2"/>
                </a:solidFill>
              </a:rPr>
              <a:t>, </a:t>
            </a:r>
            <a:r>
              <a:rPr lang="en-US" altLang="ko-KR" dirty="0" err="1">
                <a:solidFill>
                  <a:schemeClr val="tx2"/>
                </a:solidFill>
              </a:rPr>
              <a:t>keyakinan</a:t>
            </a:r>
            <a:r>
              <a:rPr lang="en-US" altLang="ko-KR" dirty="0">
                <a:solidFill>
                  <a:schemeClr val="tx2"/>
                </a:solidFill>
              </a:rPr>
              <a:t>, </a:t>
            </a:r>
            <a:r>
              <a:rPr lang="en-US" altLang="ko-KR" dirty="0" err="1">
                <a:solidFill>
                  <a:schemeClr val="tx2"/>
                </a:solidFill>
              </a:rPr>
              <a:t>sikap</a:t>
            </a:r>
            <a:r>
              <a:rPr lang="en-US" altLang="ko-KR" dirty="0">
                <a:solidFill>
                  <a:schemeClr val="tx2"/>
                </a:solidFill>
              </a:rPr>
              <a:t>, dan </a:t>
            </a:r>
            <a:r>
              <a:rPr lang="en-US" altLang="ko-KR" dirty="0" err="1">
                <a:solidFill>
                  <a:schemeClr val="tx2"/>
                </a:solidFill>
              </a:rPr>
              <a:t>tindakan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kita</a:t>
            </a:r>
            <a:endParaRPr lang="en-US" altLang="ko-KR" dirty="0">
              <a:solidFill>
                <a:schemeClr val="tx2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2"/>
                </a:solidFill>
              </a:rPr>
              <a:t>namun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peneliti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pemasaran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secara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teratur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mencoba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menunjukkan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bahwa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nilai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bisa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berubah</a:t>
            </a:r>
            <a:r>
              <a:rPr lang="en-US" altLang="ko-KR" dirty="0">
                <a:solidFill>
                  <a:schemeClr val="tx2"/>
                </a:solidFill>
              </a:rPr>
              <a:t>, yang </a:t>
            </a:r>
            <a:r>
              <a:rPr lang="en-US" altLang="ko-KR" dirty="0" err="1">
                <a:solidFill>
                  <a:schemeClr val="tx2"/>
                </a:solidFill>
              </a:rPr>
              <a:t>biasanya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mereka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temukan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adalah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perubahan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cara</a:t>
            </a:r>
            <a:r>
              <a:rPr lang="en-US" altLang="ko-KR" dirty="0">
                <a:solidFill>
                  <a:schemeClr val="tx2"/>
                </a:solidFill>
              </a:rPr>
              <a:t> orang </a:t>
            </a:r>
            <a:r>
              <a:rPr lang="en-US" altLang="ko-KR" dirty="0" err="1">
                <a:solidFill>
                  <a:schemeClr val="tx2"/>
                </a:solidFill>
              </a:rPr>
              <a:t>mengekspresikan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nilai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mereka</a:t>
            </a:r>
            <a:r>
              <a:rPr lang="en-US" altLang="ko-KR" dirty="0">
                <a:solidFill>
                  <a:schemeClr val="tx2"/>
                </a:solidFill>
              </a:rPr>
              <a:t> yang pada </a:t>
            </a:r>
            <a:r>
              <a:rPr lang="en-US" altLang="ko-KR" dirty="0" err="1">
                <a:solidFill>
                  <a:schemeClr val="tx2"/>
                </a:solidFill>
              </a:rPr>
              <a:t>dasarnya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adalah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perubahan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dalam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simbol</a:t>
            </a:r>
            <a:r>
              <a:rPr lang="en-US" altLang="ko-KR" dirty="0">
                <a:solidFill>
                  <a:schemeClr val="tx2"/>
                </a:solidFill>
              </a:rPr>
              <a:t> dan ritual </a:t>
            </a:r>
            <a:r>
              <a:rPr lang="en-US" altLang="ko-KR" dirty="0" err="1">
                <a:solidFill>
                  <a:schemeClr val="tx2"/>
                </a:solidFill>
              </a:rPr>
              <a:t>suatu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 err="1">
                <a:solidFill>
                  <a:schemeClr val="tx2"/>
                </a:solidFill>
              </a:rPr>
              <a:t>budaya</a:t>
            </a:r>
            <a:r>
              <a:rPr lang="en-US" altLang="ko-KR" dirty="0">
                <a:solidFill>
                  <a:schemeClr val="tx2"/>
                </a:solidFill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2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07704" y="2216178"/>
            <a:ext cx="811140" cy="654652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57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940100" y="174990"/>
            <a:ext cx="709228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MENDEFINISIKAN BUDAYA</a:t>
            </a:r>
          </a:p>
        </p:txBody>
      </p:sp>
      <p:sp>
        <p:nvSpPr>
          <p:cNvPr id="5" name="Oval 4"/>
          <p:cNvSpPr/>
          <p:nvPr/>
        </p:nvSpPr>
        <p:spPr>
          <a:xfrm>
            <a:off x="727295" y="10881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27295" y="202035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7295" y="295257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27295" y="388480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823373"/>
            <a:ext cx="5820187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onstantia" panose="02030602050306030303" pitchFamily="18" charset="0"/>
              </a:rPr>
              <a:t>“Everything that people have, think, and do as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onstantia" panose="02030602050306030303" pitchFamily="18" charset="0"/>
              </a:rPr>
              <a:t>members of a society” 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Constantia-Bold"/>
              </a:rPr>
              <a:t>(Ferraro, 2005)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mencakup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hal-hal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"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berhasil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" di masa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lalu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termasuk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keyakinan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sikap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norma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nilai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bersama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ditemukan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antara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penutur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tertentu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hidup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selama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periode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sejarah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wilayah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geografis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tertentu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merupakan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perekat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mengikat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kelompok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perbedaan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biasanya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mengacu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ekspresi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Meskipun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orang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tidak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beberapa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profesional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pemasaran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barat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cenderung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menganggap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sama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khususnya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western brand manager-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karena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terbiasa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mendefinisikan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merek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istilah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abstrak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kepribadian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identitas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–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benar-benar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yakin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universalitas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konsumen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1" name="Oval 21"/>
          <p:cNvSpPr>
            <a:spLocks noChangeAspect="1"/>
          </p:cNvSpPr>
          <p:nvPr/>
        </p:nvSpPr>
        <p:spPr>
          <a:xfrm>
            <a:off x="950298" y="3174127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2" name="Rectangle 9"/>
          <p:cNvSpPr/>
          <p:nvPr/>
        </p:nvSpPr>
        <p:spPr>
          <a:xfrm>
            <a:off x="975259" y="4136799"/>
            <a:ext cx="298013" cy="27896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ounded Rectangle 27"/>
          <p:cNvSpPr/>
          <p:nvPr/>
        </p:nvSpPr>
        <p:spPr>
          <a:xfrm>
            <a:off x="958476" y="2289972"/>
            <a:ext cx="331579" cy="25469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4" name="Rounded Rectangle 7"/>
          <p:cNvSpPr/>
          <p:nvPr/>
        </p:nvSpPr>
        <p:spPr>
          <a:xfrm>
            <a:off x="963719" y="1323030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940100" y="174990"/>
            <a:ext cx="709228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MENDEFINISIKAN BUDAYA</a:t>
            </a:r>
          </a:p>
        </p:txBody>
      </p:sp>
      <p:sp>
        <p:nvSpPr>
          <p:cNvPr id="5" name="Oval 4"/>
          <p:cNvSpPr/>
          <p:nvPr/>
        </p:nvSpPr>
        <p:spPr>
          <a:xfrm>
            <a:off x="727295" y="10881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27295" y="202035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7295" y="295257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27295" y="388480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823373"/>
            <a:ext cx="582018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semakin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banyak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nilai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dirumuskan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abstrak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semakin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universal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nampaknya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tetapi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pemasaran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kita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harus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mengungkapkan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nilai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motif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konkret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Contohnya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kebutuhan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secara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universal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sehat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namun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bagaimana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orang-orang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bertindak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menjaga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kesehatannya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bisa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berbeda-beda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Oval 21"/>
          <p:cNvSpPr>
            <a:spLocks noChangeAspect="1"/>
          </p:cNvSpPr>
          <p:nvPr/>
        </p:nvSpPr>
        <p:spPr>
          <a:xfrm>
            <a:off x="950298" y="3174127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2" name="Rectangle 9"/>
          <p:cNvSpPr/>
          <p:nvPr/>
        </p:nvSpPr>
        <p:spPr>
          <a:xfrm>
            <a:off x="975259" y="4136799"/>
            <a:ext cx="298013" cy="27896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ounded Rectangle 27"/>
          <p:cNvSpPr/>
          <p:nvPr/>
        </p:nvSpPr>
        <p:spPr>
          <a:xfrm>
            <a:off x="958476" y="2289972"/>
            <a:ext cx="331579" cy="25469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4" name="Rounded Rectangle 7"/>
          <p:cNvSpPr/>
          <p:nvPr/>
        </p:nvSpPr>
        <p:spPr>
          <a:xfrm>
            <a:off x="963719" y="1323030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138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270F1-C91B-4F82-BB20-038344CE52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D3F610-9BF4-470D-86E8-4AD0340FD6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8426-CB75-4B58-A8CA-A7F02714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864974"/>
            <a:ext cx="4615709" cy="3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467544" y="411510"/>
            <a:ext cx="7272808" cy="501090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CULTURE &amp; MARKETING STRATEGY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7624" y="1417588"/>
            <a:ext cx="6912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Identifikasi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utama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mempengaruhi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konsumsi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produk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Pastikan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bauran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pemasaran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menarik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Meneliti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perubahan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menyesuaikan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bauran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pemasaran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jika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diperlukan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Modifikasi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bauran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pemasaran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subkultur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jika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budayanya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heterogen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Waspadai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simbol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ritual</a:t>
            </a:r>
          </a:p>
        </p:txBody>
      </p:sp>
    </p:spTree>
    <p:extLst>
      <p:ext uri="{BB962C8B-B14F-4D97-AF65-F5344CB8AC3E}">
        <p14:creationId xmlns:p14="http://schemas.microsoft.com/office/powerpoint/2010/main" val="282202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437" y="-9582"/>
            <a:ext cx="2843808" cy="51435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16316" y="228004"/>
            <a:ext cx="7844116" cy="630070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STEREOTYPING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282" y="811488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bergantung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penggunaan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stereotip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efektif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karena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harus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menarik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perhatian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menciptakan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pengenalan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instan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menyederhanakan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kenyataan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demikian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harus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menggunakan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stereotip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berbeda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stereotip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berbeda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lain,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jelas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bahwa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sangat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berbahaya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jika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menggunakan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stereotip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nasional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kuat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periklanan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internasional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4" name="Rectangle 16"/>
          <p:cNvSpPr/>
          <p:nvPr/>
        </p:nvSpPr>
        <p:spPr>
          <a:xfrm rot="2700000">
            <a:off x="4161510" y="3518058"/>
            <a:ext cx="217001" cy="38904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01F30-B708-4EE5-B665-1E8C97A5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34424"/>
            <a:ext cx="4228971" cy="237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EC74E-7C39-45A6-A3A2-772339C9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26" y="2450768"/>
            <a:ext cx="3649659" cy="26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437" y="-9582"/>
            <a:ext cx="2843808" cy="51435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16316" y="228004"/>
            <a:ext cx="7844116" cy="630070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TANDA, SIMBOL DAN BODY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282" y="811488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tanda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simbol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penting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jaringan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asosiasi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memori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kita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: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kemasan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warna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huruf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Warna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makna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tertentu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seperti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warna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hitam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melambangkan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berkabung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western,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sedangkan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warna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berkabung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cina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warna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putih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gerak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tubuh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adalah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tanda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penting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: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gerak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tubuh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makna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positif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membuat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malu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anggota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lain.</a:t>
            </a:r>
          </a:p>
        </p:txBody>
      </p:sp>
      <p:sp>
        <p:nvSpPr>
          <p:cNvPr id="14" name="Rectangle 16"/>
          <p:cNvSpPr/>
          <p:nvPr/>
        </p:nvSpPr>
        <p:spPr>
          <a:xfrm rot="2700000">
            <a:off x="4161510" y="3518058"/>
            <a:ext cx="217001" cy="38904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B87A4-BFCD-4E97-AB08-9672AA3EC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8" y="2812176"/>
            <a:ext cx="3492751" cy="22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400" dirty="0"/>
              <a:t>BAHASA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843558"/>
            <a:ext cx="68736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Iklan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sering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kali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tidak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diterjemahkan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baik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oleh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budaya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lain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karena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perbedaan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dialek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CONTOH: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The Bacardi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ingin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menjual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minuman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disebut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Jerman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Pavane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tetapi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sangat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mirip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2"/>
                </a:solidFill>
                <a:cs typeface="Arial" pitchFamily="34" charset="0"/>
              </a:rPr>
              <a:t>pavian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artinya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"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Babon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(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monyet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)“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Sebuah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perusahaan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memasarkan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pasta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tomat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Timur Tengah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ditemukanbahwa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arab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frase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“tomato paste”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diterjemahkan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menjadi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“tomato glue“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Di negara-negara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Spanyol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kata-kata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arti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berbeda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. Kata 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ball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diterjemahkan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bahasa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Spanyol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sebagai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bola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, yang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artinya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b="1" dirty="0">
                <a:solidFill>
                  <a:schemeClr val="tx2"/>
                </a:solidFill>
                <a:cs typeface="Arial" pitchFamily="34" charset="0"/>
              </a:rPr>
              <a:t>ball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satu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negara,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revolusi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negara lain,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kebohongan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pemalsuan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bagi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 yang lain, dan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merupakan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kecabulan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yang lain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Bahkan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pelafalan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menyebabkan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masalah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: Wrigley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mengalami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kesulitan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menjual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permen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karet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Spearmint di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Jerman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sampai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produk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tersebut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diganti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ejaan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ke</a:t>
            </a:r>
            <a:r>
              <a:rPr lang="en-US" altLang="ko-KR" sz="16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2"/>
                </a:solidFill>
                <a:cs typeface="Arial" pitchFamily="34" charset="0"/>
              </a:rPr>
              <a:t>Speermint</a:t>
            </a:r>
            <a:endParaRPr lang="en-US" altLang="ko-KR" sz="16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0903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1087</Words>
  <Application>Microsoft Office PowerPoint</Application>
  <PresentationFormat>On-screen Show (16:9)</PresentationFormat>
  <Paragraphs>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맑은 고딕</vt:lpstr>
      <vt:lpstr>Arial</vt:lpstr>
      <vt:lpstr>Constantia</vt:lpstr>
      <vt:lpstr>Constantia-Bold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Acer</cp:lastModifiedBy>
  <cp:revision>125</cp:revision>
  <dcterms:created xsi:type="dcterms:W3CDTF">2016-12-05T23:26:54Z</dcterms:created>
  <dcterms:modified xsi:type="dcterms:W3CDTF">2021-04-01T09:27:34Z</dcterms:modified>
</cp:coreProperties>
</file>