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3"/>
    <p:sldId id="257" r:id="rId4"/>
    <p:sldId id="258" r:id="rId5"/>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5" r:id="rId31"/>
    <p:sldId id="286" r:id="rId32"/>
    <p:sldId id="287" r:id="rId33"/>
    <p:sldId id="288" r:id="rId34"/>
    <p:sldId id="291"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5B23B9C0-5BB0-4992-A8A3-8A19DED28BD0}" type="doc">
      <dgm:prSet loTypeId="urn:microsoft.com/office/officeart/2005/8/layout/hierarchy2" loCatId="hierarchy" qsTypeId="urn:microsoft.com/office/officeart/2005/8/quickstyle/simple1" qsCatId="simple" csTypeId="urn:microsoft.com/office/officeart/2005/8/colors/colorful4" csCatId="colorful" phldr="1"/>
      <dgm:spPr/>
      <dgm:t>
        <a:bodyPr/>
        <a:lstStyle/>
        <a:p>
          <a:endParaRPr lang="id-ID"/>
        </a:p>
      </dgm:t>
    </dgm:pt>
    <dgm:pt modelId="{4FCDC10A-9B27-46AE-9E47-4C2EED905DD4}">
      <dgm:prSet phldrT="[Text]"/>
      <dgm:spPr/>
      <dgm:t>
        <a:bodyPr/>
        <a:lstStyle/>
        <a:p>
          <a:r>
            <a:rPr lang="id-ID" dirty="0" smtClean="0"/>
            <a:t>PUA</a:t>
          </a:r>
          <a:endParaRPr lang="id-ID" dirty="0"/>
        </a:p>
      </dgm:t>
    </dgm:pt>
    <dgm:pt modelId="{1A4E1284-6D8B-4038-816C-04CD04F04EEB}" cxnId="{98DA8D6A-5A65-45B8-A307-F95BECBC3F33}" type="parTrans">
      <dgm:prSet/>
      <dgm:spPr/>
      <dgm:t>
        <a:bodyPr/>
        <a:lstStyle/>
        <a:p>
          <a:endParaRPr lang="id-ID"/>
        </a:p>
      </dgm:t>
    </dgm:pt>
    <dgm:pt modelId="{91041239-FB16-48C6-993C-BA0D7EB90D15}" cxnId="{98DA8D6A-5A65-45B8-A307-F95BECBC3F33}" type="sibTrans">
      <dgm:prSet/>
      <dgm:spPr/>
      <dgm:t>
        <a:bodyPr/>
        <a:lstStyle/>
        <a:p>
          <a:endParaRPr lang="id-ID"/>
        </a:p>
      </dgm:t>
    </dgm:pt>
    <dgm:pt modelId="{89254732-0F25-4B39-B163-46E5728E1242}">
      <dgm:prSet phldrT="[Text]"/>
      <dgm:spPr/>
      <dgm:t>
        <a:bodyPr/>
        <a:lstStyle/>
        <a:p>
          <a:r>
            <a:rPr lang="id-ID" dirty="0" smtClean="0"/>
            <a:t>Akut</a:t>
          </a:r>
          <a:endParaRPr lang="id-ID" dirty="0"/>
        </a:p>
      </dgm:t>
    </dgm:pt>
    <dgm:pt modelId="{A0B87D0D-78ED-4732-AACB-18D0AEE0EF37}" cxnId="{805F4806-C78E-4D11-866D-3ECE534FCCAD}" type="parTrans">
      <dgm:prSet>
        <dgm:style>
          <a:lnRef idx="1">
            <a:schemeClr val="dk1"/>
          </a:lnRef>
          <a:fillRef idx="0">
            <a:schemeClr val="dk1"/>
          </a:fillRef>
          <a:effectRef idx="0">
            <a:schemeClr val="dk1"/>
          </a:effectRef>
          <a:fontRef idx="minor">
            <a:schemeClr val="tx1"/>
          </a:fontRef>
        </dgm:style>
      </dgm:prSet>
      <dgm:spPr/>
      <dgm:t>
        <a:bodyPr/>
        <a:lstStyle/>
        <a:p>
          <a:endParaRPr lang="id-ID"/>
        </a:p>
      </dgm:t>
    </dgm:pt>
    <dgm:pt modelId="{F305B0F3-B029-4ACE-9D6E-04D7FAE79CB7}" cxnId="{805F4806-C78E-4D11-866D-3ECE534FCCAD}" type="sibTrans">
      <dgm:prSet/>
      <dgm:spPr/>
      <dgm:t>
        <a:bodyPr/>
        <a:lstStyle/>
        <a:p>
          <a:endParaRPr lang="id-ID"/>
        </a:p>
      </dgm:t>
    </dgm:pt>
    <dgm:pt modelId="{FEAC119C-91FE-4067-A067-4F9C7AF3229C}">
      <dgm:prSet phldrT="[Text]" custT="1"/>
      <dgm:spPr/>
      <dgm:t>
        <a:bodyPr/>
        <a:lstStyle/>
        <a:p>
          <a:r>
            <a:rPr lang="id-ID" sz="1600" dirty="0" smtClean="0"/>
            <a:t>perdarahan haid yang banyak sehingga perlu dilakukan penanganan yang cepat untuk mencegah kehilangan darah. </a:t>
          </a:r>
          <a:endParaRPr lang="id-ID" sz="1600" dirty="0"/>
        </a:p>
      </dgm:t>
    </dgm:pt>
    <dgm:pt modelId="{66255B8F-DE55-427F-9820-7D4ADDE2E9CE}" cxnId="{9A1D680B-4064-4A27-88FD-8C18B89D4A37}" type="parTrans">
      <dgm:prSet>
        <dgm:style>
          <a:lnRef idx="1">
            <a:schemeClr val="dk1"/>
          </a:lnRef>
          <a:fillRef idx="0">
            <a:schemeClr val="dk1"/>
          </a:fillRef>
          <a:effectRef idx="0">
            <a:schemeClr val="dk1"/>
          </a:effectRef>
          <a:fontRef idx="minor">
            <a:schemeClr val="tx1"/>
          </a:fontRef>
        </dgm:style>
      </dgm:prSet>
      <dgm:spPr/>
      <dgm:t>
        <a:bodyPr/>
        <a:lstStyle/>
        <a:p>
          <a:endParaRPr lang="id-ID"/>
        </a:p>
      </dgm:t>
    </dgm:pt>
    <dgm:pt modelId="{BB1A825D-CB4C-454D-9D34-3BBDECF4E65D}" cxnId="{9A1D680B-4064-4A27-88FD-8C18B89D4A37}" type="sibTrans">
      <dgm:prSet/>
      <dgm:spPr/>
      <dgm:t>
        <a:bodyPr/>
        <a:lstStyle/>
        <a:p>
          <a:endParaRPr lang="id-ID"/>
        </a:p>
      </dgm:t>
    </dgm:pt>
    <dgm:pt modelId="{DBE110A2-85D9-4FBE-B6E4-67A9EF6E4D52}">
      <dgm:prSet phldrT="[Text]"/>
      <dgm:spPr/>
      <dgm:t>
        <a:bodyPr/>
        <a:lstStyle/>
        <a:p>
          <a:r>
            <a:rPr lang="id-ID" dirty="0" smtClean="0"/>
            <a:t>intermenstrual bleeding</a:t>
          </a:r>
          <a:endParaRPr lang="id-ID" dirty="0"/>
        </a:p>
      </dgm:t>
    </dgm:pt>
    <dgm:pt modelId="{6BEFBD19-FEF3-456A-AAFD-BD0E2353AA8F}" cxnId="{549BBB04-0854-40AB-AA3F-9AA2D8ABF2C8}" type="parTrans">
      <dgm:prSet>
        <dgm:style>
          <a:lnRef idx="1">
            <a:schemeClr val="dk1"/>
          </a:lnRef>
          <a:fillRef idx="0">
            <a:schemeClr val="dk1"/>
          </a:fillRef>
          <a:effectRef idx="0">
            <a:schemeClr val="dk1"/>
          </a:effectRef>
          <a:fontRef idx="minor">
            <a:schemeClr val="tx1"/>
          </a:fontRef>
        </dgm:style>
      </dgm:prSet>
      <dgm:spPr/>
      <dgm:t>
        <a:bodyPr/>
        <a:lstStyle/>
        <a:p>
          <a:endParaRPr lang="id-ID"/>
        </a:p>
      </dgm:t>
    </dgm:pt>
    <dgm:pt modelId="{845BEB22-6EF7-4A40-9C45-B200E06E03EE}" cxnId="{549BBB04-0854-40AB-AA3F-9AA2D8ABF2C8}" type="sibTrans">
      <dgm:prSet/>
      <dgm:spPr/>
      <dgm:t>
        <a:bodyPr/>
        <a:lstStyle/>
        <a:p>
          <a:endParaRPr lang="id-ID"/>
        </a:p>
      </dgm:t>
    </dgm:pt>
    <dgm:pt modelId="{EBE08F44-18B9-4D55-B289-0E14C3F6F0BC}">
      <dgm:prSet phldrT="[Text]" custT="1"/>
      <dgm:spPr/>
      <dgm:t>
        <a:bodyPr/>
        <a:lstStyle/>
        <a:p>
          <a:r>
            <a:rPr lang="id-ID" sz="1600" b="0" dirty="0" smtClean="0"/>
            <a:t>perdarahan uterus abnormal yang telah terjadi lebih dari 3 bulan</a:t>
          </a:r>
          <a:endParaRPr lang="id-ID" sz="1600" b="0" dirty="0"/>
        </a:p>
      </dgm:t>
    </dgm:pt>
    <dgm:pt modelId="{77B78B8B-11E3-489E-9001-4A99999CB28F}" cxnId="{E1C9A6FD-6E66-4664-9356-EC7DE289F864}" type="sibTrans">
      <dgm:prSet/>
      <dgm:spPr/>
      <dgm:t>
        <a:bodyPr/>
        <a:lstStyle/>
        <a:p>
          <a:endParaRPr lang="id-ID"/>
        </a:p>
      </dgm:t>
    </dgm:pt>
    <dgm:pt modelId="{16915AAB-9A15-4D95-AAF2-2904251CDC63}" cxnId="{E1C9A6FD-6E66-4664-9356-EC7DE289F864}" type="parTrans">
      <dgm:prSet>
        <dgm:style>
          <a:lnRef idx="1">
            <a:schemeClr val="dk1"/>
          </a:lnRef>
          <a:fillRef idx="0">
            <a:schemeClr val="dk1"/>
          </a:fillRef>
          <a:effectRef idx="0">
            <a:schemeClr val="dk1"/>
          </a:effectRef>
          <a:fontRef idx="minor">
            <a:schemeClr val="tx1"/>
          </a:fontRef>
        </dgm:style>
      </dgm:prSet>
      <dgm:spPr/>
      <dgm:t>
        <a:bodyPr/>
        <a:lstStyle/>
        <a:p>
          <a:endParaRPr lang="id-ID"/>
        </a:p>
      </dgm:t>
    </dgm:pt>
    <dgm:pt modelId="{41EDBC1B-F40A-4545-A370-645D6003C2D1}">
      <dgm:prSet phldrT="[Text]"/>
      <dgm:spPr/>
      <dgm:t>
        <a:bodyPr/>
        <a:lstStyle/>
        <a:p>
          <a:r>
            <a:rPr lang="id-ID" dirty="0" smtClean="0"/>
            <a:t>Kronik</a:t>
          </a:r>
          <a:endParaRPr lang="id-ID" dirty="0"/>
        </a:p>
      </dgm:t>
    </dgm:pt>
    <dgm:pt modelId="{413B7ECC-3BA1-49D4-AF1D-12E2026D778F}" cxnId="{E6A14403-6955-406C-80C1-85EF9DBD14A9}" type="sibTrans">
      <dgm:prSet/>
      <dgm:spPr/>
      <dgm:t>
        <a:bodyPr/>
        <a:lstStyle/>
        <a:p>
          <a:endParaRPr lang="id-ID"/>
        </a:p>
      </dgm:t>
    </dgm:pt>
    <dgm:pt modelId="{832BB890-B409-48CE-84C4-B2B35A4D473E}" cxnId="{E6A14403-6955-406C-80C1-85EF9DBD14A9}" type="parTrans">
      <dgm:prSet>
        <dgm:style>
          <a:lnRef idx="1">
            <a:schemeClr val="dk1"/>
          </a:lnRef>
          <a:fillRef idx="0">
            <a:schemeClr val="dk1"/>
          </a:fillRef>
          <a:effectRef idx="0">
            <a:schemeClr val="dk1"/>
          </a:effectRef>
          <a:fontRef idx="minor">
            <a:schemeClr val="tx1"/>
          </a:fontRef>
        </dgm:style>
      </dgm:prSet>
      <dgm:spPr/>
      <dgm:t>
        <a:bodyPr/>
        <a:lstStyle/>
        <a:p>
          <a:endParaRPr lang="id-ID"/>
        </a:p>
      </dgm:t>
    </dgm:pt>
    <dgm:pt modelId="{66281D31-6676-47A0-B332-5223E8F3A4B1}" type="pres">
      <dgm:prSet presAssocID="{5B23B9C0-5BB0-4992-A8A3-8A19DED28BD0}" presName="diagram" presStyleCnt="0">
        <dgm:presLayoutVars>
          <dgm:chPref val="1"/>
          <dgm:dir/>
          <dgm:animOne val="branch"/>
          <dgm:animLvl val="lvl"/>
          <dgm:resizeHandles val="exact"/>
        </dgm:presLayoutVars>
      </dgm:prSet>
      <dgm:spPr/>
      <dgm:t>
        <a:bodyPr/>
        <a:lstStyle/>
        <a:p>
          <a:endParaRPr lang="id-ID"/>
        </a:p>
      </dgm:t>
    </dgm:pt>
    <dgm:pt modelId="{1E2069B1-791D-4DC7-A5ED-ECB211E45A0B}" type="pres">
      <dgm:prSet presAssocID="{4FCDC10A-9B27-46AE-9E47-4C2EED905DD4}" presName="root1" presStyleCnt="0"/>
      <dgm:spPr/>
    </dgm:pt>
    <dgm:pt modelId="{9636CA81-204D-441E-A05A-35D58E926200}" type="pres">
      <dgm:prSet presAssocID="{4FCDC10A-9B27-46AE-9E47-4C2EED905DD4}" presName="LevelOneTextNode" presStyleLbl="node0" presStyleIdx="0" presStyleCnt="1" custScaleX="56588">
        <dgm:presLayoutVars>
          <dgm:chPref val="3"/>
        </dgm:presLayoutVars>
      </dgm:prSet>
      <dgm:spPr/>
      <dgm:t>
        <a:bodyPr/>
        <a:lstStyle/>
        <a:p>
          <a:endParaRPr lang="id-ID"/>
        </a:p>
      </dgm:t>
    </dgm:pt>
    <dgm:pt modelId="{E1FAB90D-AD25-41D5-9DD0-CFBFA9A53F90}" type="pres">
      <dgm:prSet presAssocID="{4FCDC10A-9B27-46AE-9E47-4C2EED905DD4}" presName="level2hierChild" presStyleCnt="0"/>
      <dgm:spPr/>
    </dgm:pt>
    <dgm:pt modelId="{C33E9BDB-D027-45CA-B02E-A27753D0BBE2}" type="pres">
      <dgm:prSet presAssocID="{A0B87D0D-78ED-4732-AACB-18D0AEE0EF37}" presName="conn2-1" presStyleLbl="parChTrans1D2" presStyleIdx="0" presStyleCnt="3"/>
      <dgm:spPr/>
      <dgm:t>
        <a:bodyPr/>
        <a:lstStyle/>
        <a:p>
          <a:endParaRPr lang="id-ID"/>
        </a:p>
      </dgm:t>
    </dgm:pt>
    <dgm:pt modelId="{9369A070-D29A-4F58-A215-AE1D8DD83C12}" type="pres">
      <dgm:prSet presAssocID="{A0B87D0D-78ED-4732-AACB-18D0AEE0EF37}" presName="connTx" presStyleLbl="parChTrans1D2" presStyleIdx="0" presStyleCnt="3"/>
      <dgm:spPr/>
      <dgm:t>
        <a:bodyPr/>
        <a:lstStyle/>
        <a:p>
          <a:endParaRPr lang="id-ID"/>
        </a:p>
      </dgm:t>
    </dgm:pt>
    <dgm:pt modelId="{DD677BA3-29EA-42F7-97F2-602C26F41923}" type="pres">
      <dgm:prSet presAssocID="{89254732-0F25-4B39-B163-46E5728E1242}" presName="root2" presStyleCnt="0"/>
      <dgm:spPr/>
    </dgm:pt>
    <dgm:pt modelId="{0EA2FA38-8D3D-4677-A6A6-6FE72646901B}" type="pres">
      <dgm:prSet presAssocID="{89254732-0F25-4B39-B163-46E5728E1242}" presName="LevelTwoTextNode" presStyleLbl="node2" presStyleIdx="0" presStyleCnt="3" custScaleX="86941" custLinFactNeighborX="-25338" custLinFactNeighborY="3379">
        <dgm:presLayoutVars>
          <dgm:chPref val="3"/>
        </dgm:presLayoutVars>
      </dgm:prSet>
      <dgm:spPr/>
      <dgm:t>
        <a:bodyPr/>
        <a:lstStyle/>
        <a:p>
          <a:endParaRPr lang="id-ID"/>
        </a:p>
      </dgm:t>
    </dgm:pt>
    <dgm:pt modelId="{ED21F6FC-117B-4530-B984-EEBED0CAF5E0}" type="pres">
      <dgm:prSet presAssocID="{89254732-0F25-4B39-B163-46E5728E1242}" presName="level3hierChild" presStyleCnt="0"/>
      <dgm:spPr/>
    </dgm:pt>
    <dgm:pt modelId="{7ADD700D-D6BC-488C-B8C4-426EAB4FF290}" type="pres">
      <dgm:prSet presAssocID="{66255B8F-DE55-427F-9820-7D4ADDE2E9CE}" presName="conn2-1" presStyleLbl="parChTrans1D3" presStyleIdx="0" presStyleCnt="2"/>
      <dgm:spPr/>
      <dgm:t>
        <a:bodyPr/>
        <a:lstStyle/>
        <a:p>
          <a:endParaRPr lang="id-ID"/>
        </a:p>
      </dgm:t>
    </dgm:pt>
    <dgm:pt modelId="{DDD069EA-0887-499A-927A-A231570F0A82}" type="pres">
      <dgm:prSet presAssocID="{66255B8F-DE55-427F-9820-7D4ADDE2E9CE}" presName="connTx" presStyleLbl="parChTrans1D3" presStyleIdx="0" presStyleCnt="2"/>
      <dgm:spPr/>
      <dgm:t>
        <a:bodyPr/>
        <a:lstStyle/>
        <a:p>
          <a:endParaRPr lang="id-ID"/>
        </a:p>
      </dgm:t>
    </dgm:pt>
    <dgm:pt modelId="{C83FC9DF-98F0-4E26-8DD9-FA613B6CAEE7}" type="pres">
      <dgm:prSet presAssocID="{FEAC119C-91FE-4067-A067-4F9C7AF3229C}" presName="root2" presStyleCnt="0"/>
      <dgm:spPr/>
    </dgm:pt>
    <dgm:pt modelId="{89871614-58E2-4D2B-A6E1-5218A608039A}" type="pres">
      <dgm:prSet presAssocID="{FEAC119C-91FE-4067-A067-4F9C7AF3229C}" presName="LevelTwoTextNode" presStyleLbl="node3" presStyleIdx="0" presStyleCnt="2" custScaleX="250520" custLinFactNeighborX="-46324" custLinFactNeighborY="2531">
        <dgm:presLayoutVars>
          <dgm:chPref val="3"/>
        </dgm:presLayoutVars>
      </dgm:prSet>
      <dgm:spPr/>
      <dgm:t>
        <a:bodyPr/>
        <a:lstStyle/>
        <a:p>
          <a:endParaRPr lang="id-ID"/>
        </a:p>
      </dgm:t>
    </dgm:pt>
    <dgm:pt modelId="{C23BFC33-4140-4B12-BBF4-DDE4CD25ADB0}" type="pres">
      <dgm:prSet presAssocID="{FEAC119C-91FE-4067-A067-4F9C7AF3229C}" presName="level3hierChild" presStyleCnt="0"/>
      <dgm:spPr/>
    </dgm:pt>
    <dgm:pt modelId="{3F7E4BBE-0F82-4688-AEFF-168B4EDA3CEB}" type="pres">
      <dgm:prSet presAssocID="{832BB890-B409-48CE-84C4-B2B35A4D473E}" presName="conn2-1" presStyleLbl="parChTrans1D2" presStyleIdx="1" presStyleCnt="3"/>
      <dgm:spPr/>
      <dgm:t>
        <a:bodyPr/>
        <a:lstStyle/>
        <a:p>
          <a:endParaRPr lang="id-ID"/>
        </a:p>
      </dgm:t>
    </dgm:pt>
    <dgm:pt modelId="{A6E45039-1C78-4863-8247-2FDD29407293}" type="pres">
      <dgm:prSet presAssocID="{832BB890-B409-48CE-84C4-B2B35A4D473E}" presName="connTx" presStyleLbl="parChTrans1D2" presStyleIdx="1" presStyleCnt="3"/>
      <dgm:spPr/>
      <dgm:t>
        <a:bodyPr/>
        <a:lstStyle/>
        <a:p>
          <a:endParaRPr lang="id-ID"/>
        </a:p>
      </dgm:t>
    </dgm:pt>
    <dgm:pt modelId="{10E685CC-BA49-4373-91CC-8D74C98D3CF8}" type="pres">
      <dgm:prSet presAssocID="{41EDBC1B-F40A-4545-A370-645D6003C2D1}" presName="root2" presStyleCnt="0"/>
      <dgm:spPr/>
    </dgm:pt>
    <dgm:pt modelId="{3B5111E9-966C-4B19-BD73-C42C05FB983C}" type="pres">
      <dgm:prSet presAssocID="{41EDBC1B-F40A-4545-A370-645D6003C2D1}" presName="LevelTwoTextNode" presStyleLbl="node2" presStyleIdx="1" presStyleCnt="3" custScaleX="86941" custLinFactNeighborX="-25338" custLinFactNeighborY="2702">
        <dgm:presLayoutVars>
          <dgm:chPref val="3"/>
        </dgm:presLayoutVars>
      </dgm:prSet>
      <dgm:spPr/>
      <dgm:t>
        <a:bodyPr/>
        <a:lstStyle/>
        <a:p>
          <a:endParaRPr lang="id-ID"/>
        </a:p>
      </dgm:t>
    </dgm:pt>
    <dgm:pt modelId="{E0011D82-1E55-4CFD-9AC7-D46C61E34895}" type="pres">
      <dgm:prSet presAssocID="{41EDBC1B-F40A-4545-A370-645D6003C2D1}" presName="level3hierChild" presStyleCnt="0"/>
      <dgm:spPr/>
    </dgm:pt>
    <dgm:pt modelId="{BC28AF35-79BB-40D1-9D5E-5EAC74F006AE}" type="pres">
      <dgm:prSet presAssocID="{16915AAB-9A15-4D95-AAF2-2904251CDC63}" presName="conn2-1" presStyleLbl="parChTrans1D3" presStyleIdx="1" presStyleCnt="2"/>
      <dgm:spPr/>
      <dgm:t>
        <a:bodyPr/>
        <a:lstStyle/>
        <a:p>
          <a:endParaRPr lang="id-ID"/>
        </a:p>
      </dgm:t>
    </dgm:pt>
    <dgm:pt modelId="{D1F3896B-8249-4F07-825D-9CD122B8C2F1}" type="pres">
      <dgm:prSet presAssocID="{16915AAB-9A15-4D95-AAF2-2904251CDC63}" presName="connTx" presStyleLbl="parChTrans1D3" presStyleIdx="1" presStyleCnt="2"/>
      <dgm:spPr/>
      <dgm:t>
        <a:bodyPr/>
        <a:lstStyle/>
        <a:p>
          <a:endParaRPr lang="id-ID"/>
        </a:p>
      </dgm:t>
    </dgm:pt>
    <dgm:pt modelId="{8E1CB9AE-C1E5-45BF-8CD3-BFC356FA9653}" type="pres">
      <dgm:prSet presAssocID="{EBE08F44-18B9-4D55-B289-0E14C3F6F0BC}" presName="root2" presStyleCnt="0"/>
      <dgm:spPr/>
    </dgm:pt>
    <dgm:pt modelId="{D72E93B0-6D8E-4B55-8018-BD3A7A75609E}" type="pres">
      <dgm:prSet presAssocID="{EBE08F44-18B9-4D55-B289-0E14C3F6F0BC}" presName="LevelTwoTextNode" presStyleLbl="node3" presStyleIdx="1" presStyleCnt="2" custScaleX="249128" custLinFactNeighborX="-46324" custLinFactNeighborY="5233">
        <dgm:presLayoutVars>
          <dgm:chPref val="3"/>
        </dgm:presLayoutVars>
      </dgm:prSet>
      <dgm:spPr/>
      <dgm:t>
        <a:bodyPr/>
        <a:lstStyle/>
        <a:p>
          <a:endParaRPr lang="id-ID"/>
        </a:p>
      </dgm:t>
    </dgm:pt>
    <dgm:pt modelId="{A8AD1BDD-456F-4178-8429-12676D3B4886}" type="pres">
      <dgm:prSet presAssocID="{EBE08F44-18B9-4D55-B289-0E14C3F6F0BC}" presName="level3hierChild" presStyleCnt="0"/>
      <dgm:spPr/>
    </dgm:pt>
    <dgm:pt modelId="{DC4D5AA8-24EA-4FEF-89C0-7F1F2FA3CAE4}" type="pres">
      <dgm:prSet presAssocID="{6BEFBD19-FEF3-456A-AAFD-BD0E2353AA8F}" presName="conn2-1" presStyleLbl="parChTrans1D2" presStyleIdx="2" presStyleCnt="3"/>
      <dgm:spPr/>
      <dgm:t>
        <a:bodyPr/>
        <a:lstStyle/>
        <a:p>
          <a:endParaRPr lang="id-ID"/>
        </a:p>
      </dgm:t>
    </dgm:pt>
    <dgm:pt modelId="{98A0E547-C913-4824-8944-53CBCF9F08BD}" type="pres">
      <dgm:prSet presAssocID="{6BEFBD19-FEF3-456A-AAFD-BD0E2353AA8F}" presName="connTx" presStyleLbl="parChTrans1D2" presStyleIdx="2" presStyleCnt="3"/>
      <dgm:spPr/>
      <dgm:t>
        <a:bodyPr/>
        <a:lstStyle/>
        <a:p>
          <a:endParaRPr lang="id-ID"/>
        </a:p>
      </dgm:t>
    </dgm:pt>
    <dgm:pt modelId="{B65BFE6D-9988-4693-BE13-472CBE9237B5}" type="pres">
      <dgm:prSet presAssocID="{DBE110A2-85D9-4FBE-B6E4-67A9EF6E4D52}" presName="root2" presStyleCnt="0"/>
      <dgm:spPr/>
    </dgm:pt>
    <dgm:pt modelId="{0F619CC1-7DA6-4013-9D5D-1B2FC573035C}" type="pres">
      <dgm:prSet presAssocID="{DBE110A2-85D9-4FBE-B6E4-67A9EF6E4D52}" presName="LevelTwoTextNode" presStyleLbl="node2" presStyleIdx="2" presStyleCnt="3" custScaleX="86941" custLinFactNeighborX="-25338" custLinFactNeighborY="3379">
        <dgm:presLayoutVars>
          <dgm:chPref val="3"/>
        </dgm:presLayoutVars>
      </dgm:prSet>
      <dgm:spPr>
        <a:prstGeom prst="roundRect">
          <a:avLst/>
        </a:prstGeom>
      </dgm:spPr>
      <dgm:t>
        <a:bodyPr/>
        <a:lstStyle/>
        <a:p>
          <a:endParaRPr lang="id-ID"/>
        </a:p>
      </dgm:t>
    </dgm:pt>
    <dgm:pt modelId="{83BD9CDA-FBA9-4BAE-BBC6-7EBD58532FFA}" type="pres">
      <dgm:prSet presAssocID="{DBE110A2-85D9-4FBE-B6E4-67A9EF6E4D52}" presName="level3hierChild" presStyleCnt="0"/>
      <dgm:spPr/>
    </dgm:pt>
  </dgm:ptLst>
  <dgm:cxnLst>
    <dgm:cxn modelId="{3CF096CB-34BB-46E4-A38D-BA8E72AF3D3E}" type="presOf" srcId="{A0B87D0D-78ED-4732-AACB-18D0AEE0EF37}" destId="{C33E9BDB-D027-45CA-B02E-A27753D0BBE2}" srcOrd="0" destOrd="0" presId="urn:microsoft.com/office/officeart/2005/8/layout/hierarchy2"/>
    <dgm:cxn modelId="{E6A14403-6955-406C-80C1-85EF9DBD14A9}" srcId="{4FCDC10A-9B27-46AE-9E47-4C2EED905DD4}" destId="{41EDBC1B-F40A-4545-A370-645D6003C2D1}" srcOrd="1" destOrd="0" parTransId="{832BB890-B409-48CE-84C4-B2B35A4D473E}" sibTransId="{413B7ECC-3BA1-49D4-AF1D-12E2026D778F}"/>
    <dgm:cxn modelId="{56B99A9D-6998-4D22-AF94-2A28B0B44B2F}" type="presOf" srcId="{FEAC119C-91FE-4067-A067-4F9C7AF3229C}" destId="{89871614-58E2-4D2B-A6E1-5218A608039A}" srcOrd="0" destOrd="0" presId="urn:microsoft.com/office/officeart/2005/8/layout/hierarchy2"/>
    <dgm:cxn modelId="{D65B6DFD-EF7E-4046-8431-CAF99A8C79E8}" type="presOf" srcId="{EBE08F44-18B9-4D55-B289-0E14C3F6F0BC}" destId="{D72E93B0-6D8E-4B55-8018-BD3A7A75609E}" srcOrd="0" destOrd="0" presId="urn:microsoft.com/office/officeart/2005/8/layout/hierarchy2"/>
    <dgm:cxn modelId="{549BBB04-0854-40AB-AA3F-9AA2D8ABF2C8}" srcId="{4FCDC10A-9B27-46AE-9E47-4C2EED905DD4}" destId="{DBE110A2-85D9-4FBE-B6E4-67A9EF6E4D52}" srcOrd="2" destOrd="0" parTransId="{6BEFBD19-FEF3-456A-AAFD-BD0E2353AA8F}" sibTransId="{845BEB22-6EF7-4A40-9C45-B200E06E03EE}"/>
    <dgm:cxn modelId="{904B8F6E-197D-46F2-A92E-56C8F3CD4B8D}" type="presOf" srcId="{89254732-0F25-4B39-B163-46E5728E1242}" destId="{0EA2FA38-8D3D-4677-A6A6-6FE72646901B}" srcOrd="0" destOrd="0" presId="urn:microsoft.com/office/officeart/2005/8/layout/hierarchy2"/>
    <dgm:cxn modelId="{D25F8E56-D6AD-47D8-898B-31C78B8ED28F}" type="presOf" srcId="{6BEFBD19-FEF3-456A-AAFD-BD0E2353AA8F}" destId="{DC4D5AA8-24EA-4FEF-89C0-7F1F2FA3CAE4}" srcOrd="0" destOrd="0" presId="urn:microsoft.com/office/officeart/2005/8/layout/hierarchy2"/>
    <dgm:cxn modelId="{B2A2E2DF-D7A4-411F-AF98-1B91665E3919}" type="presOf" srcId="{41EDBC1B-F40A-4545-A370-645D6003C2D1}" destId="{3B5111E9-966C-4B19-BD73-C42C05FB983C}" srcOrd="0" destOrd="0" presId="urn:microsoft.com/office/officeart/2005/8/layout/hierarchy2"/>
    <dgm:cxn modelId="{66CD2FB7-AFF1-468B-A65A-74505E0373D4}" type="presOf" srcId="{5B23B9C0-5BB0-4992-A8A3-8A19DED28BD0}" destId="{66281D31-6676-47A0-B332-5223E8F3A4B1}" srcOrd="0" destOrd="0" presId="urn:microsoft.com/office/officeart/2005/8/layout/hierarchy2"/>
    <dgm:cxn modelId="{9A1D680B-4064-4A27-88FD-8C18B89D4A37}" srcId="{89254732-0F25-4B39-B163-46E5728E1242}" destId="{FEAC119C-91FE-4067-A067-4F9C7AF3229C}" srcOrd="0" destOrd="0" parTransId="{66255B8F-DE55-427F-9820-7D4ADDE2E9CE}" sibTransId="{BB1A825D-CB4C-454D-9D34-3BBDECF4E65D}"/>
    <dgm:cxn modelId="{9516B81E-AEA2-4D5B-A790-CB6852EA304B}" type="presOf" srcId="{16915AAB-9A15-4D95-AAF2-2904251CDC63}" destId="{BC28AF35-79BB-40D1-9D5E-5EAC74F006AE}" srcOrd="0" destOrd="0" presId="urn:microsoft.com/office/officeart/2005/8/layout/hierarchy2"/>
    <dgm:cxn modelId="{805F4806-C78E-4D11-866D-3ECE534FCCAD}" srcId="{4FCDC10A-9B27-46AE-9E47-4C2EED905DD4}" destId="{89254732-0F25-4B39-B163-46E5728E1242}" srcOrd="0" destOrd="0" parTransId="{A0B87D0D-78ED-4732-AACB-18D0AEE0EF37}" sibTransId="{F305B0F3-B029-4ACE-9D6E-04D7FAE79CB7}"/>
    <dgm:cxn modelId="{C0812CB8-8AFD-4E96-B5C0-611058CBD7A3}" type="presOf" srcId="{6BEFBD19-FEF3-456A-AAFD-BD0E2353AA8F}" destId="{98A0E547-C913-4824-8944-53CBCF9F08BD}" srcOrd="1" destOrd="0" presId="urn:microsoft.com/office/officeart/2005/8/layout/hierarchy2"/>
    <dgm:cxn modelId="{2771708A-BC81-4FAF-9D39-41A65B7AB040}" type="presOf" srcId="{832BB890-B409-48CE-84C4-B2B35A4D473E}" destId="{A6E45039-1C78-4863-8247-2FDD29407293}" srcOrd="1" destOrd="0" presId="urn:microsoft.com/office/officeart/2005/8/layout/hierarchy2"/>
    <dgm:cxn modelId="{685BC15D-45DF-4F22-B801-3CE9C430FDB5}" type="presOf" srcId="{DBE110A2-85D9-4FBE-B6E4-67A9EF6E4D52}" destId="{0F619CC1-7DA6-4013-9D5D-1B2FC573035C}" srcOrd="0" destOrd="0" presId="urn:microsoft.com/office/officeart/2005/8/layout/hierarchy2"/>
    <dgm:cxn modelId="{0622EEE9-812A-4610-A96B-75DEB3A21F7B}" type="presOf" srcId="{A0B87D0D-78ED-4732-AACB-18D0AEE0EF37}" destId="{9369A070-D29A-4F58-A215-AE1D8DD83C12}" srcOrd="1" destOrd="0" presId="urn:microsoft.com/office/officeart/2005/8/layout/hierarchy2"/>
    <dgm:cxn modelId="{1F9CA268-E403-4551-9C59-CF065FFFAD4E}" type="presOf" srcId="{66255B8F-DE55-427F-9820-7D4ADDE2E9CE}" destId="{DDD069EA-0887-499A-927A-A231570F0A82}" srcOrd="1" destOrd="0" presId="urn:microsoft.com/office/officeart/2005/8/layout/hierarchy2"/>
    <dgm:cxn modelId="{98DA8D6A-5A65-45B8-A307-F95BECBC3F33}" srcId="{5B23B9C0-5BB0-4992-A8A3-8A19DED28BD0}" destId="{4FCDC10A-9B27-46AE-9E47-4C2EED905DD4}" srcOrd="0" destOrd="0" parTransId="{1A4E1284-6D8B-4038-816C-04CD04F04EEB}" sibTransId="{91041239-FB16-48C6-993C-BA0D7EB90D15}"/>
    <dgm:cxn modelId="{E1C9A6FD-6E66-4664-9356-EC7DE289F864}" srcId="{41EDBC1B-F40A-4545-A370-645D6003C2D1}" destId="{EBE08F44-18B9-4D55-B289-0E14C3F6F0BC}" srcOrd="0" destOrd="0" parTransId="{16915AAB-9A15-4D95-AAF2-2904251CDC63}" sibTransId="{77B78B8B-11E3-489E-9001-4A99999CB28F}"/>
    <dgm:cxn modelId="{88798CC6-570D-42BB-A83F-97B32C0A5423}" type="presOf" srcId="{16915AAB-9A15-4D95-AAF2-2904251CDC63}" destId="{D1F3896B-8249-4F07-825D-9CD122B8C2F1}" srcOrd="1" destOrd="0" presId="urn:microsoft.com/office/officeart/2005/8/layout/hierarchy2"/>
    <dgm:cxn modelId="{0625C3C4-A04B-4958-A723-F23020D4ECD4}" type="presOf" srcId="{66255B8F-DE55-427F-9820-7D4ADDE2E9CE}" destId="{7ADD700D-D6BC-488C-B8C4-426EAB4FF290}" srcOrd="0" destOrd="0" presId="urn:microsoft.com/office/officeart/2005/8/layout/hierarchy2"/>
    <dgm:cxn modelId="{BABC35B3-C21B-40A8-ADF9-E747D642411B}" type="presOf" srcId="{4FCDC10A-9B27-46AE-9E47-4C2EED905DD4}" destId="{9636CA81-204D-441E-A05A-35D58E926200}" srcOrd="0" destOrd="0" presId="urn:microsoft.com/office/officeart/2005/8/layout/hierarchy2"/>
    <dgm:cxn modelId="{5B89438E-644C-43B1-A612-71898E439BD4}" type="presOf" srcId="{832BB890-B409-48CE-84C4-B2B35A4D473E}" destId="{3F7E4BBE-0F82-4688-AEFF-168B4EDA3CEB}" srcOrd="0" destOrd="0" presId="urn:microsoft.com/office/officeart/2005/8/layout/hierarchy2"/>
    <dgm:cxn modelId="{15FAFCC6-D7D5-4CCA-88C0-9A14FB149717}" type="presParOf" srcId="{66281D31-6676-47A0-B332-5223E8F3A4B1}" destId="{1E2069B1-791D-4DC7-A5ED-ECB211E45A0B}" srcOrd="0" destOrd="0" presId="urn:microsoft.com/office/officeart/2005/8/layout/hierarchy2"/>
    <dgm:cxn modelId="{870F3432-15F4-4347-9836-C78AC3A14F67}" type="presParOf" srcId="{1E2069B1-791D-4DC7-A5ED-ECB211E45A0B}" destId="{9636CA81-204D-441E-A05A-35D58E926200}" srcOrd="0" destOrd="0" presId="urn:microsoft.com/office/officeart/2005/8/layout/hierarchy2"/>
    <dgm:cxn modelId="{271D00BE-FE21-4016-A4E2-BE929DF17938}" type="presParOf" srcId="{1E2069B1-791D-4DC7-A5ED-ECB211E45A0B}" destId="{E1FAB90D-AD25-41D5-9DD0-CFBFA9A53F90}" srcOrd="1" destOrd="0" presId="urn:microsoft.com/office/officeart/2005/8/layout/hierarchy2"/>
    <dgm:cxn modelId="{AD55A296-6C2D-43B6-BBF2-62BF49D5B807}" type="presParOf" srcId="{E1FAB90D-AD25-41D5-9DD0-CFBFA9A53F90}" destId="{C33E9BDB-D027-45CA-B02E-A27753D0BBE2}" srcOrd="0" destOrd="0" presId="urn:microsoft.com/office/officeart/2005/8/layout/hierarchy2"/>
    <dgm:cxn modelId="{5A2DEA5C-C0E9-4992-8BDA-CCD9A4778274}" type="presParOf" srcId="{C33E9BDB-D027-45CA-B02E-A27753D0BBE2}" destId="{9369A070-D29A-4F58-A215-AE1D8DD83C12}" srcOrd="0" destOrd="0" presId="urn:microsoft.com/office/officeart/2005/8/layout/hierarchy2"/>
    <dgm:cxn modelId="{3DAD21F0-FE9D-4E05-827C-ED2030ED72D6}" type="presParOf" srcId="{E1FAB90D-AD25-41D5-9DD0-CFBFA9A53F90}" destId="{DD677BA3-29EA-42F7-97F2-602C26F41923}" srcOrd="1" destOrd="0" presId="urn:microsoft.com/office/officeart/2005/8/layout/hierarchy2"/>
    <dgm:cxn modelId="{97AD4494-1EBA-4243-B3E6-9E67E7FDB5CB}" type="presParOf" srcId="{DD677BA3-29EA-42F7-97F2-602C26F41923}" destId="{0EA2FA38-8D3D-4677-A6A6-6FE72646901B}" srcOrd="0" destOrd="0" presId="urn:microsoft.com/office/officeart/2005/8/layout/hierarchy2"/>
    <dgm:cxn modelId="{5B19CA56-4F13-4992-BC23-357480230215}" type="presParOf" srcId="{DD677BA3-29EA-42F7-97F2-602C26F41923}" destId="{ED21F6FC-117B-4530-B984-EEBED0CAF5E0}" srcOrd="1" destOrd="0" presId="urn:microsoft.com/office/officeart/2005/8/layout/hierarchy2"/>
    <dgm:cxn modelId="{1468F458-6418-4B74-A0FA-650AD0288C0B}" type="presParOf" srcId="{ED21F6FC-117B-4530-B984-EEBED0CAF5E0}" destId="{7ADD700D-D6BC-488C-B8C4-426EAB4FF290}" srcOrd="0" destOrd="0" presId="urn:microsoft.com/office/officeart/2005/8/layout/hierarchy2"/>
    <dgm:cxn modelId="{D50676DE-8507-4A00-A778-7D70B26CD5EF}" type="presParOf" srcId="{7ADD700D-D6BC-488C-B8C4-426EAB4FF290}" destId="{DDD069EA-0887-499A-927A-A231570F0A82}" srcOrd="0" destOrd="0" presId="urn:microsoft.com/office/officeart/2005/8/layout/hierarchy2"/>
    <dgm:cxn modelId="{70F09FB9-9078-4E4C-919E-98648F128612}" type="presParOf" srcId="{ED21F6FC-117B-4530-B984-EEBED0CAF5E0}" destId="{C83FC9DF-98F0-4E26-8DD9-FA613B6CAEE7}" srcOrd="1" destOrd="0" presId="urn:microsoft.com/office/officeart/2005/8/layout/hierarchy2"/>
    <dgm:cxn modelId="{F251E918-BE1C-4843-A536-DEC4FC00D169}" type="presParOf" srcId="{C83FC9DF-98F0-4E26-8DD9-FA613B6CAEE7}" destId="{89871614-58E2-4D2B-A6E1-5218A608039A}" srcOrd="0" destOrd="0" presId="urn:microsoft.com/office/officeart/2005/8/layout/hierarchy2"/>
    <dgm:cxn modelId="{FC257332-3F39-49E8-98CD-A52A72E66894}" type="presParOf" srcId="{C83FC9DF-98F0-4E26-8DD9-FA613B6CAEE7}" destId="{C23BFC33-4140-4B12-BBF4-DDE4CD25ADB0}" srcOrd="1" destOrd="0" presId="urn:microsoft.com/office/officeart/2005/8/layout/hierarchy2"/>
    <dgm:cxn modelId="{AE4419FC-70C9-4917-ACA0-2CB950BCE647}" type="presParOf" srcId="{E1FAB90D-AD25-41D5-9DD0-CFBFA9A53F90}" destId="{3F7E4BBE-0F82-4688-AEFF-168B4EDA3CEB}" srcOrd="2" destOrd="0" presId="urn:microsoft.com/office/officeart/2005/8/layout/hierarchy2"/>
    <dgm:cxn modelId="{753FE1E8-D0F6-475E-A77A-436DF9CA6213}" type="presParOf" srcId="{3F7E4BBE-0F82-4688-AEFF-168B4EDA3CEB}" destId="{A6E45039-1C78-4863-8247-2FDD29407293}" srcOrd="0" destOrd="0" presId="urn:microsoft.com/office/officeart/2005/8/layout/hierarchy2"/>
    <dgm:cxn modelId="{C1788331-A492-42D1-9C83-F44524E15C40}" type="presParOf" srcId="{E1FAB90D-AD25-41D5-9DD0-CFBFA9A53F90}" destId="{10E685CC-BA49-4373-91CC-8D74C98D3CF8}" srcOrd="3" destOrd="0" presId="urn:microsoft.com/office/officeart/2005/8/layout/hierarchy2"/>
    <dgm:cxn modelId="{CE396295-A3FC-4B4A-BAE8-6B25AB1A32FA}" type="presParOf" srcId="{10E685CC-BA49-4373-91CC-8D74C98D3CF8}" destId="{3B5111E9-966C-4B19-BD73-C42C05FB983C}" srcOrd="0" destOrd="0" presId="urn:microsoft.com/office/officeart/2005/8/layout/hierarchy2"/>
    <dgm:cxn modelId="{207E307E-ADBE-4C62-95C2-9631494D1BD4}" type="presParOf" srcId="{10E685CC-BA49-4373-91CC-8D74C98D3CF8}" destId="{E0011D82-1E55-4CFD-9AC7-D46C61E34895}" srcOrd="1" destOrd="0" presId="urn:microsoft.com/office/officeart/2005/8/layout/hierarchy2"/>
    <dgm:cxn modelId="{5E2AB2CE-F2BE-4F7D-8AEB-CB6B586E4984}" type="presParOf" srcId="{E0011D82-1E55-4CFD-9AC7-D46C61E34895}" destId="{BC28AF35-79BB-40D1-9D5E-5EAC74F006AE}" srcOrd="0" destOrd="0" presId="urn:microsoft.com/office/officeart/2005/8/layout/hierarchy2"/>
    <dgm:cxn modelId="{09CB73B9-23D9-485F-8ECC-88A72A69A6E2}" type="presParOf" srcId="{BC28AF35-79BB-40D1-9D5E-5EAC74F006AE}" destId="{D1F3896B-8249-4F07-825D-9CD122B8C2F1}" srcOrd="0" destOrd="0" presId="urn:microsoft.com/office/officeart/2005/8/layout/hierarchy2"/>
    <dgm:cxn modelId="{54AC1813-8EA2-4FCD-8D4C-9B0B0C2EE2C6}" type="presParOf" srcId="{E0011D82-1E55-4CFD-9AC7-D46C61E34895}" destId="{8E1CB9AE-C1E5-45BF-8CD3-BFC356FA9653}" srcOrd="1" destOrd="0" presId="urn:microsoft.com/office/officeart/2005/8/layout/hierarchy2"/>
    <dgm:cxn modelId="{91A6020D-3B36-41B3-88CD-64594E30FE02}" type="presParOf" srcId="{8E1CB9AE-C1E5-45BF-8CD3-BFC356FA9653}" destId="{D72E93B0-6D8E-4B55-8018-BD3A7A75609E}" srcOrd="0" destOrd="0" presId="urn:microsoft.com/office/officeart/2005/8/layout/hierarchy2"/>
    <dgm:cxn modelId="{8182882A-2F2B-48B8-A677-352D155267B7}" type="presParOf" srcId="{8E1CB9AE-C1E5-45BF-8CD3-BFC356FA9653}" destId="{A8AD1BDD-456F-4178-8429-12676D3B4886}" srcOrd="1" destOrd="0" presId="urn:microsoft.com/office/officeart/2005/8/layout/hierarchy2"/>
    <dgm:cxn modelId="{489FB22D-8C83-4AE2-ABD5-E04CF064B77A}" type="presParOf" srcId="{E1FAB90D-AD25-41D5-9DD0-CFBFA9A53F90}" destId="{DC4D5AA8-24EA-4FEF-89C0-7F1F2FA3CAE4}" srcOrd="4" destOrd="0" presId="urn:microsoft.com/office/officeart/2005/8/layout/hierarchy2"/>
    <dgm:cxn modelId="{542E88B1-F77E-4DAE-867C-1133D58FB0C9}" type="presParOf" srcId="{DC4D5AA8-24EA-4FEF-89C0-7F1F2FA3CAE4}" destId="{98A0E547-C913-4824-8944-53CBCF9F08BD}" srcOrd="0" destOrd="0" presId="urn:microsoft.com/office/officeart/2005/8/layout/hierarchy2"/>
    <dgm:cxn modelId="{728A7A9D-3B8B-4758-9D4D-849C34353CEF}" type="presParOf" srcId="{E1FAB90D-AD25-41D5-9DD0-CFBFA9A53F90}" destId="{B65BFE6D-9988-4693-BE13-472CBE9237B5}" srcOrd="5" destOrd="0" presId="urn:microsoft.com/office/officeart/2005/8/layout/hierarchy2"/>
    <dgm:cxn modelId="{A07BDBB1-2C4E-428A-B6EA-20E5A71153B2}" type="presParOf" srcId="{B65BFE6D-9988-4693-BE13-472CBE9237B5}" destId="{0F619CC1-7DA6-4013-9D5D-1B2FC573035C}" srcOrd="0" destOrd="0" presId="urn:microsoft.com/office/officeart/2005/8/layout/hierarchy2"/>
    <dgm:cxn modelId="{1C718613-0916-40A0-A2E7-5B44F2FCB089}" type="presParOf" srcId="{B65BFE6D-9988-4693-BE13-472CBE9237B5}" destId="{83BD9CDA-FBA9-4BAE-BBC6-7EBD58532FFA}" srcOrd="1" destOrd="0" presId="urn:microsoft.com/office/officeart/2005/8/layout/hierarchy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8802316" cy="5257800"/>
        <a:chOff x="0" y="0"/>
        <a:chExt cx="8802316" cy="5257800"/>
      </a:xfrm>
    </dsp:grpSpPr>
    <dsp:sp modelId="{9636CA81-204D-441E-A05A-35D58E926200}">
      <dsp:nvSpPr>
        <dsp:cNvPr id="3" name="Rounded Rectangle 2"/>
        <dsp:cNvSpPr/>
      </dsp:nvSpPr>
      <dsp:spPr bwMode="white">
        <a:xfrm>
          <a:off x="0" y="2164691"/>
          <a:ext cx="1050747" cy="928418"/>
        </a:xfrm>
        <a:prstGeom prst="roundRect">
          <a:avLst>
            <a:gd name="adj" fmla="val 10000"/>
          </a:avLst>
        </a:prstGeom>
      </dsp:spPr>
      <dsp:style>
        <a:lnRef idx="2">
          <a:schemeClr val="lt1"/>
        </a:lnRef>
        <a:fillRef idx="1">
          <a:schemeClr val="accent3"/>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id-ID" dirty="0" smtClean="0"/>
            <a:t>PUA</a:t>
          </a:r>
          <a:endParaRPr lang="id-ID" dirty="0"/>
        </a:p>
      </dsp:txBody>
      <dsp:txXfrm>
        <a:off x="0" y="2164691"/>
        <a:ext cx="1050747" cy="928418"/>
      </dsp:txXfrm>
    </dsp:sp>
    <dsp:sp modelId="{C33E9BDB-D027-45CA-B02E-A27753D0BBE2}">
      <dsp:nvSpPr>
        <dsp:cNvPr id="4" name="Freeform 3"/>
        <dsp:cNvSpPr/>
      </dsp:nvSpPr>
      <dsp:spPr bwMode="white">
        <a:xfrm>
          <a:off x="651134" y="2094853"/>
          <a:ext cx="1071475" cy="31784"/>
        </a:xfrm>
        <a:custGeom>
          <a:avLst/>
          <a:gdLst/>
          <a:ahLst/>
          <a:cxnLst/>
          <a:pathLst>
            <a:path w="1687" h="50">
              <a:moveTo>
                <a:pt x="629" y="841"/>
              </a:moveTo>
              <a:lnTo>
                <a:pt x="1058" y="-791"/>
              </a:lnTo>
            </a:path>
          </a:pathLst>
        </a:custGeom>
      </dsp:spPr>
      <dsp:style>
        <a:lnRef idx="1">
          <a:schemeClr val="dk1"/>
        </a:lnRef>
        <a:fillRef idx="0">
          <a:schemeClr val="dk1"/>
        </a:fillRef>
        <a:effectRef idx="0">
          <a:schemeClr val="dk1"/>
        </a:effectRef>
        <a:fontRef idx="minor">
          <a:schemeClr val="tx1"/>
        </a:fontRef>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id-ID">
            <a:solidFill>
              <a:schemeClr val="tx1"/>
            </a:solidFill>
          </a:endParaRPr>
        </a:p>
      </dsp:txBody>
      <dsp:txXfrm>
        <a:off x="651134" y="2094853"/>
        <a:ext cx="1071475" cy="31784"/>
      </dsp:txXfrm>
    </dsp:sp>
    <dsp:sp modelId="{0EA2FA38-8D3D-4677-A6A6-6FE72646901B}">
      <dsp:nvSpPr>
        <dsp:cNvPr id="5" name="Rounded Rectangle 4"/>
        <dsp:cNvSpPr/>
      </dsp:nvSpPr>
      <dsp:spPr bwMode="white">
        <a:xfrm>
          <a:off x="1322996" y="1128381"/>
          <a:ext cx="1614352" cy="928418"/>
        </a:xfrm>
        <a:prstGeom prst="roundRect">
          <a:avLst>
            <a:gd name="adj" fmla="val 10000"/>
          </a:avLst>
        </a:prstGeom>
      </dsp:spPr>
      <dsp:style>
        <a:lnRef idx="2">
          <a:schemeClr val="lt1"/>
        </a:lnRef>
        <a:fillRef idx="1">
          <a:schemeClr val="accent5">
            <a:hueOff val="0"/>
            <a:satOff val="0"/>
            <a:lumOff val="0"/>
            <a:alpha val="100000"/>
          </a:schemeClr>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id-ID" dirty="0" smtClean="0"/>
            <a:t>Akut</a:t>
          </a:r>
          <a:endParaRPr lang="id-ID" dirty="0"/>
        </a:p>
      </dsp:txBody>
      <dsp:txXfrm>
        <a:off x="1322996" y="1128381"/>
        <a:ext cx="1614352" cy="928418"/>
      </dsp:txXfrm>
    </dsp:sp>
    <dsp:sp modelId="{7ADD700D-D6BC-488C-B8C4-426EAB4FF290}">
      <dsp:nvSpPr>
        <dsp:cNvPr id="6" name="Freeform 5"/>
        <dsp:cNvSpPr/>
      </dsp:nvSpPr>
      <dsp:spPr bwMode="white">
        <a:xfrm>
          <a:off x="2937305" y="1572762"/>
          <a:ext cx="353147" cy="31784"/>
        </a:xfrm>
        <a:custGeom>
          <a:avLst/>
          <a:gdLst/>
          <a:ahLst/>
          <a:cxnLst/>
          <a:pathLst>
            <a:path w="556" h="50">
              <a:moveTo>
                <a:pt x="0" y="31"/>
              </a:moveTo>
              <a:lnTo>
                <a:pt x="556" y="19"/>
              </a:lnTo>
            </a:path>
          </a:pathLst>
        </a:custGeom>
      </dsp:spPr>
      <dsp:style>
        <a:lnRef idx="1">
          <a:schemeClr val="dk1"/>
        </a:lnRef>
        <a:fillRef idx="0">
          <a:schemeClr val="dk1"/>
        </a:fillRef>
        <a:effectRef idx="0">
          <a:schemeClr val="dk1"/>
        </a:effectRef>
        <a:fontRef idx="minor">
          <a:schemeClr val="tx1"/>
        </a:fontRef>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id-ID">
            <a:solidFill>
              <a:schemeClr val="tx1"/>
            </a:solidFill>
          </a:endParaRPr>
        </a:p>
      </dsp:txBody>
      <dsp:txXfrm>
        <a:off x="2937305" y="1572762"/>
        <a:ext cx="353147" cy="31784"/>
      </dsp:txXfrm>
    </dsp:sp>
    <dsp:sp modelId="{89871614-58E2-4D2B-A6E1-5218A608039A}">
      <dsp:nvSpPr>
        <dsp:cNvPr id="7" name="Rounded Rectangle 6"/>
        <dsp:cNvSpPr/>
      </dsp:nvSpPr>
      <dsp:spPr bwMode="white">
        <a:xfrm>
          <a:off x="3290407" y="1120508"/>
          <a:ext cx="4651747" cy="928418"/>
        </a:xfrm>
        <a:prstGeom prst="roundRect">
          <a:avLst>
            <a:gd name="adj" fmla="val 10000"/>
          </a:avLst>
        </a:prstGeom>
      </dsp:spPr>
      <dsp:style>
        <a:lnRef idx="2">
          <a:schemeClr val="lt1"/>
        </a:lnRef>
        <a:fillRef idx="1">
          <a:schemeClr val="accent6">
            <a:hueOff val="0"/>
            <a:satOff val="0"/>
            <a:lumOff val="0"/>
            <a:alpha val="100000"/>
          </a:schemeClr>
        </a:fillRef>
        <a:effectRef idx="0">
          <a:scrgbClr r="0" g="0" b="0"/>
        </a:effectRef>
        <a:fontRef idx="minor">
          <a:schemeClr val="lt1"/>
        </a:fontRef>
      </dsp:style>
      <dsp:txBody>
        <a:bodyPr lIns="10160" tIns="10160" rIns="10160" bIns="1016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id-ID" sz="1600" dirty="0" smtClean="0"/>
            <a:t>perdarahan haid yang banyak sehingga perlu dilakukan penanganan yang cepat untuk mencegah kehilangan darah. </a:t>
          </a:r>
          <a:endParaRPr lang="id-ID" sz="1600" dirty="0"/>
        </a:p>
      </dsp:txBody>
      <dsp:txXfrm>
        <a:off x="3290407" y="1120508"/>
        <a:ext cx="4651747" cy="928418"/>
      </dsp:txXfrm>
    </dsp:sp>
    <dsp:sp modelId="{3F7E4BBE-0F82-4688-AEFF-168B4EDA3CEB}">
      <dsp:nvSpPr>
        <dsp:cNvPr id="8" name="Freeform 7"/>
        <dsp:cNvSpPr/>
      </dsp:nvSpPr>
      <dsp:spPr bwMode="white">
        <a:xfrm>
          <a:off x="1050170" y="2625551"/>
          <a:ext cx="273403" cy="31784"/>
        </a:xfrm>
        <a:custGeom>
          <a:avLst/>
          <a:gdLst/>
          <a:ahLst/>
          <a:cxnLst/>
          <a:pathLst>
            <a:path w="431" h="50">
              <a:moveTo>
                <a:pt x="1" y="5"/>
              </a:moveTo>
              <a:lnTo>
                <a:pt x="430" y="45"/>
              </a:lnTo>
            </a:path>
          </a:pathLst>
        </a:custGeom>
      </dsp:spPr>
      <dsp:style>
        <a:lnRef idx="1">
          <a:schemeClr val="dk1"/>
        </a:lnRef>
        <a:fillRef idx="0">
          <a:schemeClr val="dk1"/>
        </a:fillRef>
        <a:effectRef idx="0">
          <a:schemeClr val="dk1"/>
        </a:effectRef>
        <a:fontRef idx="minor">
          <a:schemeClr val="tx1"/>
        </a:fontRef>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id-ID">
            <a:solidFill>
              <a:schemeClr val="tx1"/>
            </a:solidFill>
          </a:endParaRPr>
        </a:p>
      </dsp:txBody>
      <dsp:txXfrm>
        <a:off x="1050170" y="2625551"/>
        <a:ext cx="273403" cy="31784"/>
      </dsp:txXfrm>
    </dsp:sp>
    <dsp:sp modelId="{3B5111E9-966C-4B19-BD73-C42C05FB983C}">
      <dsp:nvSpPr>
        <dsp:cNvPr id="9" name="Rounded Rectangle 8"/>
        <dsp:cNvSpPr/>
      </dsp:nvSpPr>
      <dsp:spPr bwMode="white">
        <a:xfrm>
          <a:off x="1322996" y="2189777"/>
          <a:ext cx="1614352" cy="928418"/>
        </a:xfrm>
        <a:prstGeom prst="roundRect">
          <a:avLst>
            <a:gd name="adj" fmla="val 10000"/>
          </a:avLst>
        </a:prstGeom>
      </dsp:spPr>
      <dsp:style>
        <a:lnRef idx="2">
          <a:schemeClr val="lt1"/>
        </a:lnRef>
        <a:fillRef idx="1">
          <a:schemeClr val="accent5">
            <a:hueOff val="0"/>
            <a:satOff val="0"/>
            <a:lumOff val="0"/>
            <a:alpha val="100000"/>
          </a:schemeClr>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id-ID" dirty="0" smtClean="0"/>
            <a:t>Kronik</a:t>
          </a:r>
          <a:endParaRPr lang="id-ID" dirty="0"/>
        </a:p>
      </dsp:txBody>
      <dsp:txXfrm>
        <a:off x="1322996" y="2189777"/>
        <a:ext cx="1614352" cy="928418"/>
      </dsp:txXfrm>
    </dsp:sp>
    <dsp:sp modelId="{BC28AF35-79BB-40D1-9D5E-5EAC74F006AE}">
      <dsp:nvSpPr>
        <dsp:cNvPr id="10" name="Freeform 9"/>
        <dsp:cNvSpPr/>
      </dsp:nvSpPr>
      <dsp:spPr bwMode="white">
        <a:xfrm>
          <a:off x="2936958" y="2649843"/>
          <a:ext cx="353840" cy="31784"/>
        </a:xfrm>
        <a:custGeom>
          <a:avLst/>
          <a:gdLst/>
          <a:ahLst/>
          <a:cxnLst/>
          <a:pathLst>
            <a:path w="557" h="50">
              <a:moveTo>
                <a:pt x="1" y="7"/>
              </a:moveTo>
              <a:lnTo>
                <a:pt x="557" y="44"/>
              </a:lnTo>
            </a:path>
          </a:pathLst>
        </a:custGeom>
      </dsp:spPr>
      <dsp:style>
        <a:lnRef idx="1">
          <a:schemeClr val="dk1"/>
        </a:lnRef>
        <a:fillRef idx="0">
          <a:schemeClr val="dk1"/>
        </a:fillRef>
        <a:effectRef idx="0">
          <a:schemeClr val="dk1"/>
        </a:effectRef>
        <a:fontRef idx="minor">
          <a:schemeClr val="tx1"/>
        </a:fontRef>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id-ID">
            <a:solidFill>
              <a:schemeClr val="tx1"/>
            </a:solidFill>
          </a:endParaRPr>
        </a:p>
      </dsp:txBody>
      <dsp:txXfrm>
        <a:off x="2936958" y="2649843"/>
        <a:ext cx="353840" cy="31784"/>
      </dsp:txXfrm>
    </dsp:sp>
    <dsp:sp modelId="{D72E93B0-6D8E-4B55-8018-BD3A7A75609E}">
      <dsp:nvSpPr>
        <dsp:cNvPr id="11" name="Rounded Rectangle 10"/>
        <dsp:cNvSpPr/>
      </dsp:nvSpPr>
      <dsp:spPr bwMode="white">
        <a:xfrm>
          <a:off x="3290407" y="2213275"/>
          <a:ext cx="4625900" cy="928418"/>
        </a:xfrm>
        <a:prstGeom prst="roundRect">
          <a:avLst>
            <a:gd name="adj" fmla="val 10000"/>
          </a:avLst>
        </a:prstGeom>
      </dsp:spPr>
      <dsp:style>
        <a:lnRef idx="2">
          <a:schemeClr val="lt1"/>
        </a:lnRef>
        <a:fillRef idx="1">
          <a:schemeClr val="accent6">
            <a:hueOff val="0"/>
            <a:satOff val="0"/>
            <a:lumOff val="0"/>
            <a:alpha val="100000"/>
          </a:schemeClr>
        </a:fillRef>
        <a:effectRef idx="0">
          <a:scrgbClr r="0" g="0" b="0"/>
        </a:effectRef>
        <a:fontRef idx="minor">
          <a:schemeClr val="lt1"/>
        </a:fontRef>
      </dsp:style>
      <dsp:txBody>
        <a:bodyPr lIns="10160" tIns="10160" rIns="10160" bIns="1016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id-ID" sz="1600" b="0" dirty="0" smtClean="0"/>
            <a:t>perdarahan uterus abnormal yang telah terjadi lebih dari 3 bulan</a:t>
          </a:r>
          <a:endParaRPr lang="id-ID" sz="1600" b="0" dirty="0"/>
        </a:p>
      </dsp:txBody>
      <dsp:txXfrm>
        <a:off x="3290407" y="2213275"/>
        <a:ext cx="4625900" cy="928418"/>
      </dsp:txXfrm>
    </dsp:sp>
    <dsp:sp modelId="{DC4D5AA8-24EA-4FEF-89C0-7F1F2FA3CAE4}">
      <dsp:nvSpPr>
        <dsp:cNvPr id="12" name="Freeform 11"/>
        <dsp:cNvSpPr/>
      </dsp:nvSpPr>
      <dsp:spPr bwMode="white">
        <a:xfrm>
          <a:off x="620736" y="3162534"/>
          <a:ext cx="1132270" cy="31784"/>
        </a:xfrm>
        <a:custGeom>
          <a:avLst/>
          <a:gdLst/>
          <a:ahLst/>
          <a:cxnLst/>
          <a:pathLst>
            <a:path w="1783" h="50">
              <a:moveTo>
                <a:pt x="677" y="-840"/>
              </a:moveTo>
              <a:lnTo>
                <a:pt x="1106" y="890"/>
              </a:lnTo>
            </a:path>
          </a:pathLst>
        </a:custGeom>
      </dsp:spPr>
      <dsp:style>
        <a:lnRef idx="1">
          <a:schemeClr val="dk1"/>
        </a:lnRef>
        <a:fillRef idx="0">
          <a:schemeClr val="dk1"/>
        </a:fillRef>
        <a:effectRef idx="0">
          <a:schemeClr val="dk1"/>
        </a:effectRef>
        <a:fontRef idx="minor">
          <a:schemeClr val="tx1"/>
        </a:fontRef>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id-ID">
            <a:solidFill>
              <a:schemeClr val="tx1"/>
            </a:solidFill>
          </a:endParaRPr>
        </a:p>
      </dsp:txBody>
      <dsp:txXfrm>
        <a:off x="620736" y="3162534"/>
        <a:ext cx="1132270" cy="31784"/>
      </dsp:txXfrm>
    </dsp:sp>
    <dsp:sp modelId="{0F619CC1-7DA6-4013-9D5D-1B2FC573035C}">
      <dsp:nvSpPr>
        <dsp:cNvPr id="13" name="Rounded Rectangle 12"/>
        <dsp:cNvSpPr/>
      </dsp:nvSpPr>
      <dsp:spPr bwMode="white">
        <a:xfrm>
          <a:off x="1322996" y="3263743"/>
          <a:ext cx="1614352" cy="928418"/>
        </a:xfrm>
        <a:prstGeom prst="roundRect">
          <a:avLst/>
        </a:prstGeom>
      </dsp:spPr>
      <dsp:style>
        <a:lnRef idx="2">
          <a:schemeClr val="lt1"/>
        </a:lnRef>
        <a:fillRef idx="1">
          <a:schemeClr val="accent5">
            <a:hueOff val="0"/>
            <a:satOff val="0"/>
            <a:lumOff val="0"/>
            <a:alpha val="100000"/>
          </a:schemeClr>
        </a:fillRef>
        <a:effectRef idx="0">
          <a:scrgbClr r="0" g="0" b="0"/>
        </a:effectRef>
        <a:fontRef idx="minor">
          <a:schemeClr val="lt1"/>
        </a:fontRef>
      </dsp:style>
      <dsp:txBody>
        <a:bodyPr lIns="10795" tIns="10795" rIns="10795" bIns="10795"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id-ID" dirty="0" smtClean="0"/>
            <a:t>intermenstrual bleeding</a:t>
          </a:r>
          <a:endParaRPr lang="id-ID" dirty="0"/>
        </a:p>
      </dsp:txBody>
      <dsp:txXfrm>
        <a:off x="1322996" y="3263743"/>
        <a:ext cx="1614352" cy="92841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Slide Image Placeholder 1"/>
          <p:cNvSpPr>
            <a:spLocks noGrp="1" noRot="1" noChangeAspect="1" noTextEdit="1"/>
          </p:cNvSpPr>
          <p:nvPr>
            <p:ph type="sldImg"/>
          </p:nvPr>
        </p:nvSpPr>
        <p:spPr>
          <a:ln>
            <a:solidFill>
              <a:srgbClr val="000000"/>
            </a:solidFill>
            <a:miter/>
          </a:ln>
        </p:spPr>
      </p:sp>
      <p:sp>
        <p:nvSpPr>
          <p:cNvPr id="12290" name="Notes Placeholder 2"/>
          <p:cNvSpPr>
            <a:spLocks noGrp="1"/>
          </p:cNvSpPr>
          <p:nvPr>
            <p:ph type="body"/>
          </p:nvPr>
        </p:nvSpPr>
        <p:spPr>
          <a:noFill/>
          <a:ln>
            <a:noFill/>
          </a:ln>
        </p:spPr>
        <p:txBody>
          <a:bodyPr wrap="square" lIns="91440" tIns="45720" rIns="91440" bIns="45720" anchor="t" anchorCtr="0"/>
          <a:p>
            <a:pPr lvl="0" eaLnBrk="1" hangingPunct="1">
              <a:spcBef>
                <a:spcPct val="0"/>
              </a:spcBef>
            </a:pPr>
            <a:endParaRPr lang="en-US" dirty="0"/>
          </a:p>
        </p:txBody>
      </p:sp>
      <p:sp>
        <p:nvSpPr>
          <p:cNvPr id="12291" name="Slide Number Placeholder 3"/>
          <p:cNvSpPr>
            <a:spLocks noGrp="1"/>
          </p:cNvSpPr>
          <p:nvPr>
            <p:ph type="sldNum" sz="quarter"/>
          </p:nvPr>
        </p:nvSpPr>
        <p:spPr>
          <a:xfrm>
            <a:off x="3884613" y="8847138"/>
            <a:ext cx="2971800" cy="465137"/>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Calibri" panose="020F0502020204030204" charset="0"/>
              </a:rPr>
            </a:fld>
            <a:endParaRPr lang="en-US" altLang="zh-CN" sz="1200" dirty="0">
              <a:latin typeface="Calibri" panose="020F050202020403020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Slide Image Placeholder 1"/>
          <p:cNvSpPr>
            <a:spLocks noGrp="1" noRot="1" noChangeAspect="1" noTextEdit="1"/>
          </p:cNvSpPr>
          <p:nvPr>
            <p:ph type="sldImg"/>
          </p:nvPr>
        </p:nvSpPr>
        <p:spPr>
          <a:ln>
            <a:solidFill>
              <a:srgbClr val="000000"/>
            </a:solidFill>
            <a:miter/>
          </a:ln>
        </p:spPr>
      </p:sp>
      <p:sp>
        <p:nvSpPr>
          <p:cNvPr id="51202" name="Notes Placeholder 2"/>
          <p:cNvSpPr>
            <a:spLocks noGrp="1"/>
          </p:cNvSpPr>
          <p:nvPr>
            <p:ph type="body"/>
          </p:nvPr>
        </p:nvSpPr>
        <p:spPr>
          <a:noFill/>
          <a:ln>
            <a:noFill/>
          </a:ln>
        </p:spPr>
        <p:txBody>
          <a:bodyPr wrap="square" lIns="91440" tIns="45720" rIns="91440" bIns="45720" anchor="t" anchorCtr="0"/>
          <a:p>
            <a:pPr lvl="0" eaLnBrk="1" hangingPunct="1">
              <a:spcBef>
                <a:spcPct val="0"/>
              </a:spcBef>
            </a:pPr>
            <a:r>
              <a:rPr lang="en-US" dirty="0"/>
              <a:t>EEK : Estrogen Equin Konjugasi</a:t>
            </a:r>
            <a:endParaRPr lang="en-US" dirty="0"/>
          </a:p>
          <a:p>
            <a:pPr lvl="0" eaLnBrk="1" hangingPunct="1">
              <a:spcBef>
                <a:spcPct val="0"/>
              </a:spcBef>
            </a:pPr>
            <a:r>
              <a:rPr lang="en-US" dirty="0"/>
              <a:t>PKK : Pil Kontrasepsi Kombinasi</a:t>
            </a:r>
            <a:endParaRPr lang="en-US" dirty="0"/>
          </a:p>
        </p:txBody>
      </p:sp>
      <p:sp>
        <p:nvSpPr>
          <p:cNvPr id="51203" name="Slide Number Placeholder 3"/>
          <p:cNvSpPr>
            <a:spLocks noGrp="1"/>
          </p:cNvSpPr>
          <p:nvPr>
            <p:ph type="sldNum" sz="quarter"/>
          </p:nvPr>
        </p:nvSpPr>
        <p:spPr>
          <a:xfrm>
            <a:off x="3884613" y="8847138"/>
            <a:ext cx="2971800" cy="465137"/>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Calibri" panose="020F0502020204030204" charset="0"/>
              </a:rPr>
            </a:fld>
            <a:endParaRPr lang="en-US" altLang="zh-CN" sz="1200" dirty="0">
              <a:latin typeface="Calibri" panose="020F050202020403020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Slide Image Placeholder 1"/>
          <p:cNvSpPr>
            <a:spLocks noGrp="1" noRot="1" noChangeAspect="1" noTextEdit="1"/>
          </p:cNvSpPr>
          <p:nvPr>
            <p:ph type="sldImg"/>
          </p:nvPr>
        </p:nvSpPr>
        <p:spPr>
          <a:ln>
            <a:solidFill>
              <a:srgbClr val="000000"/>
            </a:solidFill>
            <a:miter/>
          </a:ln>
        </p:spPr>
      </p:sp>
      <p:sp>
        <p:nvSpPr>
          <p:cNvPr id="19458" name="Notes Placeholder 2"/>
          <p:cNvSpPr>
            <a:spLocks noGrp="1"/>
          </p:cNvSpPr>
          <p:nvPr>
            <p:ph type="body"/>
          </p:nvPr>
        </p:nvSpPr>
        <p:spPr>
          <a:noFill/>
          <a:ln>
            <a:noFill/>
          </a:ln>
        </p:spPr>
        <p:txBody>
          <a:bodyPr wrap="square" lIns="91440" tIns="45720" rIns="91440" bIns="45720" anchor="t" anchorCtr="0"/>
          <a:p>
            <a:pPr lvl="0" eaLnBrk="1" hangingPunct="1">
              <a:spcBef>
                <a:spcPct val="0"/>
              </a:spcBef>
            </a:pPr>
            <a:r>
              <a:rPr lang="en-US" dirty="0"/>
              <a:t>Menurut international federation of gynekologi dan obstetric , etiologi dari PUA disusun sesuai dengan akronim yaitu PALM COEIN. Sistem klasifikasi ini disusun atas pertimbangan bahwa seseorang pasien dapat memiliki 1 atau lebih penyebab PUA</a:t>
            </a:r>
            <a:endParaRPr lang="en-US" dirty="0"/>
          </a:p>
        </p:txBody>
      </p:sp>
      <p:sp>
        <p:nvSpPr>
          <p:cNvPr id="19459" name="Slide Number Placeholder 3"/>
          <p:cNvSpPr>
            <a:spLocks noGrp="1"/>
          </p:cNvSpPr>
          <p:nvPr>
            <p:ph type="sldNum" sz="quarter"/>
          </p:nvPr>
        </p:nvSpPr>
        <p:spPr>
          <a:xfrm>
            <a:off x="3884613" y="8847138"/>
            <a:ext cx="2971800" cy="465137"/>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Calibri" panose="020F0502020204030204" charset="0"/>
              </a:rPr>
            </a:fld>
            <a:endParaRPr lang="en-US" altLang="zh-CN" sz="1200" dirty="0">
              <a:latin typeface="Calibri" panose="020F050202020403020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Slide Image Placeholder 1"/>
          <p:cNvSpPr>
            <a:spLocks noGrp="1" noRot="1" noChangeAspect="1" noTextEdit="1"/>
          </p:cNvSpPr>
          <p:nvPr>
            <p:ph type="sldImg"/>
          </p:nvPr>
        </p:nvSpPr>
        <p:spPr>
          <a:ln>
            <a:solidFill>
              <a:srgbClr val="000000"/>
            </a:solidFill>
            <a:miter/>
          </a:ln>
        </p:spPr>
      </p:sp>
      <p:sp>
        <p:nvSpPr>
          <p:cNvPr id="21506" name="Notes Placeholder 2"/>
          <p:cNvSpPr>
            <a:spLocks noGrp="1"/>
          </p:cNvSpPr>
          <p:nvPr>
            <p:ph type="body"/>
          </p:nvPr>
        </p:nvSpPr>
        <p:spPr>
          <a:noFill/>
          <a:ln>
            <a:noFill/>
          </a:ln>
        </p:spPr>
        <p:txBody>
          <a:bodyPr wrap="square" lIns="91440" tIns="45720" rIns="91440" bIns="45720" anchor="t" anchorCtr="0"/>
          <a:p>
            <a:pPr lvl="0" eaLnBrk="1" hangingPunct="1">
              <a:spcBef>
                <a:spcPct val="0"/>
              </a:spcBef>
            </a:pPr>
            <a:r>
              <a:rPr lang="en-US" dirty="0"/>
              <a:t>Pertumbuhan lesi lunak pada lapisan endometrium uterus, baik bertangkai maupun tidak</a:t>
            </a:r>
            <a:endParaRPr lang="en-US" dirty="0"/>
          </a:p>
          <a:p>
            <a:pPr lvl="0" eaLnBrk="1" hangingPunct="1">
              <a:spcBef>
                <a:spcPct val="0"/>
              </a:spcBef>
            </a:pPr>
            <a:r>
              <a:rPr lang="en-US" dirty="0"/>
              <a:t>Atau muncul dengan gejala seperti  perdaarahan yg abnormal, nyeri</a:t>
            </a:r>
            <a:endParaRPr lang="en-US" dirty="0"/>
          </a:p>
          <a:p>
            <a:pPr lvl="0" eaLnBrk="1" hangingPunct="1">
              <a:spcBef>
                <a:spcPct val="0"/>
              </a:spcBef>
            </a:pPr>
            <a:endParaRPr lang="en-US" dirty="0"/>
          </a:p>
        </p:txBody>
      </p:sp>
      <p:sp>
        <p:nvSpPr>
          <p:cNvPr id="21507" name="Slide Number Placeholder 3"/>
          <p:cNvSpPr>
            <a:spLocks noGrp="1"/>
          </p:cNvSpPr>
          <p:nvPr>
            <p:ph type="sldNum" sz="quarter"/>
          </p:nvPr>
        </p:nvSpPr>
        <p:spPr>
          <a:xfrm>
            <a:off x="3884613" y="8847138"/>
            <a:ext cx="2971800" cy="465137"/>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Calibri" panose="020F0502020204030204" charset="0"/>
              </a:rPr>
            </a:fld>
            <a:endParaRPr lang="en-US" altLang="zh-CN" sz="1200" dirty="0">
              <a:latin typeface="Calibri" panose="020F050202020403020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Slide Image Placeholder 1"/>
          <p:cNvSpPr>
            <a:spLocks noGrp="1" noRot="1" noChangeAspect="1" noTextEdit="1"/>
          </p:cNvSpPr>
          <p:nvPr>
            <p:ph type="sldImg"/>
          </p:nvPr>
        </p:nvSpPr>
        <p:spPr>
          <a:ln>
            <a:solidFill>
              <a:srgbClr val="000000"/>
            </a:solidFill>
            <a:miter/>
          </a:ln>
        </p:spPr>
      </p:sp>
      <p:sp>
        <p:nvSpPr>
          <p:cNvPr id="23554" name="Notes Placeholder 2"/>
          <p:cNvSpPr>
            <a:spLocks noGrp="1"/>
          </p:cNvSpPr>
          <p:nvPr>
            <p:ph type="body"/>
          </p:nvPr>
        </p:nvSpPr>
        <p:spPr>
          <a:noFill/>
          <a:ln>
            <a:noFill/>
          </a:ln>
        </p:spPr>
        <p:txBody>
          <a:bodyPr wrap="square" lIns="91440" tIns="45720" rIns="91440" bIns="45720" anchor="t" anchorCtr="0"/>
          <a:p>
            <a:pPr lvl="0" eaLnBrk="1" hangingPunct="1">
              <a:spcBef>
                <a:spcPct val="0"/>
              </a:spcBef>
            </a:pPr>
            <a:r>
              <a:rPr lang="id-ID" altLang="x-none" dirty="0"/>
              <a:t>Adenomiosis ditandai dengan pembesaran rahim yang disebabkan oleh sisa ektopik dari endometrium yang terletak dalam di miometrium.</a:t>
            </a:r>
            <a:endParaRPr lang="en-US" dirty="0"/>
          </a:p>
          <a:p>
            <a:pPr lvl="0" eaLnBrk="1" hangingPunct="1">
              <a:spcBef>
                <a:spcPct val="0"/>
              </a:spcBef>
            </a:pPr>
            <a:r>
              <a:rPr lang="en-US" dirty="0"/>
              <a:t>Gejala yg timbul : nyeri haid, nyeri saat senggama, nyeri sebelum/sesudah haid, nyeri saat buang air besar dan nyeri pelvic.</a:t>
            </a:r>
            <a:endParaRPr lang="en-US" dirty="0"/>
          </a:p>
          <a:p>
            <a:pPr lvl="0" eaLnBrk="1" hangingPunct="1">
              <a:spcBef>
                <a:spcPct val="0"/>
              </a:spcBef>
            </a:pPr>
            <a:r>
              <a:rPr lang="en-US" dirty="0"/>
              <a:t>Adenomiosis dapat didiagnosis melalui pemeriksaan USG dan MRI. Namun, karna terbatasnya fasilitas MRI maka USG cukup untuk mendiagnosis.</a:t>
            </a:r>
            <a:endParaRPr lang="en-US" dirty="0"/>
          </a:p>
        </p:txBody>
      </p:sp>
      <p:sp>
        <p:nvSpPr>
          <p:cNvPr id="23555" name="Slide Number Placeholder 3"/>
          <p:cNvSpPr>
            <a:spLocks noGrp="1"/>
          </p:cNvSpPr>
          <p:nvPr>
            <p:ph type="sldNum" sz="quarter"/>
          </p:nvPr>
        </p:nvSpPr>
        <p:spPr>
          <a:xfrm>
            <a:off x="3884613" y="8847138"/>
            <a:ext cx="2971800" cy="465137"/>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Calibri" panose="020F0502020204030204" charset="0"/>
              </a:rPr>
            </a:fld>
            <a:endParaRPr lang="en-US" altLang="zh-CN" sz="1200" dirty="0">
              <a:latin typeface="Calibri" panose="020F050202020403020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Slide Image Placeholder 1"/>
          <p:cNvSpPr>
            <a:spLocks noGrp="1" noRot="1" noChangeAspect="1" noTextEdit="1"/>
          </p:cNvSpPr>
          <p:nvPr>
            <p:ph type="sldImg"/>
          </p:nvPr>
        </p:nvSpPr>
        <p:spPr>
          <a:ln>
            <a:solidFill>
              <a:srgbClr val="000000"/>
            </a:solidFill>
            <a:miter/>
          </a:ln>
        </p:spPr>
      </p:sp>
      <p:sp>
        <p:nvSpPr>
          <p:cNvPr id="25602" name="Notes Placeholder 2"/>
          <p:cNvSpPr>
            <a:spLocks noGrp="1"/>
          </p:cNvSpPr>
          <p:nvPr>
            <p:ph type="body"/>
          </p:nvPr>
        </p:nvSpPr>
        <p:spPr>
          <a:noFill/>
          <a:ln>
            <a:noFill/>
          </a:ln>
        </p:spPr>
        <p:txBody>
          <a:bodyPr wrap="square" lIns="91440" tIns="45720" rIns="91440" bIns="45720" anchor="t" anchorCtr="0"/>
          <a:p>
            <a:pPr lvl="0" eaLnBrk="1" hangingPunct="1">
              <a:spcBef>
                <a:spcPct val="0"/>
              </a:spcBef>
            </a:pPr>
            <a:r>
              <a:rPr lang="en-US" dirty="0"/>
              <a:t>Leiomioma adalah neoplasma jinak otot polos yang biasanya berasal dari miometrium. Leiomioma sering disebut sebagai mioma uter. </a:t>
            </a:r>
            <a:endParaRPr lang="en-US" dirty="0"/>
          </a:p>
          <a:p>
            <a:pPr lvl="0" eaLnBrk="1" hangingPunct="1">
              <a:spcBef>
                <a:spcPct val="0"/>
              </a:spcBef>
            </a:pPr>
            <a:r>
              <a:rPr lang="en-US" dirty="0"/>
              <a:t>Primer : adanya satu atau lebih leimioma pada pemeriksaan sonografi</a:t>
            </a:r>
            <a:endParaRPr lang="en-US" dirty="0"/>
          </a:p>
          <a:p>
            <a:pPr lvl="0" eaLnBrk="1" hangingPunct="1">
              <a:spcBef>
                <a:spcPct val="0"/>
              </a:spcBef>
            </a:pPr>
            <a:r>
              <a:rPr lang="en-US" dirty="0"/>
              <a:t>Sekunder : dokter mampu membedakan leimioma yang melibatkan rongga endometrium (SM) dengan yg lain karena lesi pada SM yg kemungkinan bias berkontribusi terhasap asal-usul PUA</a:t>
            </a:r>
            <a:endParaRPr lang="en-US" dirty="0"/>
          </a:p>
          <a:p>
            <a:pPr lvl="0" eaLnBrk="1" hangingPunct="1">
              <a:spcBef>
                <a:spcPct val="0"/>
              </a:spcBef>
            </a:pPr>
            <a:endParaRPr lang="en-US" dirty="0"/>
          </a:p>
        </p:txBody>
      </p:sp>
      <p:sp>
        <p:nvSpPr>
          <p:cNvPr id="25603" name="Slide Number Placeholder 3"/>
          <p:cNvSpPr>
            <a:spLocks noGrp="1"/>
          </p:cNvSpPr>
          <p:nvPr>
            <p:ph type="sldNum" sz="quarter"/>
          </p:nvPr>
        </p:nvSpPr>
        <p:spPr>
          <a:xfrm>
            <a:off x="3884613" y="8847138"/>
            <a:ext cx="2971800" cy="465137"/>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Calibri" panose="020F0502020204030204" charset="0"/>
              </a:rPr>
            </a:fld>
            <a:endParaRPr lang="en-US" altLang="zh-CN" sz="1200" dirty="0">
              <a:latin typeface="Calibri" panose="020F050202020403020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Slide Image Placeholder 1"/>
          <p:cNvSpPr>
            <a:spLocks noGrp="1" noRot="1" noChangeAspect="1" noTextEdit="1"/>
          </p:cNvSpPr>
          <p:nvPr>
            <p:ph type="sldImg"/>
          </p:nvPr>
        </p:nvSpPr>
        <p:spPr>
          <a:ln>
            <a:solidFill>
              <a:srgbClr val="000000"/>
            </a:solidFill>
            <a:miter/>
          </a:ln>
        </p:spPr>
      </p:sp>
      <p:sp>
        <p:nvSpPr>
          <p:cNvPr id="27650" name="Notes Placeholder 2"/>
          <p:cNvSpPr>
            <a:spLocks noGrp="1"/>
          </p:cNvSpPr>
          <p:nvPr>
            <p:ph type="body"/>
          </p:nvPr>
        </p:nvSpPr>
        <p:spPr>
          <a:noFill/>
          <a:ln>
            <a:noFill/>
          </a:ln>
        </p:spPr>
        <p:txBody>
          <a:bodyPr wrap="square" lIns="91440" tIns="45720" rIns="91440" bIns="45720" anchor="t" anchorCtr="0"/>
          <a:p>
            <a:pPr lvl="0" eaLnBrk="1" hangingPunct="1">
              <a:spcBef>
                <a:spcPct val="0"/>
              </a:spcBef>
            </a:pPr>
            <a:r>
              <a:rPr lang="en-US" dirty="0"/>
              <a:t>Klasifikasi : simple hyperplasia, simple atipik hiperplasia., kompleks atipik hiperplasia dan kompleks hiperplasia. </a:t>
            </a:r>
            <a:endParaRPr lang="en-US" dirty="0"/>
          </a:p>
          <a:p>
            <a:pPr lvl="0" eaLnBrk="1" hangingPunct="1">
              <a:spcBef>
                <a:spcPct val="0"/>
              </a:spcBef>
            </a:pPr>
            <a:r>
              <a:rPr lang="en-US" dirty="0"/>
              <a:t>Hiperplasia endometrium merupakan ssalah satu penyebab tersering .</a:t>
            </a:r>
            <a:endParaRPr lang="en-US" dirty="0"/>
          </a:p>
        </p:txBody>
      </p:sp>
      <p:sp>
        <p:nvSpPr>
          <p:cNvPr id="27651" name="Slide Number Placeholder 3"/>
          <p:cNvSpPr>
            <a:spLocks noGrp="1"/>
          </p:cNvSpPr>
          <p:nvPr>
            <p:ph type="sldNum" sz="quarter"/>
          </p:nvPr>
        </p:nvSpPr>
        <p:spPr>
          <a:xfrm>
            <a:off x="3884613" y="8847138"/>
            <a:ext cx="2971800" cy="465137"/>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Calibri" panose="020F0502020204030204" charset="0"/>
              </a:rPr>
            </a:fld>
            <a:endParaRPr lang="en-US" altLang="zh-CN" sz="1200" dirty="0">
              <a:latin typeface="Calibri" panose="020F050202020403020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Slide Image Placeholder 1"/>
          <p:cNvSpPr>
            <a:spLocks noGrp="1" noRot="1" noChangeAspect="1" noTextEdit="1"/>
          </p:cNvSpPr>
          <p:nvPr>
            <p:ph type="sldImg"/>
          </p:nvPr>
        </p:nvSpPr>
        <p:spPr>
          <a:ln>
            <a:solidFill>
              <a:srgbClr val="000000"/>
            </a:solidFill>
            <a:miter/>
          </a:ln>
        </p:spPr>
      </p:sp>
      <p:sp>
        <p:nvSpPr>
          <p:cNvPr id="34818" name="Notes Placeholder 2"/>
          <p:cNvSpPr>
            <a:spLocks noGrp="1"/>
          </p:cNvSpPr>
          <p:nvPr>
            <p:ph type="body"/>
          </p:nvPr>
        </p:nvSpPr>
        <p:spPr>
          <a:noFill/>
          <a:ln>
            <a:noFill/>
          </a:ln>
        </p:spPr>
        <p:txBody>
          <a:bodyPr wrap="square" lIns="91440" tIns="45720" rIns="91440" bIns="45720" anchor="t" anchorCtr="0"/>
          <a:p>
            <a:pPr lvl="0" eaLnBrk="1" hangingPunct="1">
              <a:spcBef>
                <a:spcPct val="0"/>
              </a:spcBef>
            </a:pPr>
            <a:r>
              <a:rPr lang="en-US" dirty="0"/>
              <a:t>Lesi yg dijumpai pada pasca koitus biasanya jinak. </a:t>
            </a:r>
            <a:endParaRPr lang="en-US" dirty="0"/>
          </a:p>
        </p:txBody>
      </p:sp>
      <p:sp>
        <p:nvSpPr>
          <p:cNvPr id="34819" name="Slide Number Placeholder 3"/>
          <p:cNvSpPr>
            <a:spLocks noGrp="1"/>
          </p:cNvSpPr>
          <p:nvPr>
            <p:ph type="sldNum" sz="quarter"/>
          </p:nvPr>
        </p:nvSpPr>
        <p:spPr>
          <a:xfrm>
            <a:off x="3884613" y="8847138"/>
            <a:ext cx="2971800" cy="465137"/>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Calibri" panose="020F0502020204030204" charset="0"/>
              </a:rPr>
            </a:fld>
            <a:endParaRPr lang="en-US" altLang="zh-CN" sz="1200" dirty="0">
              <a:latin typeface="Calibri" panose="020F050202020403020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Slide Image Placeholder 1"/>
          <p:cNvSpPr>
            <a:spLocks noGrp="1" noRot="1" noChangeAspect="1" noTextEdit="1"/>
          </p:cNvSpPr>
          <p:nvPr>
            <p:ph type="sldImg"/>
          </p:nvPr>
        </p:nvSpPr>
        <p:spPr>
          <a:ln>
            <a:solidFill>
              <a:srgbClr val="000000"/>
            </a:solidFill>
            <a:miter/>
          </a:ln>
        </p:spPr>
      </p:sp>
      <p:sp>
        <p:nvSpPr>
          <p:cNvPr id="43010" name="Notes Placeholder 2"/>
          <p:cNvSpPr>
            <a:spLocks noGrp="1"/>
          </p:cNvSpPr>
          <p:nvPr>
            <p:ph type="body"/>
          </p:nvPr>
        </p:nvSpPr>
        <p:spPr>
          <a:noFill/>
          <a:ln>
            <a:noFill/>
          </a:ln>
        </p:spPr>
        <p:txBody>
          <a:bodyPr wrap="square" lIns="91440" tIns="45720" rIns="91440" bIns="45720" anchor="t" anchorCtr="0"/>
          <a:p>
            <a:pPr lvl="0" eaLnBrk="1" hangingPunct="1">
              <a:spcBef>
                <a:spcPct val="0"/>
              </a:spcBef>
            </a:pPr>
            <a:r>
              <a:rPr lang="en-US" dirty="0"/>
              <a:t>Tes Bhcg untuk menentukan kadar  bhcg u/ mengeliminasi perdarahan yg berasal dari komplikasi kehamilan seperti abortus, kehamilan ektopik dan mola</a:t>
            </a:r>
            <a:endParaRPr lang="en-US" dirty="0"/>
          </a:p>
          <a:p>
            <a:pPr lvl="0" eaLnBrk="1" hangingPunct="1">
              <a:spcBef>
                <a:spcPct val="0"/>
              </a:spcBef>
            </a:pPr>
            <a:r>
              <a:rPr lang="en-US" dirty="0"/>
              <a:t>Kultur untuk mennentukan servisitis dengan melihat adanya sel darah merah dan neutrophil</a:t>
            </a:r>
            <a:endParaRPr lang="en-US" dirty="0"/>
          </a:p>
          <a:p>
            <a:pPr lvl="0" eaLnBrk="1" hangingPunct="1">
              <a:spcBef>
                <a:spcPct val="0"/>
              </a:spcBef>
            </a:pPr>
            <a:r>
              <a:rPr lang="en-US" dirty="0"/>
              <a:t>Kanker serviks dan endometrium jugaa dapat meneyababkan perdarahan yg abnormal sehingga dapat dilakukan papsmear</a:t>
            </a:r>
            <a:endParaRPr lang="en-US" dirty="0"/>
          </a:p>
          <a:p>
            <a:pPr lvl="0" eaLnBrk="1" hangingPunct="1">
              <a:spcBef>
                <a:spcPct val="0"/>
              </a:spcBef>
            </a:pPr>
            <a:r>
              <a:rPr lang="en-US" dirty="0"/>
              <a:t>Biopsi endo untuk meidentifikasi hiperplasia endometrium karena 80-90% wanita dengan kanker endometrium mengalami perdarahan abnormal</a:t>
            </a:r>
            <a:endParaRPr lang="en-US" dirty="0"/>
          </a:p>
        </p:txBody>
      </p:sp>
      <p:sp>
        <p:nvSpPr>
          <p:cNvPr id="43011" name="Slide Number Placeholder 3"/>
          <p:cNvSpPr>
            <a:spLocks noGrp="1"/>
          </p:cNvSpPr>
          <p:nvPr>
            <p:ph type="sldNum" sz="quarter"/>
          </p:nvPr>
        </p:nvSpPr>
        <p:spPr>
          <a:xfrm>
            <a:off x="3884613" y="8847138"/>
            <a:ext cx="2971800" cy="465137"/>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Calibri" panose="020F0502020204030204" charset="0"/>
              </a:rPr>
            </a:fld>
            <a:endParaRPr lang="en-US" altLang="zh-CN" sz="1200" dirty="0">
              <a:latin typeface="Calibri" panose="020F050202020403020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7" name="Slide Image Placeholder 1"/>
          <p:cNvSpPr>
            <a:spLocks noGrp="1" noRot="1" noChangeAspect="1" noTextEdit="1"/>
          </p:cNvSpPr>
          <p:nvPr>
            <p:ph type="sldImg"/>
          </p:nvPr>
        </p:nvSpPr>
        <p:spPr>
          <a:ln>
            <a:solidFill>
              <a:srgbClr val="000000"/>
            </a:solidFill>
            <a:miter/>
          </a:ln>
        </p:spPr>
      </p:sp>
      <p:sp>
        <p:nvSpPr>
          <p:cNvPr id="45058" name="Notes Placeholder 2"/>
          <p:cNvSpPr>
            <a:spLocks noGrp="1"/>
          </p:cNvSpPr>
          <p:nvPr>
            <p:ph type="body"/>
          </p:nvPr>
        </p:nvSpPr>
        <p:spPr>
          <a:noFill/>
          <a:ln>
            <a:noFill/>
          </a:ln>
        </p:spPr>
        <p:txBody>
          <a:bodyPr wrap="square" lIns="91440" tIns="45720" rIns="91440" bIns="45720" anchor="t" anchorCtr="0"/>
          <a:p>
            <a:pPr lvl="0" eaLnBrk="1" hangingPunct="1">
              <a:spcBef>
                <a:spcPct val="0"/>
              </a:spcBef>
            </a:pPr>
            <a:endParaRPr lang="en-US" dirty="0"/>
          </a:p>
        </p:txBody>
      </p:sp>
      <p:sp>
        <p:nvSpPr>
          <p:cNvPr id="45059" name="Slide Number Placeholder 3"/>
          <p:cNvSpPr>
            <a:spLocks noGrp="1"/>
          </p:cNvSpPr>
          <p:nvPr>
            <p:ph type="sldNum" sz="quarter"/>
          </p:nvPr>
        </p:nvSpPr>
        <p:spPr>
          <a:xfrm>
            <a:off x="3884613" y="8847138"/>
            <a:ext cx="2971800" cy="465137"/>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Calibri" panose="020F0502020204030204" charset="0"/>
              </a:rPr>
            </a:fld>
            <a:endParaRPr lang="en-US" altLang="zh-CN" sz="1200" dirty="0">
              <a:latin typeface="Calibri" panose="020F050202020403020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4.xml"/><Relationship Id="rId2" Type="http://schemas.openxmlformats.org/officeDocument/2006/relationships/image" Target="../media/image5.emf"/><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4.xml"/><Relationship Id="rId2" Type="http://schemas.openxmlformats.org/officeDocument/2006/relationships/image" Target="../media/image6.emf"/><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3307" y="2313940"/>
            <a:ext cx="10943167" cy="1082675"/>
          </a:xfrm>
        </p:spPr>
        <p:txBody>
          <a:bodyPr/>
          <a:lstStyle/>
          <a:p>
            <a:r>
              <a:rPr lang="en-ID" altLang="en-US" dirty="0">
                <a:latin typeface="Times New Roman" panose="02020603050405020304" charset="0"/>
                <a:cs typeface="Times New Roman" panose="02020603050405020304" charset="0"/>
              </a:rPr>
              <a:t>PERDARAHAN UTERUS ABNORMAL</a:t>
            </a:r>
            <a:endParaRPr lang="en-ID" altLang="en-US" dirty="0">
              <a:latin typeface="Times New Roman" panose="02020603050405020304" charset="0"/>
              <a:cs typeface="Times New Roman" panose="02020603050405020304" charset="0"/>
            </a:endParaRPr>
          </a:p>
        </p:txBody>
      </p:sp>
      <p:sp>
        <p:nvSpPr>
          <p:cNvPr id="3" name="Subtitle 2"/>
          <p:cNvSpPr>
            <a:spLocks noGrp="1"/>
          </p:cNvSpPr>
          <p:nvPr>
            <p:ph type="subTitle" idx="1"/>
          </p:nvPr>
        </p:nvSpPr>
        <p:spPr/>
        <p:txBody>
          <a:bodyPr/>
          <a:lstStyle/>
          <a:p>
            <a:pPr algn="r"/>
            <a:endParaRPr lang="en-ID" altLang="en-US"/>
          </a:p>
          <a:p>
            <a:pPr algn="r"/>
            <a:endParaRPr lang="en-ID" altLang="en-US"/>
          </a:p>
          <a:p>
            <a:pPr algn="r"/>
            <a:r>
              <a:rPr lang="en-ID" altLang="en-US" sz="2400"/>
              <a:t>Hanae Ramadhania W -1810211103</a:t>
            </a:r>
            <a:endParaRPr lang="en-ID" altLang="en-US"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a. </a:t>
            </a:r>
            <a:r>
              <a:rPr kumimoji="0" lang="en-US" sz="4200" b="1"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P</a:t>
            </a:r>
            <a:r>
              <a:rPr kumimoji="0" lang="en-US" sz="4200" b="0"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olip</a:t>
            </a: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 (</a:t>
            </a:r>
            <a:r>
              <a:rPr kumimoji="0" lang="en-US" sz="4200" b="0"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pua</a:t>
            </a: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-P)</a:t>
            </a:r>
            <a:endParaRPr kumimoji="0" lang="en-US"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20482" name="Content Placeholder 2"/>
          <p:cNvSpPr>
            <a:spLocks noGrp="1"/>
          </p:cNvSpPr>
          <p:nvPr>
            <p:ph sz="half" idx="1"/>
          </p:nvPr>
        </p:nvSpPr>
        <p:spPr>
          <a:xfrm>
            <a:off x="927100" y="2193925"/>
            <a:ext cx="4940300" cy="3978275"/>
          </a:xfrm>
        </p:spPr>
        <p:txBody>
          <a:bodyPr vert="horz" wrap="square" lIns="91440" tIns="45720" rIns="91440" bIns="45720" anchor="t" anchorCtr="0">
            <a:normAutofit fontScale="70000"/>
          </a:bodyPr>
          <a:p>
            <a:pPr eaLnBrk="1" hangingPunct="1">
              <a:buClr>
                <a:srgbClr val="9E3611"/>
              </a:buClr>
              <a:buSzPct val="85000"/>
            </a:pPr>
            <a:r>
              <a:rPr lang="en-US" kern="1200" dirty="0">
                <a:latin typeface="+mn-lt"/>
                <a:ea typeface="+mn-ea"/>
                <a:cs typeface="+mn-cs"/>
              </a:rPr>
              <a:t>Biasanya polip bersifat asimtomatik, namun pada umumnya dapat menyebabkan PUA</a:t>
            </a:r>
            <a:endParaRPr lang="en-US" kern="1200" dirty="0">
              <a:latin typeface="+mn-lt"/>
              <a:ea typeface="+mn-ea"/>
              <a:cs typeface="+mn-cs"/>
            </a:endParaRPr>
          </a:p>
          <a:p>
            <a:pPr eaLnBrk="1" hangingPunct="1">
              <a:buClr>
                <a:srgbClr val="9E3611"/>
              </a:buClr>
              <a:buSzPct val="85000"/>
            </a:pPr>
            <a:r>
              <a:rPr lang="en-US" kern="1200" dirty="0">
                <a:latin typeface="+mn-lt"/>
                <a:ea typeface="+mn-ea"/>
                <a:cs typeface="+mn-cs"/>
              </a:rPr>
              <a:t>Lesi umumnya jinak, namun sebagian kecil atipik atau ganas </a:t>
            </a:r>
            <a:endParaRPr lang="en-US" kern="1200" dirty="0">
              <a:latin typeface="+mn-lt"/>
              <a:ea typeface="+mn-ea"/>
              <a:cs typeface="+mn-cs"/>
            </a:endParaRPr>
          </a:p>
          <a:p>
            <a:pPr eaLnBrk="1" hangingPunct="1">
              <a:buClr>
                <a:srgbClr val="9E3611"/>
              </a:buClr>
              <a:buSzPct val="85000"/>
            </a:pPr>
            <a:r>
              <a:rPr lang="en-US" kern="1200" dirty="0">
                <a:latin typeface="+mn-lt"/>
                <a:ea typeface="+mn-ea"/>
                <a:cs typeface="+mn-cs"/>
              </a:rPr>
              <a:t>Diagnosis polip ditegakkan berdasarkan pemeriksaan USG dan atau histeroskopi, dengan atau tanpa hasil histopatologi</a:t>
            </a:r>
            <a:endParaRPr lang="en-US" kern="1200" dirty="0">
              <a:latin typeface="+mn-lt"/>
              <a:ea typeface="+mn-ea"/>
              <a:cs typeface="+mn-cs"/>
            </a:endParaRPr>
          </a:p>
        </p:txBody>
      </p:sp>
      <p:pic>
        <p:nvPicPr>
          <p:cNvPr id="20483" name="Picture 7"/>
          <p:cNvPicPr>
            <a:picLocks noChangeAspect="1"/>
          </p:cNvPicPr>
          <p:nvPr/>
        </p:nvPicPr>
        <p:blipFill>
          <a:blip r:embed="rId2"/>
          <a:stretch>
            <a:fillRect/>
          </a:stretch>
        </p:blipFill>
        <p:spPr>
          <a:xfrm>
            <a:off x="6553200" y="2438400"/>
            <a:ext cx="3810000" cy="2792413"/>
          </a:xfrm>
          <a:prstGeom prst="rect">
            <a:avLst/>
          </a:prstGeom>
          <a:noFill/>
          <a:ln w="9525">
            <a:noFill/>
          </a:ln>
        </p:spPr>
      </p:pic>
      <p:sp>
        <p:nvSpPr>
          <p:cNvPr id="9" name="Rectangle 8"/>
          <p:cNvSpPr/>
          <p:nvPr/>
        </p:nvSpPr>
        <p:spPr>
          <a:xfrm>
            <a:off x="6553200" y="5334000"/>
            <a:ext cx="3810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400" b="0" i="0" u="none" strike="noStrike" kern="1200" cap="none" spc="0" normalizeH="0" baseline="0" noProof="0" dirty="0" err="1">
                <a:ln>
                  <a:noFill/>
                </a:ln>
                <a:solidFill>
                  <a:schemeClr val="lt1"/>
                </a:solidFill>
                <a:effectLst/>
                <a:uLnTx/>
                <a:uFillTx/>
                <a:latin typeface="+mn-lt"/>
                <a:ea typeface="+mn-ea"/>
                <a:cs typeface="+mn-cs"/>
              </a:rPr>
              <a:t>Gambaran</a:t>
            </a:r>
            <a:r>
              <a:rPr kumimoji="0" lang="en-US" sz="1400" b="0" i="0" u="none" strike="noStrike" kern="1200" cap="none" spc="0" normalizeH="0" baseline="0" noProof="0" dirty="0">
                <a:ln>
                  <a:noFill/>
                </a:ln>
                <a:solidFill>
                  <a:schemeClr val="lt1"/>
                </a:solidFill>
                <a:effectLst/>
                <a:uLnTx/>
                <a:uFillTx/>
                <a:latin typeface="+mn-lt"/>
                <a:ea typeface="+mn-ea"/>
                <a:cs typeface="+mn-cs"/>
              </a:rPr>
              <a:t> </a:t>
            </a:r>
            <a:r>
              <a:rPr kumimoji="0" lang="en-US" sz="1400" b="0" i="0" u="none" strike="noStrike" kern="1200" cap="none" spc="0" normalizeH="0" baseline="0" noProof="0" dirty="0" err="1">
                <a:ln>
                  <a:noFill/>
                </a:ln>
                <a:solidFill>
                  <a:schemeClr val="lt1"/>
                </a:solidFill>
                <a:effectLst/>
                <a:uLnTx/>
                <a:uFillTx/>
                <a:latin typeface="+mn-lt"/>
                <a:ea typeface="+mn-ea"/>
                <a:cs typeface="+mn-cs"/>
              </a:rPr>
              <a:t>polip</a:t>
            </a:r>
            <a:r>
              <a:rPr kumimoji="0" lang="en-US" sz="1400" b="0" i="0" u="none" strike="noStrike" kern="1200" cap="none" spc="0" normalizeH="0" baseline="0" noProof="0" dirty="0">
                <a:ln>
                  <a:noFill/>
                </a:ln>
                <a:solidFill>
                  <a:schemeClr val="lt1"/>
                </a:solidFill>
                <a:effectLst/>
                <a:uLnTx/>
                <a:uFillTx/>
                <a:latin typeface="+mn-lt"/>
                <a:ea typeface="+mn-ea"/>
                <a:cs typeface="+mn-cs"/>
              </a:rPr>
              <a:t> </a:t>
            </a:r>
            <a:r>
              <a:rPr kumimoji="0" lang="en-US" sz="1400" b="0" i="0" u="none" strike="noStrike" kern="1200" cap="none" spc="0" normalizeH="0" baseline="0" noProof="0" dirty="0" err="1">
                <a:ln>
                  <a:noFill/>
                </a:ln>
                <a:solidFill>
                  <a:schemeClr val="lt1"/>
                </a:solidFill>
                <a:effectLst/>
                <a:uLnTx/>
                <a:uFillTx/>
                <a:latin typeface="+mn-lt"/>
                <a:ea typeface="+mn-ea"/>
                <a:cs typeface="+mn-cs"/>
              </a:rPr>
              <a:t>endometrium</a:t>
            </a:r>
            <a:r>
              <a:rPr kumimoji="0" lang="en-US" sz="1400" b="0" i="0" u="none" strike="noStrike" kern="1200" cap="none" spc="0" normalizeH="0" baseline="0" noProof="0" dirty="0">
                <a:ln>
                  <a:noFill/>
                </a:ln>
                <a:solidFill>
                  <a:schemeClr val="lt1"/>
                </a:solidFill>
                <a:effectLst/>
                <a:uLnTx/>
                <a:uFillTx/>
                <a:latin typeface="+mn-lt"/>
                <a:ea typeface="+mn-ea"/>
                <a:cs typeface="+mn-cs"/>
              </a:rPr>
              <a:t>  </a:t>
            </a:r>
            <a:r>
              <a:rPr kumimoji="0" lang="en-US" sz="1400" b="0" i="0" u="none" strike="noStrike" kern="1200" cap="none" spc="0" normalizeH="0" baseline="0" noProof="0" dirty="0" err="1">
                <a:ln>
                  <a:noFill/>
                </a:ln>
                <a:solidFill>
                  <a:schemeClr val="lt1"/>
                </a:solidFill>
                <a:effectLst/>
                <a:uLnTx/>
                <a:uFillTx/>
                <a:latin typeface="+mn-lt"/>
                <a:ea typeface="+mn-ea"/>
                <a:cs typeface="+mn-cs"/>
              </a:rPr>
              <a:t>fase</a:t>
            </a:r>
            <a:r>
              <a:rPr kumimoji="0" lang="en-US" sz="1400" b="0" i="0" u="none" strike="noStrike" kern="1200" cap="none" spc="0" normalizeH="0" baseline="0" noProof="0" dirty="0">
                <a:ln>
                  <a:noFill/>
                </a:ln>
                <a:solidFill>
                  <a:schemeClr val="lt1"/>
                </a:solidFill>
                <a:effectLst/>
                <a:uLnTx/>
                <a:uFillTx/>
                <a:latin typeface="+mn-lt"/>
                <a:ea typeface="+mn-ea"/>
                <a:cs typeface="+mn-cs"/>
              </a:rPr>
              <a:t> </a:t>
            </a:r>
            <a:r>
              <a:rPr kumimoji="0" lang="en-US" sz="1400" b="0" i="0" u="none" strike="noStrike" kern="1200" cap="none" spc="0" normalizeH="0" baseline="0" noProof="0" dirty="0" err="1">
                <a:ln>
                  <a:noFill/>
                </a:ln>
                <a:solidFill>
                  <a:schemeClr val="lt1"/>
                </a:solidFill>
                <a:effectLst/>
                <a:uLnTx/>
                <a:uFillTx/>
                <a:latin typeface="+mn-lt"/>
                <a:ea typeface="+mn-ea"/>
                <a:cs typeface="+mn-cs"/>
              </a:rPr>
              <a:t>proliferatif</a:t>
            </a:r>
            <a:r>
              <a:rPr kumimoji="0" lang="en-US" sz="1400" b="0" i="0" u="none" strike="noStrike" kern="1200" cap="none" spc="0" normalizeH="0" baseline="0" noProof="0" dirty="0">
                <a:ln>
                  <a:noFill/>
                </a:ln>
                <a:solidFill>
                  <a:schemeClr val="lt1"/>
                </a:solidFill>
                <a:effectLst/>
                <a:uLnTx/>
                <a:uFillTx/>
                <a:latin typeface="+mn-lt"/>
                <a:ea typeface="+mn-ea"/>
                <a:cs typeface="+mn-cs"/>
              </a:rPr>
              <a:t> </a:t>
            </a:r>
            <a:r>
              <a:rPr kumimoji="0" lang="en-US" sz="1400" b="0" i="0" u="none" strike="noStrike" kern="1200" cap="none" spc="0" normalizeH="0" baseline="0" noProof="0" dirty="0" err="1">
                <a:ln>
                  <a:noFill/>
                </a:ln>
                <a:solidFill>
                  <a:schemeClr val="lt1"/>
                </a:solidFill>
                <a:effectLst/>
                <a:uLnTx/>
                <a:uFillTx/>
                <a:latin typeface="+mn-lt"/>
                <a:ea typeface="+mn-ea"/>
                <a:cs typeface="+mn-cs"/>
              </a:rPr>
              <a:t>dengan</a:t>
            </a:r>
            <a:r>
              <a:rPr kumimoji="0" lang="en-US" sz="1400" b="0" i="0" u="none" strike="noStrike" kern="1200" cap="none" spc="0" normalizeH="0" baseline="0" noProof="0" dirty="0">
                <a:ln>
                  <a:noFill/>
                </a:ln>
                <a:solidFill>
                  <a:schemeClr val="lt1"/>
                </a:solidFill>
                <a:effectLst/>
                <a:uLnTx/>
                <a:uFillTx/>
                <a:latin typeface="+mn-lt"/>
                <a:ea typeface="+mn-ea"/>
                <a:cs typeface="+mn-cs"/>
              </a:rPr>
              <a:t> USG </a:t>
            </a:r>
            <a:r>
              <a:rPr kumimoji="0" lang="en-US" sz="1400" b="0" i="0" u="none" strike="noStrike" kern="1200" cap="none" spc="0" normalizeH="0" baseline="0" noProof="0" dirty="0" err="1">
                <a:ln>
                  <a:noFill/>
                </a:ln>
                <a:solidFill>
                  <a:schemeClr val="lt1"/>
                </a:solidFill>
                <a:effectLst/>
                <a:uLnTx/>
                <a:uFillTx/>
                <a:latin typeface="+mn-lt"/>
                <a:ea typeface="+mn-ea"/>
                <a:cs typeface="+mn-cs"/>
              </a:rPr>
              <a:t>transvaginal</a:t>
            </a:r>
            <a:endParaRPr kumimoji="0" lang="en-US" sz="1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b. </a:t>
            </a:r>
            <a:r>
              <a:rPr kumimoji="0" lang="id-ID" sz="4200" b="1"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A</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denomiosis (</a:t>
            </a:r>
            <a:r>
              <a:rPr kumimoji="0" lang="en-US" sz="4200" b="0"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pua</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-A)</a:t>
            </a:r>
            <a:endParaRPr kumimoji="0" lang="en-US"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22530" name="Content Placeholder 2"/>
          <p:cNvSpPr>
            <a:spLocks noGrp="1"/>
          </p:cNvSpPr>
          <p:nvPr>
            <p:ph sz="half" idx="1"/>
          </p:nvPr>
        </p:nvSpPr>
        <p:spPr>
          <a:xfrm>
            <a:off x="1018540" y="1828800"/>
            <a:ext cx="5229860" cy="4359275"/>
          </a:xfrm>
        </p:spPr>
        <p:txBody>
          <a:bodyPr vert="horz" wrap="square" lIns="91440" tIns="45720" rIns="91440" bIns="45720" anchor="t" anchorCtr="0">
            <a:normAutofit fontScale="70000"/>
          </a:bodyPr>
          <a:p>
            <a:pPr eaLnBrk="1" hangingPunct="1">
              <a:buClr>
                <a:srgbClr val="9E3611"/>
              </a:buClr>
              <a:buSzPct val="85000"/>
            </a:pPr>
            <a:r>
              <a:rPr lang="en-US" kern="1200" dirty="0">
                <a:latin typeface="+mn-lt"/>
                <a:ea typeface="+mn-ea"/>
                <a:cs typeface="+mn-cs"/>
              </a:rPr>
              <a:t>kriteria untuk mendiagnosis adenomiosis didasarkan pada evaluasi histopatologi kedalaman endometrium dalam jaringan di bawah endometrium-myometrium</a:t>
            </a:r>
            <a:endParaRPr lang="en-US" kern="1200" dirty="0">
              <a:latin typeface="+mn-lt"/>
              <a:ea typeface="+mn-ea"/>
              <a:cs typeface="+mn-cs"/>
            </a:endParaRPr>
          </a:p>
          <a:p>
            <a:pPr eaLnBrk="1" hangingPunct="1">
              <a:buClr>
                <a:srgbClr val="9E3611"/>
              </a:buClr>
              <a:buSzPct val="85000"/>
            </a:pPr>
            <a:r>
              <a:rPr lang="en-US" kern="1200" dirty="0">
                <a:latin typeface="+mn-lt"/>
                <a:ea typeface="+mn-ea"/>
                <a:cs typeface="+mn-cs"/>
              </a:rPr>
              <a:t>Gambaran USG dua dimensi termasuk adanya gambaran “Swiss cheese” pada miometrium karena adanya daerah perdarahan dan bekuan darah diantara otot. </a:t>
            </a:r>
            <a:endParaRPr lang="en-US" kern="1200" dirty="0">
              <a:latin typeface="+mn-lt"/>
              <a:ea typeface="+mn-ea"/>
              <a:cs typeface="+mn-cs"/>
            </a:endParaRPr>
          </a:p>
        </p:txBody>
      </p:sp>
      <p:pic>
        <p:nvPicPr>
          <p:cNvPr id="22531" name="Content Placeholder 4"/>
          <p:cNvPicPr>
            <a:picLocks noGrp="1"/>
          </p:cNvPicPr>
          <p:nvPr>
            <p:ph sz="half" idx="2"/>
          </p:nvPr>
        </p:nvPicPr>
        <p:blipFill>
          <a:blip r:embed="rId2"/>
          <a:stretch>
            <a:fillRect/>
          </a:stretch>
        </p:blipFill>
        <p:spPr>
          <a:xfrm>
            <a:off x="6324600" y="2514600"/>
            <a:ext cx="3913188" cy="2773363"/>
          </a:xfrm>
        </p:spPr>
      </p:pic>
      <p:sp>
        <p:nvSpPr>
          <p:cNvPr id="6" name="Rectangle 5"/>
          <p:cNvSpPr/>
          <p:nvPr/>
        </p:nvSpPr>
        <p:spPr>
          <a:xfrm>
            <a:off x="6477000" y="5410200"/>
            <a:ext cx="3581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800" b="0" i="0" u="none" strike="noStrike" kern="1200" cap="none" spc="0" normalizeH="0" baseline="0" noProof="0" dirty="0" err="1">
                <a:ln>
                  <a:noFill/>
                </a:ln>
                <a:solidFill>
                  <a:schemeClr val="lt1"/>
                </a:solidFill>
                <a:effectLst/>
                <a:uLnTx/>
                <a:uFillTx/>
                <a:latin typeface="+mn-lt"/>
                <a:ea typeface="+mn-ea"/>
                <a:cs typeface="+mn-cs"/>
              </a:rPr>
              <a:t>Gambaran</a:t>
            </a:r>
            <a:r>
              <a:rPr kumimoji="0" lang="en-US" sz="1800" b="0" i="0" u="none" strike="noStrike" kern="1200" cap="none" spc="0" normalizeH="0" baseline="0" noProof="0" dirty="0">
                <a:ln>
                  <a:noFill/>
                </a:ln>
                <a:solidFill>
                  <a:schemeClr val="lt1"/>
                </a:solidFill>
                <a:effectLst/>
                <a:uLnTx/>
                <a:uFillTx/>
                <a:latin typeface="+mn-lt"/>
                <a:ea typeface="+mn-ea"/>
                <a:cs typeface="+mn-cs"/>
              </a:rPr>
              <a:t> </a:t>
            </a:r>
            <a:r>
              <a:rPr kumimoji="0" lang="en-US" sz="1800" b="0" i="0" u="none" strike="noStrike" kern="1200" cap="none" spc="0" normalizeH="0" baseline="0" noProof="0" dirty="0" err="1">
                <a:ln>
                  <a:noFill/>
                </a:ln>
                <a:solidFill>
                  <a:schemeClr val="lt1"/>
                </a:solidFill>
                <a:effectLst/>
                <a:uLnTx/>
                <a:uFillTx/>
                <a:latin typeface="+mn-lt"/>
                <a:ea typeface="+mn-ea"/>
                <a:cs typeface="+mn-cs"/>
              </a:rPr>
              <a:t>Adenomiosis</a:t>
            </a: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c.</a:t>
            </a:r>
            <a:r>
              <a:rPr kumimoji="0" lang="en-US" sz="4200" b="1"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 </a:t>
            </a:r>
            <a:r>
              <a:rPr kumimoji="0" lang="id-ID" sz="4200" b="1"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L</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eimioma (</a:t>
            </a:r>
            <a:r>
              <a:rPr kumimoji="0" lang="en-US" sz="4200" b="0"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pua</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-L)</a:t>
            </a:r>
            <a:endParaRPr kumimoji="0" lang="en-US"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24578" name="Content Placeholder 2"/>
          <p:cNvSpPr>
            <a:spLocks noGrp="1"/>
          </p:cNvSpPr>
          <p:nvPr>
            <p:ph sz="half" idx="1"/>
          </p:nvPr>
        </p:nvSpPr>
        <p:spPr>
          <a:xfrm>
            <a:off x="671195" y="2193925"/>
            <a:ext cx="9768205" cy="4206875"/>
          </a:xfrm>
        </p:spPr>
        <p:txBody>
          <a:bodyPr vert="horz" wrap="square" lIns="91440" tIns="45720" rIns="91440" bIns="45720" anchor="t" anchorCtr="0"/>
          <a:p>
            <a:pPr eaLnBrk="1" hangingPunct="1">
              <a:buClr>
                <a:srgbClr val="9E3611"/>
              </a:buClr>
              <a:buSzPct val="85000"/>
            </a:pPr>
            <a:r>
              <a:rPr lang="en-US" sz="3200" kern="1200" dirty="0">
                <a:latin typeface="+mn-lt"/>
                <a:ea typeface="+mn-ea"/>
                <a:cs typeface="+mn-cs"/>
              </a:rPr>
              <a:t>Leiomioma adalah neoplasma jinak otot polos yang biasanya berasal dari miometrium. Leiomioma sering disebut sebagai mioma uteri, dan karena kandungan kolagennya yang menyebabkan konsistensinya menjadi fibrous</a:t>
            </a:r>
            <a:endParaRPr lang="en-US" sz="3200" kern="1200" dirty="0">
              <a:latin typeface="+mn-lt"/>
              <a:ea typeface="+mn-ea"/>
              <a:cs typeface="+mn-cs"/>
            </a:endParaRPr>
          </a:p>
          <a:p>
            <a:pPr eaLnBrk="1" hangingPunct="1">
              <a:buClr>
                <a:srgbClr val="9E3611"/>
              </a:buClr>
              <a:buSzPct val="85000"/>
            </a:pPr>
            <a:r>
              <a:rPr lang="en-US" sz="3200" kern="1200" dirty="0">
                <a:latin typeface="+mn-lt"/>
                <a:ea typeface="+mn-ea"/>
                <a:cs typeface="+mn-cs"/>
              </a:rPr>
              <a:t>USG : gambaran pembesaran uterus, perubahan kontur uterus. </a:t>
            </a:r>
            <a:endParaRPr lang="en-US" sz="3200" kern="1200" dirty="0">
              <a:latin typeface="+mn-lt"/>
              <a:ea typeface="+mn-ea"/>
              <a:cs typeface="+mn-cs"/>
            </a:endParaRPr>
          </a:p>
          <a:p>
            <a:pPr eaLnBrk="1" hangingPunct="1">
              <a:buClr>
                <a:srgbClr val="9E3611"/>
              </a:buClr>
              <a:buSzPct val="85000"/>
            </a:pPr>
            <a:endParaRPr lang="en-US" sz="3200" kern="1200" dirty="0">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sz="40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d. </a:t>
            </a:r>
            <a:r>
              <a:rPr kumimoji="0" lang="id-ID" sz="4000" b="1"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M</a:t>
            </a:r>
            <a:r>
              <a:rPr kumimoji="0" lang="id-ID" sz="40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alignansi </a:t>
            </a:r>
            <a:r>
              <a:rPr kumimoji="0" lang="id-ID" sz="4000" b="0" i="0" u="none" strike="noStrike" kern="1200" cap="all" spc="0" normalizeH="0" baseline="0" noProof="0" dirty="0">
                <a:ln>
                  <a:noFill/>
                </a:ln>
                <a:blipFill>
                  <a:blip r:embed="rId1"/>
                  <a:tile tx="6350" ty="-127000" sx="65000" sy="64000" flip="none" algn="tl"/>
                </a:blipFill>
                <a:effectLst/>
                <a:uLnTx/>
                <a:uFillTx/>
                <a:latin typeface="+mj-lt"/>
                <a:ea typeface="+mj-ea"/>
                <a:cs typeface="+mj-cs"/>
              </a:rPr>
              <a:t>dan hiperplasia </a:t>
            </a:r>
            <a:r>
              <a:rPr kumimoji="0" lang="id-ID" sz="40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a:t>
            </a:r>
            <a:r>
              <a:rPr kumimoji="0" lang="en-US" sz="4000" b="0"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pua</a:t>
            </a:r>
            <a:r>
              <a:rPr kumimoji="0" lang="id-ID" sz="40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-M)</a:t>
            </a:r>
            <a:endParaRPr kumimoji="0" lang="en-US" sz="40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26626" name="Content Placeholder 2"/>
          <p:cNvSpPr>
            <a:spLocks noGrp="1"/>
          </p:cNvSpPr>
          <p:nvPr>
            <p:ph idx="1"/>
          </p:nvPr>
        </p:nvSpPr>
        <p:spPr>
          <a:xfrm>
            <a:off x="609600" y="2094230"/>
            <a:ext cx="10972800" cy="4033520"/>
          </a:xfrm>
        </p:spPr>
        <p:txBody>
          <a:bodyPr vert="horz" wrap="square" lIns="91440" tIns="45720" rIns="91440" bIns="45720" anchor="t" anchorCtr="0"/>
          <a:p>
            <a:pPr eaLnBrk="1" hangingPunct="1"/>
            <a:r>
              <a:rPr lang="en-US" sz="2400" dirty="0"/>
              <a:t>Walaupun relatif jarang terjadi pada wanita usia reproduksi, hiperplasia atipikal dan keganasan adalah penyebab potensial yang penting terkait dengan PUA.</a:t>
            </a:r>
            <a:endParaRPr lang="en-US" sz="2400" dirty="0"/>
          </a:p>
          <a:p>
            <a:pPr eaLnBrk="1" hangingPunct="1"/>
            <a:r>
              <a:rPr lang="en-US" sz="2400" dirty="0"/>
              <a:t>Hiperplasia endometrium merupakan ssalah satu penyebab tersering dari perdarahan uterus abnormal.</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e. </a:t>
            </a:r>
            <a:r>
              <a:rPr kumimoji="0" lang="en-US" sz="4200" b="1"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c</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oagulopat</a:t>
            </a:r>
            <a:r>
              <a:rPr kumimoji="0" lang="en-US" sz="4200" b="0"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hy</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 (</a:t>
            </a: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PUA</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-C)</a:t>
            </a:r>
            <a:endParaRPr kumimoji="0" lang="en-US"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28674" name="Content Placeholder 2"/>
          <p:cNvSpPr>
            <a:spLocks noGrp="1"/>
          </p:cNvSpPr>
          <p:nvPr>
            <p:ph sz="half" idx="1"/>
          </p:nvPr>
        </p:nvSpPr>
        <p:spPr>
          <a:xfrm>
            <a:off x="2209800" y="2193925"/>
            <a:ext cx="7543800" cy="3978275"/>
          </a:xfrm>
        </p:spPr>
        <p:txBody>
          <a:bodyPr vert="horz" wrap="square" lIns="91440" tIns="45720" rIns="91440" bIns="45720" anchor="t" anchorCtr="0"/>
          <a:p>
            <a:pPr eaLnBrk="1" hangingPunct="1">
              <a:buClr>
                <a:srgbClr val="9E3611"/>
              </a:buClr>
              <a:buSzPct val="85000"/>
            </a:pPr>
            <a:r>
              <a:rPr lang="en-US" sz="2400" kern="1200" dirty="0">
                <a:latin typeface="+mn-lt"/>
                <a:ea typeface="+mn-ea"/>
                <a:cs typeface="+mn-cs"/>
              </a:rPr>
              <a:t>Istilah koagulopati digunakan untuk mencakup spektrum gangguan hemostasis sistemik yang dapat menyebabkan PUA</a:t>
            </a:r>
            <a:endParaRPr lang="en-US" sz="2400" kern="1200" dirty="0">
              <a:latin typeface="+mn-lt"/>
              <a:ea typeface="+mn-ea"/>
              <a:cs typeface="+mn-cs"/>
            </a:endParaRPr>
          </a:p>
          <a:p>
            <a:pPr eaLnBrk="1" hangingPunct="1">
              <a:buClr>
                <a:srgbClr val="9E3611"/>
              </a:buClr>
              <a:buSzPct val="85000"/>
            </a:pPr>
            <a:r>
              <a:rPr lang="en-US" sz="2400" kern="1200" dirty="0">
                <a:latin typeface="+mn-lt"/>
                <a:ea typeface="+mn-ea"/>
                <a:cs typeface="+mn-cs"/>
              </a:rPr>
              <a:t>13% dari wanita dengan perdarahan menstruasi berat memiliki gangguan sistemik biokimia terdeteksi hemostasis, paling sering penyakit von Willebrand</a:t>
            </a:r>
            <a:endParaRPr lang="en-US" sz="2400" kern="1200" dirty="0">
              <a:latin typeface="+mn-lt"/>
              <a:ea typeface="+mn-ea"/>
              <a:cs typeface="+mn-cs"/>
            </a:endParaRPr>
          </a:p>
          <a:p>
            <a:pPr eaLnBrk="1" hangingPunct="1">
              <a:buClr>
                <a:srgbClr val="9E3611"/>
              </a:buClr>
              <a:buSzPct val="85000"/>
            </a:pPr>
            <a:endParaRPr lang="en-US" kern="1200" dirty="0">
              <a:latin typeface="+mn-lt"/>
              <a:ea typeface="+mn-ea"/>
              <a:cs typeface="+mn-cs"/>
            </a:endParaRPr>
          </a:p>
        </p:txBody>
      </p:sp>
      <p:sp>
        <p:nvSpPr>
          <p:cNvPr id="28675" name="Rectangle 5"/>
          <p:cNvSpPr/>
          <p:nvPr/>
        </p:nvSpPr>
        <p:spPr>
          <a:xfrm>
            <a:off x="6934200" y="1781175"/>
            <a:ext cx="309880" cy="368300"/>
          </a:xfrm>
          <a:prstGeom prst="rect">
            <a:avLst/>
          </a:prstGeom>
          <a:noFill/>
          <a:ln w="9525">
            <a:noFill/>
          </a:ln>
        </p:spPr>
        <p:txBody>
          <a:bodyPr wrap="none" anchor="ctr" anchorCtr="0">
            <a:spAutoFit/>
          </a:bodyPr>
          <a:p>
            <a:endParaRPr lang="en-US" dirty="0">
              <a:latin typeface="Rockwell" panose="02060603020205020403"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f. </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Disfungsi </a:t>
            </a:r>
            <a:r>
              <a:rPr kumimoji="0" lang="id-ID" sz="4200" b="1"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o</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vu</a:t>
            </a: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l</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atori (</a:t>
            </a:r>
            <a:r>
              <a:rPr kumimoji="0" lang="en-US" sz="4200" b="0"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pua</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-O)</a:t>
            </a:r>
            <a:endParaRPr kumimoji="0" lang="en-US"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29698" name="Content Placeholder 2"/>
          <p:cNvSpPr>
            <a:spLocks noGrp="1"/>
          </p:cNvSpPr>
          <p:nvPr>
            <p:ph idx="1"/>
          </p:nvPr>
        </p:nvSpPr>
        <p:spPr>
          <a:xfrm>
            <a:off x="2133600" y="1739900"/>
            <a:ext cx="8153400" cy="4051300"/>
          </a:xfrm>
        </p:spPr>
        <p:txBody>
          <a:bodyPr vert="horz" wrap="square" lIns="91440" tIns="45720" rIns="91440" bIns="45720" anchor="t" anchorCtr="0"/>
          <a:p>
            <a:pPr eaLnBrk="1" hangingPunct="1"/>
            <a:r>
              <a:rPr lang="en-US" sz="2400" dirty="0"/>
              <a:t>Gangguan ovulasi merupakan salah satu penyebab PUA dengan menifestasi perdarahan yang sulit diramalkan dan jumlah darah yang bervariasi.</a:t>
            </a:r>
            <a:endParaRPr lang="en-US" sz="2400" dirty="0"/>
          </a:p>
          <a:p>
            <a:pPr eaLnBrk="1" hangingPunct="1"/>
            <a:r>
              <a:rPr lang="en-US" sz="2400" dirty="0"/>
              <a:t>Gejala bervariasi mulai dari amenorea, perdarahan ringan dan jarang, hingga perdarahan haid banyak</a:t>
            </a:r>
            <a:r>
              <a:rPr lang="id-ID" altLang="x-none" sz="2400" dirty="0"/>
              <a:t>.</a:t>
            </a:r>
            <a:endParaRPr lang="en-US" sz="2400" dirty="0"/>
          </a:p>
          <a:p>
            <a:pPr eaLnBrk="1" hangingPunct="1"/>
            <a:r>
              <a:rPr lang="en-US" sz="2400" dirty="0"/>
              <a:t>Meskipun gangguan ovulasi paling sulit diketahui etiologinya secara pasti, namun banyak kasus setelah ditelusuri merupakan akibat endocrinopathies (misalnya, sindroma ovarium polikistik, hipotiroidisme, hiperprolaktinemia, stres mental, obesitas, anoreksia, penurunan berat badan, atau olahraga ekstrim seperti yang terkait dengan pelatihan atletik)</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g.</a:t>
            </a:r>
            <a:r>
              <a:rPr kumimoji="0" lang="en-US" sz="4200" b="1"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 </a:t>
            </a:r>
            <a:r>
              <a:rPr kumimoji="0" lang="id-ID" sz="4200" b="1" i="0" u="none" strike="noStrike" kern="1200" cap="all" spc="0" normalizeH="0" baseline="0" noProof="0" dirty="0">
                <a:ln>
                  <a:noFill/>
                </a:ln>
                <a:blipFill>
                  <a:blip r:embed="rId1"/>
                  <a:tile tx="6350" ty="-127000" sx="65000" sy="64000" flip="none" algn="tl"/>
                </a:blipFill>
                <a:effectLst/>
                <a:uLnTx/>
                <a:uFillTx/>
                <a:latin typeface="+mj-lt"/>
                <a:ea typeface="+mj-ea"/>
                <a:cs typeface="+mj-cs"/>
              </a:rPr>
              <a:t>E</a:t>
            </a:r>
            <a:r>
              <a:rPr kumimoji="0" lang="id-ID"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rPr>
              <a:t>ndometrial </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a:t>
            </a:r>
            <a:r>
              <a:rPr kumimoji="0" lang="en-US" sz="4200" b="0"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pua</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-E</a:t>
            </a:r>
            <a:r>
              <a:rPr kumimoji="0" lang="id-ID"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rPr>
              <a:t>)</a:t>
            </a:r>
            <a:endParaRPr kumimoji="0" lang="en-US"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30722" name="Content Placeholder 4"/>
          <p:cNvSpPr>
            <a:spLocks noGrp="1"/>
          </p:cNvSpPr>
          <p:nvPr>
            <p:ph idx="1"/>
          </p:nvPr>
        </p:nvSpPr>
        <p:spPr>
          <a:xfrm>
            <a:off x="609600" y="1793240"/>
            <a:ext cx="10972800" cy="4334510"/>
          </a:xfrm>
        </p:spPr>
        <p:txBody>
          <a:bodyPr vert="horz" wrap="square" lIns="91440" tIns="45720" rIns="91440" bIns="45720" anchor="t" anchorCtr="0"/>
          <a:p>
            <a:pPr eaLnBrk="1" hangingPunct="1"/>
            <a:r>
              <a:rPr lang="en-US" sz="2400" dirty="0"/>
              <a:t>kemungkinan disebabkan gangguan primer di endometrium.</a:t>
            </a:r>
            <a:endParaRPr lang="en-US" sz="2400" dirty="0"/>
          </a:p>
          <a:p>
            <a:pPr eaLnBrk="1" hangingPunct="1"/>
            <a:r>
              <a:rPr lang="en-US" sz="2400" dirty="0"/>
              <a:t>terjadi gangguan utama yang mengatur mekanisme hemostasis endometrium ''lokal' 'itu sendiri, kekurangan dalam produksi vasokonstriktor local</a:t>
            </a:r>
            <a:endParaRPr lang="en-US" sz="2400" dirty="0"/>
          </a:p>
          <a:p>
            <a:pPr eaLnBrk="1" hangingPunct="1"/>
            <a:r>
              <a:rPr lang="en-US" sz="2400" dirty="0"/>
              <a:t>Pada saat ini, tidak ada tes khusus yang tersedia untuk gangguan ini, sehingga diagnosis PUA-E harus ditentukan setelah kelainan lain pada wanita usia reproduksi dapat disingkirkan dan memiliki fungsi ovulasi normal.</a:t>
            </a:r>
            <a:endParaRPr lang="en-US" sz="2400" dirty="0"/>
          </a:p>
          <a:p>
            <a:pPr eaLnBrk="1" hangingPunct="1"/>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h.</a:t>
            </a:r>
            <a:r>
              <a:rPr kumimoji="0" lang="en-US" sz="4200" b="1"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 </a:t>
            </a:r>
            <a:r>
              <a:rPr kumimoji="0" lang="id-ID" sz="4200" b="1"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I</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at</a:t>
            </a: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R</a:t>
            </a: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ogenik (</a:t>
            </a:r>
            <a:r>
              <a:rPr kumimoji="0" lang="en-US" sz="4200" b="0"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pua</a:t>
            </a: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-I)</a:t>
            </a:r>
            <a:endParaRPr kumimoji="0" lang="en-US"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5" name="Content Placeholder 4"/>
          <p:cNvSpPr>
            <a:spLocks noGrp="1"/>
          </p:cNvSpPr>
          <p:nvPr>
            <p:ph idx="1"/>
          </p:nvPr>
        </p:nvSpPr>
        <p:spPr>
          <a:xfrm>
            <a:off x="609600" y="2728595"/>
            <a:ext cx="10972800" cy="3399155"/>
          </a:xfrm>
        </p:spPr>
        <p:txBody>
          <a:bodyPr vert="horz" wrap="square" lIns="91440" tIns="45720" rIns="91440" bIns="45720" numCol="1" rtlCol="0" anchor="t" anchorCtr="0" compatLnSpc="1">
            <a:normAutofit/>
          </a:bodyPr>
          <a:lstStyle/>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000" b="0" i="0" u="none" strike="noStrike" kern="1200" cap="none" spc="0" normalizeH="0" baseline="0" noProof="0" dirty="0">
                <a:ln>
                  <a:noFill/>
                </a:ln>
                <a:solidFill>
                  <a:schemeClr val="tx1"/>
                </a:solidFill>
                <a:effectLst/>
                <a:uLnTx/>
                <a:uFillTx/>
                <a:latin typeface="+mn-lt"/>
                <a:ea typeface="+mn-ea"/>
                <a:cs typeface="+mn-cs"/>
              </a:rPr>
              <a:t>Perdarahan uterus abnormal yang berhubungan dengan intervensi medis seperti penggunaan estrogen, progestin, AKDR</a:t>
            </a:r>
            <a:r>
              <a:rPr kumimoji="0" lang="id-ID" sz="20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000" b="0" i="0" u="none" strike="noStrike" kern="1200" cap="none" spc="0" normalizeH="0" baseline="0" noProof="0" dirty="0">
                <a:ln>
                  <a:noFill/>
                </a:ln>
                <a:solidFill>
                  <a:schemeClr val="tx1"/>
                </a:solidFill>
                <a:effectLst/>
                <a:uLnTx/>
                <a:uFillTx/>
                <a:latin typeface="+mn-lt"/>
                <a:ea typeface="+mn-ea"/>
                <a:cs typeface="+mn-cs"/>
              </a:rPr>
              <a:t>Perdarahan endometrium diluar jadwal yang terjadi selama penggunaan terapi steroid eksogen gonad disebut perdarahan ''sela'' (</a:t>
            </a:r>
            <a:r>
              <a:rPr kumimoji="0" lang="id-ID" sz="2000" b="0" i="1" u="none" strike="noStrike" kern="1200" cap="none" spc="0" normalizeH="0" baseline="0" noProof="0" dirty="0">
                <a:ln>
                  <a:noFill/>
                </a:ln>
                <a:solidFill>
                  <a:schemeClr val="tx1"/>
                </a:solidFill>
                <a:effectLst/>
                <a:uLnTx/>
                <a:uFillTx/>
                <a:latin typeface="+mn-lt"/>
                <a:ea typeface="+mn-ea"/>
                <a:cs typeface="+mn-cs"/>
              </a:rPr>
              <a:t>breakthrough bleeding /BTB</a:t>
            </a:r>
            <a:r>
              <a:rPr kumimoji="0" lang="id-ID" sz="20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000" b="0" i="0" u="none" strike="noStrike" kern="1200" cap="none" spc="0" normalizeH="0" baseline="0" noProof="0" dirty="0" err="1">
                <a:ln>
                  <a:noFill/>
                </a:ln>
                <a:solidFill>
                  <a:schemeClr val="tx1"/>
                </a:solidFill>
                <a:effectLst/>
                <a:uLnTx/>
                <a:uFillTx/>
                <a:latin typeface="+mn-lt"/>
                <a:ea typeface="+mn-ea"/>
                <a:cs typeface="+mn-cs"/>
              </a:rPr>
              <a:t>Perdarahan</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sela</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terjadi</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karena</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sebagai</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berikut</a:t>
            </a:r>
            <a:r>
              <a:rPr kumimoji="0" lang="id-ID"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pasien</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lupa</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atau</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terlambat</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minum</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pil</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kontrasepsi</a:t>
            </a:r>
            <a:r>
              <a:rPr kumimoji="0" lang="id-ID" sz="2000" b="0" i="0" u="none" strike="noStrike" kern="1200" cap="none" spc="0" normalizeH="0" baseline="0" noProof="0" dirty="0">
                <a:ln>
                  <a:noFill/>
                </a:ln>
                <a:solidFill>
                  <a:schemeClr val="tx1"/>
                </a:solidFill>
                <a:effectLst/>
                <a:uLnTx/>
                <a:uFillTx/>
                <a:latin typeface="+mn-lt"/>
                <a:ea typeface="+mn-ea"/>
                <a:cs typeface="+mn-cs"/>
              </a:rPr>
              <a:t>, dan p</a:t>
            </a:r>
            <a:r>
              <a:rPr kumimoji="0" lang="en-US" sz="2000" b="0" i="0" u="none" strike="noStrike" kern="1200" cap="none" spc="0" normalizeH="0" baseline="0" noProof="0" dirty="0" err="1">
                <a:ln>
                  <a:noFill/>
                </a:ln>
                <a:solidFill>
                  <a:schemeClr val="tx1"/>
                </a:solidFill>
                <a:effectLst/>
                <a:uLnTx/>
                <a:uFillTx/>
                <a:latin typeface="+mn-lt"/>
                <a:ea typeface="+mn-ea"/>
                <a:cs typeface="+mn-cs"/>
              </a:rPr>
              <a:t>emakaian</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obat</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tertentu</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seperti</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rifampisin</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None/>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sz="4200" b="0"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i</a:t>
            </a: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 </a:t>
            </a:r>
            <a:r>
              <a:rPr kumimoji="0" lang="en-US" sz="4200" b="1"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N</a:t>
            </a: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ot yet classified (</a:t>
            </a:r>
            <a:r>
              <a:rPr kumimoji="0" lang="en-US" sz="4200" b="0"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pua</a:t>
            </a:r>
            <a:r>
              <a:rPr kumimoji="0" lang="en-US"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-n)</a:t>
            </a:r>
            <a:endParaRPr kumimoji="0" lang="en-US"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32770" name="Content Placeholder 4"/>
          <p:cNvSpPr>
            <a:spLocks noGrp="1"/>
          </p:cNvSpPr>
          <p:nvPr>
            <p:ph idx="1"/>
          </p:nvPr>
        </p:nvSpPr>
        <p:spPr>
          <a:xfrm>
            <a:off x="609600" y="2457450"/>
            <a:ext cx="10972800" cy="3670300"/>
          </a:xfrm>
        </p:spPr>
        <p:txBody>
          <a:bodyPr vert="horz" wrap="square" lIns="91440" tIns="45720" rIns="91440" bIns="45720" anchor="t" anchorCtr="0"/>
          <a:p>
            <a:pPr eaLnBrk="1" hangingPunct="1"/>
            <a:r>
              <a:rPr lang="en-US" sz="2400" dirty="0"/>
              <a:t>Kategori ini dibuat untuk penyebab lain yang jarang atau sulit dimasukkan ke dalam klasifikasi</a:t>
            </a:r>
            <a:endParaRPr lang="en-US" sz="2400" dirty="0"/>
          </a:p>
          <a:p>
            <a:pPr eaLnBrk="1" hangingPunct="1"/>
            <a:r>
              <a:rPr lang="en-US" sz="2400" dirty="0"/>
              <a:t>Kelainan yang termasuk dalam kelom</a:t>
            </a:r>
            <a:r>
              <a:rPr lang="en-ID" altLang="en-US" sz="2400" dirty="0"/>
              <a:t>p</a:t>
            </a:r>
            <a:r>
              <a:rPr lang="en-US" sz="2400" dirty="0"/>
              <a:t>ok ini adalah endometritis kronis atau malformasi arteri-vena.</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1" i="0" u="none" strike="noStrike" kern="1200" cap="all" spc="0" normalizeH="0" baseline="0" noProof="0" dirty="0" smtClean="0">
                <a:ln>
                  <a:noFill/>
                </a:ln>
                <a:solidFill>
                  <a:srgbClr val="92D050"/>
                </a:solidFill>
                <a:effectLst/>
                <a:uLnTx/>
                <a:uFillTx/>
                <a:latin typeface="+mj-lt"/>
                <a:ea typeface="+mj-ea"/>
                <a:cs typeface="+mj-cs"/>
              </a:rPr>
              <a:t>Manifestasi klinis</a:t>
            </a:r>
            <a:endParaRPr kumimoji="0" lang="id-ID" sz="4200" b="1" i="0" u="none" strike="noStrike" kern="1200" cap="all" spc="0" normalizeH="0" baseline="0" noProof="0" dirty="0">
              <a:ln>
                <a:noFill/>
              </a:ln>
              <a:solidFill>
                <a:srgbClr val="92D050"/>
              </a:solidFill>
              <a:effectLst/>
              <a:uLnTx/>
              <a:uFillTx/>
              <a:latin typeface="+mj-lt"/>
              <a:ea typeface="+mj-ea"/>
              <a:cs typeface="+mj-cs"/>
            </a:endParaRPr>
          </a:p>
        </p:txBody>
      </p:sp>
      <p:sp>
        <p:nvSpPr>
          <p:cNvPr id="33794" name="Content Placeholder 2"/>
          <p:cNvSpPr>
            <a:spLocks noGrp="1"/>
          </p:cNvSpPr>
          <p:nvPr>
            <p:ph idx="1"/>
          </p:nvPr>
        </p:nvSpPr>
        <p:spPr/>
        <p:txBody>
          <a:bodyPr vert="horz" wrap="square" lIns="91440" tIns="45720" rIns="91440" bIns="45720" anchor="t" anchorCtr="0"/>
          <a:p>
            <a:pPr eaLnBrk="1" hangingPunct="1"/>
            <a:r>
              <a:rPr lang="id-ID" altLang="x-none" sz="2400" dirty="0"/>
              <a:t>Menoragia dan metroragia</a:t>
            </a:r>
            <a:endParaRPr lang="id-ID" altLang="x-none" sz="2400" dirty="0"/>
          </a:p>
          <a:p>
            <a:pPr eaLnBrk="1" hangingPunct="1"/>
            <a:r>
              <a:rPr lang="id-ID" altLang="x-none" sz="2400" dirty="0"/>
              <a:t>Perdarahan pascakoitus</a:t>
            </a:r>
            <a:endParaRPr lang="id-ID" altLang="x-none" sz="2400" dirty="0"/>
          </a:p>
          <a:p>
            <a:pPr eaLnBrk="1" hangingPunct="1"/>
            <a:r>
              <a:rPr lang="id-ID" altLang="x-none" sz="2400" dirty="0"/>
              <a:t>Nyeri pelvis</a:t>
            </a:r>
            <a:endParaRPr lang="id-ID" altLang="x-none" sz="2400" dirty="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1" i="0" u="none" strike="noStrike" kern="1200" cap="all" spc="0" normalizeH="0" baseline="0" noProof="0" dirty="0" smtClean="0">
                <a:ln>
                  <a:noFill/>
                </a:ln>
                <a:solidFill>
                  <a:srgbClr val="C00000"/>
                </a:solidFill>
                <a:effectLst/>
                <a:uLnTx/>
                <a:uFillTx/>
                <a:latin typeface="+mj-lt"/>
                <a:ea typeface="+mj-ea"/>
                <a:cs typeface="+mj-cs"/>
              </a:rPr>
              <a:t>Definisi</a:t>
            </a:r>
            <a:endParaRPr kumimoji="0" lang="id-ID" sz="4200" b="1" i="0" u="none" strike="noStrike" kern="1200" cap="all" spc="0" normalizeH="0" baseline="0" noProof="0" dirty="0">
              <a:ln>
                <a:noFill/>
              </a:ln>
              <a:solidFill>
                <a:srgbClr val="C00000"/>
              </a:solidFill>
              <a:effectLst/>
              <a:uLnTx/>
              <a:uFillTx/>
              <a:latin typeface="+mj-lt"/>
              <a:ea typeface="+mj-ea"/>
              <a:cs typeface="+mj-cs"/>
            </a:endParaRPr>
          </a:p>
        </p:txBody>
      </p:sp>
      <p:sp>
        <p:nvSpPr>
          <p:cNvPr id="10242" name="Content Placeholder 2"/>
          <p:cNvSpPr>
            <a:spLocks noGrp="1"/>
          </p:cNvSpPr>
          <p:nvPr>
            <p:ph idx="1"/>
          </p:nvPr>
        </p:nvSpPr>
        <p:spPr/>
        <p:txBody>
          <a:bodyPr vert="horz" wrap="square" lIns="91440" tIns="45720" rIns="91440" bIns="45720" anchor="t" anchorCtr="0"/>
          <a:p>
            <a:pPr eaLnBrk="1" hangingPunct="1"/>
            <a:endParaRPr lang="id-ID" altLang="x-none" dirty="0"/>
          </a:p>
        </p:txBody>
      </p:sp>
      <p:sp>
        <p:nvSpPr>
          <p:cNvPr id="4" name="Rounded Rectangle 3"/>
          <p:cNvSpPr/>
          <p:nvPr/>
        </p:nvSpPr>
        <p:spPr>
          <a:xfrm>
            <a:off x="2711450" y="2133600"/>
            <a:ext cx="7056438" cy="18716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2400" b="0" i="0" u="none" strike="noStrike" kern="1200" cap="none" spc="0" normalizeH="0" baseline="0" noProof="0" dirty="0" err="1">
                <a:ln>
                  <a:noFill/>
                </a:ln>
                <a:solidFill>
                  <a:schemeClr val="tx1"/>
                </a:solidFill>
                <a:effectLst/>
                <a:uLnTx/>
                <a:uFillTx/>
                <a:latin typeface="+mn-lt"/>
                <a:ea typeface="+mn-ea"/>
                <a:cs typeface="+mn-cs"/>
              </a:rPr>
              <a:t>Perdarahan</a:t>
            </a:r>
            <a:r>
              <a:rPr kumimoji="0" lang="en-US" sz="2400" b="0" i="0" u="none" strike="noStrike" kern="1200" cap="none" spc="0" normalizeH="0" baseline="0" noProof="0" dirty="0">
                <a:ln>
                  <a:noFill/>
                </a:ln>
                <a:solidFill>
                  <a:schemeClr val="tx1"/>
                </a:solidFill>
                <a:effectLst/>
                <a:uLnTx/>
                <a:uFillTx/>
                <a:latin typeface="+mn-lt"/>
                <a:ea typeface="+mn-ea"/>
                <a:cs typeface="+mn-cs"/>
              </a:rPr>
              <a:t> uterus abnormal </a:t>
            </a:r>
            <a:r>
              <a:rPr kumimoji="0" lang="en-US" sz="2400" b="0" i="0" u="none" strike="noStrike" kern="1200" cap="none" spc="0" normalizeH="0" baseline="0" noProof="0" dirty="0" err="1">
                <a:ln>
                  <a:noFill/>
                </a:ln>
                <a:solidFill>
                  <a:schemeClr val="tx1"/>
                </a:solidFill>
                <a:effectLst/>
                <a:uLnTx/>
                <a:uFillTx/>
                <a:latin typeface="+mn-lt"/>
                <a:ea typeface="+mn-ea"/>
                <a:cs typeface="+mn-cs"/>
              </a:rPr>
              <a:t>merupakan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perdarahan</a:t>
            </a:r>
            <a:r>
              <a:rPr kumimoji="0" lang="en-US" sz="2400" b="0" i="0" u="none" strike="noStrike" kern="1200" cap="none" spc="0" normalizeH="0" baseline="0" noProof="0" dirty="0">
                <a:ln>
                  <a:noFill/>
                </a:ln>
                <a:solidFill>
                  <a:schemeClr val="tx1"/>
                </a:solidFill>
                <a:effectLst/>
                <a:uLnTx/>
                <a:uFillTx/>
                <a:latin typeface="+mn-lt"/>
                <a:ea typeface="+mn-ea"/>
                <a:cs typeface="+mn-cs"/>
              </a:rPr>
              <a:t> yang </a:t>
            </a:r>
            <a:r>
              <a:rPr kumimoji="0" lang="en-US" sz="2400" b="0" i="0" u="none" strike="noStrike" kern="1200" cap="none" spc="0" normalizeH="0" baseline="0" noProof="0" dirty="0" err="1">
                <a:ln>
                  <a:noFill/>
                </a:ln>
                <a:solidFill>
                  <a:schemeClr val="tx1"/>
                </a:solidFill>
                <a:effectLst/>
                <a:uLnTx/>
                <a:uFillTx/>
                <a:latin typeface="+mn-lt"/>
                <a:ea typeface="+mn-ea"/>
                <a:cs typeface="+mn-cs"/>
              </a:rPr>
              <a:t>ditandai</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dengan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adanya</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perubahan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pada</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siklus</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menstruasi</a:t>
            </a:r>
            <a:r>
              <a:rPr kumimoji="0" lang="en-US" sz="2400" b="0" i="0" u="none" strike="noStrike" kern="1200" cap="none" spc="0" normalizeH="0" baseline="0" noProof="0" dirty="0">
                <a:ln>
                  <a:noFill/>
                </a:ln>
                <a:solidFill>
                  <a:schemeClr val="tx1"/>
                </a:solidFill>
                <a:effectLst/>
                <a:uLnTx/>
                <a:uFillTx/>
                <a:latin typeface="+mn-lt"/>
                <a:ea typeface="+mn-ea"/>
                <a:cs typeface="+mn-cs"/>
              </a:rPr>
              <a:t> normal </a:t>
            </a:r>
            <a:r>
              <a:rPr kumimoji="0" lang="en-US" sz="2400" b="0" i="0" u="none" strike="noStrike" kern="1200" cap="none" spc="0" normalizeH="0" baseline="0" noProof="0" dirty="0" err="1">
                <a:ln>
                  <a:noFill/>
                </a:ln>
                <a:solidFill>
                  <a:schemeClr val="tx1"/>
                </a:solidFill>
                <a:effectLst/>
                <a:uLnTx/>
                <a:uFillTx/>
                <a:latin typeface="+mn-lt"/>
                <a:ea typeface="+mn-ea"/>
                <a:cs typeface="+mn-cs"/>
              </a:rPr>
              <a:t>baik</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dari</a:t>
            </a:r>
            <a:r>
              <a:rPr kumimoji="0" lang="en-US" sz="2400" b="0" i="0" u="none" strike="noStrike" kern="1200" cap="none" spc="0" normalizeH="0" baseline="0" noProof="0" dirty="0">
                <a:ln>
                  <a:noFill/>
                </a:ln>
                <a:solidFill>
                  <a:schemeClr val="tx1"/>
                </a:solidFill>
                <a:effectLst/>
                <a:uLnTx/>
                <a:uFillTx/>
                <a:latin typeface="+mn-lt"/>
                <a:ea typeface="+mn-ea"/>
                <a:cs typeface="+mn-cs"/>
              </a:rPr>
              <a:t> interval </a:t>
            </a:r>
            <a:r>
              <a:rPr kumimoji="0" lang="en-US" sz="2400" b="0" i="0" u="none" strike="noStrike" kern="1200" cap="none" spc="0" normalizeH="0" baseline="0" noProof="0" dirty="0" err="1">
                <a:ln>
                  <a:noFill/>
                </a:ln>
                <a:solidFill>
                  <a:schemeClr val="tx1"/>
                </a:solidFill>
                <a:effectLst/>
                <a:uLnTx/>
                <a:uFillTx/>
                <a:latin typeface="+mn-lt"/>
                <a:ea typeface="+mn-ea"/>
                <a:cs typeface="+mn-cs"/>
              </a:rPr>
              <a:t>atau</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panjang</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siklus</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durasi</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maupun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jumlah</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perdarahan</a:t>
            </a:r>
            <a:r>
              <a:rPr kumimoji="0" lang="en-US" sz="2400" b="0" i="0" u="none" strike="noStrike" kern="1200" cap="none" spc="0" normalizeH="0" baseline="0" noProof="0" dirty="0">
                <a:ln>
                  <a:noFill/>
                </a:ln>
                <a:solidFill>
                  <a:schemeClr val="tx1"/>
                </a:solidFill>
                <a:effectLst/>
                <a:uLnTx/>
                <a:uFillTx/>
                <a:latin typeface="+mn-lt"/>
                <a:ea typeface="+mn-ea"/>
                <a:cs typeface="+mn-cs"/>
              </a:rPr>
              <a:t>.</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Rounded Rectangle 4"/>
          <p:cNvSpPr/>
          <p:nvPr/>
        </p:nvSpPr>
        <p:spPr>
          <a:xfrm>
            <a:off x="2689225" y="4221163"/>
            <a:ext cx="7056438" cy="18716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id-ID" sz="2400" b="0" i="0" u="none" strike="noStrike" kern="1200" cap="none" spc="0" normalizeH="0" baseline="0" noProof="0" dirty="0">
                <a:ln>
                  <a:noFill/>
                </a:ln>
                <a:solidFill>
                  <a:schemeClr val="tx1"/>
                </a:solidFill>
                <a:effectLst/>
                <a:uLnTx/>
                <a:uFillTx/>
                <a:latin typeface="+mn-lt"/>
                <a:ea typeface="+mn-ea"/>
                <a:cs typeface="+mn-cs"/>
              </a:rPr>
              <a:t>Manifestasi klinis dapat berupa perdarahan banyak, sedikit, siklus haid yang memanjang atau tidak beraturan.</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1" i="0" u="none" strike="noStrike" kern="1200" cap="all" spc="0" normalizeH="0" baseline="0" noProof="0" dirty="0" smtClean="0">
                <a:ln>
                  <a:noFill/>
                </a:ln>
                <a:solidFill>
                  <a:srgbClr val="00B050"/>
                </a:solidFill>
                <a:effectLst/>
                <a:uLnTx/>
                <a:uFillTx/>
                <a:latin typeface="+mj-lt"/>
                <a:ea typeface="+mj-ea"/>
                <a:cs typeface="+mj-cs"/>
              </a:rPr>
              <a:t>DIAGNOSIS</a:t>
            </a:r>
            <a:endParaRPr kumimoji="0" lang="id-ID" sz="4200" b="1" i="0" u="none" strike="noStrike" kern="1200" cap="all" spc="0" normalizeH="0" baseline="0" noProof="0" dirty="0">
              <a:ln>
                <a:noFill/>
              </a:ln>
              <a:solidFill>
                <a:srgbClr val="00B050"/>
              </a:solidFill>
              <a:effectLst/>
              <a:uLnTx/>
              <a:uFillTx/>
              <a:latin typeface="+mj-lt"/>
              <a:ea typeface="+mj-ea"/>
              <a:cs typeface="+mj-cs"/>
            </a:endParaRPr>
          </a:p>
        </p:txBody>
      </p:sp>
      <p:sp>
        <p:nvSpPr>
          <p:cNvPr id="3" name="Content Placeholder 2"/>
          <p:cNvSpPr>
            <a:spLocks noGrp="1"/>
          </p:cNvSpPr>
          <p:nvPr>
            <p:ph idx="1"/>
          </p:nvPr>
        </p:nvSpPr>
        <p:spPr>
          <a:xfrm>
            <a:off x="2209800" y="1816100"/>
            <a:ext cx="7772400" cy="4051300"/>
          </a:xfrm>
        </p:spPr>
        <p:txBody>
          <a:bodyPr vert="horz" wrap="square" lIns="91440" tIns="45720" rIns="91440" bIns="45720" numCol="1" rtlCol="0" anchor="t" anchorCtr="0" compatLnSpc="1">
            <a:normAutofit/>
          </a:bodyPr>
          <a:lstStyle/>
          <a:p>
            <a:pPr marL="0" marR="0" lvl="0" indent="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None/>
              <a:defRPr/>
            </a:pPr>
            <a:r>
              <a:rPr kumimoji="0" lang="id-ID" sz="2800" b="0" i="0" u="none" strike="noStrike" kern="1200" cap="none" spc="0" normalizeH="0" baseline="0" noProof="0" dirty="0" smtClean="0">
                <a:ln>
                  <a:noFill/>
                </a:ln>
                <a:solidFill>
                  <a:schemeClr val="tx1"/>
                </a:solidFill>
                <a:effectLst/>
                <a:uLnTx/>
                <a:uFillTx/>
                <a:latin typeface="+mn-lt"/>
                <a:ea typeface="+mn-ea"/>
                <a:cs typeface="+mn-cs"/>
              </a:rPr>
              <a:t>Anamnesis</a:t>
            </a:r>
            <a:endParaRPr kumimoji="0" lang="id-ID" sz="28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800" b="0" i="0" u="none" strike="noStrike" kern="1200" cap="none" spc="0" normalizeH="0" baseline="0" noProof="0" dirty="0" smtClean="0">
                <a:ln>
                  <a:noFill/>
                </a:ln>
                <a:solidFill>
                  <a:schemeClr val="tx1"/>
                </a:solidFill>
                <a:effectLst/>
                <a:uLnTx/>
                <a:uFillTx/>
                <a:latin typeface="+mn-lt"/>
                <a:ea typeface="+mn-ea"/>
                <a:cs typeface="+mn-cs"/>
              </a:rPr>
              <a:t>Sifat perdarahan : tiba-tiba, perdarahan kontak, waktu terjadi, piktograf</a:t>
            </a:r>
            <a:endParaRPr kumimoji="0" lang="id-ID" sz="28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800" b="0" i="0" u="none" strike="noStrike" kern="1200" cap="none" spc="0" normalizeH="0" baseline="0" noProof="0" dirty="0" smtClean="0">
                <a:ln>
                  <a:noFill/>
                </a:ln>
                <a:solidFill>
                  <a:schemeClr val="tx1"/>
                </a:solidFill>
                <a:effectLst/>
                <a:uLnTx/>
                <a:uFillTx/>
                <a:latin typeface="+mn-lt"/>
                <a:ea typeface="+mn-ea"/>
                <a:cs typeface="+mn-cs"/>
              </a:rPr>
              <a:t>Siklus haid</a:t>
            </a:r>
            <a:endParaRPr kumimoji="0" lang="id-ID" sz="28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800" b="0" i="0" u="none" strike="noStrike" kern="1200" cap="none" spc="0" normalizeH="0" baseline="0" noProof="0" dirty="0" smtClean="0">
                <a:ln>
                  <a:noFill/>
                </a:ln>
                <a:solidFill>
                  <a:schemeClr val="tx1"/>
                </a:solidFill>
                <a:effectLst/>
                <a:uLnTx/>
                <a:uFillTx/>
                <a:latin typeface="+mn-lt"/>
                <a:ea typeface="+mn-ea"/>
                <a:cs typeface="+mn-cs"/>
              </a:rPr>
              <a:t>Kehamilan</a:t>
            </a:r>
            <a:endParaRPr kumimoji="0" lang="id-ID" sz="28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800" b="0" i="0" u="none" strike="noStrike" kern="1200" cap="none" spc="0" normalizeH="0" baseline="0" noProof="0" dirty="0" smtClean="0">
                <a:ln>
                  <a:noFill/>
                </a:ln>
                <a:solidFill>
                  <a:schemeClr val="tx1"/>
                </a:solidFill>
                <a:effectLst/>
                <a:uLnTx/>
                <a:uFillTx/>
                <a:latin typeface="+mn-lt"/>
                <a:ea typeface="+mn-ea"/>
                <a:cs typeface="+mn-cs"/>
              </a:rPr>
              <a:t>Konsumsi obat : KB, tamoxifen</a:t>
            </a:r>
            <a:endParaRPr kumimoji="0" lang="id-ID" sz="28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800" b="0" i="0" u="none" strike="noStrike" kern="1200" cap="none" spc="0" normalizeH="0" baseline="0" noProof="0" dirty="0" smtClean="0">
                <a:ln>
                  <a:noFill/>
                </a:ln>
                <a:solidFill>
                  <a:schemeClr val="tx1"/>
                </a:solidFill>
                <a:effectLst/>
                <a:uLnTx/>
                <a:uFillTx/>
                <a:latin typeface="+mn-lt"/>
                <a:ea typeface="+mn-ea"/>
                <a:cs typeface="+mn-cs"/>
              </a:rPr>
              <a:t>Gangguan pembekuan darah</a:t>
            </a:r>
            <a:endParaRPr kumimoji="0" lang="id-ID" sz="28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endParaRPr kumimoji="0" lang="id-ID"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Pemeriksaan fisik</a:t>
            </a:r>
            <a:endParaRPr kumimoji="0" lang="id-ID"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36866" name="Content Placeholder 2"/>
          <p:cNvSpPr>
            <a:spLocks noGrp="1"/>
          </p:cNvSpPr>
          <p:nvPr>
            <p:ph idx="1"/>
          </p:nvPr>
        </p:nvSpPr>
        <p:spPr>
          <a:xfrm>
            <a:off x="609600" y="1883410"/>
            <a:ext cx="10972800" cy="4244340"/>
          </a:xfrm>
        </p:spPr>
        <p:txBody>
          <a:bodyPr vert="horz" wrap="square" lIns="91440" tIns="45720" rIns="91440" bIns="45720" anchor="t" anchorCtr="0"/>
          <a:p>
            <a:pPr eaLnBrk="1" hangingPunct="1"/>
            <a:r>
              <a:rPr lang="id-ID" altLang="x-none" sz="3200" dirty="0"/>
              <a:t>Pemeriksaan Umum</a:t>
            </a:r>
            <a:endParaRPr lang="id-ID" altLang="x-none" sz="3200" dirty="0"/>
          </a:p>
          <a:p>
            <a:pPr eaLnBrk="1" hangingPunct="1"/>
            <a:r>
              <a:rPr lang="id-ID" altLang="x-none" sz="3200" dirty="0"/>
              <a:t>H</a:t>
            </a:r>
            <a:r>
              <a:rPr lang="en-US" sz="3200" dirty="0"/>
              <a:t>emodinamik. </a:t>
            </a:r>
            <a:endParaRPr lang="id-ID" altLang="x-none" sz="3200" dirty="0"/>
          </a:p>
          <a:p>
            <a:pPr eaLnBrk="1" hangingPunct="1"/>
            <a:r>
              <a:rPr lang="id-ID" altLang="x-none" sz="3200" dirty="0"/>
              <a:t>P</a:t>
            </a:r>
            <a:r>
              <a:rPr lang="en-US" sz="3200" dirty="0"/>
              <a:t>erdarahan berasal dari kanalis servikalis dan tidak berhubungan dengan kehamilan. </a:t>
            </a:r>
            <a:endParaRPr lang="id-ID" altLang="x-none" sz="3200" dirty="0"/>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567607" y="675725"/>
            <a:ext cx="7125113" cy="924475"/>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Pemeriksaan Ginekologi</a:t>
            </a:r>
            <a:endParaRPr kumimoji="0" lang="id-ID"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3" name="Content Placeholder 2"/>
          <p:cNvSpPr>
            <a:spLocks noGrp="1"/>
          </p:cNvSpPr>
          <p:nvPr>
            <p:ph idx="1"/>
          </p:nvPr>
        </p:nvSpPr>
        <p:spPr>
          <a:xfrm>
            <a:off x="602615" y="2249170"/>
            <a:ext cx="9055735" cy="3631565"/>
          </a:xfrm>
        </p:spPr>
        <p:txBody>
          <a:bodyPr vert="horz" wrap="square" lIns="91440" tIns="45720" rIns="91440" bIns="45720" numCol="1" rtlCol="0" anchor="t" anchorCtr="0" compatLnSpc="1">
            <a:noAutofit/>
          </a:bodyPr>
          <a:lstStyle/>
          <a:p>
            <a:pPr marL="0" marR="0" lvl="2" indent="0" algn="l" defTabSz="914400" rtl="0" eaLnBrk="1" fontAlgn="auto" latinLnBrk="0" hangingPunct="1">
              <a:lnSpc>
                <a:spcPct val="90000"/>
              </a:lnSpc>
              <a:spcBef>
                <a:spcPts val="400"/>
              </a:spcBef>
              <a:spcAft>
                <a:spcPts val="200"/>
              </a:spcAft>
              <a:buClr>
                <a:schemeClr val="accent1">
                  <a:lumMod val="75000"/>
                </a:schemeClr>
              </a:buClr>
              <a:buSzPct val="85000"/>
              <a:buFont typeface="Wingdings" panose="05000000000000000000" pitchFamily="2" charset="2"/>
              <a:buNone/>
              <a:defRPr/>
            </a:pPr>
            <a:r>
              <a:rPr kumimoji="0" lang="en-US" sz="2800" b="1" i="0" u="none" strike="noStrike" kern="1200" cap="none" spc="0" normalizeH="0" baseline="0" noProof="0" dirty="0" err="1">
                <a:ln>
                  <a:noFill/>
                </a:ln>
                <a:solidFill>
                  <a:schemeClr val="tx1"/>
                </a:solidFill>
                <a:effectLst/>
                <a:uLnTx/>
                <a:uFillTx/>
                <a:latin typeface="+mn-lt"/>
                <a:ea typeface="+mn-ea"/>
                <a:cs typeface="+mn-cs"/>
              </a:rPr>
              <a:t>Penilaian</a:t>
            </a:r>
            <a:r>
              <a:rPr kumimoji="0" lang="en-US" sz="2800" b="1" i="0" u="none" strike="noStrike" kern="1200" cap="none" spc="0" normalizeH="0" baseline="0" noProof="0" dirty="0">
                <a:ln>
                  <a:noFill/>
                </a:ln>
                <a:solidFill>
                  <a:schemeClr val="tx1"/>
                </a:solidFill>
                <a:effectLst/>
                <a:uLnTx/>
                <a:uFillTx/>
                <a:latin typeface="+mn-lt"/>
                <a:ea typeface="+mn-ea"/>
                <a:cs typeface="+mn-cs"/>
              </a:rPr>
              <a:t> </a:t>
            </a:r>
            <a:r>
              <a:rPr kumimoji="0" lang="en-US" sz="2800" b="1" i="0" u="none" strike="noStrike" kern="1200" cap="none" spc="0" normalizeH="0" baseline="0" noProof="0" dirty="0" err="1">
                <a:ln>
                  <a:noFill/>
                </a:ln>
                <a:solidFill>
                  <a:schemeClr val="tx1"/>
                </a:solidFill>
                <a:effectLst/>
                <a:uLnTx/>
                <a:uFillTx/>
                <a:latin typeface="+mn-lt"/>
                <a:ea typeface="+mn-ea"/>
                <a:cs typeface="+mn-cs"/>
              </a:rPr>
              <a:t>Ovulasi</a:t>
            </a:r>
            <a:endParaRPr kumimoji="0" lang="id-ID" sz="28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400" b="0" i="0" u="none" strike="noStrike" kern="1200" cap="none" spc="0" normalizeH="0" baseline="0" noProof="0" dirty="0" err="1">
                <a:ln>
                  <a:noFill/>
                </a:ln>
                <a:solidFill>
                  <a:schemeClr val="tx1"/>
                </a:solidFill>
                <a:effectLst/>
                <a:uLnTx/>
                <a:uFillTx/>
                <a:latin typeface="+mn-lt"/>
                <a:ea typeface="+mn-ea"/>
                <a:cs typeface="+mn-cs"/>
              </a:rPr>
              <a:t>Siklus</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haid</a:t>
            </a:r>
            <a:r>
              <a:rPr kumimoji="0" lang="en-US" sz="2400" b="0" i="0" u="none" strike="noStrike" kern="1200" cap="none" spc="0" normalizeH="0" baseline="0" noProof="0" dirty="0">
                <a:ln>
                  <a:noFill/>
                </a:ln>
                <a:solidFill>
                  <a:schemeClr val="tx1"/>
                </a:solidFill>
                <a:effectLst/>
                <a:uLnTx/>
                <a:uFillTx/>
                <a:latin typeface="+mn-lt"/>
                <a:ea typeface="+mn-ea"/>
                <a:cs typeface="+mn-cs"/>
              </a:rPr>
              <a:t> yang </a:t>
            </a:r>
            <a:r>
              <a:rPr kumimoji="0" lang="en-US" sz="2400" b="0" i="0" u="none" strike="noStrike" kern="1200" cap="none" spc="0" normalizeH="0" baseline="0" noProof="0" dirty="0" err="1">
                <a:ln>
                  <a:noFill/>
                </a:ln>
                <a:solidFill>
                  <a:schemeClr val="tx1"/>
                </a:solidFill>
                <a:effectLst/>
                <a:uLnTx/>
                <a:uFillTx/>
                <a:latin typeface="+mn-lt"/>
                <a:ea typeface="+mn-ea"/>
                <a:cs typeface="+mn-cs"/>
              </a:rPr>
              <a:t>berovulasi</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berkisar</a:t>
            </a:r>
            <a:r>
              <a:rPr kumimoji="0" lang="en-US" sz="2400" b="0" i="0" u="none" strike="noStrike" kern="1200" cap="none" spc="0" normalizeH="0" baseline="0" noProof="0" dirty="0">
                <a:ln>
                  <a:noFill/>
                </a:ln>
                <a:solidFill>
                  <a:schemeClr val="tx1"/>
                </a:solidFill>
                <a:effectLst/>
                <a:uLnTx/>
                <a:uFillTx/>
                <a:latin typeface="+mn-lt"/>
                <a:ea typeface="+mn-ea"/>
                <a:cs typeface="+mn-cs"/>
              </a:rPr>
              <a:t> 22-35 </a:t>
            </a:r>
            <a:r>
              <a:rPr kumimoji="0" lang="en-US" sz="2400" b="0" i="0" u="none" strike="noStrike" kern="1200" cap="none" spc="0" normalizeH="0" baseline="0" noProof="0" dirty="0" err="1">
                <a:ln>
                  <a:noFill/>
                </a:ln>
                <a:solidFill>
                  <a:schemeClr val="tx1"/>
                </a:solidFill>
                <a:effectLst/>
                <a:uLnTx/>
                <a:uFillTx/>
                <a:latin typeface="+mn-lt"/>
                <a:ea typeface="+mn-ea"/>
                <a:cs typeface="+mn-cs"/>
              </a:rPr>
              <a:t>hari</a:t>
            </a:r>
            <a:r>
              <a:rPr kumimoji="0" lang="en-US" sz="2400" b="0" i="0" u="none" strike="noStrike" kern="1200" cap="none" spc="0" normalizeH="0" baseline="0" noProof="0" dirty="0">
                <a:ln>
                  <a:noFill/>
                </a:ln>
                <a:solidFill>
                  <a:schemeClr val="tx1"/>
                </a:solidFill>
                <a:effectLst/>
                <a:uLnTx/>
                <a:uFillTx/>
                <a:latin typeface="+mn-lt"/>
                <a:ea typeface="+mn-ea"/>
                <a:cs typeface="+mn-cs"/>
              </a:rPr>
              <a:t>.</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400" b="0" i="0" u="none" strike="noStrike" kern="1200" cap="none" spc="0" normalizeH="0" baseline="0" noProof="0" dirty="0" err="1">
                <a:ln>
                  <a:noFill/>
                </a:ln>
                <a:solidFill>
                  <a:schemeClr val="tx1"/>
                </a:solidFill>
                <a:effectLst/>
                <a:uLnTx/>
                <a:uFillTx/>
                <a:latin typeface="+mn-lt"/>
                <a:ea typeface="+mn-ea"/>
                <a:cs typeface="+mn-cs"/>
              </a:rPr>
              <a:t>Jenis</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perdarahan</a:t>
            </a:r>
            <a:r>
              <a:rPr kumimoji="0" lang="en-US" sz="2400" b="0" i="0" u="none" strike="noStrike" kern="1200" cap="none" spc="0" normalizeH="0" baseline="0" noProof="0" dirty="0">
                <a:ln>
                  <a:noFill/>
                </a:ln>
                <a:solidFill>
                  <a:schemeClr val="tx1"/>
                </a:solidFill>
                <a:effectLst/>
                <a:uLnTx/>
                <a:uFillTx/>
                <a:latin typeface="+mn-lt"/>
                <a:ea typeface="+mn-ea"/>
                <a:cs typeface="+mn-cs"/>
              </a:rPr>
              <a:t> PUA-O </a:t>
            </a:r>
            <a:r>
              <a:rPr kumimoji="0" lang="en-US" sz="2400" b="0" i="0" u="none" strike="noStrike" kern="1200" cap="none" spc="0" normalizeH="0" baseline="0" noProof="0" dirty="0" err="1">
                <a:ln>
                  <a:noFill/>
                </a:ln>
                <a:solidFill>
                  <a:schemeClr val="tx1"/>
                </a:solidFill>
                <a:effectLst/>
                <a:uLnTx/>
                <a:uFillTx/>
                <a:latin typeface="+mn-lt"/>
                <a:ea typeface="+mn-ea"/>
                <a:cs typeface="+mn-cs"/>
              </a:rPr>
              <a:t>bersifat</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ireguler</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dan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sering</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diselingi</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amenorea</a:t>
            </a:r>
            <a:r>
              <a:rPr kumimoji="0" lang="en-US" sz="2400" b="0" i="0" u="none" strike="noStrike" kern="1200" cap="none" spc="0" normalizeH="0" baseline="0" noProof="0" dirty="0">
                <a:ln>
                  <a:noFill/>
                </a:ln>
                <a:solidFill>
                  <a:schemeClr val="tx1"/>
                </a:solidFill>
                <a:effectLst/>
                <a:uLnTx/>
                <a:uFillTx/>
                <a:latin typeface="+mn-lt"/>
                <a:ea typeface="+mn-ea"/>
                <a:cs typeface="+mn-cs"/>
              </a:rPr>
              <a:t>.</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400" b="0" i="0" u="none" strike="noStrike" kern="1200" cap="none" spc="0" normalizeH="0" baseline="0" noProof="0" dirty="0" err="1">
                <a:ln>
                  <a:noFill/>
                </a:ln>
                <a:solidFill>
                  <a:schemeClr val="tx1"/>
                </a:solidFill>
                <a:effectLst/>
                <a:uLnTx/>
                <a:uFillTx/>
                <a:latin typeface="+mn-lt"/>
                <a:ea typeface="+mn-ea"/>
                <a:cs typeface="+mn-cs"/>
              </a:rPr>
              <a:t>Konfirmasi</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ovulasi</a:t>
            </a:r>
            <a:r>
              <a:rPr kumimoji="0" lang="en-US" sz="2400" b="0" i="0" u="none" strike="noStrike" kern="1200" cap="none" spc="0" normalizeH="0" baseline="0" noProof="0" dirty="0">
                <a:ln>
                  <a:noFill/>
                </a:ln>
                <a:solidFill>
                  <a:schemeClr val="tx1"/>
                </a:solidFill>
                <a:effectLst/>
                <a:uLnTx/>
                <a:uFillTx/>
                <a:latin typeface="+mn-lt"/>
                <a:ea typeface="+mn-ea"/>
                <a:cs typeface="+mn-cs"/>
              </a:rPr>
              <a:t> </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None/>
              <a:defRPr/>
            </a:pPr>
            <a:endParaRPr kumimoji="0" lang="id-ID"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567607" y="675725"/>
            <a:ext cx="7125113" cy="924475"/>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Pemeriksaan Ginekologi</a:t>
            </a:r>
            <a:endParaRPr kumimoji="0" lang="id-ID"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3" name="Content Placeholder 2"/>
          <p:cNvSpPr>
            <a:spLocks noGrp="1"/>
          </p:cNvSpPr>
          <p:nvPr>
            <p:ph idx="1"/>
          </p:nvPr>
        </p:nvSpPr>
        <p:spPr>
          <a:xfrm>
            <a:off x="813435" y="1691005"/>
            <a:ext cx="8844915" cy="4899660"/>
          </a:xfrm>
        </p:spPr>
        <p:txBody>
          <a:bodyPr vert="horz" wrap="square" lIns="91440" tIns="45720" rIns="91440" bIns="45720" numCol="1" rtlCol="0" anchor="t" anchorCtr="0" compatLnSpc="1">
            <a:noAutofit/>
          </a:bodyPr>
          <a:lstStyle/>
          <a:p>
            <a:pPr marL="0" marR="0" lvl="0" indent="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None/>
              <a:defRPr/>
            </a:pPr>
            <a:r>
              <a:rPr kumimoji="0" lang="en-US" sz="2000" b="1" i="0" u="none" strike="noStrike" kern="1200" cap="none" spc="0" normalizeH="0" baseline="0" noProof="0" dirty="0" err="1" smtClean="0">
                <a:ln>
                  <a:noFill/>
                </a:ln>
                <a:solidFill>
                  <a:schemeClr val="tx1"/>
                </a:solidFill>
                <a:effectLst/>
                <a:uLnTx/>
                <a:uFillTx/>
                <a:latin typeface="+mn-lt"/>
                <a:ea typeface="+mn-ea"/>
                <a:cs typeface="+mn-cs"/>
              </a:rPr>
              <a:t>Penilaian</a:t>
            </a:r>
            <a:r>
              <a:rPr kumimoji="0" lang="en-US" sz="20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1" i="0" u="none" strike="noStrike" kern="1200" cap="none" spc="0" normalizeH="0" baseline="0" noProof="0" dirty="0" err="1" smtClean="0">
                <a:ln>
                  <a:noFill/>
                </a:ln>
                <a:solidFill>
                  <a:schemeClr val="tx1"/>
                </a:solidFill>
                <a:effectLst/>
                <a:uLnTx/>
                <a:uFillTx/>
                <a:latin typeface="+mn-lt"/>
                <a:ea typeface="+mn-ea"/>
                <a:cs typeface="+mn-cs"/>
              </a:rPr>
              <a:t>Endometrium</a:t>
            </a:r>
            <a:endParaRPr kumimoji="0" lang="id-ID" sz="20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Pengambilan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sampel</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endometrium</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tidak</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harus</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dilakukan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pada</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semua</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pasien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PUA.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Pengambilan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sampel</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endometrium</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hanya</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dilakukan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pada</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endParaRPr kumimoji="0" lang="id-ID" sz="2000" b="0" i="0" u="none" strike="noStrike" kern="1200" cap="none" spc="0" normalizeH="0" baseline="0" noProof="0" dirty="0" smtClean="0">
              <a:ln>
                <a:noFill/>
              </a:ln>
              <a:solidFill>
                <a:schemeClr val="tx1"/>
              </a:solidFill>
              <a:effectLst/>
              <a:uLnTx/>
              <a:uFillTx/>
              <a:latin typeface="+mn-lt"/>
              <a:ea typeface="+mn-ea"/>
              <a:cs typeface="+mn-cs"/>
            </a:endParaRPr>
          </a:p>
          <a:p>
            <a:pPr marL="72390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Perempuan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umur</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&gt; 45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tahun</a:t>
            </a:r>
            <a:endParaRPr kumimoji="0" lang="id-ID" sz="2000" b="0" i="0" u="none" strike="noStrike" kern="1200" cap="none" spc="0" normalizeH="0" baseline="0" noProof="0" dirty="0" smtClean="0">
              <a:ln>
                <a:noFill/>
              </a:ln>
              <a:solidFill>
                <a:schemeClr val="tx1"/>
              </a:solidFill>
              <a:effectLst/>
              <a:uLnTx/>
              <a:uFillTx/>
              <a:latin typeface="+mn-lt"/>
              <a:ea typeface="+mn-ea"/>
              <a:cs typeface="+mn-cs"/>
            </a:endParaRPr>
          </a:p>
          <a:p>
            <a:pPr marL="72390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Terdapat</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faktor</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risiko</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genetik</a:t>
            </a:r>
            <a:endParaRPr kumimoji="0" lang="id-ID" sz="2000" b="0" i="0" u="none" strike="noStrike" kern="1200" cap="none" spc="0" normalizeH="0" baseline="0" noProof="0" dirty="0" smtClean="0">
              <a:ln>
                <a:noFill/>
              </a:ln>
              <a:solidFill>
                <a:schemeClr val="tx1"/>
              </a:solidFill>
              <a:effectLst/>
              <a:uLnTx/>
              <a:uFillTx/>
              <a:latin typeface="+mn-lt"/>
              <a:ea typeface="+mn-ea"/>
              <a:cs typeface="+mn-cs"/>
            </a:endParaRPr>
          </a:p>
          <a:p>
            <a:pPr marL="72390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USG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transvaginal</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id-ID" sz="2000" b="0" i="0" u="none" strike="noStrike" kern="1200" cap="none" spc="0" normalizeH="0" baseline="0" noProof="0" dirty="0" smtClean="0">
                <a:ln>
                  <a:noFill/>
                </a:ln>
                <a:solidFill>
                  <a:schemeClr val="tx1"/>
                </a:solidFill>
                <a:effectLst/>
                <a:uLnTx/>
                <a:uFillTx/>
                <a:latin typeface="+mn-lt"/>
                <a:ea typeface="+mn-ea"/>
                <a:cs typeface="+mn-cs"/>
              </a:rPr>
              <a:t> </a:t>
            </a:r>
            <a:r>
              <a:rPr kumimoji="0" lang="id-ID" sz="2000" b="0" i="0" u="none" strike="noStrike" kern="1200" cap="none" spc="0" normalizeH="0" baseline="0" noProof="0" dirty="0" smtClean="0">
                <a:ln>
                  <a:noFill/>
                </a:ln>
                <a:solidFill>
                  <a:schemeClr val="tx1"/>
                </a:solidFill>
                <a:effectLst/>
                <a:uLnTx/>
                <a:uFillTx/>
                <a:latin typeface="+mn-lt"/>
                <a:ea typeface="+mn-ea"/>
                <a:cs typeface="+mn-cs"/>
                <a:sym typeface="Wingdings" panose="05000000000000000000" pitchFamily="2" charset="2"/>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penebalan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endometrium</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kompleks</a:t>
            </a:r>
            <a:endParaRPr kumimoji="0" lang="id-ID" sz="2000" b="0" i="0" u="none" strike="noStrike" kern="1200" cap="none" spc="0" normalizeH="0" baseline="0" noProof="0" dirty="0" smtClean="0">
              <a:ln>
                <a:noFill/>
              </a:ln>
              <a:solidFill>
                <a:schemeClr val="tx1"/>
              </a:solidFill>
              <a:effectLst/>
              <a:uLnTx/>
              <a:uFillTx/>
              <a:latin typeface="+mn-lt"/>
              <a:ea typeface="+mn-ea"/>
              <a:cs typeface="+mn-cs"/>
            </a:endParaRPr>
          </a:p>
          <a:p>
            <a:pPr marL="72390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Terdapat</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faktor</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risiko</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diabetes mellitus,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hipertensi</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obesitas</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nulipara</a:t>
            </a:r>
            <a:endParaRPr kumimoji="0" lang="id-ID" sz="2000" b="0" i="0" u="none" strike="noStrike" kern="1200" cap="none" spc="0" normalizeH="0" baseline="0" noProof="0" dirty="0" smtClean="0">
              <a:ln>
                <a:noFill/>
              </a:ln>
              <a:solidFill>
                <a:schemeClr val="tx1"/>
              </a:solidFill>
              <a:effectLst/>
              <a:uLnTx/>
              <a:uFillTx/>
              <a:latin typeface="+mn-lt"/>
              <a:ea typeface="+mn-ea"/>
              <a:cs typeface="+mn-cs"/>
            </a:endParaRPr>
          </a:p>
          <a:p>
            <a:pPr marL="72390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Perempuan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dengan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riwayat</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keluarga</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1" u="none" strike="noStrike" kern="1200" cap="none" spc="0" normalizeH="0" baseline="0" noProof="0" dirty="0" err="1" smtClean="0">
                <a:ln>
                  <a:noFill/>
                </a:ln>
                <a:solidFill>
                  <a:schemeClr val="tx1"/>
                </a:solidFill>
                <a:effectLst/>
                <a:uLnTx/>
                <a:uFillTx/>
                <a:latin typeface="+mn-lt"/>
                <a:ea typeface="+mn-ea"/>
                <a:cs typeface="+mn-cs"/>
              </a:rPr>
              <a:t>nonpolyposis</a:t>
            </a:r>
            <a:r>
              <a:rPr kumimoji="0" lang="en-US" sz="2000" b="0" i="1" u="none" strike="noStrike" kern="1200" cap="none" spc="0" normalizeH="0" baseline="0" noProof="0" dirty="0" smtClean="0">
                <a:ln>
                  <a:noFill/>
                </a:ln>
                <a:solidFill>
                  <a:schemeClr val="tx1"/>
                </a:solidFill>
                <a:effectLst/>
                <a:uLnTx/>
                <a:uFillTx/>
                <a:latin typeface="+mn-lt"/>
                <a:ea typeface="+mn-ea"/>
                <a:cs typeface="+mn-cs"/>
              </a:rPr>
              <a:t> colorectal cancer</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endParaRPr kumimoji="0" lang="id-ID" sz="2000" b="0" i="0" u="none" strike="noStrike" kern="1200" cap="none" spc="0" normalizeH="0" baseline="0" noProof="0" dirty="0" smtClean="0">
              <a:ln>
                <a:noFill/>
              </a:ln>
              <a:solidFill>
                <a:schemeClr val="tx1"/>
              </a:solidFill>
              <a:effectLst/>
              <a:uLnTx/>
              <a:uFillTx/>
              <a:latin typeface="+mn-lt"/>
              <a:ea typeface="+mn-ea"/>
              <a:cs typeface="+mn-cs"/>
            </a:endParaRPr>
          </a:p>
          <a:p>
            <a:pPr marL="72390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Pengambilan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sampel</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endometrium</a:t>
            </a:r>
            <a:endParaRPr kumimoji="0" lang="id-ID"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92785" y="1780540"/>
            <a:ext cx="8965565" cy="4456430"/>
          </a:xfrm>
        </p:spPr>
        <p:txBody>
          <a:bodyPr vert="horz" wrap="square" lIns="91440" tIns="45720" rIns="91440" bIns="45720" numCol="1" rtlCol="0" anchor="t" anchorCtr="0" compatLnSpc="1">
            <a:normAutofit/>
          </a:bodyPr>
          <a:lstStyle/>
          <a:p>
            <a:pPr marL="0" marR="0" lvl="0" indent="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None/>
              <a:defRPr/>
            </a:pPr>
            <a:r>
              <a:rPr kumimoji="0" lang="en-US" sz="2400" b="1" i="0" u="none" strike="noStrike" kern="1200" cap="none" spc="0" normalizeH="0" baseline="0" noProof="0" dirty="0" err="1">
                <a:ln>
                  <a:noFill/>
                </a:ln>
                <a:solidFill>
                  <a:schemeClr val="tx1"/>
                </a:solidFill>
                <a:effectLst/>
                <a:uLnTx/>
                <a:uFillTx/>
                <a:latin typeface="+mn-lt"/>
                <a:ea typeface="+mn-ea"/>
                <a:cs typeface="+mn-cs"/>
              </a:rPr>
              <a:t>Penilaian</a:t>
            </a:r>
            <a:r>
              <a:rPr kumimoji="0" lang="en-US" sz="2400" b="1" i="0" u="none" strike="noStrike" kern="1200" cap="none" spc="0" normalizeH="0" baseline="0" noProof="0" dirty="0">
                <a:ln>
                  <a:noFill/>
                </a:ln>
                <a:solidFill>
                  <a:schemeClr val="tx1"/>
                </a:solidFill>
                <a:effectLst/>
                <a:uLnTx/>
                <a:uFillTx/>
                <a:latin typeface="+mn-lt"/>
                <a:ea typeface="+mn-ea"/>
                <a:cs typeface="+mn-cs"/>
              </a:rPr>
              <a:t> </a:t>
            </a:r>
            <a:r>
              <a:rPr kumimoji="0" lang="en-US" sz="2400" b="1" i="0" u="none" strike="noStrike" kern="1200" cap="none" spc="0" normalizeH="0" baseline="0" noProof="0" dirty="0" err="1">
                <a:ln>
                  <a:noFill/>
                </a:ln>
                <a:solidFill>
                  <a:schemeClr val="tx1"/>
                </a:solidFill>
                <a:effectLst/>
                <a:uLnTx/>
                <a:uFillTx/>
                <a:latin typeface="+mn-lt"/>
                <a:ea typeface="+mn-ea"/>
                <a:cs typeface="+mn-cs"/>
              </a:rPr>
              <a:t>Kavum</a:t>
            </a:r>
            <a:r>
              <a:rPr kumimoji="0" lang="en-US" sz="2400" b="1" i="0" u="none" strike="noStrike" kern="1200" cap="none" spc="0" normalizeH="0" baseline="0" noProof="0" dirty="0">
                <a:ln>
                  <a:noFill/>
                </a:ln>
                <a:solidFill>
                  <a:schemeClr val="tx1"/>
                </a:solidFill>
                <a:effectLst/>
                <a:uLnTx/>
                <a:uFillTx/>
                <a:latin typeface="+mn-lt"/>
                <a:ea typeface="+mn-ea"/>
                <a:cs typeface="+mn-cs"/>
              </a:rPr>
              <a:t> Uteri</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400" b="0" i="0" u="none" strike="noStrike" kern="1200" cap="none" spc="0" normalizeH="0" baseline="0" noProof="0" dirty="0" err="1">
                <a:ln>
                  <a:noFill/>
                </a:ln>
                <a:solidFill>
                  <a:schemeClr val="tx1"/>
                </a:solidFill>
                <a:effectLst/>
                <a:uLnTx/>
                <a:uFillTx/>
                <a:latin typeface="+mn-lt"/>
                <a:ea typeface="+mn-ea"/>
                <a:cs typeface="+mn-cs"/>
              </a:rPr>
              <a:t>Bertujuan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untuk</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menilai</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kemungkinan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adanya</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polip</a:t>
            </a:r>
            <a:r>
              <a:rPr kumimoji="0" lang="en-US" sz="2400" b="0" i="0" u="none" strike="noStrike" kern="1200" cap="none" spc="0" normalizeH="0" baseline="0" noProof="0" dirty="0">
                <a:ln>
                  <a:noFill/>
                </a:ln>
                <a:solidFill>
                  <a:schemeClr val="tx1"/>
                </a:solidFill>
                <a:effectLst/>
                <a:uLnTx/>
                <a:uFillTx/>
                <a:latin typeface="+mn-lt"/>
                <a:ea typeface="+mn-ea"/>
                <a:cs typeface="+mn-cs"/>
              </a:rPr>
              <a:t> endometrium </a:t>
            </a:r>
            <a:r>
              <a:rPr kumimoji="0" lang="en-US" sz="2400" b="0" i="0" u="none" strike="noStrike" kern="1200" cap="none" spc="0" normalizeH="0" baseline="0" noProof="0" dirty="0" err="1">
                <a:ln>
                  <a:noFill/>
                </a:ln>
                <a:solidFill>
                  <a:schemeClr val="tx1"/>
                </a:solidFill>
                <a:effectLst/>
                <a:uLnTx/>
                <a:uFillTx/>
                <a:latin typeface="+mn-lt"/>
                <a:ea typeface="+mn-ea"/>
                <a:cs typeface="+mn-cs"/>
              </a:rPr>
              <a:t>atau</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mioma</a:t>
            </a:r>
            <a:r>
              <a:rPr kumimoji="0" lang="en-US" sz="2400" b="0" i="0" u="none" strike="noStrike" kern="1200" cap="none" spc="0" normalizeH="0" baseline="0" noProof="0" dirty="0">
                <a:ln>
                  <a:noFill/>
                </a:ln>
                <a:solidFill>
                  <a:schemeClr val="tx1"/>
                </a:solidFill>
                <a:effectLst/>
                <a:uLnTx/>
                <a:uFillTx/>
                <a:latin typeface="+mn-lt"/>
                <a:ea typeface="+mn-ea"/>
                <a:cs typeface="+mn-cs"/>
              </a:rPr>
              <a:t> uteri </a:t>
            </a:r>
            <a:r>
              <a:rPr kumimoji="0" lang="en-US" sz="2400" b="0" i="0" u="none" strike="noStrike" kern="1200" cap="none" spc="0" normalizeH="0" baseline="0" noProof="0" dirty="0" err="1">
                <a:ln>
                  <a:noFill/>
                </a:ln>
                <a:solidFill>
                  <a:schemeClr val="tx1"/>
                </a:solidFill>
                <a:effectLst/>
                <a:uLnTx/>
                <a:uFillTx/>
                <a:latin typeface="+mn-lt"/>
                <a:ea typeface="+mn-ea"/>
                <a:cs typeface="+mn-cs"/>
              </a:rPr>
              <a:t>submukosum</a:t>
            </a:r>
            <a:r>
              <a:rPr kumimoji="0" lang="en-US" sz="2400" b="0" i="0" u="none" strike="noStrike" kern="1200" cap="none" spc="0" normalizeH="0" baseline="0" noProof="0" dirty="0">
                <a:ln>
                  <a:noFill/>
                </a:ln>
                <a:solidFill>
                  <a:schemeClr val="tx1"/>
                </a:solidFill>
                <a:effectLst/>
                <a:uLnTx/>
                <a:uFillTx/>
                <a:latin typeface="+mn-lt"/>
                <a:ea typeface="+mn-ea"/>
                <a:cs typeface="+mn-cs"/>
              </a:rPr>
              <a:t>.</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400" b="0" i="0" u="none" strike="noStrike" kern="1200" cap="none" spc="0" normalizeH="0" baseline="0" noProof="0" dirty="0">
                <a:ln>
                  <a:noFill/>
                </a:ln>
                <a:solidFill>
                  <a:schemeClr val="tx1"/>
                </a:solidFill>
                <a:effectLst/>
                <a:uLnTx/>
                <a:uFillTx/>
                <a:latin typeface="+mn-lt"/>
                <a:ea typeface="+mn-ea"/>
                <a:cs typeface="+mn-cs"/>
              </a:rPr>
              <a:t>USG </a:t>
            </a:r>
            <a:r>
              <a:rPr kumimoji="0" lang="en-US" sz="2400" b="0" i="0" u="none" strike="noStrike" kern="1200" cap="none" spc="0" normalizeH="0" baseline="0" noProof="0" dirty="0" err="1">
                <a:ln>
                  <a:noFill/>
                </a:ln>
                <a:solidFill>
                  <a:schemeClr val="tx1"/>
                </a:solidFill>
                <a:effectLst/>
                <a:uLnTx/>
                <a:uFillTx/>
                <a:latin typeface="+mn-lt"/>
                <a:ea typeface="+mn-ea"/>
                <a:cs typeface="+mn-cs"/>
              </a:rPr>
              <a:t>transvaginal</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merupakan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alat</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penapis</a:t>
            </a:r>
            <a:r>
              <a:rPr kumimoji="0" lang="en-US" sz="2400" b="0" i="0" u="none" strike="noStrike" kern="1200" cap="none" spc="0" normalizeH="0" baseline="0" noProof="0" dirty="0">
                <a:ln>
                  <a:noFill/>
                </a:ln>
                <a:solidFill>
                  <a:schemeClr val="tx1"/>
                </a:solidFill>
                <a:effectLst/>
                <a:uLnTx/>
                <a:uFillTx/>
                <a:latin typeface="+mn-lt"/>
                <a:ea typeface="+mn-ea"/>
                <a:cs typeface="+mn-cs"/>
              </a:rPr>
              <a:t> yang </a:t>
            </a:r>
            <a:r>
              <a:rPr kumimoji="0" lang="en-US" sz="2400" b="0" i="0" u="none" strike="noStrike" kern="1200" cap="none" spc="0" normalizeH="0" baseline="0" noProof="0" dirty="0" err="1">
                <a:ln>
                  <a:noFill/>
                </a:ln>
                <a:solidFill>
                  <a:schemeClr val="tx1"/>
                </a:solidFill>
                <a:effectLst/>
                <a:uLnTx/>
                <a:uFillTx/>
                <a:latin typeface="+mn-lt"/>
                <a:ea typeface="+mn-ea"/>
                <a:cs typeface="+mn-cs"/>
              </a:rPr>
              <a:t>tepat</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dan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harus</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dilakukan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pada</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pemeriksaan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awal</a:t>
            </a:r>
            <a:r>
              <a:rPr kumimoji="0" lang="en-US" sz="2400" b="0" i="0" u="none" strike="noStrike" kern="1200" cap="none" spc="0" normalizeH="0" baseline="0" noProof="0" dirty="0">
                <a:ln>
                  <a:noFill/>
                </a:ln>
                <a:solidFill>
                  <a:schemeClr val="tx1"/>
                </a:solidFill>
                <a:effectLst/>
                <a:uLnTx/>
                <a:uFillTx/>
                <a:latin typeface="+mn-lt"/>
                <a:ea typeface="+mn-ea"/>
                <a:cs typeface="+mn-cs"/>
              </a:rPr>
              <a:t> PUA.</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just"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400" b="0" i="0" u="none" strike="noStrike" kern="1200" cap="none" spc="0" normalizeH="0" baseline="0" noProof="0" dirty="0" err="1">
                <a:ln>
                  <a:noFill/>
                </a:ln>
                <a:solidFill>
                  <a:schemeClr val="tx1"/>
                </a:solidFill>
                <a:effectLst/>
                <a:uLnTx/>
                <a:uFillTx/>
                <a:latin typeface="+mn-lt"/>
                <a:ea typeface="+mn-ea"/>
                <a:cs typeface="+mn-cs"/>
              </a:rPr>
              <a:t>Bila</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dicurigai</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terdapat</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polip</a:t>
            </a:r>
            <a:r>
              <a:rPr kumimoji="0" lang="en-US" sz="2400" b="0" i="0" u="none" strike="noStrike" kern="1200" cap="none" spc="0" normalizeH="0" baseline="0" noProof="0" dirty="0">
                <a:ln>
                  <a:noFill/>
                </a:ln>
                <a:solidFill>
                  <a:schemeClr val="tx1"/>
                </a:solidFill>
                <a:effectLst/>
                <a:uLnTx/>
                <a:uFillTx/>
                <a:latin typeface="+mn-lt"/>
                <a:ea typeface="+mn-ea"/>
                <a:cs typeface="+mn-cs"/>
              </a:rPr>
              <a:t> endometrium </a:t>
            </a:r>
            <a:r>
              <a:rPr kumimoji="0" lang="en-US" sz="2400" b="0" i="0" u="none" strike="noStrike" kern="1200" cap="none" spc="0" normalizeH="0" baseline="0" noProof="0" dirty="0" err="1">
                <a:ln>
                  <a:noFill/>
                </a:ln>
                <a:solidFill>
                  <a:schemeClr val="tx1"/>
                </a:solidFill>
                <a:effectLst/>
                <a:uLnTx/>
                <a:uFillTx/>
                <a:latin typeface="+mn-lt"/>
                <a:ea typeface="+mn-ea"/>
                <a:cs typeface="+mn-cs"/>
              </a:rPr>
              <a:t>atau</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mioma</a:t>
            </a:r>
            <a:r>
              <a:rPr kumimoji="0" lang="en-US" sz="2400" b="0" i="0" u="none" strike="noStrike" kern="1200" cap="none" spc="0" normalizeH="0" baseline="0" noProof="0" dirty="0">
                <a:ln>
                  <a:noFill/>
                </a:ln>
                <a:solidFill>
                  <a:schemeClr val="tx1"/>
                </a:solidFill>
                <a:effectLst/>
                <a:uLnTx/>
                <a:uFillTx/>
                <a:latin typeface="+mn-lt"/>
                <a:ea typeface="+mn-ea"/>
                <a:cs typeface="+mn-cs"/>
              </a:rPr>
              <a:t> uteri </a:t>
            </a:r>
            <a:r>
              <a:rPr kumimoji="0" lang="en-US" sz="2400" b="0" i="0" u="none" strike="noStrike" kern="1200" cap="none" spc="0" normalizeH="0" baseline="0" noProof="0" dirty="0" err="1">
                <a:ln>
                  <a:noFill/>
                </a:ln>
                <a:solidFill>
                  <a:schemeClr val="tx1"/>
                </a:solidFill>
                <a:effectLst/>
                <a:uLnTx/>
                <a:uFillTx/>
                <a:latin typeface="+mn-lt"/>
                <a:ea typeface="+mn-ea"/>
                <a:cs typeface="+mn-cs"/>
              </a:rPr>
              <a:t>submukosum</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disarankan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untuk</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melakukan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id-ID" sz="2400" b="0" i="1" u="none" strike="noStrike" kern="1200" cap="none" spc="0" normalizeH="0" baseline="0" noProof="0" dirty="0">
                <a:ln>
                  <a:noFill/>
                </a:ln>
                <a:solidFill>
                  <a:schemeClr val="tx1"/>
                </a:solidFill>
                <a:effectLst/>
                <a:uLnTx/>
                <a:uFillTx/>
                <a:latin typeface="+mn-lt"/>
                <a:ea typeface="+mn-ea"/>
                <a:cs typeface="+mn-cs"/>
              </a:rPr>
              <a:t>Saline Infusion Sonography</a:t>
            </a:r>
            <a:r>
              <a:rPr kumimoji="0" lang="id-ID" sz="2400" b="0" i="0" u="none" strike="noStrike" kern="1200" cap="none" spc="0" normalizeH="0" baseline="0" noProof="0" dirty="0">
                <a:ln>
                  <a:noFill/>
                </a:ln>
                <a:solidFill>
                  <a:schemeClr val="tx1"/>
                </a:solidFill>
                <a:effectLst/>
                <a:uLnTx/>
                <a:uFillTx/>
                <a:latin typeface="+mn-lt"/>
                <a:ea typeface="+mn-ea"/>
                <a:cs typeface="+mn-cs"/>
              </a:rPr>
              <a:t> (S</a:t>
            </a:r>
            <a:r>
              <a:rPr kumimoji="0" lang="en-US" sz="2400" b="0" i="0" u="none" strike="noStrike" kern="1200" cap="none" spc="0" normalizeH="0" baseline="0" noProof="0" dirty="0">
                <a:ln>
                  <a:noFill/>
                </a:ln>
                <a:solidFill>
                  <a:schemeClr val="tx1"/>
                </a:solidFill>
                <a:effectLst/>
                <a:uLnTx/>
                <a:uFillTx/>
                <a:latin typeface="+mn-lt"/>
                <a:ea typeface="+mn-ea"/>
                <a:cs typeface="+mn-cs"/>
              </a:rPr>
              <a:t>IS</a:t>
            </a:r>
            <a:r>
              <a:rPr kumimoji="0" lang="id-ID" sz="2400" b="0" i="0" u="none" strike="noStrike" kern="1200" cap="none" spc="0" normalizeH="0" baseline="0" noProof="0" dirty="0">
                <a:ln>
                  <a:noFill/>
                </a:ln>
                <a:solidFill>
                  <a:schemeClr val="tx1"/>
                </a:solidFill>
                <a:effectLst/>
                <a:uLnTx/>
                <a:uFillTx/>
                <a:latin typeface="+mn-lt"/>
                <a:ea typeface="+mn-ea"/>
                <a:cs typeface="+mn-cs"/>
              </a:rPr>
              <a:t>)</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atau</a:t>
            </a:r>
            <a:r>
              <a:rPr kumimoji="0" lang="id-ID"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histeroskopi</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Keuntungan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dalam</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penggunaan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histeroskopi</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adalah</a:t>
            </a:r>
            <a:r>
              <a:rPr kumimoji="0" lang="en-US" sz="2400" b="0" i="0" u="none" strike="noStrike" kern="1200" cap="none" spc="0" normalizeH="0" baseline="0" noProof="0" dirty="0">
                <a:ln>
                  <a:noFill/>
                </a:ln>
                <a:solidFill>
                  <a:schemeClr val="tx1"/>
                </a:solidFill>
                <a:effectLst/>
                <a:uLnTx/>
                <a:uFillTx/>
                <a:latin typeface="+mn-lt"/>
                <a:ea typeface="+mn-ea"/>
                <a:cs typeface="+mn-cs"/>
              </a:rPr>
              <a:t> diagnosis </a:t>
            </a:r>
            <a:r>
              <a:rPr kumimoji="0" lang="en-US" sz="2400" b="0" i="0" u="none" strike="noStrike" kern="1200" cap="none" spc="0" normalizeH="0" baseline="0" noProof="0" dirty="0" err="1">
                <a:ln>
                  <a:noFill/>
                </a:ln>
                <a:solidFill>
                  <a:schemeClr val="tx1"/>
                </a:solidFill>
                <a:effectLst/>
                <a:uLnTx/>
                <a:uFillTx/>
                <a:latin typeface="+mn-lt"/>
                <a:ea typeface="+mn-ea"/>
                <a:cs typeface="+mn-cs"/>
              </a:rPr>
              <a:t>dan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terapi</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dapat</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dilakukan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bersamaan</a:t>
            </a:r>
            <a:r>
              <a:rPr kumimoji="0" lang="en-US" sz="2400" b="0" i="0" u="none" strike="noStrike" kern="1200" cap="none" spc="0" normalizeH="0" baseline="0" noProof="0" dirty="0">
                <a:ln>
                  <a:noFill/>
                </a:ln>
                <a:solidFill>
                  <a:schemeClr val="tx1"/>
                </a:solidFill>
                <a:effectLst/>
                <a:uLnTx/>
                <a:uFillTx/>
                <a:latin typeface="+mn-lt"/>
                <a:ea typeface="+mn-ea"/>
                <a:cs typeface="+mn-cs"/>
              </a:rPr>
              <a:t>.</a:t>
            </a:r>
            <a:r>
              <a:rPr kumimoji="0" lang="en-US" sz="2400" b="0" i="0" u="none" strike="noStrike" kern="1200" cap="none" spc="0" normalizeH="0" baseline="30000" noProof="0" dirty="0">
                <a:ln>
                  <a:noFill/>
                </a:ln>
                <a:solidFill>
                  <a:schemeClr val="tx1"/>
                </a:solidFill>
                <a:effectLst/>
                <a:uLnTx/>
                <a:uFillTx/>
                <a:latin typeface="+mn-lt"/>
                <a:ea typeface="+mn-ea"/>
                <a:cs typeface="+mn-cs"/>
              </a:rPr>
              <a:t> </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None/>
              <a:defRPr/>
            </a:pPr>
            <a:r>
              <a:rPr kumimoji="0" lang="en-US" sz="2000" b="0" i="0" u="none" strike="noStrike" kern="1200" cap="none" spc="0" normalizeH="0" baseline="0" noProof="0" dirty="0">
                <a:ln>
                  <a:noFill/>
                </a:ln>
                <a:solidFill>
                  <a:schemeClr val="tx1"/>
                </a:solidFill>
                <a:effectLst/>
                <a:uLnTx/>
                <a:uFillTx/>
                <a:latin typeface="+mn-lt"/>
                <a:ea typeface="+mn-ea"/>
                <a:cs typeface="+mn-cs"/>
              </a:rPr>
              <a:t> </a:t>
            </a:r>
            <a:endParaRPr kumimoji="0" lang="id-ID"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itle 1"/>
          <p:cNvSpPr>
            <a:spLocks noGrp="1"/>
          </p:cNvSpPr>
          <p:nvPr>
            <p:ph type="title"/>
          </p:nvPr>
        </p:nvSpPr>
        <p:spPr>
          <a:xfrm>
            <a:off x="2567607" y="675725"/>
            <a:ext cx="7125113" cy="924475"/>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Pemeriksaan Ginekologi</a:t>
            </a:r>
            <a:endParaRPr kumimoji="0" lang="id-ID"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84810" y="1737995"/>
            <a:ext cx="9597390" cy="4051300"/>
          </a:xfrm>
        </p:spPr>
        <p:txBody>
          <a:bodyPr vert="horz" wrap="square" lIns="91440" tIns="45720" rIns="91440" bIns="45720" numCol="1" rtlCol="0" anchor="t" anchorCtr="0" compatLnSpc="1">
            <a:normAutofit/>
          </a:bodyPr>
          <a:lstStyle/>
          <a:p>
            <a:pPr marL="0" marR="0" lvl="0" indent="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None/>
              <a:defRPr/>
            </a:pPr>
            <a:r>
              <a:rPr kumimoji="0" lang="en-US" sz="2400" b="1" i="0" u="none" strike="noStrike" kern="1200" cap="none" spc="0" normalizeH="0" baseline="0" noProof="0" dirty="0" err="1" smtClean="0">
                <a:ln>
                  <a:noFill/>
                </a:ln>
                <a:solidFill>
                  <a:schemeClr val="tx1"/>
                </a:solidFill>
                <a:effectLst/>
                <a:uLnTx/>
                <a:uFillTx/>
                <a:latin typeface="+mn-lt"/>
                <a:ea typeface="+mn-ea"/>
                <a:cs typeface="+mn-cs"/>
              </a:rPr>
              <a:t>Penilaian</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1" i="0" u="none" strike="noStrike" kern="1200" cap="none" spc="0" normalizeH="0" baseline="0" noProof="0" dirty="0" err="1" smtClean="0">
                <a:ln>
                  <a:noFill/>
                </a:ln>
                <a:solidFill>
                  <a:schemeClr val="tx1"/>
                </a:solidFill>
                <a:effectLst/>
                <a:uLnTx/>
                <a:uFillTx/>
                <a:latin typeface="+mn-lt"/>
                <a:ea typeface="+mn-ea"/>
                <a:cs typeface="+mn-cs"/>
              </a:rPr>
              <a:t>Miometrium</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just"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Bertujuan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untuk</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menilai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kemungkinan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adanya</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mioma</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uteri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atau</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adenomiosis</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Miometrium</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dinilai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menggunakan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USG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transvaginal</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transrektal</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abdominal), SIS,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histeroskopi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atau</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MRI.</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Pemeriksaan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adenomiosis</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menggunakan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MRI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lebih</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unggul</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dibandingkan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USG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transvaginal</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r>
              <a:rPr kumimoji="0" lang="en-US" sz="2400" b="0" i="0" u="none" strike="noStrike" kern="1200" cap="none" spc="0" normalizeH="0" baseline="30000" noProof="0" dirty="0" smtClean="0">
                <a:ln>
                  <a:noFill/>
                </a:ln>
                <a:solidFill>
                  <a:schemeClr val="tx1"/>
                </a:solidFill>
                <a:effectLst/>
                <a:uLnTx/>
                <a:uFillTx/>
                <a:latin typeface="+mn-lt"/>
                <a:ea typeface="+mn-ea"/>
                <a:cs typeface="+mn-cs"/>
              </a:rPr>
              <a:t> </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itle 1"/>
          <p:cNvSpPr txBox="1"/>
          <p:nvPr/>
        </p:nvSpPr>
        <p:spPr>
          <a:xfrm>
            <a:off x="2567607" y="675725"/>
            <a:ext cx="7125113" cy="924475"/>
          </a:xfrm>
          <a:prstGeom prst="rect">
            <a:avLst/>
          </a:prstGeom>
        </p:spPr>
        <p:txBody>
          <a:bodyPr anchor="ctr">
            <a:normAutofit/>
          </a:bodyPr>
          <a:lstStyle/>
          <a:p>
            <a:pPr marR="0" defTabSz="914400" fontAlgn="auto">
              <a:lnSpc>
                <a:spcPct val="90000"/>
              </a:lnSpc>
              <a:spcAft>
                <a:spcPts val="0"/>
              </a:spcAft>
              <a:buClrTx/>
              <a:buSzTx/>
              <a:buFontTx/>
              <a:buNone/>
              <a:defRPr/>
            </a:pPr>
            <a:r>
              <a:rPr kumimoji="0" lang="id-ID" sz="4200" kern="1200" cap="all" spc="0" normalizeH="0" baseline="0" noProof="0">
                <a:blipFill>
                  <a:blip r:embed="rId1"/>
                  <a:tile tx="6350" ty="-127000" sx="65000" sy="64000" flip="none" algn="tl"/>
                </a:blipFill>
                <a:latin typeface="+mj-lt"/>
                <a:ea typeface="+mj-ea"/>
                <a:cs typeface="+mj-cs"/>
              </a:rPr>
              <a:t>Pemeriksaan Ginekologi</a:t>
            </a:r>
            <a:endParaRPr kumimoji="0" lang="id-ID" sz="4200" kern="1200" cap="all" spc="0" normalizeH="0" baseline="0" noProof="0" dirty="0">
              <a:blipFill>
                <a:blip r:embed="rId1"/>
                <a:tile tx="6350" ty="-127000" sx="65000" sy="64000" flip="none" algn="tl"/>
              </a:blipFill>
              <a:latin typeface="+mj-lt"/>
              <a:ea typeface="+mj-ea"/>
              <a:cs typeface="+mj-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Pemeriksaan Penunjang</a:t>
            </a:r>
            <a:endParaRPr kumimoji="0" lang="id-ID"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3" name="Content Placeholder 2"/>
          <p:cNvSpPr>
            <a:spLocks noGrp="1"/>
          </p:cNvSpPr>
          <p:nvPr>
            <p:ph idx="1"/>
          </p:nvPr>
        </p:nvSpPr>
        <p:spPr>
          <a:xfrm>
            <a:off x="609600" y="1687195"/>
            <a:ext cx="10972800" cy="4440555"/>
          </a:xfrm>
        </p:spPr>
        <p:txBody>
          <a:bodyPr vert="horz" wrap="square" lIns="91440" tIns="45720" rIns="91440" bIns="45720" numCol="1" rtlCol="0" anchor="t" anchorCtr="0" compatLnSpc="1">
            <a:normAutofit/>
          </a:bodyPr>
          <a:lstStyle/>
          <a:p>
            <a:pPr marL="0" marR="0" lvl="0" indent="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None/>
              <a:defRPr/>
            </a:pPr>
            <a:r>
              <a:rPr kumimoji="0" lang="id-ID" sz="2400" b="0" i="0" u="none" strike="noStrike" kern="1200" cap="none" spc="0" normalizeH="0" baseline="0" noProof="0" dirty="0" smtClean="0">
                <a:ln>
                  <a:noFill/>
                </a:ln>
                <a:solidFill>
                  <a:schemeClr val="tx1"/>
                </a:solidFill>
                <a:effectLst/>
                <a:uLnTx/>
                <a:uFillTx/>
                <a:latin typeface="+mn-lt"/>
                <a:ea typeface="+mn-ea"/>
                <a:cs typeface="+mn-cs"/>
              </a:rPr>
              <a:t>Laboratorium</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400" b="0" i="0" u="none" strike="noStrike" kern="1200" cap="none" spc="0" normalizeH="0" baseline="0" noProof="0" dirty="0" err="1">
                <a:ln>
                  <a:noFill/>
                </a:ln>
                <a:solidFill>
                  <a:schemeClr val="tx1"/>
                </a:solidFill>
                <a:effectLst/>
                <a:uLnTx/>
                <a:uFillTx/>
                <a:latin typeface="+mn-lt"/>
                <a:ea typeface="+mn-ea"/>
                <a:cs typeface="+mn-cs"/>
              </a:rPr>
              <a:t>Tes</a:t>
            </a:r>
            <a:r>
              <a:rPr kumimoji="0" lang="en-US" sz="2400" b="0" i="0" u="none" strike="noStrike" kern="1200" cap="none" spc="0" normalizeH="0" baseline="0" noProof="0" dirty="0">
                <a:ln>
                  <a:noFill/>
                </a:ln>
                <a:solidFill>
                  <a:schemeClr val="tx1"/>
                </a:solidFill>
                <a:effectLst/>
                <a:uLnTx/>
                <a:uFillTx/>
                <a:latin typeface="+mn-lt"/>
                <a:ea typeface="+mn-ea"/>
                <a:cs typeface="+mn-cs"/>
              </a:rPr>
              <a:t> β-Human Chorionic Gonadotropin </a:t>
            </a:r>
            <a:r>
              <a:rPr kumimoji="0" lang="en-US" sz="2400" b="0" i="0" u="none" strike="noStrike" kern="1200" cap="none" spc="0" normalizeH="0" baseline="0" noProof="0" dirty="0" err="1">
                <a:ln>
                  <a:noFill/>
                </a:ln>
                <a:solidFill>
                  <a:schemeClr val="tx1"/>
                </a:solidFill>
                <a:effectLst/>
                <a:uLnTx/>
                <a:uFillTx/>
                <a:latin typeface="+mn-lt"/>
                <a:ea typeface="+mn-ea"/>
                <a:cs typeface="+mn-cs"/>
              </a:rPr>
              <a:t>dan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Hematologik</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400" b="0" i="0" u="none" strike="noStrike" kern="1200" cap="none" spc="0" normalizeH="0" baseline="0" noProof="0" dirty="0" err="1">
                <a:ln>
                  <a:noFill/>
                </a:ln>
                <a:solidFill>
                  <a:schemeClr val="tx1"/>
                </a:solidFill>
                <a:effectLst/>
                <a:uLnTx/>
                <a:uFillTx/>
                <a:latin typeface="+mn-lt"/>
                <a:ea typeface="+mn-ea"/>
                <a:cs typeface="+mn-cs"/>
              </a:rPr>
              <a:t>Pemeriksaan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Kultur</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Serviks</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400" b="0" i="0" u="none" strike="noStrike" kern="1200" cap="none" spc="0" normalizeH="0" baseline="0" noProof="0" dirty="0" err="1">
                <a:ln>
                  <a:noFill/>
                </a:ln>
                <a:solidFill>
                  <a:schemeClr val="tx1"/>
                </a:solidFill>
                <a:effectLst/>
                <a:uLnTx/>
                <a:uFillTx/>
                <a:latin typeface="+mn-lt"/>
                <a:ea typeface="+mn-ea"/>
                <a:cs typeface="+mn-cs"/>
              </a:rPr>
              <a:t>Pemeriksaan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Sitologi</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en-US" sz="2400" b="0" i="0" u="none" strike="noStrike" kern="1200" cap="none" spc="0" normalizeH="0" baseline="0" noProof="0" dirty="0" err="1">
                <a:ln>
                  <a:noFill/>
                </a:ln>
                <a:solidFill>
                  <a:schemeClr val="tx1"/>
                </a:solidFill>
                <a:effectLst/>
                <a:uLnTx/>
                <a:uFillTx/>
                <a:latin typeface="+mn-lt"/>
                <a:ea typeface="+mn-ea"/>
                <a:cs typeface="+mn-cs"/>
              </a:rPr>
              <a:t>Biopsi</a:t>
            </a:r>
            <a:r>
              <a:rPr kumimoji="0" lang="en-US" sz="2400" b="0" i="0" u="none" strike="noStrike" kern="1200" cap="none" spc="0" normalizeH="0" baseline="0" noProof="0" dirty="0">
                <a:ln>
                  <a:noFill/>
                </a:ln>
                <a:solidFill>
                  <a:schemeClr val="tx1"/>
                </a:solidFill>
                <a:effectLst/>
                <a:uLnTx/>
                <a:uFillTx/>
                <a:latin typeface="+mn-lt"/>
                <a:ea typeface="+mn-ea"/>
                <a:cs typeface="+mn-cs"/>
              </a:rPr>
              <a:t> Endometrium</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endParaRPr kumimoji="0" lang="id-ID"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Pemeriksaan Penunjang</a:t>
            </a:r>
            <a:endParaRPr kumimoji="0" lang="id-ID"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3" name="Content Placeholder 2"/>
          <p:cNvSpPr>
            <a:spLocks noGrp="1"/>
          </p:cNvSpPr>
          <p:nvPr>
            <p:ph idx="1"/>
          </p:nvPr>
        </p:nvSpPr>
        <p:spPr>
          <a:xfrm>
            <a:off x="609600" y="2441575"/>
            <a:ext cx="10972800" cy="3686175"/>
          </a:xfrm>
        </p:spPr>
        <p:txBody>
          <a:bodyPr vert="horz" wrap="square" lIns="91440" tIns="45720" rIns="91440" bIns="45720" numCol="1" rtlCol="0" anchor="t" anchorCtr="0" compatLnSpc="1">
            <a:normAutofit/>
          </a:bodyPr>
          <a:lstStyle/>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400" b="0" i="0" u="none" strike="noStrike" kern="1200" cap="none" spc="0" normalizeH="0" baseline="0" noProof="0" dirty="0" smtClean="0">
                <a:ln>
                  <a:noFill/>
                </a:ln>
                <a:solidFill>
                  <a:schemeClr val="tx1"/>
                </a:solidFill>
                <a:effectLst/>
                <a:uLnTx/>
                <a:uFillTx/>
                <a:latin typeface="+mn-lt"/>
                <a:ea typeface="+mn-ea"/>
                <a:cs typeface="+mn-cs"/>
              </a:rPr>
              <a:t>Histeroskopi</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400" b="0" i="0" u="none" strike="noStrike" kern="1200" cap="none" spc="0" normalizeH="0" baseline="0" noProof="0" dirty="0" smtClean="0">
                <a:ln>
                  <a:noFill/>
                </a:ln>
                <a:solidFill>
                  <a:schemeClr val="tx1"/>
                </a:solidFill>
                <a:effectLst/>
                <a:uLnTx/>
                <a:uFillTx/>
                <a:latin typeface="+mn-lt"/>
                <a:ea typeface="+mn-ea"/>
                <a:cs typeface="+mn-cs"/>
              </a:rPr>
              <a:t>Pencitraan</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72390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Ø"/>
              <a:defRPr/>
            </a:pPr>
            <a:r>
              <a:rPr kumimoji="0" lang="id-ID" sz="2400" b="0" i="0" u="none" strike="noStrike" kern="1200" cap="none" spc="0" normalizeH="0" baseline="0" noProof="0" dirty="0" smtClean="0">
                <a:ln>
                  <a:noFill/>
                </a:ln>
                <a:solidFill>
                  <a:schemeClr val="tx1"/>
                </a:solidFill>
                <a:effectLst/>
                <a:uLnTx/>
                <a:uFillTx/>
                <a:latin typeface="+mn-lt"/>
                <a:ea typeface="+mn-ea"/>
                <a:cs typeface="+mn-cs"/>
              </a:rPr>
              <a:t>USG</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72390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Ø"/>
              <a:defRPr/>
            </a:pPr>
            <a:r>
              <a:rPr kumimoji="0" lang="id-ID" sz="2400" b="0" i="0" u="none" strike="noStrike" kern="1200" cap="none" spc="0" normalizeH="0" baseline="0" noProof="0" dirty="0" smtClean="0">
                <a:ln>
                  <a:noFill/>
                </a:ln>
                <a:solidFill>
                  <a:schemeClr val="tx1"/>
                </a:solidFill>
                <a:effectLst/>
                <a:uLnTx/>
                <a:uFillTx/>
                <a:latin typeface="+mn-lt"/>
                <a:ea typeface="+mn-ea"/>
                <a:cs typeface="+mn-cs"/>
              </a:rPr>
              <a:t>SIS</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72390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Ø"/>
              <a:defRPr/>
            </a:pPr>
            <a:r>
              <a:rPr kumimoji="0" lang="id-ID" sz="2400" b="0" i="0" u="none" strike="noStrike" kern="1200" cap="none" spc="0" normalizeH="0" baseline="0" noProof="0" dirty="0" smtClean="0">
                <a:ln>
                  <a:noFill/>
                </a:ln>
                <a:solidFill>
                  <a:schemeClr val="tx1"/>
                </a:solidFill>
                <a:effectLst/>
                <a:uLnTx/>
                <a:uFillTx/>
                <a:latin typeface="+mn-lt"/>
                <a:ea typeface="+mn-ea"/>
                <a:cs typeface="+mn-cs"/>
              </a:rPr>
              <a:t>MRI</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400" b="0" i="0" u="none" strike="noStrike" kern="1200" cap="none" spc="0" normalizeH="0" baseline="0" noProof="0" dirty="0" smtClean="0">
                <a:ln>
                  <a:noFill/>
                </a:ln>
                <a:solidFill>
                  <a:schemeClr val="tx1"/>
                </a:solidFill>
                <a:effectLst/>
                <a:uLnTx/>
                <a:uFillTx/>
                <a:latin typeface="+mn-lt"/>
                <a:ea typeface="+mn-ea"/>
                <a:cs typeface="+mn-cs"/>
              </a:rPr>
              <a:t>Bi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o</a:t>
            </a:r>
            <a:r>
              <a:rPr kumimoji="0" lang="id-ID" sz="2400" b="0" i="0" u="none" strike="noStrike" kern="1200" cap="none" spc="0" normalizeH="0" baseline="0" noProof="0" dirty="0" smtClean="0">
                <a:ln>
                  <a:noFill/>
                </a:ln>
                <a:solidFill>
                  <a:schemeClr val="tx1"/>
                </a:solidFill>
                <a:effectLst/>
                <a:uLnTx/>
                <a:uFillTx/>
                <a:latin typeface="+mn-lt"/>
                <a:ea typeface="+mn-ea"/>
                <a:cs typeface="+mn-cs"/>
              </a:rPr>
              <a:t>psi</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Medikamentosa</a:t>
            </a:r>
            <a:endParaRPr kumimoji="0" lang="id-ID"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49154" name="Content Placeholder 2"/>
          <p:cNvSpPr>
            <a:spLocks noGrp="1"/>
          </p:cNvSpPr>
          <p:nvPr>
            <p:ph idx="1"/>
          </p:nvPr>
        </p:nvSpPr>
        <p:spPr>
          <a:xfrm>
            <a:off x="609600" y="2079625"/>
            <a:ext cx="10972800" cy="4033520"/>
          </a:xfrm>
        </p:spPr>
        <p:txBody>
          <a:bodyPr vert="horz" wrap="square" lIns="91440" tIns="45720" rIns="91440" bIns="45720" anchor="t" anchorCtr="0"/>
          <a:p>
            <a:pPr marL="0" indent="0" eaLnBrk="1" hangingPunct="1">
              <a:buNone/>
            </a:pPr>
            <a:r>
              <a:rPr lang="en-US" sz="2400" dirty="0"/>
              <a:t>Pemilihan obat-obatan pada perdarahan uterus abnormal (non-hormonal)</a:t>
            </a:r>
            <a:endParaRPr lang="id-ID" altLang="x-none" sz="2400" dirty="0"/>
          </a:p>
          <a:p>
            <a:pPr marL="0" indent="0" eaLnBrk="1" hangingPunct="1">
              <a:buNone/>
            </a:pPr>
            <a:endParaRPr lang="id-ID" altLang="x-none" dirty="0">
              <a:latin typeface="Rockwell Condensed" panose="02060603050405020104" pitchFamily="18" charset="0"/>
            </a:endParaRPr>
          </a:p>
          <a:p>
            <a:pPr marL="0" indent="0" eaLnBrk="1" hangingPunct="1"/>
            <a:r>
              <a:rPr lang="id-ID" altLang="x-none" sz="3600" dirty="0">
                <a:latin typeface="Rockwell Condensed" panose="02060603050405020104" pitchFamily="18" charset="0"/>
              </a:rPr>
              <a:t>Asam Traneksamat </a:t>
            </a:r>
            <a:r>
              <a:rPr lang="id-ID" altLang="x-none" sz="3600" dirty="0">
                <a:latin typeface="Rockwell Condensed" panose="02060603050405020104" pitchFamily="18" charset="0"/>
                <a:sym typeface="Wingdings" panose="05000000000000000000" pitchFamily="2" charset="2"/>
              </a:rPr>
              <a:t> </a:t>
            </a:r>
            <a:r>
              <a:rPr lang="en-US" sz="3600" dirty="0">
                <a:latin typeface="Rockwell Condensed" panose="02060603050405020104" pitchFamily="18" charset="0"/>
              </a:rPr>
              <a:t>agen anti fibrinolitik</a:t>
            </a:r>
            <a:endParaRPr lang="id-ID" altLang="x-none" sz="3600" dirty="0">
              <a:latin typeface="Rockwell Condensed" panose="02060603050405020104" pitchFamily="18" charset="0"/>
            </a:endParaRPr>
          </a:p>
          <a:p>
            <a:pPr marL="0" indent="0" eaLnBrk="1" hangingPunct="1"/>
            <a:r>
              <a:rPr lang="id-ID" altLang="x-none" sz="3600" dirty="0">
                <a:latin typeface="Rockwell Condensed" panose="02060603050405020104" pitchFamily="18" charset="0"/>
              </a:rPr>
              <a:t>NSAID </a:t>
            </a:r>
            <a:r>
              <a:rPr lang="id-ID" altLang="x-none" sz="3600" dirty="0">
                <a:latin typeface="Rockwell Condensed" panose="02060603050405020104" pitchFamily="18" charset="0"/>
                <a:sym typeface="Wingdings" panose="05000000000000000000" pitchFamily="2" charset="2"/>
              </a:rPr>
              <a:t> Hambat COX dan ↓ prostaglandin</a:t>
            </a:r>
            <a:endParaRPr lang="id-ID" altLang="x-none" sz="3600" dirty="0">
              <a:latin typeface="Rockwell Condensed" panose="02060603050405020104" pitchFamily="18" charset="0"/>
            </a:endParaRPr>
          </a:p>
          <a:p>
            <a:pPr marL="0" indent="0" eaLnBrk="1" hangingPunct="1"/>
            <a:endParaRPr lang="id-ID" altLang="x-none" dirty="0"/>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endParaRPr kumimoji="0" lang="id-ID" sz="4200" b="0" i="0" u="none" strike="noStrike" kern="1200" cap="all" spc="0" normalizeH="0" baseline="0" noProof="0">
              <a:ln>
                <a:noFill/>
              </a:ln>
              <a:blipFill>
                <a:blip r:embed="rId1"/>
                <a:tile tx="6350" ty="-127000" sx="65000" sy="64000" flip="none" algn="tl"/>
              </a:blipFill>
              <a:effectLst/>
              <a:uLnTx/>
              <a:uFillTx/>
              <a:latin typeface="+mj-lt"/>
              <a:ea typeface="+mj-ea"/>
              <a:cs typeface="+mj-cs"/>
            </a:endParaRPr>
          </a:p>
        </p:txBody>
      </p:sp>
      <p:sp>
        <p:nvSpPr>
          <p:cNvPr id="3" name="Content Placeholder 2"/>
          <p:cNvSpPr>
            <a:spLocks noGrp="1"/>
          </p:cNvSpPr>
          <p:nvPr>
            <p:ph idx="1"/>
          </p:nvPr>
        </p:nvSpPr>
        <p:spPr/>
        <p:txBody>
          <a:bodyPr vert="horz" wrap="square" lIns="91440" tIns="45720" rIns="91440" bIns="45720" numCol="1" rtlCol="0" anchor="t" anchorCtr="0" compatLnSpc="1">
            <a:normAutofit/>
          </a:bodyPr>
          <a:lstStyle/>
          <a:p>
            <a:pPr marL="0" marR="0" lvl="0" indent="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None/>
              <a:defRPr/>
            </a:pPr>
            <a:r>
              <a:rPr kumimoji="0" lang="en-US" sz="2400" b="0" i="0" u="none" strike="noStrike" kern="1200" cap="none" spc="0" normalizeH="0" baseline="0" noProof="0" dirty="0" err="1">
                <a:ln>
                  <a:noFill/>
                </a:ln>
                <a:solidFill>
                  <a:schemeClr val="tx1"/>
                </a:solidFill>
                <a:effectLst/>
                <a:uLnTx/>
                <a:uFillTx/>
                <a:latin typeface="+mn-lt"/>
                <a:ea typeface="+mn-ea"/>
                <a:cs typeface="+mn-cs"/>
              </a:rPr>
              <a:t>Pemilihan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obat-obatan</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pada</a:t>
            </a: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err="1">
                <a:ln>
                  <a:noFill/>
                </a:ln>
                <a:solidFill>
                  <a:schemeClr val="tx1"/>
                </a:solidFill>
                <a:effectLst/>
                <a:uLnTx/>
                <a:uFillTx/>
                <a:latin typeface="+mn-lt"/>
                <a:ea typeface="+mn-ea"/>
                <a:cs typeface="+mn-cs"/>
              </a:rPr>
              <a:t>perdarahan</a:t>
            </a:r>
            <a:r>
              <a:rPr kumimoji="0" lang="en-US" sz="2400" b="0" i="0" u="none" strike="noStrike" kern="1200" cap="none" spc="0" normalizeH="0" baseline="0" noProof="0" dirty="0">
                <a:ln>
                  <a:noFill/>
                </a:ln>
                <a:solidFill>
                  <a:schemeClr val="tx1"/>
                </a:solidFill>
                <a:effectLst/>
                <a:uLnTx/>
                <a:uFillTx/>
                <a:latin typeface="+mn-lt"/>
                <a:ea typeface="+mn-ea"/>
                <a:cs typeface="+mn-cs"/>
              </a:rPr>
              <a:t> uterus abnormal (hormonal)</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endParaRPr kumimoji="0" lang="id-ID" sz="2000" b="0" i="0" u="none" strike="noStrike" kern="1200" cap="none" spc="0" normalizeH="0" baseline="0" noProof="0" dirty="0" smtClean="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400" b="0" i="0" u="none" strike="noStrike" kern="1200" cap="none" spc="0" normalizeH="0" baseline="0" noProof="0" dirty="0" smtClean="0">
                <a:ln>
                  <a:noFill/>
                </a:ln>
                <a:solidFill>
                  <a:schemeClr val="tx1"/>
                </a:solidFill>
                <a:effectLst/>
                <a:uLnTx/>
                <a:uFillTx/>
                <a:latin typeface="+mn-lt"/>
                <a:ea typeface="+mn-ea"/>
                <a:cs typeface="+mn-cs"/>
              </a:rPr>
              <a:t>Estrogen </a:t>
            </a:r>
            <a:r>
              <a:rPr kumimoji="0" lang="id-ID" sz="2400" b="0" i="0" u="none" strike="noStrike" kern="1200" cap="none" spc="0" normalizeH="0" baseline="0" noProof="0" dirty="0" smtClean="0">
                <a:ln>
                  <a:noFill/>
                </a:ln>
                <a:solidFill>
                  <a:schemeClr val="tx1"/>
                </a:solidFill>
                <a:effectLst/>
                <a:uLnTx/>
                <a:uFillTx/>
                <a:latin typeface="+mn-lt"/>
                <a:ea typeface="+mn-ea"/>
                <a:cs typeface="+mn-cs"/>
                <a:sym typeface="Wingdings" panose="05000000000000000000" pitchFamily="2" charset="2"/>
              </a:rPr>
              <a:t> EEK 2,5 mg 4 x 1</a:t>
            </a:r>
            <a:endParaRPr kumimoji="0" lang="id-ID" sz="2400" b="0" i="0" u="none" strike="noStrike" kern="1200" cap="none" spc="0" normalizeH="0" baseline="0" noProof="0" dirty="0" smtClean="0">
              <a:ln>
                <a:noFill/>
              </a:ln>
              <a:solidFill>
                <a:schemeClr val="tx1"/>
              </a:solidFill>
              <a:effectLst/>
              <a:uLnTx/>
              <a:uFillTx/>
              <a:latin typeface="+mn-lt"/>
              <a:ea typeface="+mn-ea"/>
              <a:cs typeface="+mn-cs"/>
              <a:sym typeface="Wingdings" panose="05000000000000000000" pitchFamily="2" charset="2"/>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400" b="0" i="0" u="none" strike="noStrike" kern="1200" cap="none" spc="0" normalizeH="0" baseline="0" noProof="0" dirty="0" smtClean="0">
                <a:ln>
                  <a:noFill/>
                </a:ln>
                <a:solidFill>
                  <a:schemeClr val="tx1"/>
                </a:solidFill>
                <a:effectLst/>
                <a:uLnTx/>
                <a:uFillTx/>
                <a:latin typeface="+mn-lt"/>
                <a:ea typeface="+mn-ea"/>
                <a:cs typeface="+mn-cs"/>
                <a:sym typeface="Wingdings" panose="05000000000000000000" pitchFamily="2" charset="2"/>
              </a:rPr>
              <a:t>P</a:t>
            </a:r>
            <a:r>
              <a:rPr kumimoji="0" lang="en-US" sz="2400" b="0" i="0" u="none" strike="noStrike" kern="1200" cap="none" spc="0" normalizeH="0" baseline="0" noProof="0" dirty="0" smtClean="0">
                <a:ln>
                  <a:noFill/>
                </a:ln>
                <a:solidFill>
                  <a:schemeClr val="tx1"/>
                </a:solidFill>
                <a:effectLst/>
                <a:uLnTx/>
                <a:uFillTx/>
                <a:latin typeface="+mn-lt"/>
                <a:ea typeface="+mn-ea"/>
                <a:cs typeface="+mn-cs"/>
                <a:sym typeface="Wingdings" panose="05000000000000000000" pitchFamily="2" charset="2"/>
              </a:rPr>
              <a:t>K</a:t>
            </a:r>
            <a:r>
              <a:rPr kumimoji="0" lang="id-ID" sz="2400" b="0" i="0" u="none" strike="noStrike" kern="1200" cap="none" spc="0" normalizeH="0" baseline="0" noProof="0" dirty="0" smtClean="0">
                <a:ln>
                  <a:noFill/>
                </a:ln>
                <a:solidFill>
                  <a:schemeClr val="tx1"/>
                </a:solidFill>
                <a:effectLst/>
                <a:uLnTx/>
                <a:uFillTx/>
                <a:latin typeface="+mn-lt"/>
                <a:ea typeface="+mn-ea"/>
                <a:cs typeface="+mn-cs"/>
                <a:sym typeface="Wingdings" panose="05000000000000000000" pitchFamily="2" charset="2"/>
              </a:rPr>
              <a:t>K</a:t>
            </a:r>
            <a:endParaRPr kumimoji="0" lang="id-ID" sz="2400" b="0" i="0" u="none" strike="noStrike" kern="1200" cap="none" spc="0" normalizeH="0" baseline="0" noProof="0" dirty="0" smtClean="0">
              <a:ln>
                <a:noFill/>
              </a:ln>
              <a:solidFill>
                <a:schemeClr val="tx1"/>
              </a:solidFill>
              <a:effectLst/>
              <a:uLnTx/>
              <a:uFillTx/>
              <a:latin typeface="+mn-lt"/>
              <a:ea typeface="+mn-ea"/>
              <a:cs typeface="+mn-cs"/>
              <a:sym typeface="Wingdings" panose="05000000000000000000" pitchFamily="2" charset="2"/>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400" b="0" i="0" u="none" strike="noStrike" kern="1200" cap="none" spc="0" normalizeH="0" baseline="0" noProof="0" dirty="0" smtClean="0">
                <a:ln>
                  <a:noFill/>
                </a:ln>
                <a:solidFill>
                  <a:schemeClr val="tx1"/>
                </a:solidFill>
                <a:effectLst/>
                <a:uLnTx/>
                <a:uFillTx/>
                <a:latin typeface="+mn-lt"/>
                <a:ea typeface="+mn-ea"/>
                <a:cs typeface="+mn-cs"/>
                <a:sym typeface="Wingdings" panose="05000000000000000000" pitchFamily="2" charset="2"/>
              </a:rPr>
              <a:t>Progestin</a:t>
            </a:r>
            <a:endParaRPr kumimoji="0" lang="id-ID" sz="2400" b="0" i="0" u="none" strike="noStrike" kern="1200" cap="none" spc="0" normalizeH="0" baseline="0" noProof="0" dirty="0" smtClean="0">
              <a:ln>
                <a:noFill/>
              </a:ln>
              <a:solidFill>
                <a:schemeClr val="tx1"/>
              </a:solidFill>
              <a:effectLst/>
              <a:uLnTx/>
              <a:uFillTx/>
              <a:latin typeface="+mn-lt"/>
              <a:ea typeface="+mn-ea"/>
              <a:cs typeface="+mn-cs"/>
              <a:sym typeface="Wingdings" panose="05000000000000000000" pitchFamily="2" charset="2"/>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400" b="0" i="0" u="none" strike="noStrike" kern="1200" cap="none" spc="0" normalizeH="0" baseline="0" noProof="0" dirty="0" smtClean="0">
                <a:ln>
                  <a:noFill/>
                </a:ln>
                <a:solidFill>
                  <a:schemeClr val="tx1"/>
                </a:solidFill>
                <a:effectLst/>
                <a:uLnTx/>
                <a:uFillTx/>
                <a:latin typeface="+mn-lt"/>
                <a:ea typeface="+mn-ea"/>
                <a:cs typeface="+mn-cs"/>
                <a:sym typeface="Wingdings" panose="05000000000000000000" pitchFamily="2" charset="2"/>
              </a:rPr>
              <a:t>Androgen </a:t>
            </a:r>
            <a:endParaRPr kumimoji="0" lang="id-ID" sz="2400" b="0" i="0" u="none" strike="noStrike" kern="1200" cap="none" spc="0" normalizeH="0" baseline="0" noProof="0" dirty="0" smtClean="0">
              <a:ln>
                <a:noFill/>
              </a:ln>
              <a:solidFill>
                <a:schemeClr val="tx1"/>
              </a:solidFill>
              <a:effectLst/>
              <a:uLnTx/>
              <a:uFillTx/>
              <a:latin typeface="+mn-lt"/>
              <a:ea typeface="+mn-ea"/>
              <a:cs typeface="+mn-cs"/>
              <a:sym typeface="Wingdings" panose="05000000000000000000" pitchFamily="2" charset="2"/>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400" b="0" i="0" u="none" strike="noStrike" kern="1200" cap="none" spc="0" normalizeH="0" baseline="0" noProof="0" dirty="0" smtClean="0">
                <a:ln>
                  <a:noFill/>
                </a:ln>
                <a:solidFill>
                  <a:schemeClr val="tx1"/>
                </a:solidFill>
                <a:effectLst/>
                <a:uLnTx/>
                <a:uFillTx/>
                <a:latin typeface="+mn-lt"/>
                <a:ea typeface="+mn-ea"/>
                <a:cs typeface="+mn-cs"/>
                <a:sym typeface="Wingdings" panose="05000000000000000000" pitchFamily="2" charset="2"/>
              </a:rPr>
              <a:t>Agonis GnRH</a:t>
            </a:r>
            <a:endParaRPr kumimoji="0" lang="id-ID" sz="2400" b="0" i="0" u="none" strike="noStrike" kern="1200" cap="none" spc="0" normalizeH="0" baseline="0" noProof="0" dirty="0" smtClean="0">
              <a:ln>
                <a:noFill/>
              </a:ln>
              <a:solidFill>
                <a:schemeClr val="tx1"/>
              </a:solidFill>
              <a:effectLst/>
              <a:uLnTx/>
              <a:uFillTx/>
              <a:latin typeface="+mn-lt"/>
              <a:ea typeface="+mn-ea"/>
              <a:cs typeface="+mn-cs"/>
              <a:sym typeface="Wingdings" panose="05000000000000000000" pitchFamily="2" charset="2"/>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0" i="0" u="none" strike="noStrike" kern="1200" cap="all" spc="0" normalizeH="0" baseline="0" noProof="0" dirty="0">
                <a:ln>
                  <a:noFill/>
                </a:ln>
                <a:solidFill>
                  <a:srgbClr val="FF0000"/>
                </a:solidFill>
                <a:effectLst/>
                <a:uLnTx/>
                <a:uFillTx/>
                <a:latin typeface="+mj-lt"/>
                <a:ea typeface="+mj-ea"/>
                <a:cs typeface="+mj-cs"/>
              </a:rPr>
              <a:t>Pola dari perdarahan uterus abnormal</a:t>
            </a:r>
            <a:endParaRPr kumimoji="0" lang="id-ID" sz="4200" b="0" i="0" u="none" strike="noStrike" kern="1200" cap="all" spc="0" normalizeH="0" baseline="0" noProof="0" dirty="0">
              <a:ln>
                <a:noFill/>
              </a:ln>
              <a:solidFill>
                <a:srgbClr val="FF0000"/>
              </a:solidFill>
              <a:effectLst/>
              <a:uLnTx/>
              <a:uFillTx/>
              <a:latin typeface="+mj-lt"/>
              <a:ea typeface="+mj-ea"/>
              <a:cs typeface="+mj-cs"/>
            </a:endParaRPr>
          </a:p>
        </p:txBody>
      </p:sp>
      <p:sp>
        <p:nvSpPr>
          <p:cNvPr id="11266" name="Content Placeholder 2"/>
          <p:cNvSpPr>
            <a:spLocks noGrp="1"/>
          </p:cNvSpPr>
          <p:nvPr>
            <p:ph idx="1"/>
          </p:nvPr>
        </p:nvSpPr>
        <p:spPr>
          <a:xfrm>
            <a:off x="609600" y="2788285"/>
            <a:ext cx="10972800" cy="3339465"/>
          </a:xfrm>
        </p:spPr>
        <p:txBody>
          <a:bodyPr vert="horz" wrap="square" lIns="91440" tIns="45720" rIns="91440" bIns="45720" anchor="t" anchorCtr="0"/>
          <a:p>
            <a:pPr eaLnBrk="1" hangingPunct="1"/>
            <a:r>
              <a:rPr lang="en-US" sz="2800" b="1" dirty="0"/>
              <a:t>Menoragia (hipermenorea)</a:t>
            </a:r>
            <a:r>
              <a:rPr lang="en-US" sz="2800" dirty="0"/>
              <a:t> adalah  perdarahan menstruasi yang banyak dan memanjang.</a:t>
            </a:r>
            <a:endParaRPr lang="id-ID" altLang="x-none" sz="2800" dirty="0"/>
          </a:p>
          <a:p>
            <a:pPr eaLnBrk="1" hangingPunct="1"/>
            <a:r>
              <a:rPr lang="en-US" sz="2800" b="1" dirty="0"/>
              <a:t>Hipomenorea (kriptomenorea)</a:t>
            </a:r>
            <a:r>
              <a:rPr lang="en-US" sz="2800" dirty="0"/>
              <a:t> adalah perdarahan menstruasi yang sedikit, dan terkadang hanya berupa bercak darah. </a:t>
            </a:r>
            <a:endParaRPr lang="id-ID" altLang="x-none" sz="2800" dirty="0"/>
          </a:p>
          <a:p>
            <a:pPr eaLnBrk="1" hangingPunct="1"/>
            <a:r>
              <a:rPr lang="en-US" sz="2800" b="1" dirty="0"/>
              <a:t>Metroragia (perdarahan intermenstrual)</a:t>
            </a:r>
            <a:r>
              <a:rPr lang="en-US" sz="2800" dirty="0"/>
              <a:t> adalah perdarahan yang terjadi pada waktu-waktu diantara periode menstruasi. </a:t>
            </a:r>
            <a:endParaRPr lang="id-ID" altLang="x-none" sz="2800" dirty="0"/>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Terapi operatif</a:t>
            </a:r>
            <a:endParaRPr kumimoji="0" lang="id-ID"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3" name="Content Placeholder 2"/>
          <p:cNvSpPr>
            <a:spLocks noGrp="1"/>
          </p:cNvSpPr>
          <p:nvPr>
            <p:ph idx="1"/>
          </p:nvPr>
        </p:nvSpPr>
        <p:spPr>
          <a:xfrm>
            <a:off x="609600" y="2185035"/>
            <a:ext cx="10972800" cy="3942715"/>
          </a:xfrm>
        </p:spPr>
        <p:txBody>
          <a:bodyPr vert="horz" wrap="square" lIns="91440" tIns="45720" rIns="91440" bIns="45720" numCol="1" rtlCol="0" anchor="t" anchorCtr="0" compatLnSpc="1">
            <a:normAutofit/>
          </a:bodyPr>
          <a:lstStyle/>
          <a:p>
            <a:pPr marL="0" marR="0" lvl="0" indent="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None/>
              <a:defRPr/>
            </a:pPr>
            <a:r>
              <a:rPr kumimoji="0" lang="id-ID" sz="2400" b="1" i="0" u="none" strike="noStrike" kern="1200" cap="none" spc="0" normalizeH="0" baseline="0" noProof="0" dirty="0">
                <a:ln>
                  <a:noFill/>
                </a:ln>
                <a:solidFill>
                  <a:schemeClr val="tx1"/>
                </a:solidFill>
                <a:effectLst/>
                <a:uLnTx/>
                <a:uFillTx/>
                <a:latin typeface="+mn-lt"/>
                <a:ea typeface="+mn-ea"/>
                <a:cs typeface="+mn-cs"/>
              </a:rPr>
              <a:t>Indikasi pembedahan pada wanita dengan perdarahan uterus abnormal </a:t>
            </a:r>
            <a:r>
              <a:rPr kumimoji="0" lang="id-ID" sz="2400" b="1" i="0" u="none" strike="noStrike" kern="1200" cap="none" spc="0" normalizeH="0" baseline="0" noProof="0" dirty="0" smtClean="0">
                <a:ln>
                  <a:noFill/>
                </a:ln>
                <a:solidFill>
                  <a:schemeClr val="tx1"/>
                </a:solidFill>
                <a:effectLst/>
                <a:uLnTx/>
                <a:uFillTx/>
                <a:latin typeface="+mn-lt"/>
                <a:ea typeface="+mn-ea"/>
                <a:cs typeface="+mn-cs"/>
              </a:rPr>
              <a:t>adalah</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 </a:t>
            </a:r>
            <a:r>
              <a:rPr kumimoji="0" lang="id-ID" sz="2400" b="1" i="0" u="none" strike="noStrike" kern="1200" cap="none" spc="0" normalizeH="0" baseline="0" noProof="0" dirty="0" smtClean="0">
                <a:ln>
                  <a:noFill/>
                </a:ln>
                <a:solidFill>
                  <a:schemeClr val="tx1"/>
                </a:solidFill>
                <a:effectLst/>
                <a:uLnTx/>
                <a:uFillTx/>
                <a:latin typeface="+mn-lt"/>
                <a:ea typeface="+mn-ea"/>
                <a:cs typeface="+mn-cs"/>
              </a:rPr>
              <a:t>:</a:t>
            </a:r>
            <a:endParaRPr kumimoji="0" lang="id-ID" sz="2400" b="1"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000" b="0" i="0" u="none" strike="noStrike" kern="1200" cap="none" spc="0" normalizeH="0" baseline="0" noProof="0" dirty="0">
                <a:ln>
                  <a:noFill/>
                </a:ln>
                <a:solidFill>
                  <a:schemeClr val="tx1"/>
                </a:solidFill>
                <a:effectLst/>
                <a:uLnTx/>
                <a:uFillTx/>
                <a:latin typeface="+mn-lt"/>
                <a:ea typeface="+mn-ea"/>
                <a:cs typeface="+mn-cs"/>
              </a:rPr>
              <a:t>Gagal merespon tatalaksana non-bedah</a:t>
            </a:r>
            <a:endParaRPr kumimoji="0" lang="id-ID" sz="20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000" b="0" i="0" u="none" strike="noStrike" kern="1200" cap="none" spc="0" normalizeH="0" baseline="0" noProof="0" dirty="0">
                <a:ln>
                  <a:noFill/>
                </a:ln>
                <a:solidFill>
                  <a:schemeClr val="tx1"/>
                </a:solidFill>
                <a:effectLst/>
                <a:uLnTx/>
                <a:uFillTx/>
                <a:latin typeface="+mn-lt"/>
                <a:ea typeface="+mn-ea"/>
                <a:cs typeface="+mn-cs"/>
              </a:rPr>
              <a:t>Ketidakmampuan untuk menggunakan terapi non-bedah (efek samping, kontraindikasi)</a:t>
            </a:r>
            <a:endParaRPr kumimoji="0" lang="id-ID" sz="20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000" b="0" i="0" u="none" strike="noStrike" kern="1200" cap="none" spc="0" normalizeH="0" baseline="0" noProof="0" dirty="0">
                <a:ln>
                  <a:noFill/>
                </a:ln>
                <a:solidFill>
                  <a:schemeClr val="tx1"/>
                </a:solidFill>
                <a:effectLst/>
                <a:uLnTx/>
                <a:uFillTx/>
                <a:latin typeface="+mn-lt"/>
                <a:ea typeface="+mn-ea"/>
                <a:cs typeface="+mn-cs"/>
              </a:rPr>
              <a:t>Anemia yang signifikan</a:t>
            </a:r>
            <a:endParaRPr kumimoji="0" lang="id-ID" sz="20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000" b="0" i="0" u="none" strike="noStrike" kern="1200" cap="none" spc="0" normalizeH="0" baseline="0" noProof="0" dirty="0">
                <a:ln>
                  <a:noFill/>
                </a:ln>
                <a:solidFill>
                  <a:schemeClr val="tx1"/>
                </a:solidFill>
                <a:effectLst/>
                <a:uLnTx/>
                <a:uFillTx/>
                <a:latin typeface="+mn-lt"/>
                <a:ea typeface="+mn-ea"/>
                <a:cs typeface="+mn-cs"/>
              </a:rPr>
              <a:t>Dampak pada kualitas hidup</a:t>
            </a:r>
            <a:endParaRPr kumimoji="0" lang="id-ID" sz="20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000" b="0" i="0" u="none" strike="noStrike" kern="1200" cap="none" spc="0" normalizeH="0" baseline="0" noProof="0" dirty="0">
                <a:ln>
                  <a:noFill/>
                </a:ln>
                <a:solidFill>
                  <a:schemeClr val="tx1"/>
                </a:solidFill>
                <a:effectLst/>
                <a:uLnTx/>
                <a:uFillTx/>
                <a:latin typeface="+mn-lt"/>
                <a:ea typeface="+mn-ea"/>
                <a:cs typeface="+mn-cs"/>
              </a:rPr>
              <a:t>Patologi uterus lainnya (fibroid uterus yang besar, hiperplasia endometrium)</a:t>
            </a:r>
            <a:endParaRPr kumimoji="0" lang="id-ID" sz="20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endParaRPr kumimoji="0" lang="id-ID"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09800" y="838200"/>
            <a:ext cx="7772400" cy="5334000"/>
          </a:xfrm>
        </p:spPr>
        <p:txBody>
          <a:bodyPr vert="horz" wrap="square" lIns="91440" tIns="45720" rIns="91440" bIns="45720" numCol="1" rtlCol="0" anchor="t" anchorCtr="0" compatLnSpc="1">
            <a:normAutofit/>
          </a:bodyPr>
          <a:lstStyle/>
          <a:p>
            <a:pPr marL="0" marR="0" lvl="0" indent="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None/>
              <a:defRPr/>
            </a:pPr>
            <a:r>
              <a:rPr kumimoji="0" lang="id-ID" sz="3600" b="0" i="0" u="none" strike="noStrike" kern="1200" cap="none" spc="0" normalizeH="0" baseline="0" noProof="0" dirty="0">
                <a:ln>
                  <a:noFill/>
                </a:ln>
                <a:solidFill>
                  <a:schemeClr val="tx1"/>
                </a:solidFill>
                <a:effectLst/>
                <a:uLnTx/>
                <a:uFillTx/>
                <a:latin typeface="+mn-lt"/>
                <a:ea typeface="+mn-ea"/>
                <a:cs typeface="+mn-cs"/>
              </a:rPr>
              <a:t>Pilihan bedahnya adalah </a:t>
            </a:r>
            <a:r>
              <a:rPr kumimoji="0" lang="id-ID" sz="3600" b="0" i="0" u="none" strike="noStrike" kern="1200" cap="none" spc="0" normalizeH="0" baseline="0" noProof="0" dirty="0" smtClean="0">
                <a:ln>
                  <a:noFill/>
                </a:ln>
                <a:solidFill>
                  <a:schemeClr val="tx1"/>
                </a:solidFill>
                <a:effectLst/>
                <a:uLnTx/>
                <a:uFillTx/>
                <a:latin typeface="+mn-lt"/>
                <a:ea typeface="+mn-ea"/>
                <a:cs typeface="+mn-cs"/>
              </a:rPr>
              <a:t>:</a:t>
            </a:r>
            <a:endParaRPr kumimoji="0" lang="id-ID" sz="36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None/>
              <a:defRPr/>
            </a:pPr>
            <a:endParaRPr kumimoji="0" lang="id-ID" sz="20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400" b="0" i="0" u="none" strike="noStrike" kern="1200" cap="none" spc="0" normalizeH="0" baseline="0" noProof="0" dirty="0">
                <a:ln>
                  <a:noFill/>
                </a:ln>
                <a:solidFill>
                  <a:schemeClr val="tx1"/>
                </a:solidFill>
                <a:effectLst/>
                <a:uLnTx/>
                <a:uFillTx/>
                <a:latin typeface="+mn-lt"/>
                <a:ea typeface="+mn-ea"/>
                <a:cs typeface="+mn-cs"/>
              </a:rPr>
              <a:t>Dilatasi dan kuretase uterus</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400" b="0" i="0" u="none" strike="noStrike" kern="1200" cap="none" spc="0" normalizeH="0" baseline="0" noProof="0" dirty="0">
                <a:ln>
                  <a:noFill/>
                </a:ln>
                <a:solidFill>
                  <a:schemeClr val="tx1"/>
                </a:solidFill>
                <a:effectLst/>
                <a:uLnTx/>
                <a:uFillTx/>
                <a:latin typeface="+mn-lt"/>
                <a:ea typeface="+mn-ea"/>
                <a:cs typeface="+mn-cs"/>
              </a:rPr>
              <a:t>Hysteroscopic Polypectomy</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400" b="0" i="0" u="none" strike="noStrike" kern="1200" cap="none" spc="0" normalizeH="0" baseline="0" noProof="0" dirty="0">
                <a:ln>
                  <a:noFill/>
                </a:ln>
                <a:solidFill>
                  <a:schemeClr val="tx1"/>
                </a:solidFill>
                <a:effectLst/>
                <a:uLnTx/>
                <a:uFillTx/>
                <a:latin typeface="+mn-lt"/>
                <a:ea typeface="+mn-ea"/>
                <a:cs typeface="+mn-cs"/>
              </a:rPr>
              <a:t>Ablasi endometrium</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400" b="0" i="0" u="none" strike="noStrike" kern="1200" cap="none" spc="0" normalizeH="0" baseline="0" noProof="0" dirty="0">
                <a:ln>
                  <a:noFill/>
                </a:ln>
                <a:solidFill>
                  <a:schemeClr val="tx1"/>
                </a:solidFill>
                <a:effectLst/>
                <a:uLnTx/>
                <a:uFillTx/>
                <a:latin typeface="+mn-lt"/>
                <a:ea typeface="+mn-ea"/>
                <a:cs typeface="+mn-cs"/>
              </a:rPr>
              <a:t>Miomektomi</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r>
              <a:rPr kumimoji="0" lang="id-ID" sz="2400" b="0" i="0" u="none" strike="noStrike" kern="1200" cap="none" spc="0" normalizeH="0" baseline="0" noProof="0" dirty="0">
                <a:ln>
                  <a:noFill/>
                </a:ln>
                <a:solidFill>
                  <a:schemeClr val="tx1"/>
                </a:solidFill>
                <a:effectLst/>
                <a:uLnTx/>
                <a:uFillTx/>
                <a:latin typeface="+mn-lt"/>
                <a:ea typeface="+mn-ea"/>
                <a:cs typeface="+mn-cs"/>
              </a:rPr>
              <a:t>Histerektomi</a:t>
            </a:r>
            <a:endParaRPr kumimoji="0" lang="id-ID" sz="2400" b="0" i="0" u="none" strike="noStrike" kern="1200" cap="none" spc="0" normalizeH="0" baseline="0" noProof="0" dirty="0">
              <a:ln>
                <a:noFill/>
              </a:ln>
              <a:solidFill>
                <a:schemeClr val="tx1"/>
              </a:solidFill>
              <a:effectLst/>
              <a:uLnTx/>
              <a:uFillTx/>
              <a:latin typeface="+mn-lt"/>
              <a:ea typeface="+mn-ea"/>
              <a:cs typeface="+mn-cs"/>
            </a:endParaRPr>
          </a:p>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anose="05000000000000000000" pitchFamily="2" charset="2"/>
              <a:buChar char="§"/>
              <a:defRPr/>
            </a:pPr>
            <a:endParaRPr kumimoji="0" lang="id-ID"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652905" y="2624455"/>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sz="8000" b="0"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Terima</a:t>
            </a:r>
            <a:r>
              <a:rPr kumimoji="0" lang="en-US" sz="8000" b="0" i="0" u="none" strike="noStrike" kern="1200" cap="all" spc="0" normalizeH="0" baseline="0" noProof="0" dirty="0" smtClean="0">
                <a:ln>
                  <a:noFill/>
                </a:ln>
                <a:blipFill>
                  <a:blip r:embed="rId1"/>
                  <a:tile tx="6350" ty="-127000" sx="65000" sy="64000" flip="none" algn="tl"/>
                </a:blipFill>
                <a:effectLst/>
                <a:uLnTx/>
                <a:uFillTx/>
                <a:latin typeface="+mj-lt"/>
                <a:ea typeface="+mj-ea"/>
                <a:cs typeface="+mj-cs"/>
              </a:rPr>
              <a:t> </a:t>
            </a:r>
            <a:r>
              <a:rPr kumimoji="0" lang="en-US" sz="8000" b="0" i="0" u="none" strike="noStrike" kern="1200" cap="all" spc="0" normalizeH="0" baseline="0" noProof="0" dirty="0" err="1" smtClean="0">
                <a:ln>
                  <a:noFill/>
                </a:ln>
                <a:blipFill>
                  <a:blip r:embed="rId1"/>
                  <a:tile tx="6350" ty="-127000" sx="65000" sy="64000" flip="none" algn="tl"/>
                </a:blipFill>
                <a:effectLst/>
                <a:uLnTx/>
                <a:uFillTx/>
                <a:latin typeface="+mj-lt"/>
                <a:ea typeface="+mj-ea"/>
                <a:cs typeface="+mj-cs"/>
              </a:rPr>
              <a:t>kasih</a:t>
            </a:r>
            <a:endParaRPr kumimoji="0" lang="en-US" sz="80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endParaRPr kumimoji="0" lang="en-US"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13314" name="Content Placeholder 2"/>
          <p:cNvSpPr>
            <a:spLocks noGrp="1"/>
          </p:cNvSpPr>
          <p:nvPr>
            <p:ph idx="1"/>
          </p:nvPr>
        </p:nvSpPr>
        <p:spPr/>
        <p:txBody>
          <a:bodyPr vert="horz" wrap="square" lIns="91440" tIns="45720" rIns="91440" bIns="45720" anchor="t" anchorCtr="0"/>
          <a:p>
            <a:pPr eaLnBrk="1" hangingPunct="1"/>
            <a:r>
              <a:rPr lang="en-US" sz="2800" b="1" dirty="0"/>
              <a:t>Polimenorea</a:t>
            </a:r>
            <a:r>
              <a:rPr lang="en-US" sz="2800" dirty="0"/>
              <a:t> berarti periode menstruasi yang terjadi terlalu sering. </a:t>
            </a:r>
            <a:endParaRPr lang="id-ID" altLang="x-none" sz="2800" dirty="0"/>
          </a:p>
          <a:p>
            <a:pPr eaLnBrk="1" hangingPunct="1"/>
            <a:r>
              <a:rPr lang="en-US" sz="2800" b="1" dirty="0"/>
              <a:t>Menometroragia</a:t>
            </a:r>
            <a:r>
              <a:rPr lang="en-US" sz="2800" dirty="0"/>
              <a:t> adalah perdarahan yang terjadi pada interval yang iregular..</a:t>
            </a:r>
            <a:endParaRPr lang="id-ID" altLang="x-none" sz="2800" dirty="0"/>
          </a:p>
          <a:p>
            <a:pPr eaLnBrk="1" hangingPunct="1"/>
            <a:r>
              <a:rPr lang="en-US" sz="2800" b="1" dirty="0"/>
              <a:t>Oligomenorea</a:t>
            </a:r>
            <a:r>
              <a:rPr lang="en-US" sz="2800" dirty="0"/>
              <a:t> adalah periode menstruasi yang terjadi lebih dari 35 hari. </a:t>
            </a:r>
            <a:endParaRPr lang="id-ID" altLang="x-none" sz="2800" dirty="0"/>
          </a:p>
          <a:p>
            <a:pPr eaLnBrk="1" hangingPunct="1"/>
            <a:r>
              <a:rPr lang="en-US" sz="2800" b="1" dirty="0"/>
              <a:t>Perdarahan kontak (perdarahan post-koitus)</a:t>
            </a:r>
            <a:endParaRPr lang="id-ID" altLang="x-none" sz="2800" dirty="0"/>
          </a:p>
          <a:p>
            <a:pPr eaLnBrk="1" hangingPunct="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209800" y="484631"/>
            <a:ext cx="7772400" cy="1609344"/>
          </a:xfrm>
          <a:noFill/>
          <a:ln>
            <a:noFill/>
          </a:ln>
          <a:effectLst/>
          <a:scene3d>
            <a:camera prst="orthographicFront"/>
            <a:lightRig rig="balanced" dir="t"/>
          </a:scene3d>
          <a:sp3d prstMaterial="plastic"/>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endParaRPr kumimoji="0" lang="id-ID" sz="4200" b="0" i="0" u="none" strike="noStrike" kern="1200" cap="all" spc="0" normalizeH="0" baseline="0" noProof="0" dirty="0">
              <a:ln>
                <a:noFill/>
              </a:ln>
              <a:blipFill>
                <a:blip r:embed="rId1"/>
                <a:tile tx="6350" ty="-127000" sx="65000" sy="64000" flip="none" algn="tl"/>
              </a:blipFill>
              <a:effectLst/>
              <a:uLnTx/>
              <a:uFillTx/>
              <a:latin typeface="+mj-lt"/>
              <a:ea typeface="+mj-ea"/>
              <a:cs typeface="+mj-cs"/>
            </a:endParaRPr>
          </a:p>
        </p:txBody>
      </p:sp>
      <p:sp>
        <p:nvSpPr>
          <p:cNvPr id="14338" name="Content Placeholder 2"/>
          <p:cNvSpPr>
            <a:spLocks noGrp="1"/>
          </p:cNvSpPr>
          <p:nvPr>
            <p:ph idx="1"/>
          </p:nvPr>
        </p:nvSpPr>
        <p:spPr/>
        <p:txBody>
          <a:bodyPr vert="horz" wrap="square" lIns="91440" tIns="45720" rIns="91440" bIns="45720" anchor="t" anchorCtr="0"/>
          <a:p>
            <a:pPr eaLnBrk="1" hangingPunct="1"/>
            <a:r>
              <a:rPr lang="id-ID" altLang="x-none" sz="2400" dirty="0"/>
              <a:t>Terminologi menoragia saat ini diganti dengan perdarahan haid banyak atau heavy menstrual bleeding (HMB) </a:t>
            </a:r>
            <a:endParaRPr lang="id-ID" altLang="x-none" sz="2400" dirty="0"/>
          </a:p>
          <a:p>
            <a:pPr eaLnBrk="1" hangingPunct="1"/>
            <a:r>
              <a:rPr lang="id-ID" altLang="x-none" sz="2400" dirty="0"/>
              <a:t>Perdarahan uterus abnormal yang disebabkan faktor koagulopati, gangguan hemostasis lokal endometrium dan gangguan ovulasi merupakan kelainan yang sebelumnya termasuk dalam perdarahan uterus disfungsional (PUD).</a:t>
            </a:r>
            <a:endParaRPr lang="id-ID" altLang="x-none" sz="2400" dirty="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6" name="Content Placeholder 5"/>
          <p:cNvGraphicFramePr>
            <a:graphicFrameLocks noGrp="1"/>
          </p:cNvGraphicFramePr>
          <p:nvPr>
            <p:ph idx="1"/>
          </p:nvPr>
        </p:nvGraphicFramePr>
        <p:xfrm>
          <a:off x="1752600" y="152400"/>
          <a:ext cx="8534400" cy="6477000"/>
        </p:xfrm>
        <a:graphic>
          <a:graphicData uri="http://schemas.openxmlformats.org/drawingml/2006/table">
            <a:tbl>
              <a:tblPr/>
              <a:tblGrid>
                <a:gridCol w="2167255"/>
                <a:gridCol w="2473960"/>
                <a:gridCol w="1827530"/>
                <a:gridCol w="2065655"/>
              </a:tblGrid>
              <a:tr h="250825">
                <a:tc>
                  <a:txBody>
                    <a:bodyPr/>
                    <a:lstStyle/>
                    <a:p>
                      <a:pPr marL="171450"/>
                      <a:r>
                        <a:rPr lang="en-US" sz="1400" dirty="0" err="1">
                          <a:latin typeface="Times New Roman" panose="02020603050405020304"/>
                          <a:ea typeface="Times New Roman" panose="02020603050405020304"/>
                          <a:cs typeface="Times New Roman" panose="02020603050405020304"/>
                        </a:rPr>
                        <a:t>Pola</a:t>
                      </a:r>
                      <a:r>
                        <a:rPr lang="en-US" sz="1400" dirty="0">
                          <a:latin typeface="Times New Roman" panose="02020603050405020304"/>
                          <a:ea typeface="Times New Roman" panose="02020603050405020304"/>
                          <a:cs typeface="Times New Roman" panose="02020603050405020304"/>
                        </a:rPr>
                        <a:t> </a:t>
                      </a:r>
                      <a:r>
                        <a:rPr lang="en-US" sz="1400" dirty="0" err="1">
                          <a:latin typeface="Times New Roman" panose="02020603050405020304"/>
                          <a:ea typeface="Times New Roman" panose="02020603050405020304"/>
                          <a:cs typeface="Times New Roman" panose="02020603050405020304"/>
                        </a:rPr>
                        <a:t>perdarahan</a:t>
                      </a:r>
                      <a:endParaRPr lang="en-US" sz="1200" dirty="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635"/>
                      <a:r>
                        <a:rPr lang="en-US" sz="1400" dirty="0" err="1" smtClean="0">
                          <a:latin typeface="Times New Roman" panose="02020603050405020304"/>
                          <a:ea typeface="Times New Roman" panose="02020603050405020304"/>
                          <a:cs typeface="Times New Roman" panose="02020603050405020304"/>
                        </a:rPr>
                        <a:t>Definisi</a:t>
                      </a:r>
                      <a:r>
                        <a:rPr lang="en-US" sz="1400" dirty="0" smtClean="0">
                          <a:latin typeface="Times New Roman" panose="02020603050405020304"/>
                          <a:ea typeface="Times New Roman" panose="02020603050405020304"/>
                          <a:cs typeface="Times New Roman" panose="02020603050405020304"/>
                        </a:rPr>
                        <a:t> </a:t>
                      </a:r>
                      <a:endParaRPr lang="en-US" sz="1200" dirty="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0810"/>
                      <a:r>
                        <a:rPr lang="en-US" sz="1400">
                          <a:latin typeface="Times New Roman" panose="02020603050405020304"/>
                          <a:ea typeface="Times New Roman" panose="02020603050405020304"/>
                          <a:cs typeface="Times New Roman" panose="02020603050405020304"/>
                        </a:rPr>
                        <a:t>Waktu siklus </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165"/>
                      <a:r>
                        <a:rPr lang="en-US" sz="1400">
                          <a:latin typeface="Times New Roman" panose="02020603050405020304"/>
                          <a:ea typeface="Times New Roman" panose="02020603050405020304"/>
                          <a:cs typeface="Times New Roman" panose="02020603050405020304"/>
                        </a:rPr>
                        <a:t>Jumlah aliran</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9665">
                <a:tc>
                  <a:txBody>
                    <a:bodyPr/>
                    <a:lstStyle/>
                    <a:p>
                      <a:pPr marL="171450"/>
                      <a:r>
                        <a:rPr lang="en-US" sz="1400" dirty="0" err="1">
                          <a:latin typeface="Times New Roman" panose="02020603050405020304"/>
                          <a:ea typeface="Times New Roman" panose="02020603050405020304"/>
                          <a:cs typeface="Times New Roman" panose="02020603050405020304"/>
                        </a:rPr>
                        <a:t>Menstruasi</a:t>
                      </a:r>
                      <a:r>
                        <a:rPr lang="en-US" sz="1400" dirty="0">
                          <a:latin typeface="Times New Roman" panose="02020603050405020304"/>
                          <a:ea typeface="Times New Roman" panose="02020603050405020304"/>
                          <a:cs typeface="Times New Roman" panose="02020603050405020304"/>
                        </a:rPr>
                        <a:t> normal </a:t>
                      </a:r>
                      <a:endParaRPr lang="en-US" sz="1200" dirty="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635"/>
                      <a:r>
                        <a:rPr lang="en-US" sz="1400">
                          <a:latin typeface="Times New Roman" panose="02020603050405020304"/>
                          <a:ea typeface="Times New Roman" panose="02020603050405020304"/>
                          <a:cs typeface="Times New Roman" panose="02020603050405020304"/>
                        </a:rPr>
                        <a:t>Perdarahan biasa, rata-rata 28 hari ( rentang 21-35), lamanya 3-5 hari, banyaknya darah yang keluar mulai dari 30-50 ml/ siklus.</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0810"/>
                      <a:r>
                        <a:rPr lang="en-US" sz="1400">
                          <a:latin typeface="Times New Roman" panose="02020603050405020304"/>
                          <a:ea typeface="Times New Roman" panose="02020603050405020304"/>
                          <a:cs typeface="Times New Roman" panose="02020603050405020304"/>
                        </a:rPr>
                        <a:t>Regular </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165"/>
                      <a:r>
                        <a:rPr lang="en-US" sz="1400">
                          <a:latin typeface="Times New Roman" panose="02020603050405020304"/>
                          <a:ea typeface="Times New Roman" panose="02020603050405020304"/>
                          <a:cs typeface="Times New Roman" panose="02020603050405020304"/>
                        </a:rPr>
                        <a:t>Normal </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6800">
                <a:tc>
                  <a:txBody>
                    <a:bodyPr/>
                    <a:lstStyle/>
                    <a:p>
                      <a:pPr marL="114300"/>
                      <a:r>
                        <a:rPr lang="en-US" sz="1400" dirty="0" err="1">
                          <a:latin typeface="Times New Roman" panose="02020603050405020304"/>
                          <a:ea typeface="Times New Roman" panose="02020603050405020304"/>
                          <a:cs typeface="Times New Roman" panose="02020603050405020304"/>
                        </a:rPr>
                        <a:t>Menoragia</a:t>
                      </a:r>
                      <a:r>
                        <a:rPr lang="en-US" sz="1400" dirty="0">
                          <a:latin typeface="Times New Roman" panose="02020603050405020304"/>
                          <a:ea typeface="Times New Roman" panose="02020603050405020304"/>
                          <a:cs typeface="Times New Roman" panose="02020603050405020304"/>
                        </a:rPr>
                        <a:t> (</a:t>
                      </a:r>
                      <a:r>
                        <a:rPr lang="en-US" sz="1400" dirty="0" err="1">
                          <a:latin typeface="Times New Roman" panose="02020603050405020304"/>
                          <a:ea typeface="Times New Roman" panose="02020603050405020304"/>
                          <a:cs typeface="Times New Roman" panose="02020603050405020304"/>
                        </a:rPr>
                        <a:t>hipermenorea</a:t>
                      </a:r>
                      <a:r>
                        <a:rPr lang="en-US" sz="1400" dirty="0">
                          <a:latin typeface="Times New Roman" panose="02020603050405020304"/>
                          <a:ea typeface="Times New Roman" panose="02020603050405020304"/>
                          <a:cs typeface="Times New Roman" panose="02020603050405020304"/>
                        </a:rPr>
                        <a:t>)</a:t>
                      </a:r>
                      <a:endParaRPr lang="en-US" sz="1200" dirty="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635"/>
                      <a:r>
                        <a:rPr lang="en-US" sz="1400">
                          <a:latin typeface="Times New Roman" panose="02020603050405020304"/>
                          <a:ea typeface="Times New Roman" panose="02020603050405020304"/>
                          <a:cs typeface="Times New Roman" panose="02020603050405020304"/>
                        </a:rPr>
                        <a:t>Berat (&gt;80 ml/siklus) atau menstruasi yang berkepanjangan (&gt;7 hari) aliran menstruasi terjadi secara berkala</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0810"/>
                      <a:r>
                        <a:rPr lang="en-US" sz="1400">
                          <a:latin typeface="Times New Roman" panose="02020603050405020304"/>
                          <a:ea typeface="Times New Roman" panose="02020603050405020304"/>
                          <a:cs typeface="Times New Roman" panose="02020603050405020304"/>
                        </a:rPr>
                        <a:t>Regular </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165"/>
                      <a:r>
                        <a:rPr lang="en-US" sz="1400">
                          <a:latin typeface="Times New Roman" panose="02020603050405020304"/>
                          <a:ea typeface="Times New Roman" panose="02020603050405020304"/>
                          <a:cs typeface="Times New Roman" panose="02020603050405020304"/>
                        </a:rPr>
                        <a:t>Berat </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3110">
                <a:tc>
                  <a:txBody>
                    <a:bodyPr/>
                    <a:lstStyle/>
                    <a:p>
                      <a:pPr marL="114300"/>
                      <a:r>
                        <a:rPr lang="en-US" sz="1400" dirty="0" err="1">
                          <a:latin typeface="Times New Roman" panose="02020603050405020304"/>
                          <a:ea typeface="Times New Roman" panose="02020603050405020304"/>
                          <a:cs typeface="Times New Roman" panose="02020603050405020304"/>
                        </a:rPr>
                        <a:t>Hypomenorea</a:t>
                      </a:r>
                      <a:r>
                        <a:rPr lang="en-US" sz="1400" dirty="0">
                          <a:latin typeface="Times New Roman" panose="02020603050405020304"/>
                          <a:ea typeface="Times New Roman" panose="02020603050405020304"/>
                          <a:cs typeface="Times New Roman" panose="02020603050405020304"/>
                        </a:rPr>
                        <a:t> </a:t>
                      </a:r>
                      <a:endParaRPr lang="en-US" sz="1200" dirty="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635"/>
                      <a:r>
                        <a:rPr lang="en-US" sz="1400">
                          <a:latin typeface="Times New Roman" panose="02020603050405020304"/>
                          <a:ea typeface="Times New Roman" panose="02020603050405020304"/>
                          <a:cs typeface="Times New Roman" panose="02020603050405020304"/>
                        </a:rPr>
                        <a:t>Waktu siklus mentruasi normal akan tetapi  dengan perdarahan yang sedikit</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0810"/>
                      <a:r>
                        <a:rPr lang="en-US" sz="1400">
                          <a:latin typeface="Times New Roman" panose="02020603050405020304"/>
                          <a:ea typeface="Times New Roman" panose="02020603050405020304"/>
                          <a:cs typeface="Times New Roman" panose="02020603050405020304"/>
                        </a:rPr>
                        <a:t>Regular </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165"/>
                      <a:r>
                        <a:rPr lang="en-US" sz="1400">
                          <a:latin typeface="Times New Roman" panose="02020603050405020304"/>
                          <a:ea typeface="Times New Roman" panose="02020603050405020304"/>
                          <a:cs typeface="Times New Roman" panose="02020603050405020304"/>
                        </a:rPr>
                        <a:t>Sedikit bahkan bercak darah</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715">
                <a:tc>
                  <a:txBody>
                    <a:bodyPr/>
                    <a:lstStyle/>
                    <a:p>
                      <a:pPr marL="114300"/>
                      <a:r>
                        <a:rPr lang="en-US" sz="1400" dirty="0" err="1">
                          <a:latin typeface="Times New Roman" panose="02020603050405020304"/>
                          <a:ea typeface="Times New Roman" panose="02020603050405020304"/>
                          <a:cs typeface="Times New Roman" panose="02020603050405020304"/>
                        </a:rPr>
                        <a:t>Metroragia</a:t>
                      </a:r>
                      <a:r>
                        <a:rPr lang="en-US" sz="1400" dirty="0">
                          <a:latin typeface="Times New Roman" panose="02020603050405020304"/>
                          <a:ea typeface="Times New Roman" panose="02020603050405020304"/>
                          <a:cs typeface="Times New Roman" panose="02020603050405020304"/>
                        </a:rPr>
                        <a:t> (</a:t>
                      </a:r>
                      <a:r>
                        <a:rPr lang="en-US" sz="1400" dirty="0" err="1">
                          <a:latin typeface="Times New Roman" panose="02020603050405020304"/>
                          <a:ea typeface="Times New Roman" panose="02020603050405020304"/>
                          <a:cs typeface="Times New Roman" panose="02020603050405020304"/>
                        </a:rPr>
                        <a:t>perdarahan</a:t>
                      </a:r>
                      <a:r>
                        <a:rPr lang="en-US" sz="1400" dirty="0">
                          <a:latin typeface="Times New Roman" panose="02020603050405020304"/>
                          <a:ea typeface="Times New Roman" panose="02020603050405020304"/>
                          <a:cs typeface="Times New Roman" panose="02020603050405020304"/>
                        </a:rPr>
                        <a:t> </a:t>
                      </a:r>
                      <a:r>
                        <a:rPr lang="en-US" sz="1400" dirty="0" err="1">
                          <a:latin typeface="Times New Roman" panose="02020603050405020304"/>
                          <a:ea typeface="Times New Roman" panose="02020603050405020304"/>
                          <a:cs typeface="Times New Roman" panose="02020603050405020304"/>
                        </a:rPr>
                        <a:t>intermenstrual</a:t>
                      </a:r>
                      <a:r>
                        <a:rPr lang="en-US" sz="1400" dirty="0">
                          <a:latin typeface="Times New Roman" panose="02020603050405020304"/>
                          <a:ea typeface="Times New Roman" panose="02020603050405020304"/>
                          <a:cs typeface="Times New Roman" panose="02020603050405020304"/>
                        </a:rPr>
                        <a:t>)</a:t>
                      </a:r>
                      <a:endParaRPr lang="en-US" sz="1200" dirty="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635"/>
                      <a:r>
                        <a:rPr lang="en-US" sz="1400">
                          <a:latin typeface="Times New Roman" panose="02020603050405020304"/>
                          <a:ea typeface="Times New Roman" panose="02020603050405020304"/>
                          <a:cs typeface="Times New Roman" panose="02020603050405020304"/>
                        </a:rPr>
                        <a:t>perdarahan yang terjadi pada waktu-waktu diantara periode menstruasi.</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0810"/>
                      <a:r>
                        <a:rPr lang="en-US" sz="1400" dirty="0" err="1" smtClean="0">
                          <a:latin typeface="Times New Roman" panose="02020603050405020304"/>
                          <a:ea typeface="Times New Roman" panose="02020603050405020304"/>
                          <a:cs typeface="Times New Roman" panose="02020603050405020304"/>
                        </a:rPr>
                        <a:t>Iregular</a:t>
                      </a:r>
                      <a:r>
                        <a:rPr lang="en-US" sz="1400" dirty="0" smtClean="0">
                          <a:latin typeface="Times New Roman" panose="02020603050405020304"/>
                          <a:ea typeface="Times New Roman" panose="02020603050405020304"/>
                          <a:cs typeface="Times New Roman" panose="02020603050405020304"/>
                        </a:rPr>
                        <a:t> </a:t>
                      </a:r>
                      <a:endParaRPr lang="en-US" sz="1200" dirty="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165"/>
                      <a:r>
                        <a:rPr lang="en-US" sz="1400">
                          <a:latin typeface="Times New Roman" panose="02020603050405020304"/>
                          <a:ea typeface="Times New Roman" panose="02020603050405020304"/>
                          <a:cs typeface="Times New Roman" panose="02020603050405020304"/>
                        </a:rPr>
                        <a:t>Normal-sedikit </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285">
                <a:tc>
                  <a:txBody>
                    <a:bodyPr/>
                    <a:lstStyle/>
                    <a:p>
                      <a:pPr marL="114300"/>
                      <a:r>
                        <a:rPr lang="en-US" sz="1400" dirty="0" err="1">
                          <a:latin typeface="Times New Roman" panose="02020603050405020304"/>
                          <a:ea typeface="Times New Roman" panose="02020603050405020304"/>
                          <a:cs typeface="Times New Roman" panose="02020603050405020304"/>
                        </a:rPr>
                        <a:t>Polimenorea</a:t>
                      </a:r>
                      <a:endParaRPr lang="en-US" sz="1200" dirty="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635"/>
                      <a:r>
                        <a:rPr lang="en-US" sz="1400">
                          <a:latin typeface="Times New Roman" panose="02020603050405020304"/>
                          <a:ea typeface="Times New Roman" panose="02020603050405020304"/>
                          <a:cs typeface="Times New Roman" panose="02020603050405020304"/>
                        </a:rPr>
                        <a:t>periode menstruasi yang terjadi terlalu sering</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0810"/>
                      <a:r>
                        <a:rPr lang="en-US" sz="1400" dirty="0">
                          <a:latin typeface="Times New Roman" panose="02020603050405020304"/>
                          <a:ea typeface="Times New Roman" panose="02020603050405020304"/>
                          <a:cs typeface="Times New Roman" panose="02020603050405020304"/>
                        </a:rPr>
                        <a:t>Regular </a:t>
                      </a:r>
                      <a:endParaRPr lang="en-US" sz="1200" dirty="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165"/>
                      <a:r>
                        <a:rPr lang="en-US" sz="1400">
                          <a:latin typeface="Times New Roman" panose="02020603050405020304"/>
                          <a:ea typeface="Times New Roman" panose="02020603050405020304"/>
                          <a:cs typeface="Times New Roman" panose="02020603050405020304"/>
                        </a:rPr>
                        <a:t>Normal </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8840">
                <a:tc>
                  <a:txBody>
                    <a:bodyPr/>
                    <a:lstStyle/>
                    <a:p>
                      <a:pPr marL="114300"/>
                      <a:r>
                        <a:rPr lang="en-US" sz="1400">
                          <a:latin typeface="Times New Roman" panose="02020603050405020304"/>
                          <a:ea typeface="Times New Roman" panose="02020603050405020304"/>
                          <a:cs typeface="Times New Roman" panose="02020603050405020304"/>
                        </a:rPr>
                        <a:t>Menometroragia</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635"/>
                      <a:r>
                        <a:rPr lang="en-US" sz="1400">
                          <a:latin typeface="Times New Roman" panose="02020603050405020304"/>
                          <a:ea typeface="Times New Roman" panose="02020603050405020304"/>
                          <a:cs typeface="Times New Roman" panose="02020603050405020304"/>
                        </a:rPr>
                        <a:t>perdarahan yang terjadi pada interval yang iregular. Jumlah dan durasi perdarahan juga bervariasi.</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0810"/>
                      <a:r>
                        <a:rPr lang="en-US" sz="1400" dirty="0" err="1">
                          <a:latin typeface="Times New Roman" panose="02020603050405020304"/>
                          <a:ea typeface="Times New Roman" panose="02020603050405020304"/>
                          <a:cs typeface="Times New Roman" panose="02020603050405020304"/>
                        </a:rPr>
                        <a:t>Ireguler</a:t>
                      </a:r>
                      <a:r>
                        <a:rPr lang="en-US" sz="1400" dirty="0">
                          <a:latin typeface="Times New Roman" panose="02020603050405020304"/>
                          <a:ea typeface="Times New Roman" panose="02020603050405020304"/>
                          <a:cs typeface="Times New Roman" panose="02020603050405020304"/>
                        </a:rPr>
                        <a:t> </a:t>
                      </a:r>
                      <a:endParaRPr lang="en-US" sz="1200" dirty="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165"/>
                      <a:r>
                        <a:rPr lang="en-US" sz="1400" dirty="0" err="1" smtClean="0">
                          <a:latin typeface="Times New Roman" panose="02020603050405020304"/>
                          <a:ea typeface="Times New Roman" panose="02020603050405020304"/>
                          <a:cs typeface="Times New Roman" panose="02020603050405020304"/>
                        </a:rPr>
                        <a:t>Berat</a:t>
                      </a:r>
                      <a:endParaRPr lang="en-US" sz="1200" dirty="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4760">
                <a:tc>
                  <a:txBody>
                    <a:bodyPr/>
                    <a:lstStyle/>
                    <a:p>
                      <a:pPr marL="114300"/>
                      <a:r>
                        <a:rPr lang="en-US" sz="1400">
                          <a:latin typeface="Times New Roman" panose="02020603050405020304"/>
                          <a:ea typeface="Times New Roman" panose="02020603050405020304"/>
                          <a:cs typeface="Times New Roman" panose="02020603050405020304"/>
                        </a:rPr>
                        <a:t>Oligomenorea</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635"/>
                      <a:r>
                        <a:rPr lang="en-US" sz="1400">
                          <a:latin typeface="Times New Roman" panose="02020603050405020304"/>
                          <a:ea typeface="Times New Roman" panose="02020603050405020304"/>
                          <a:cs typeface="Times New Roman" panose="02020603050405020304"/>
                        </a:rPr>
                        <a:t>periode menstruasi yang terjadi lebih dari 35 hari. Amenorea didiagnosis bila tidak ada menstruasi selama lebih dari 6 bulan.</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0810"/>
                      <a:r>
                        <a:rPr lang="en-US" sz="1400">
                          <a:latin typeface="Times New Roman" panose="02020603050405020304"/>
                          <a:ea typeface="Times New Roman" panose="02020603050405020304"/>
                          <a:cs typeface="Times New Roman" panose="02020603050405020304"/>
                        </a:rPr>
                        <a:t>Ireguler </a:t>
                      </a:r>
                      <a:endParaRPr lang="en-US" sz="120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165"/>
                      <a:r>
                        <a:rPr lang="en-US" sz="1400" dirty="0" err="1">
                          <a:latin typeface="Times New Roman" panose="02020603050405020304"/>
                          <a:ea typeface="Times New Roman" panose="02020603050405020304"/>
                          <a:cs typeface="Times New Roman" panose="02020603050405020304"/>
                        </a:rPr>
                        <a:t>bervariasi</a:t>
                      </a:r>
                      <a:endParaRPr lang="en-US" sz="1200" dirty="0">
                        <a:latin typeface="Calibri" panose="020F0502020204030204"/>
                        <a:ea typeface="Times New Roman" panose="02020603050405020304"/>
                        <a:cs typeface="Times New Roman" panose="02020603050405020304"/>
                      </a:endParaRPr>
                    </a:p>
                  </a:txBody>
                  <a:tcPr marL="33761" marR="33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1" i="0" u="none" strike="noStrike" kern="1200" cap="all" spc="0" normalizeH="0" baseline="0" noProof="0" dirty="0" smtClean="0">
                <a:ln>
                  <a:noFill/>
                </a:ln>
                <a:solidFill>
                  <a:srgbClr val="FF0000"/>
                </a:solidFill>
                <a:effectLst/>
                <a:uLnTx/>
                <a:uFillTx/>
                <a:latin typeface="+mj-lt"/>
                <a:ea typeface="+mj-ea"/>
                <a:cs typeface="+mj-cs"/>
              </a:rPr>
              <a:t>EPIDEMIOLOGI</a:t>
            </a:r>
            <a:endParaRPr kumimoji="0" lang="id-ID" sz="4200" b="1" i="0" u="none" strike="noStrike" kern="1200" cap="all" spc="0" normalizeH="0" baseline="0" noProof="0" dirty="0">
              <a:ln>
                <a:noFill/>
              </a:ln>
              <a:solidFill>
                <a:srgbClr val="FF0000"/>
              </a:solidFill>
              <a:effectLst/>
              <a:uLnTx/>
              <a:uFillTx/>
              <a:latin typeface="+mj-lt"/>
              <a:ea typeface="+mj-ea"/>
              <a:cs typeface="+mj-cs"/>
            </a:endParaRPr>
          </a:p>
        </p:txBody>
      </p:sp>
      <p:sp>
        <p:nvSpPr>
          <p:cNvPr id="16386" name="Content Placeholder 2"/>
          <p:cNvSpPr>
            <a:spLocks noGrp="1"/>
          </p:cNvSpPr>
          <p:nvPr>
            <p:ph idx="1"/>
          </p:nvPr>
        </p:nvSpPr>
        <p:spPr/>
        <p:txBody>
          <a:bodyPr vert="horz" wrap="square" lIns="91440" tIns="45720" rIns="91440" bIns="45720" anchor="t" anchorCtr="0"/>
          <a:p>
            <a:pPr eaLnBrk="1" hangingPunct="1"/>
            <a:r>
              <a:rPr lang="id-ID" altLang="x-none" sz="2400" dirty="0"/>
              <a:t>PUA </a:t>
            </a:r>
            <a:r>
              <a:rPr lang="id-ID" altLang="x-none" sz="2400" dirty="0">
                <a:sym typeface="Wingdings" panose="05000000000000000000" pitchFamily="2" charset="2"/>
              </a:rPr>
              <a:t> </a:t>
            </a:r>
            <a:r>
              <a:rPr lang="id-ID" altLang="x-none" sz="2400" dirty="0"/>
              <a:t>merupakan keluhan yang sering dijumpai pada wanita pada usia reproduksi.</a:t>
            </a:r>
            <a:endParaRPr lang="id-ID" altLang="x-none" sz="2400" baseline="30000" dirty="0"/>
          </a:p>
          <a:p>
            <a:pPr eaLnBrk="1" hangingPunct="1"/>
            <a:r>
              <a:rPr lang="id-ID" altLang="x-none" sz="2400" dirty="0"/>
              <a:t>Sebanyak 75% wanita pada tahap remaja akhir memiliki gangguan yang terkait dengan menstruasi. </a:t>
            </a:r>
            <a:endParaRPr lang="id-ID" altLang="x-none" sz="2400" dirty="0"/>
          </a:p>
          <a:p>
            <a:pPr eaLnBrk="1" hangingPunct="1"/>
            <a:r>
              <a:rPr lang="id-ID" altLang="x-none" sz="2400" dirty="0"/>
              <a:t>Beberapa negara industri, ¼ penduduk perempuan pernah mengalami menoragia, 21% mengeluh siklus menstruasi yang memendek, 17% mengalami perdarahan intermenstrual, dan 6% mengalami perdarahan pascakoitus.</a:t>
            </a:r>
            <a:endParaRPr lang="id-ID" altLang="x-none" sz="2400" dirty="0"/>
          </a:p>
          <a:p>
            <a:pPr eaLnBrk="1" hangingPunct="1"/>
            <a:r>
              <a:rPr lang="en-US" sz="2400" dirty="0"/>
              <a:t>Prevalensi dalam kelompok usia reproduksi </a:t>
            </a:r>
            <a:r>
              <a:rPr lang="id-ID" altLang="x-none" sz="2400" dirty="0">
                <a:sym typeface="Wingdings" panose="05000000000000000000" pitchFamily="2" charset="2"/>
              </a:rPr>
              <a:t> </a:t>
            </a:r>
            <a:r>
              <a:rPr lang="en-US" sz="2400" dirty="0"/>
              <a:t>9% </a:t>
            </a:r>
            <a:r>
              <a:rPr lang="id-ID" altLang="x-none" sz="2400" dirty="0"/>
              <a:t>- </a:t>
            </a:r>
            <a:r>
              <a:rPr lang="en-US" sz="2400" dirty="0"/>
              <a:t>30%</a:t>
            </a:r>
            <a:endParaRPr lang="id-ID" altLang="x-none" sz="2400" dirty="0"/>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1" i="0" u="none" strike="noStrike" kern="1200" cap="all" spc="0" normalizeH="0" baseline="0" noProof="0" dirty="0" smtClean="0">
                <a:ln>
                  <a:noFill/>
                </a:ln>
                <a:solidFill>
                  <a:srgbClr val="FFC000"/>
                </a:solidFill>
                <a:effectLst/>
                <a:uLnTx/>
                <a:uFillTx/>
                <a:latin typeface="+mj-lt"/>
                <a:ea typeface="+mj-ea"/>
                <a:cs typeface="+mj-cs"/>
              </a:rPr>
              <a:t>KLASIFIKASI</a:t>
            </a:r>
            <a:endParaRPr kumimoji="0" lang="id-ID" sz="4200" b="1" i="0" u="none" strike="noStrike" kern="1200" cap="all" spc="0" normalizeH="0" baseline="0" noProof="0" dirty="0">
              <a:ln>
                <a:noFill/>
              </a:ln>
              <a:solidFill>
                <a:srgbClr val="FFC000"/>
              </a:solidFill>
              <a:effectLst/>
              <a:uLnTx/>
              <a:uFillTx/>
              <a:latin typeface="+mj-lt"/>
              <a:ea typeface="+mj-ea"/>
              <a:cs typeface="+mj-cs"/>
            </a:endParaRPr>
          </a:p>
        </p:txBody>
      </p:sp>
      <p:graphicFrame>
        <p:nvGraphicFramePr>
          <p:cNvPr id="4" name="Content Placeholder 3"/>
          <p:cNvGraphicFramePr>
            <a:graphicFrameLocks noGrp="1"/>
          </p:cNvGraphicFramePr>
          <p:nvPr>
            <p:ph idx="1"/>
          </p:nvPr>
        </p:nvGraphicFramePr>
        <p:xfrm>
          <a:off x="1676400" y="1371600"/>
          <a:ext cx="8802316" cy="52578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Rounded Rectangle 4"/>
          <p:cNvSpPr/>
          <p:nvPr/>
        </p:nvSpPr>
        <p:spPr>
          <a:xfrm>
            <a:off x="5014913" y="4876800"/>
            <a:ext cx="4510088" cy="8636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id-ID" sz="1600" b="0" i="0" u="none" strike="noStrike" kern="1200" cap="none" spc="0" normalizeH="0" baseline="0" noProof="0" dirty="0">
                <a:ln>
                  <a:noFill/>
                </a:ln>
                <a:solidFill>
                  <a:schemeClr val="lt1"/>
                </a:solidFill>
                <a:effectLst/>
                <a:uLnTx/>
                <a:uFillTx/>
                <a:latin typeface="+mn-lt"/>
                <a:ea typeface="+mn-ea"/>
                <a:cs typeface="+mn-cs"/>
              </a:rPr>
              <a:t>merupakan perdarahan haid yang terjadi diantara 2 siklus haid yang teratur. </a:t>
            </a:r>
            <a:endParaRPr kumimoji="0" lang="id-ID" sz="1600" b="0" i="0" u="none" strike="noStrike" kern="1200" cap="none" spc="0" normalizeH="0" baseline="0" noProof="0" dirty="0">
              <a:ln>
                <a:noFill/>
              </a:ln>
              <a:solidFill>
                <a:schemeClr val="lt1"/>
              </a:solidFill>
              <a:effectLst/>
              <a:uLnTx/>
              <a:uFillTx/>
              <a:latin typeface="+mn-lt"/>
              <a:ea typeface="+mn-ea"/>
              <a:cs typeface="+mn-cs"/>
            </a:endParaRPr>
          </a:p>
        </p:txBody>
      </p:sp>
      <p:cxnSp>
        <p:nvCxnSpPr>
          <p:cNvPr id="7" name="Straight Connector 6"/>
          <p:cNvCxnSpPr/>
          <p:nvPr/>
        </p:nvCxnSpPr>
        <p:spPr>
          <a:xfrm>
            <a:off x="4572000" y="5283200"/>
            <a:ext cx="387350"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id-ID" sz="4200" b="1" i="0" u="none" strike="noStrike" kern="1200" cap="all" spc="0" normalizeH="0" baseline="0" noProof="0" dirty="0" smtClean="0">
                <a:ln>
                  <a:noFill/>
                </a:ln>
                <a:solidFill>
                  <a:srgbClr val="FFFF00"/>
                </a:solidFill>
                <a:effectLst/>
                <a:uLnTx/>
                <a:uFillTx/>
                <a:latin typeface="+mj-lt"/>
                <a:ea typeface="+mj-ea"/>
                <a:cs typeface="+mj-cs"/>
              </a:rPr>
              <a:t>ETIOLOGI</a:t>
            </a:r>
            <a:endParaRPr kumimoji="0" lang="id-ID" sz="4200" b="1" i="0" u="none" strike="noStrike" kern="1200" cap="all" spc="0" normalizeH="0" baseline="0" noProof="0" dirty="0">
              <a:ln>
                <a:noFill/>
              </a:ln>
              <a:solidFill>
                <a:srgbClr val="FFFF00"/>
              </a:solidFill>
              <a:effectLst/>
              <a:uLnTx/>
              <a:uFillTx/>
              <a:latin typeface="+mj-lt"/>
              <a:ea typeface="+mj-ea"/>
              <a:cs typeface="+mj-cs"/>
            </a:endParaRPr>
          </a:p>
        </p:txBody>
      </p:sp>
      <p:pic>
        <p:nvPicPr>
          <p:cNvPr id="18434" name="Content Placeholder 3"/>
          <p:cNvPicPr>
            <a:picLocks noGrp="1"/>
          </p:cNvPicPr>
          <p:nvPr>
            <p:ph idx="1"/>
          </p:nvPr>
        </p:nvPicPr>
        <p:blipFill>
          <a:blip r:embed="rId1"/>
          <a:srcRect l="18182" r="16846" b="17657"/>
          <a:stretch>
            <a:fillRect/>
          </a:stretch>
        </p:blipFill>
        <p:spPr>
          <a:xfrm>
            <a:off x="2743200" y="1700213"/>
            <a:ext cx="6705600" cy="4700587"/>
          </a:xfrm>
        </p:spPr>
      </p:pic>
    </p:spTree>
  </p:cSld>
  <p:clrMapOvr>
    <a:masterClrMapping/>
  </p:clrMapOvr>
  <p:transition spd="slow"/>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8709</Words>
  <Application>WPS Presentation</Application>
  <PresentationFormat>Widescreen</PresentationFormat>
  <Paragraphs>272</Paragraphs>
  <Slides>32</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32</vt:i4>
      </vt:variant>
    </vt:vector>
  </HeadingPairs>
  <TitlesOfParts>
    <vt:vector size="47" baseType="lpstr">
      <vt:lpstr>Arial</vt:lpstr>
      <vt:lpstr>SimSun</vt:lpstr>
      <vt:lpstr>Wingdings</vt:lpstr>
      <vt:lpstr>Calibri Light</vt:lpstr>
      <vt:lpstr>Calibri</vt:lpstr>
      <vt:lpstr>Microsoft YaHei</vt:lpstr>
      <vt:lpstr>Arial Unicode MS</vt:lpstr>
      <vt:lpstr>Times New Roman</vt:lpstr>
      <vt:lpstr>Calibri</vt:lpstr>
      <vt:lpstr>Rockwell</vt:lpstr>
      <vt:lpstr>Rockwell Condensed</vt:lpstr>
      <vt:lpstr>方正姚体</vt:lpstr>
      <vt:lpstr>Segoe Print</vt:lpstr>
      <vt:lpstr>Times New Roman</vt:lpstr>
      <vt:lpstr>Blue Waves</vt:lpstr>
      <vt:lpstr>PowerPoint 演示文稿</vt:lpstr>
      <vt:lpstr>Definisi</vt:lpstr>
      <vt:lpstr>Definisi</vt:lpstr>
      <vt:lpstr>Definisi</vt:lpstr>
      <vt:lpstr>Definisi</vt:lpstr>
      <vt:lpstr>PowerPoint 演示文稿</vt:lpstr>
      <vt:lpstr>EPIDEMIOLOGI</vt:lpstr>
      <vt:lpstr>KLASIFIKASI</vt:lpstr>
      <vt:lpstr>ETIOLOGI</vt:lpstr>
      <vt:lpstr>a. Polip (pua-P)</vt:lpstr>
      <vt:lpstr>b. Adenomiosis (pua-A)</vt:lpstr>
      <vt:lpstr>c. Leimioma (pua-L)</vt:lpstr>
      <vt:lpstr>d. Malignansi dan hiperplasia (pua-M)</vt:lpstr>
      <vt:lpstr>e. coagulopathy (PUA-C)</vt:lpstr>
      <vt:lpstr>f. Disfungsi ovulatori (pua-O)</vt:lpstr>
      <vt:lpstr>g. Endometrial (pua-E)</vt:lpstr>
      <vt:lpstr>h. IatRogenik (pua-I)</vt:lpstr>
      <vt:lpstr>i. Not yet classified (pua-n)</vt:lpstr>
      <vt:lpstr>Manifestasi klinis</vt:lpstr>
      <vt:lpstr>DIAGNOSIS</vt:lpstr>
      <vt:lpstr>Pemeriksaan fisik</vt:lpstr>
      <vt:lpstr>Pemeriksaan Ginekologi</vt:lpstr>
      <vt:lpstr>Pemeriksaan Ginekologi</vt:lpstr>
      <vt:lpstr>Pemeriksaan Ginekologi</vt:lpstr>
      <vt:lpstr>PowerPoint 演示文稿</vt:lpstr>
      <vt:lpstr>Pemeriksaan Penunjang</vt:lpstr>
      <vt:lpstr>Pemeriksaan Penunjang</vt:lpstr>
      <vt:lpstr>Medikamentosa</vt:lpstr>
      <vt:lpstr>PowerPoint 演示文稿</vt:lpstr>
      <vt:lpstr>Terapi operatif</vt:lpstr>
      <vt:lpstr>PowerPoint 演示文稿</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PERDARAHAN UTERUS ABNORMAL</dc:title>
  <dc:creator/>
  <cp:lastModifiedBy>User</cp:lastModifiedBy>
  <cp:revision>2</cp:revision>
  <dcterms:created xsi:type="dcterms:W3CDTF">2021-04-14T11:01:20Z</dcterms:created>
  <dcterms:modified xsi:type="dcterms:W3CDTF">2021-04-15T03:54:21Z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1033-11.2.0.10089</vt:lpwstr>
  </property>
</Properties>
</file>