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70" r:id="rId3"/>
    <p:sldId id="257" r:id="rId4"/>
    <p:sldId id="271" r:id="rId5"/>
    <p:sldId id="259" r:id="rId6"/>
    <p:sldId id="260" r:id="rId7"/>
    <p:sldId id="261" r:id="rId8"/>
    <p:sldId id="272" r:id="rId9"/>
    <p:sldId id="274" r:id="rId10"/>
    <p:sldId id="263" r:id="rId11"/>
    <p:sldId id="264" r:id="rId12"/>
    <p:sldId id="269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7"/>
  </p:normalViewPr>
  <p:slideViewPr>
    <p:cSldViewPr snapToGrid="0" snapToObjects="1">
      <p:cViewPr>
        <p:scale>
          <a:sx n="95" d="100"/>
          <a:sy n="95" d="100"/>
        </p:scale>
        <p:origin x="5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3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7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4644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98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8783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297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1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1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/>
              <a:t>Embriologi</a:t>
            </a:r>
            <a:r>
              <a:rPr lang="en-US" sz="7200" dirty="0"/>
              <a:t> </a:t>
            </a:r>
            <a:r>
              <a:rPr lang="en-US" sz="7200" dirty="0" err="1"/>
              <a:t>Sistem</a:t>
            </a:r>
            <a:r>
              <a:rPr lang="en-US" sz="7200" dirty="0"/>
              <a:t> Genitalia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Sapphira </a:t>
            </a:r>
            <a:r>
              <a:rPr lang="en-US" dirty="0" err="1"/>
              <a:t>Mazaya</a:t>
            </a:r>
            <a:r>
              <a:rPr lang="en-US" dirty="0"/>
              <a:t> </a:t>
            </a:r>
            <a:r>
              <a:rPr lang="en-US" dirty="0" err="1"/>
              <a:t>Salsabila</a:t>
            </a:r>
            <a:endParaRPr lang="en-US" dirty="0"/>
          </a:p>
          <a:p>
            <a:r>
              <a:rPr lang="en-US" dirty="0"/>
              <a:t>1810211048</a:t>
            </a:r>
          </a:p>
        </p:txBody>
      </p:sp>
    </p:spTree>
    <p:extLst>
      <p:ext uri="{BB962C8B-B14F-4D97-AF65-F5344CB8AC3E}">
        <p14:creationId xmlns:p14="http://schemas.microsoft.com/office/powerpoint/2010/main" val="185235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Regulasi</a:t>
            </a:r>
            <a:r>
              <a:rPr lang="en-US" sz="4400" dirty="0"/>
              <a:t> </a:t>
            </a:r>
            <a:r>
              <a:rPr lang="en-US" sz="4400" dirty="0" err="1"/>
              <a:t>Perkembangan</a:t>
            </a:r>
            <a:r>
              <a:rPr lang="en-US" sz="4400" dirty="0"/>
              <a:t> </a:t>
            </a:r>
            <a:r>
              <a:rPr lang="en-US" sz="4400" dirty="0" err="1"/>
              <a:t>dukstus</a:t>
            </a:r>
            <a:r>
              <a:rPr lang="en-US" sz="4400" dirty="0"/>
              <a:t> </a:t>
            </a:r>
            <a:r>
              <a:rPr lang="en-US" sz="4400" dirty="0" err="1"/>
              <a:t>genitalis</a:t>
            </a:r>
            <a:r>
              <a:rPr lang="en-US" sz="4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44" y="2160588"/>
            <a:ext cx="7471349" cy="3881437"/>
          </a:xfrm>
        </p:spPr>
      </p:pic>
    </p:spTree>
    <p:extLst>
      <p:ext uri="{BB962C8B-B14F-4D97-AF65-F5344CB8AC3E}">
        <p14:creationId xmlns:p14="http://schemas.microsoft.com/office/powerpoint/2010/main" val="45720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47" y="462630"/>
            <a:ext cx="6420781" cy="4319435"/>
          </a:xfrm>
        </p:spPr>
      </p:pic>
      <p:sp>
        <p:nvSpPr>
          <p:cNvPr id="6" name="TextBox 5"/>
          <p:cNvSpPr txBox="1"/>
          <p:nvPr/>
        </p:nvSpPr>
        <p:spPr>
          <a:xfrm>
            <a:off x="988541" y="4782065"/>
            <a:ext cx="102313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mulanya</a:t>
            </a:r>
            <a:r>
              <a:rPr lang="en-US" dirty="0"/>
              <a:t>, </a:t>
            </a:r>
            <a:r>
              <a:rPr lang="en-US" dirty="0" err="1"/>
              <a:t>mudigah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</a:t>
            </a:r>
            <a:r>
              <a:rPr lang="en-US" dirty="0" err="1"/>
              <a:t>genitalis</a:t>
            </a:r>
            <a:r>
              <a:rPr lang="en-US" dirty="0"/>
              <a:t>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err="1"/>
              <a:t>Duktus</a:t>
            </a:r>
            <a:r>
              <a:rPr lang="en-US" b="1" dirty="0"/>
              <a:t> </a:t>
            </a:r>
            <a:r>
              <a:rPr lang="en-US" b="1" dirty="0" err="1"/>
              <a:t>mesonefrikus</a:t>
            </a:r>
            <a:r>
              <a:rPr lang="en-US" b="1" dirty="0"/>
              <a:t> (</a:t>
            </a:r>
            <a:r>
              <a:rPr lang="en-US" b="1" dirty="0" err="1"/>
              <a:t>wolffii</a:t>
            </a:r>
            <a:r>
              <a:rPr lang="en-US" b="1" dirty="0"/>
              <a:t>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err="1"/>
              <a:t>Duktus</a:t>
            </a:r>
            <a:r>
              <a:rPr lang="en-US" b="1" dirty="0"/>
              <a:t> </a:t>
            </a:r>
            <a:r>
              <a:rPr lang="en-US" b="1" dirty="0" err="1"/>
              <a:t>paramesonefrikus</a:t>
            </a:r>
            <a:r>
              <a:rPr lang="en-US" b="1" dirty="0"/>
              <a:t> (</a:t>
            </a:r>
            <a:r>
              <a:rPr lang="en-US" b="1" dirty="0" err="1"/>
              <a:t>mueller</a:t>
            </a:r>
            <a:r>
              <a:rPr lang="en-US" b="1" dirty="0"/>
              <a:t>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767" y="0"/>
            <a:ext cx="10058400" cy="1609344"/>
          </a:xfrm>
        </p:spPr>
        <p:txBody>
          <a:bodyPr/>
          <a:lstStyle/>
          <a:p>
            <a:pPr algn="ctr"/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</a:t>
            </a:r>
            <a:r>
              <a:rPr lang="en-US" dirty="0" err="1"/>
              <a:t>genitalis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0" y="1609344"/>
            <a:ext cx="6764633" cy="4283075"/>
          </a:xfrm>
        </p:spPr>
      </p:pic>
    </p:spTree>
    <p:extLst>
      <p:ext uri="{BB962C8B-B14F-4D97-AF65-F5344CB8AC3E}">
        <p14:creationId xmlns:p14="http://schemas.microsoft.com/office/powerpoint/2010/main" val="46173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8568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Diferensiasi</a:t>
            </a:r>
            <a:r>
              <a:rPr lang="en-US" sz="4800" dirty="0"/>
              <a:t> </a:t>
            </a:r>
            <a:r>
              <a:rPr lang="en-US" sz="4800" dirty="0" err="1"/>
              <a:t>duktus</a:t>
            </a:r>
            <a:r>
              <a:rPr lang="en-US" sz="4800" dirty="0"/>
              <a:t> </a:t>
            </a:r>
            <a:r>
              <a:rPr lang="en-US" sz="4800" dirty="0" err="1"/>
              <a:t>genitalis</a:t>
            </a:r>
            <a:r>
              <a:rPr lang="en-US" sz="4800" dirty="0"/>
              <a:t> (</a:t>
            </a:r>
            <a:r>
              <a:rPr lang="en-US" sz="4800" dirty="0" err="1"/>
              <a:t>Wanita</a:t>
            </a:r>
            <a:r>
              <a:rPr lang="en-US" sz="48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58" y="1473200"/>
            <a:ext cx="5616575" cy="3816537"/>
          </a:xfrm>
        </p:spPr>
      </p:pic>
      <p:sp>
        <p:nvSpPr>
          <p:cNvPr id="5" name="TextBox 4"/>
          <p:cNvSpPr txBox="1"/>
          <p:nvPr/>
        </p:nvSpPr>
        <p:spPr>
          <a:xfrm>
            <a:off x="1069848" y="5289737"/>
            <a:ext cx="10786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Duktus</a:t>
            </a:r>
            <a:r>
              <a:rPr lang="en-US" sz="1600" dirty="0"/>
              <a:t> </a:t>
            </a:r>
            <a:r>
              <a:rPr lang="en-US" sz="1600" dirty="0" err="1"/>
              <a:t>paramesonefrikus</a:t>
            </a:r>
            <a:r>
              <a:rPr lang="en-US" sz="1600" dirty="0"/>
              <a:t> yang </a:t>
            </a:r>
            <a:r>
              <a:rPr lang="en-US" sz="1600" dirty="0" err="1"/>
              <a:t>menyatu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b="1" dirty="0" err="1"/>
              <a:t>korpus</a:t>
            </a:r>
            <a:r>
              <a:rPr lang="en-US" sz="1600" b="1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b="1" dirty="0" err="1"/>
              <a:t>serviks</a:t>
            </a:r>
            <a:r>
              <a:rPr lang="en-US" sz="1600" b="1" dirty="0"/>
              <a:t> uteri</a:t>
            </a:r>
            <a:r>
              <a:rPr lang="en-US" sz="1600" dirty="0"/>
              <a:t>. </a:t>
            </a:r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dilapisi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lapisan</a:t>
            </a:r>
            <a:r>
              <a:rPr lang="en-US" sz="1600" dirty="0"/>
              <a:t> </a:t>
            </a:r>
            <a:r>
              <a:rPr lang="en-US" sz="1600" dirty="0" err="1"/>
              <a:t>mesenkim</a:t>
            </a:r>
            <a:r>
              <a:rPr lang="en-US" sz="1600" dirty="0"/>
              <a:t> yang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selubung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uterus, </a:t>
            </a:r>
            <a:r>
              <a:rPr lang="en-US" sz="1600" b="1" dirty="0" err="1"/>
              <a:t>miometrium</a:t>
            </a:r>
            <a:r>
              <a:rPr lang="en-US" sz="1600" b="1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lapisan</a:t>
            </a:r>
            <a:r>
              <a:rPr lang="en-US" sz="1600" dirty="0"/>
              <a:t> </a:t>
            </a:r>
            <a:r>
              <a:rPr lang="en-US" sz="1600" dirty="0" err="1"/>
              <a:t>peritoneumnya</a:t>
            </a:r>
            <a:r>
              <a:rPr lang="en-US" sz="1600" dirty="0"/>
              <a:t>, </a:t>
            </a:r>
            <a:r>
              <a:rPr lang="en-US" sz="1600" b="1" dirty="0" err="1"/>
              <a:t>perimetrium</a:t>
            </a:r>
            <a:r>
              <a:rPr lang="en-US" sz="16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4" y="8822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Pembentukan</a:t>
            </a:r>
            <a:r>
              <a:rPr lang="en-US" sz="4400" dirty="0"/>
              <a:t> uterus </a:t>
            </a:r>
            <a:r>
              <a:rPr lang="en-US" sz="4400" dirty="0" err="1"/>
              <a:t>dan</a:t>
            </a:r>
            <a:r>
              <a:rPr lang="en-US" sz="4400" dirty="0"/>
              <a:t> vagina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43" y="1405467"/>
            <a:ext cx="7015198" cy="5121892"/>
          </a:xfrm>
        </p:spPr>
      </p:pic>
    </p:spTree>
    <p:extLst>
      <p:ext uri="{BB962C8B-B14F-4D97-AF65-F5344CB8AC3E}">
        <p14:creationId xmlns:p14="http://schemas.microsoft.com/office/powerpoint/2010/main" val="198795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5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Stadium </a:t>
            </a:r>
            <a:r>
              <a:rPr lang="en-US" sz="4400" dirty="0" err="1"/>
              <a:t>indeferen</a:t>
            </a:r>
            <a:r>
              <a:rPr lang="en-US" sz="4400" dirty="0"/>
              <a:t> Genitalia </a:t>
            </a:r>
            <a:r>
              <a:rPr lang="en-US" sz="4400" dirty="0" err="1"/>
              <a:t>Eksterna</a:t>
            </a:r>
            <a:r>
              <a:rPr lang="en-US" sz="4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8" y="1588529"/>
            <a:ext cx="7950200" cy="2298700"/>
          </a:xfrm>
        </p:spPr>
      </p:pic>
      <p:sp>
        <p:nvSpPr>
          <p:cNvPr id="5" name="TextBox 4"/>
          <p:cNvSpPr txBox="1"/>
          <p:nvPr/>
        </p:nvSpPr>
        <p:spPr>
          <a:xfrm>
            <a:off x="790832" y="4188941"/>
            <a:ext cx="105526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Minggu</a:t>
            </a:r>
            <a:r>
              <a:rPr lang="en-US" dirty="0"/>
              <a:t> ke-3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mesenkimal</a:t>
            </a:r>
            <a:r>
              <a:rPr lang="en-US" dirty="0">
                <a:sym typeface="Wingdings"/>
              </a:rPr>
              <a:t> </a:t>
            </a:r>
            <a:r>
              <a:rPr lang="en-US" i="1" dirty="0" err="1">
                <a:sym typeface="Wingdings"/>
              </a:rPr>
              <a:t>primitif</a:t>
            </a:r>
            <a:r>
              <a:rPr lang="en-US" i="1" dirty="0">
                <a:sym typeface="Wingdings"/>
              </a:rPr>
              <a:t> streak </a:t>
            </a:r>
            <a:r>
              <a:rPr lang="en-US" dirty="0" err="1">
                <a:sym typeface="Wingdings"/>
              </a:rPr>
              <a:t>akan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mengelilingi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membrana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kloakalis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membentuk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sepasang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lipatan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kloaka</a:t>
            </a:r>
            <a:endParaRPr lang="en-US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ym typeface="Wingdings"/>
              </a:rPr>
              <a:t>Minggu</a:t>
            </a:r>
            <a:r>
              <a:rPr lang="en-US" dirty="0">
                <a:sym typeface="Wingdings"/>
              </a:rPr>
              <a:t> 4, </a:t>
            </a:r>
            <a:r>
              <a:rPr lang="en-US" dirty="0" err="1">
                <a:sym typeface="Wingdings"/>
              </a:rPr>
              <a:t>kranial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membran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kloaka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menyatu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Tuberkulum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Genitale</a:t>
            </a:r>
            <a:r>
              <a:rPr lang="en-US" dirty="0">
                <a:sym typeface="Wingdings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ym typeface="Wingdings"/>
              </a:rPr>
              <a:t>Minggu</a:t>
            </a:r>
            <a:r>
              <a:rPr lang="en-US" dirty="0">
                <a:sym typeface="Wingdings"/>
              </a:rPr>
              <a:t> 6, </a:t>
            </a:r>
            <a:r>
              <a:rPr lang="en-US" dirty="0" err="1">
                <a:sym typeface="Wingdings"/>
              </a:rPr>
              <a:t>Kaudal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membran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kloaka</a:t>
            </a:r>
            <a:r>
              <a:rPr lang="en-US" dirty="0">
                <a:sym typeface="Wingdings"/>
              </a:rPr>
              <a:t> : Anterior (</a:t>
            </a:r>
            <a:r>
              <a:rPr lang="en-US" dirty="0" err="1">
                <a:sym typeface="Wingdings"/>
              </a:rPr>
              <a:t>Lipatan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Uretra</a:t>
            </a:r>
            <a:r>
              <a:rPr lang="en-US" dirty="0">
                <a:sym typeface="Wingdings"/>
              </a:rPr>
              <a:t>), Posterior (</a:t>
            </a:r>
            <a:r>
              <a:rPr lang="en-US" dirty="0" err="1">
                <a:sym typeface="Wingdings"/>
              </a:rPr>
              <a:t>Lipatan</a:t>
            </a:r>
            <a:r>
              <a:rPr lang="en-US" dirty="0">
                <a:sym typeface="Wingdings"/>
              </a:rPr>
              <a:t> Anus)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0548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85" y="262653"/>
            <a:ext cx="7936248" cy="6271054"/>
          </a:xfrm>
        </p:spPr>
      </p:pic>
    </p:spTree>
    <p:extLst>
      <p:ext uri="{BB962C8B-B14F-4D97-AF65-F5344CB8AC3E}">
        <p14:creationId xmlns:p14="http://schemas.microsoft.com/office/powerpoint/2010/main" val="174646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04FB-DEAD-5944-A012-9BEB57D3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GENITALIA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1339-4294-0448-933C-4CD62F1B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suatu</a:t>
            </a:r>
            <a:r>
              <a:rPr lang="en-US" dirty="0">
                <a:sym typeface="Wingdings" pitchFamily="2" charset="2"/>
              </a:rPr>
              <a:t> proses </a:t>
            </a:r>
            <a:r>
              <a:rPr lang="en-US" dirty="0" err="1">
                <a:sym typeface="Wingdings" pitchFamily="2" charset="2"/>
              </a:rPr>
              <a:t>kompleks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melibatkan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banyak</a:t>
            </a:r>
            <a:r>
              <a:rPr lang="en-US" dirty="0">
                <a:sym typeface="Wingdings" pitchFamily="2" charset="2"/>
              </a:rPr>
              <a:t> gen (</a:t>
            </a:r>
            <a:r>
              <a:rPr lang="en-US" dirty="0" err="1">
                <a:sym typeface="Wingdings" pitchFamily="2" charset="2"/>
              </a:rPr>
              <a:t>autosom</a:t>
            </a:r>
            <a:r>
              <a:rPr lang="en-US" dirty="0">
                <a:sym typeface="Wingdings" pitchFamily="2" charset="2"/>
              </a:rPr>
              <a:t>).</a:t>
            </a:r>
          </a:p>
          <a:p>
            <a:r>
              <a:rPr lang="en-US" dirty="0" err="1">
                <a:sym typeface="Wingdings" pitchFamily="2" charset="2"/>
              </a:rPr>
              <a:t>Kunci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dimorfisme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kromosom</a:t>
            </a:r>
            <a:r>
              <a:rPr lang="en-US" dirty="0">
                <a:sym typeface="Wingdings" pitchFamily="2" charset="2"/>
              </a:rPr>
              <a:t> Y (</a:t>
            </a:r>
            <a:r>
              <a:rPr lang="en-US" dirty="0" err="1">
                <a:sym typeface="Wingdings" pitchFamily="2" charset="2"/>
              </a:rPr>
              <a:t>mengandung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penentu</a:t>
            </a:r>
            <a:r>
              <a:rPr lang="en-US" dirty="0">
                <a:sym typeface="Wingdings" pitchFamily="2" charset="2"/>
              </a:rPr>
              <a:t> testis, </a:t>
            </a:r>
            <a:r>
              <a:rPr lang="en-US" b="1" dirty="0">
                <a:sym typeface="Wingdings" pitchFamily="2" charset="2"/>
              </a:rPr>
              <a:t>SRY (</a:t>
            </a:r>
            <a:r>
              <a:rPr lang="en-US" b="1" i="1" dirty="0">
                <a:sym typeface="Wingdings" pitchFamily="2" charset="2"/>
              </a:rPr>
              <a:t>sex-determining region on Y) </a:t>
            </a:r>
            <a:r>
              <a:rPr lang="en-US" dirty="0">
                <a:sym typeface="Wingdings" pitchFamily="2" charset="2"/>
              </a:rPr>
              <a:t>di </a:t>
            </a:r>
            <a:r>
              <a:rPr lang="en-US" dirty="0" err="1">
                <a:sym typeface="Wingdings" pitchFamily="2" charset="2"/>
              </a:rPr>
              <a:t>lengan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pendeknya</a:t>
            </a:r>
            <a:r>
              <a:rPr lang="en-US" dirty="0">
                <a:sym typeface="Wingdings" pitchFamily="2" charset="2"/>
              </a:rPr>
              <a:t> (Yp11)</a:t>
            </a:r>
          </a:p>
          <a:p>
            <a:r>
              <a:rPr lang="en-US" dirty="0" err="1">
                <a:sym typeface="Wingdings" pitchFamily="2" charset="2"/>
              </a:rPr>
              <a:t>Sehingga</a:t>
            </a:r>
            <a:r>
              <a:rPr lang="en-US" dirty="0">
                <a:sym typeface="Wingdings" pitchFamily="2" charset="2"/>
              </a:rPr>
              <a:t> pada </a:t>
            </a:r>
            <a:r>
              <a:rPr lang="en-US" dirty="0" err="1">
                <a:sym typeface="Wingdings" pitchFamily="2" charset="2"/>
              </a:rPr>
              <a:t>kromosom</a:t>
            </a:r>
            <a:r>
              <a:rPr lang="en-US" dirty="0">
                <a:sym typeface="Wingdings" pitchFamily="2" charset="2"/>
              </a:rPr>
              <a:t> Y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perkembangan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arah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pria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ketiadaannya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menyebabkan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perkembangan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arah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wanita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0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3" y="481012"/>
            <a:ext cx="9111028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/>
              <a:t>Embriologi</a:t>
            </a:r>
            <a:r>
              <a:rPr lang="en-US" sz="4800" dirty="0"/>
              <a:t> </a:t>
            </a:r>
            <a:r>
              <a:rPr lang="en-US" sz="4800" dirty="0" err="1"/>
              <a:t>Sistem</a:t>
            </a:r>
            <a:r>
              <a:rPr lang="en-US" sz="4800" dirty="0"/>
              <a:t> Genitalia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341" y="2477438"/>
            <a:ext cx="5205033" cy="21435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Gonad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Genitalis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Genitalia </a:t>
            </a:r>
            <a:r>
              <a:rPr lang="en-US" sz="2400" dirty="0" err="1"/>
              <a:t>Eksterna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4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E09B-5454-3B40-B890-F25E4F50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0390" cy="1320800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Gonad (</a:t>
            </a:r>
            <a:r>
              <a:rPr lang="en-US" dirty="0" err="1"/>
              <a:t>Minggu</a:t>
            </a:r>
            <a:r>
              <a:rPr lang="en-US" dirty="0"/>
              <a:t> ke-3 s/d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8ABCC-8BC1-C94D-AFC1-7D2DA2E4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2312"/>
            <a:ext cx="9195329" cy="3880773"/>
          </a:xfrm>
        </p:spPr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morfologis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pada gonad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membantuk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b="1" dirty="0" err="1"/>
              <a:t>minggu</a:t>
            </a:r>
            <a:r>
              <a:rPr lang="en-US" b="1" dirty="0"/>
              <a:t> ke-7 </a:t>
            </a:r>
          </a:p>
          <a:p>
            <a:r>
              <a:rPr lang="en-US" dirty="0"/>
              <a:t>Gonad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genital ridge dan </a:t>
            </a:r>
            <a:r>
              <a:rPr lang="en-US" dirty="0" err="1"/>
              <a:t>sel</a:t>
            </a:r>
            <a:r>
              <a:rPr lang="en-US" dirty="0"/>
              <a:t> germinativum (</a:t>
            </a:r>
            <a:r>
              <a:rPr lang="en-US" dirty="0" err="1"/>
              <a:t>muncul</a:t>
            </a:r>
            <a:r>
              <a:rPr lang="en-US" dirty="0"/>
              <a:t> pada </a:t>
            </a:r>
            <a:r>
              <a:rPr lang="en-US" dirty="0" err="1"/>
              <a:t>minggu</a:t>
            </a:r>
            <a:r>
              <a:rPr lang="en-US" dirty="0"/>
              <a:t> ke-6).</a:t>
            </a:r>
          </a:p>
          <a:p>
            <a:r>
              <a:rPr lang="en-US" dirty="0" err="1"/>
              <a:t>Sel</a:t>
            </a:r>
            <a:r>
              <a:rPr lang="en-US" dirty="0"/>
              <a:t> germinativum primordia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bersifat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induktif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terhadap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perkembangan</a:t>
            </a:r>
            <a:r>
              <a:rPr lang="en-US" dirty="0">
                <a:sym typeface="Wingdings" pitchFamily="2" charset="2"/>
              </a:rPr>
              <a:t> gonad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ovarium dan testis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3E950-5555-CD42-BAB1-6CF8E8322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" y="4121152"/>
            <a:ext cx="4444067" cy="249646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4C705F2-45CB-2B4D-9CD9-86C21C9FA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00" y="5274997"/>
            <a:ext cx="6859586" cy="13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"/>
          <a:stretch/>
        </p:blipFill>
        <p:spPr>
          <a:xfrm>
            <a:off x="3317430" y="949389"/>
            <a:ext cx="5293169" cy="3694997"/>
          </a:xfrm>
        </p:spPr>
      </p:pic>
      <p:sp>
        <p:nvSpPr>
          <p:cNvPr id="5" name="TextBox 4"/>
          <p:cNvSpPr txBox="1"/>
          <p:nvPr/>
        </p:nvSpPr>
        <p:spPr>
          <a:xfrm>
            <a:off x="5056012" y="949389"/>
            <a:ext cx="18160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Minggu</a:t>
            </a:r>
            <a:r>
              <a:rPr lang="en-US" dirty="0"/>
              <a:t> 5 </a:t>
            </a:r>
            <a:r>
              <a:rPr lang="en-US" dirty="0" err="1"/>
              <a:t>dan</a:t>
            </a:r>
            <a:r>
              <a:rPr lang="en-US" dirty="0"/>
              <a:t>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94" y="4644386"/>
            <a:ext cx="1014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Minggu</a:t>
            </a:r>
            <a:r>
              <a:rPr lang="en-US" dirty="0"/>
              <a:t> 5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germinativum</a:t>
            </a:r>
            <a:r>
              <a:rPr lang="en-US" dirty="0">
                <a:sym typeface="Wingdings"/>
              </a:rPr>
              <a:t> primordial </a:t>
            </a:r>
            <a:r>
              <a:rPr lang="en-US" dirty="0" err="1">
                <a:sym typeface="Wingdings"/>
              </a:rPr>
              <a:t>sampai</a:t>
            </a:r>
            <a:r>
              <a:rPr lang="en-US" dirty="0">
                <a:sym typeface="Wingdings"/>
              </a:rPr>
              <a:t> di </a:t>
            </a:r>
            <a:r>
              <a:rPr lang="en-US" i="1" dirty="0">
                <a:sym typeface="Wingdings"/>
              </a:rPr>
              <a:t>Genital ridge (</a:t>
            </a:r>
            <a:r>
              <a:rPr lang="en-US" dirty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Sesaat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sebelum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tibanya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sel-sel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germinativum</a:t>
            </a:r>
            <a:r>
              <a:rPr lang="en-US" dirty="0">
                <a:sym typeface="Wingdings"/>
              </a:rPr>
              <a:t> primordial, </a:t>
            </a:r>
            <a:r>
              <a:rPr lang="en-US" dirty="0" err="1">
                <a:sym typeface="Wingdings"/>
              </a:rPr>
              <a:t>Epitel</a:t>
            </a:r>
            <a:r>
              <a:rPr lang="en-US" dirty="0">
                <a:sym typeface="Wingdings"/>
              </a:rPr>
              <a:t> </a:t>
            </a:r>
            <a:r>
              <a:rPr lang="en-US" i="1" dirty="0">
                <a:sym typeface="Wingdings"/>
              </a:rPr>
              <a:t>Genital ridge </a:t>
            </a:r>
            <a:r>
              <a:rPr lang="en-US" dirty="0" err="1">
                <a:sym typeface="Wingdings"/>
              </a:rPr>
              <a:t>berproliferasi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epitelnya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menembus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mesenkim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dibawahnya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Korda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seks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primitif</a:t>
            </a:r>
            <a:r>
              <a:rPr lang="en-US" dirty="0">
                <a:sym typeface="Wingdings"/>
              </a:rPr>
              <a:t>)</a:t>
            </a:r>
            <a:endParaRPr lang="en-US" i="1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ym typeface="Wingdings"/>
              </a:rPr>
              <a:t>Minggu</a:t>
            </a:r>
            <a:r>
              <a:rPr lang="en-US" dirty="0">
                <a:sym typeface="Wingdings"/>
              </a:rPr>
              <a:t> 6 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Germinativum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menginvasi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Korda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Seks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Primitif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0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1" y="112205"/>
            <a:ext cx="10058400" cy="1609344"/>
          </a:xfrm>
        </p:spPr>
        <p:txBody>
          <a:bodyPr>
            <a:normAutofit/>
          </a:bodyPr>
          <a:lstStyle/>
          <a:p>
            <a:r>
              <a:rPr lang="en-US" sz="3200" dirty="0" err="1"/>
              <a:t>Pengaruh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germinativum</a:t>
            </a:r>
            <a:r>
              <a:rPr lang="en-US" sz="3200" dirty="0"/>
              <a:t> primordial </a:t>
            </a:r>
            <a:r>
              <a:rPr lang="en-US" sz="3200" dirty="0" err="1"/>
              <a:t>pada</a:t>
            </a:r>
            <a:r>
              <a:rPr lang="en-US" sz="3200" dirty="0"/>
              <a:t> gonad </a:t>
            </a:r>
            <a:r>
              <a:rPr lang="en-US" sz="3200" dirty="0" err="1"/>
              <a:t>indeferen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30" y="1036320"/>
            <a:ext cx="6483457" cy="3825240"/>
          </a:xfrm>
        </p:spPr>
      </p:pic>
      <p:sp>
        <p:nvSpPr>
          <p:cNvPr id="5" name="TextBox 4"/>
          <p:cNvSpPr txBox="1"/>
          <p:nvPr/>
        </p:nvSpPr>
        <p:spPr>
          <a:xfrm>
            <a:off x="1030942" y="4767431"/>
            <a:ext cx="111610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dirty="0" err="1"/>
              <a:t>Genetik</a:t>
            </a:r>
            <a:r>
              <a:rPr lang="en-ID" sz="1600" dirty="0"/>
              <a:t> </a:t>
            </a:r>
            <a:r>
              <a:rPr lang="en-ID" sz="1600" dirty="0" err="1"/>
              <a:t>seks</a:t>
            </a:r>
            <a:r>
              <a:rPr lang="en-ID" sz="1600" dirty="0"/>
              <a:t> </a:t>
            </a:r>
            <a:r>
              <a:rPr lang="en-ID" sz="1600" dirty="0" err="1"/>
              <a:t>ditentukan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chromosome </a:t>
            </a:r>
            <a:r>
              <a:rPr lang="en-ID" sz="1600" dirty="0" err="1"/>
              <a:t>seks</a:t>
            </a:r>
            <a:r>
              <a:rPr lang="en-ID" sz="1600" dirty="0"/>
              <a:t> yang </a:t>
            </a:r>
            <a:r>
              <a:rPr lang="en-ID" sz="1600" dirty="0" err="1"/>
              <a:t>terdapat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gamet</a:t>
            </a:r>
            <a:r>
              <a:rPr lang="en-ID" sz="1600" dirty="0"/>
              <a:t>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600" dirty="0" err="1"/>
              <a:t>Dua</a:t>
            </a:r>
            <a:r>
              <a:rPr lang="en-ID" sz="1600" dirty="0"/>
              <a:t> </a:t>
            </a:r>
            <a:r>
              <a:rPr lang="en-ID" sz="1600" dirty="0" err="1"/>
              <a:t>tipe</a:t>
            </a:r>
            <a:r>
              <a:rPr lang="en-ID" sz="1600" dirty="0"/>
              <a:t> chromosome </a:t>
            </a:r>
            <a:r>
              <a:rPr lang="en-ID" sz="1600" dirty="0" err="1"/>
              <a:t>seks</a:t>
            </a:r>
            <a:r>
              <a:rPr lang="en-ID" sz="1600" dirty="0"/>
              <a:t>: X </a:t>
            </a:r>
            <a:r>
              <a:rPr lang="en-ID" sz="1600" dirty="0" err="1"/>
              <a:t>dan</a:t>
            </a:r>
            <a:r>
              <a:rPr lang="en-ID" sz="1600" dirty="0"/>
              <a:t> 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600" dirty="0" err="1"/>
              <a:t>Wanita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dua</a:t>
            </a:r>
            <a:r>
              <a:rPr lang="en-ID" sz="1600" dirty="0"/>
              <a:t> chromosome X; </a:t>
            </a:r>
            <a:r>
              <a:rPr lang="en-ID" sz="1600" dirty="0" err="1"/>
              <a:t>pria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satu</a:t>
            </a:r>
            <a:r>
              <a:rPr lang="en-ID" sz="1600" dirty="0"/>
              <a:t> chromosome X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satu</a:t>
            </a:r>
            <a:r>
              <a:rPr lang="en-ID" sz="1600" dirty="0"/>
              <a:t> chromosome 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sel</a:t>
            </a:r>
            <a:r>
              <a:rPr lang="en-ID" sz="1600" dirty="0"/>
              <a:t> </a:t>
            </a:r>
            <a:r>
              <a:rPr lang="en-ID" sz="1600" dirty="0" err="1"/>
              <a:t>telur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chromosome X; </a:t>
            </a:r>
            <a:r>
              <a:rPr lang="en-ID" sz="1600" dirty="0" err="1"/>
              <a:t>sebagian</a:t>
            </a:r>
            <a:r>
              <a:rPr lang="en-ID" sz="1600" dirty="0"/>
              <a:t> </a:t>
            </a:r>
            <a:r>
              <a:rPr lang="en-ID" sz="1600" dirty="0" err="1"/>
              <a:t>sperma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chromosome X,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sebagian</a:t>
            </a:r>
            <a:r>
              <a:rPr lang="en-ID" sz="1600" dirty="0"/>
              <a:t> </a:t>
            </a:r>
            <a:r>
              <a:rPr lang="en-ID" sz="1600" dirty="0" err="1"/>
              <a:t>lainnya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chromosome 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7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0"/>
            <a:ext cx="10058400" cy="12371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Gen </a:t>
            </a:r>
            <a:r>
              <a:rPr lang="en-US" sz="4000" dirty="0" err="1"/>
              <a:t>deferensiasi</a:t>
            </a:r>
            <a:r>
              <a:rPr lang="en-US" sz="4000" dirty="0"/>
              <a:t> testis </a:t>
            </a:r>
            <a:r>
              <a:rPr lang="en-US" sz="4000" dirty="0" err="1"/>
              <a:t>dan</a:t>
            </a:r>
            <a:r>
              <a:rPr lang="en-US" sz="4000" dirty="0"/>
              <a:t> ovarium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62" y="1011374"/>
            <a:ext cx="6619626" cy="3668201"/>
          </a:xfrm>
        </p:spPr>
      </p:pic>
      <p:sp>
        <p:nvSpPr>
          <p:cNvPr id="5" name="TextBox 4"/>
          <p:cNvSpPr txBox="1"/>
          <p:nvPr/>
        </p:nvSpPr>
        <p:spPr>
          <a:xfrm>
            <a:off x="887506" y="4631011"/>
            <a:ext cx="10240869" cy="21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Gen SRY (</a:t>
            </a:r>
            <a:r>
              <a:rPr lang="en-US" dirty="0" err="1"/>
              <a:t>Kromosom</a:t>
            </a:r>
            <a:r>
              <a:rPr lang="en-US" dirty="0"/>
              <a:t> Y)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Testes determining factor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Perkembangan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jenis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kelamin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pria</a:t>
            </a:r>
            <a:r>
              <a:rPr lang="en-US" dirty="0">
                <a:sym typeface="Wingdings"/>
              </a:rPr>
              <a:t>, </a:t>
            </a:r>
            <a:r>
              <a:rPr lang="en-US" dirty="0" err="1">
                <a:sym typeface="Wingdings"/>
              </a:rPr>
              <a:t>terdiri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dari</a:t>
            </a:r>
            <a:r>
              <a:rPr lang="en-US" dirty="0">
                <a:sym typeface="Wingdings"/>
              </a:rPr>
              <a:t> SOX9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SF1 </a:t>
            </a:r>
            <a:r>
              <a:rPr lang="en-US" dirty="0" err="1">
                <a:sym typeface="Wingdings"/>
              </a:rPr>
              <a:t>untuk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merangsang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diferensiasi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sertoli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leydig</a:t>
            </a:r>
            <a:r>
              <a:rPr lang="en-US" dirty="0">
                <a:sym typeface="Wingdings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/>
              </a:rPr>
              <a:t>WNT4  Gen </a:t>
            </a:r>
            <a:r>
              <a:rPr lang="en-US" dirty="0" err="1">
                <a:sym typeface="Wingdings"/>
              </a:rPr>
              <a:t>utama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pembentukan</a:t>
            </a:r>
            <a:r>
              <a:rPr lang="en-US" dirty="0">
                <a:sym typeface="Wingdings"/>
              </a:rPr>
              <a:t> Ovarium, </a:t>
            </a:r>
            <a:r>
              <a:rPr lang="en-US" dirty="0" err="1">
                <a:sym typeface="Wingdings"/>
              </a:rPr>
              <a:t>meningkatkan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ekspresi</a:t>
            </a:r>
            <a:r>
              <a:rPr lang="en-US" dirty="0">
                <a:sym typeface="Wingdings"/>
              </a:rPr>
              <a:t> DAX1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menghambat</a:t>
            </a:r>
            <a:r>
              <a:rPr lang="en-US" dirty="0">
                <a:sym typeface="Wingdings"/>
              </a:rPr>
              <a:t> SOX9 </a:t>
            </a:r>
            <a:r>
              <a:rPr lang="en-US" i="1" dirty="0">
                <a:sym typeface="Wingdings"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492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9720-EE54-0E4F-BD74-B4A4A008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2" y="592339"/>
            <a:ext cx="8596668" cy="1320800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Testis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8BB1-94B0-7E49-8EB9-58650590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47" y="1412875"/>
            <a:ext cx="5909204" cy="544512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gen SRY pada </a:t>
            </a:r>
            <a:r>
              <a:rPr lang="en-US" dirty="0" err="1"/>
              <a:t>kromosom</a:t>
            </a:r>
            <a:r>
              <a:rPr lang="en-US" dirty="0"/>
              <a:t> Y, </a:t>
            </a:r>
            <a:r>
              <a:rPr lang="en-US" dirty="0" err="1"/>
              <a:t>mengkode</a:t>
            </a:r>
            <a:r>
              <a:rPr lang="en-US" dirty="0"/>
              <a:t> factor </a:t>
            </a:r>
            <a:r>
              <a:rPr lang="en-US" dirty="0" err="1"/>
              <a:t>penentu</a:t>
            </a:r>
            <a:r>
              <a:rPr lang="en-US" dirty="0"/>
              <a:t> testis. </a:t>
            </a:r>
          </a:p>
          <a:p>
            <a:r>
              <a:rPr lang="en-US" dirty="0" err="1"/>
              <a:t>Korda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primitif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berploriferasi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menembus</a:t>
            </a:r>
            <a:r>
              <a:rPr lang="en-US" dirty="0">
                <a:sym typeface="Wingdings" pitchFamily="2" charset="2"/>
              </a:rPr>
              <a:t> medulla  </a:t>
            </a:r>
            <a:r>
              <a:rPr lang="en-US" dirty="0" err="1">
                <a:sym typeface="Wingdings" pitchFamily="2" charset="2"/>
              </a:rPr>
              <a:t>membentuk</a:t>
            </a:r>
            <a:r>
              <a:rPr lang="en-US" dirty="0">
                <a:sym typeface="Wingdings" pitchFamily="2" charset="2"/>
              </a:rPr>
              <a:t> testis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medularis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terurai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jalinan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untaian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sel-sel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kecil</a:t>
            </a:r>
            <a:r>
              <a:rPr lang="en-US" dirty="0">
                <a:sym typeface="Wingdings" pitchFamily="2" charset="2"/>
              </a:rPr>
              <a:t>  rete testis </a:t>
            </a:r>
          </a:p>
          <a:p>
            <a:r>
              <a:rPr lang="en-US" b="1" dirty="0" err="1">
                <a:sym typeface="Wingdings" pitchFamily="2" charset="2"/>
              </a:rPr>
              <a:t>Sel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Interstisial</a:t>
            </a:r>
            <a:r>
              <a:rPr lang="en-US" b="1" dirty="0">
                <a:sym typeface="Wingdings" pitchFamily="2" charset="2"/>
              </a:rPr>
              <a:t> Leydig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mesenkim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asli</a:t>
            </a:r>
            <a:r>
              <a:rPr lang="en-US" dirty="0">
                <a:sym typeface="Wingdings" pitchFamily="2" charset="2"/>
              </a:rPr>
              <a:t> gonadal ridge) </a:t>
            </a:r>
            <a:r>
              <a:rPr lang="en-US" dirty="0" err="1">
                <a:sym typeface="Wingdings" pitchFamily="2" charset="2"/>
              </a:rPr>
              <a:t>terletak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antara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korda-korda</a:t>
            </a:r>
            <a:r>
              <a:rPr lang="en-US" dirty="0">
                <a:sym typeface="Wingdings" pitchFamily="2" charset="2"/>
              </a:rPr>
              <a:t> testis pada </a:t>
            </a:r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ke-8 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Leydig </a:t>
            </a:r>
            <a:r>
              <a:rPr lang="en-US" dirty="0" err="1">
                <a:sym typeface="Wingdings" pitchFamily="2" charset="2"/>
              </a:rPr>
              <a:t>menghasilkan</a:t>
            </a:r>
            <a:r>
              <a:rPr lang="en-US" dirty="0">
                <a:sym typeface="Wingdings" pitchFamily="2" charset="2"/>
              </a:rPr>
              <a:t> testosterone dan testis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mempengaruhi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diferensiasi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seksual</a:t>
            </a:r>
            <a:r>
              <a:rPr lang="en-US" dirty="0">
                <a:sym typeface="Wingdings" pitchFamily="2" charset="2"/>
              </a:rPr>
              <a:t> pada ductus </a:t>
            </a:r>
            <a:r>
              <a:rPr lang="en-US" dirty="0" err="1">
                <a:sym typeface="Wingdings" pitchFamily="2" charset="2"/>
              </a:rPr>
              <a:t>genitalis</a:t>
            </a:r>
            <a:r>
              <a:rPr lang="en-US" dirty="0">
                <a:sym typeface="Wingdings" pitchFamily="2" charset="2"/>
              </a:rPr>
              <a:t> dan genitalia </a:t>
            </a:r>
            <a:r>
              <a:rPr lang="en-US" dirty="0" err="1">
                <a:sym typeface="Wingdings" pitchFamily="2" charset="2"/>
              </a:rPr>
              <a:t>eksterna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Bulan</a:t>
            </a:r>
            <a:r>
              <a:rPr lang="en-US" dirty="0">
                <a:sym typeface="Wingdings" pitchFamily="2" charset="2"/>
              </a:rPr>
              <a:t> ke-4  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testis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tapal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kuda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ujung-ujungnya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bersambungan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rete testis (</a:t>
            </a:r>
            <a:r>
              <a:rPr lang="en-US" dirty="0" err="1">
                <a:sym typeface="Wingdings" pitchFamily="2" charset="2"/>
              </a:rPr>
              <a:t>sehingga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testis </a:t>
            </a:r>
            <a:r>
              <a:rPr lang="en-US" dirty="0" err="1">
                <a:sym typeface="Wingdings" pitchFamily="2" charset="2"/>
              </a:rPr>
              <a:t>terdiri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germinativum primitive dan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sustentacular Sertoli)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45E90-E13C-7843-98B1-C5EDEB6E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465589"/>
            <a:ext cx="5765878" cy="25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9720-EE54-0E4F-BD74-B4A4A008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2" y="592339"/>
            <a:ext cx="8596668" cy="1320800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Ovarium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8BB1-94B0-7E49-8EB9-58650590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47" y="2022274"/>
            <a:ext cx="5909204" cy="5445125"/>
          </a:xfrm>
        </p:spPr>
        <p:txBody>
          <a:bodyPr>
            <a:normAutofit/>
          </a:bodyPr>
          <a:lstStyle/>
          <a:p>
            <a:r>
              <a:rPr lang="en-US" dirty="0" err="1">
                <a:sym typeface="Wingdings" pitchFamily="2" charset="2"/>
              </a:rPr>
              <a:t>Kromosom</a:t>
            </a:r>
            <a:r>
              <a:rPr lang="en-US" dirty="0">
                <a:sym typeface="Wingdings" pitchFamily="2" charset="2"/>
              </a:rPr>
              <a:t> XX, </a:t>
            </a:r>
            <a:r>
              <a:rPr lang="en-US" dirty="0" err="1">
                <a:sym typeface="Wingdings" pitchFamily="2" charset="2"/>
              </a:rPr>
              <a:t>tanpa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kromosom</a:t>
            </a:r>
            <a:r>
              <a:rPr lang="en-US" dirty="0">
                <a:sym typeface="Wingdings" pitchFamily="2" charset="2"/>
              </a:rPr>
              <a:t> Y  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seks</a:t>
            </a:r>
            <a:r>
              <a:rPr lang="en-US" dirty="0">
                <a:sym typeface="Wingdings" pitchFamily="2" charset="2"/>
              </a:rPr>
              <a:t> primitive </a:t>
            </a:r>
            <a:r>
              <a:rPr lang="en-US" dirty="0" err="1">
                <a:sym typeface="Wingdings" pitchFamily="2" charset="2"/>
              </a:rPr>
              <a:t>berpisah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kelompok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ireguler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Kelompok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berisi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germinativum </a:t>
            </a:r>
            <a:r>
              <a:rPr lang="en-US" dirty="0" err="1">
                <a:sym typeface="Wingdings" pitchFamily="2" charset="2"/>
              </a:rPr>
              <a:t>primitif</a:t>
            </a:r>
            <a:r>
              <a:rPr lang="en-US" dirty="0">
                <a:sym typeface="Wingdings" pitchFamily="2" charset="2"/>
              </a:rPr>
              <a:t>  medulla ovarium</a:t>
            </a:r>
          </a:p>
          <a:p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ke-7  </a:t>
            </a:r>
            <a:r>
              <a:rPr lang="en-US" dirty="0" err="1">
                <a:sym typeface="Wingdings" pitchFamily="2" charset="2"/>
              </a:rPr>
              <a:t>epitel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generasi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kedua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kortikalis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 err="1">
                <a:sym typeface="Wingdings" pitchFamily="2" charset="2"/>
              </a:rPr>
              <a:t>Bulan</a:t>
            </a:r>
            <a:r>
              <a:rPr lang="en-US" dirty="0">
                <a:sym typeface="Wingdings" pitchFamily="2" charset="2"/>
              </a:rPr>
              <a:t> ke-3  </a:t>
            </a:r>
            <a:r>
              <a:rPr lang="en-US" dirty="0" err="1">
                <a:sym typeface="Wingdings" pitchFamily="2" charset="2"/>
              </a:rPr>
              <a:t>Korda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terbagi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kelompok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sendiri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proliferasi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menerus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mengelilingi</a:t>
            </a:r>
            <a:r>
              <a:rPr lang="en-US" dirty="0">
                <a:sym typeface="Wingdings" pitchFamily="2" charset="2"/>
              </a:rPr>
              <a:t> oogonium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lapisan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epitel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folkular</a:t>
            </a:r>
            <a:r>
              <a:rPr lang="en-US" dirty="0">
                <a:sym typeface="Wingdings" pitchFamily="2" charset="2"/>
              </a:rPr>
              <a:t>) --&gt; </a:t>
            </a:r>
            <a:r>
              <a:rPr lang="en-US" dirty="0" err="1">
                <a:sym typeface="Wingdings" pitchFamily="2" charset="2"/>
              </a:rPr>
              <a:t>folikel</a:t>
            </a:r>
            <a:r>
              <a:rPr lang="en-US" dirty="0">
                <a:sym typeface="Wingdings" pitchFamily="2" charset="2"/>
              </a:rPr>
              <a:t> primordia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0B38301-D443-5D40-A5E0-C2B61B593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643702"/>
            <a:ext cx="5659720" cy="23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56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{1471E623-3D4C-B942-BDFD-99228FF001BA}tf10001060</Template>
  <TotalTime>376</TotalTime>
  <Words>567</Words>
  <Application>Microsoft Macintosh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Embriologi Sistem Genitalia </vt:lpstr>
      <vt:lpstr>SISTEM GENITALIA</vt:lpstr>
      <vt:lpstr>Embriologi Sistem Genitalia </vt:lpstr>
      <vt:lpstr>Perkembangan Gonad (Minggu ke-3 s/d 6)</vt:lpstr>
      <vt:lpstr>PowerPoint Presentation</vt:lpstr>
      <vt:lpstr>Pengaruh sel germinativum primordial pada gonad indeferen</vt:lpstr>
      <vt:lpstr>Gen deferensiasi testis dan ovarium </vt:lpstr>
      <vt:lpstr>Perkembangan Testis</vt:lpstr>
      <vt:lpstr>Perkembangan Ovarium</vt:lpstr>
      <vt:lpstr>Regulasi Perkembangan dukstus genitalis </vt:lpstr>
      <vt:lpstr>PowerPoint Presentation</vt:lpstr>
      <vt:lpstr>Diferensiasi duktus genitalis Pria </vt:lpstr>
      <vt:lpstr>Diferensiasi duktus genitalis (Wanita)</vt:lpstr>
      <vt:lpstr>Pembentukan uterus dan vagina </vt:lpstr>
      <vt:lpstr>Stadium indeferen Genitalia Eksterna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 Sistem Genitalia </dc:title>
  <dc:creator>Microsoft Office User</dc:creator>
  <cp:lastModifiedBy>Sapphira Mazaya Salsabila</cp:lastModifiedBy>
  <cp:revision>23</cp:revision>
  <dcterms:created xsi:type="dcterms:W3CDTF">2021-04-14T03:17:16Z</dcterms:created>
  <dcterms:modified xsi:type="dcterms:W3CDTF">2021-04-14T14:15:25Z</dcterms:modified>
</cp:coreProperties>
</file>