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27"/>
  </p:notesMasterIdLst>
  <p:sldIdLst>
    <p:sldId id="256" r:id="rId3"/>
    <p:sldId id="257" r:id="rId4"/>
    <p:sldId id="309" r:id="rId5"/>
    <p:sldId id="274" r:id="rId6"/>
    <p:sldId id="311" r:id="rId7"/>
    <p:sldId id="310" r:id="rId8"/>
    <p:sldId id="262" r:id="rId9"/>
    <p:sldId id="315" r:id="rId10"/>
    <p:sldId id="313" r:id="rId11"/>
    <p:sldId id="317" r:id="rId12"/>
    <p:sldId id="318" r:id="rId13"/>
    <p:sldId id="319" r:id="rId14"/>
    <p:sldId id="320" r:id="rId15"/>
    <p:sldId id="321" r:id="rId16"/>
    <p:sldId id="326" r:id="rId17"/>
    <p:sldId id="322" r:id="rId18"/>
    <p:sldId id="323" r:id="rId19"/>
    <p:sldId id="325" r:id="rId20"/>
    <p:sldId id="324" r:id="rId21"/>
    <p:sldId id="314" r:id="rId22"/>
    <p:sldId id="312" r:id="rId23"/>
    <p:sldId id="327" r:id="rId24"/>
    <p:sldId id="328" r:id="rId25"/>
    <p:sldId id="308" r:id="rId26"/>
  </p:sldIdLst>
  <p:sldSz cx="9144000" cy="5143500" type="screen16x9"/>
  <p:notesSz cx="6858000" cy="9144000"/>
  <p:embeddedFontLst>
    <p:embeddedFont>
      <p:font typeface="Bungee Shade" panose="020B0604020202020204" charset="0"/>
      <p:regular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Montserrat Black" panose="020B0604020202020204" charset="0"/>
      <p:bold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  <p:embeddedFont>
      <p:font typeface="Proxima Nova Semibold" panose="020B0604020202020204" charset="0"/>
      <p:regular r:id="rId43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9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orient="horz" pos="290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3F7AB0-AF0C-47E3-87D1-1324F8759F87}">
  <a:tblStyle styleId="{CA3F7AB0-AF0C-47E3-87D1-1324F8759F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>
        <p:scale>
          <a:sx n="59" d="100"/>
          <a:sy n="59" d="100"/>
        </p:scale>
        <p:origin x="300" y="280"/>
      </p:cViewPr>
      <p:guideLst>
        <p:guide pos="449"/>
        <p:guide orient="horz" pos="340"/>
        <p:guide orient="horz" pos="2903"/>
        <p:guide pos="530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c4460dde9c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c4460dde9c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3aa90dc4e_0_22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3aa90dc4e_0_22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3aa90dc4e_0_22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3aa90dc4e_0_22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11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3aa90dc4e_0_22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3aa90dc4e_0_22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5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c4460dde9c_0_6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c4460dde9c_0_6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12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7" name="Google Shape;8717;gc6b83eb595_0_15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8" name="Google Shape;8718;gc6b83eb595_0_15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649684" flipH="1">
            <a:off x="57324" y="751714"/>
            <a:ext cx="692844" cy="692792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552525" y="2525900"/>
            <a:ext cx="3591444" cy="2845716"/>
          </a:xfrm>
          <a:custGeom>
            <a:avLst/>
            <a:gdLst/>
            <a:ahLst/>
            <a:cxnLst/>
            <a:rect l="l" t="t" r="r" b="b"/>
            <a:pathLst>
              <a:path w="80341" h="63659" extrusionOk="0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350625" y="4385500"/>
            <a:ext cx="632702" cy="632702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8508" y="3132890"/>
            <a:ext cx="1795476" cy="2010584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37470" y="3270039"/>
            <a:ext cx="252927" cy="235135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995139" flipH="1">
            <a:off x="6296034" y="-632107"/>
            <a:ext cx="3631798" cy="2063791"/>
          </a:xfrm>
          <a:custGeom>
            <a:avLst/>
            <a:gdLst/>
            <a:ahLst/>
            <a:cxnLst/>
            <a:rect l="l" t="t" r="r" b="b"/>
            <a:pathLst>
              <a:path w="80330" h="45648" extrusionOk="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6800119" y="148897"/>
            <a:ext cx="1096257" cy="1096257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047588" y="1294775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263663" y="3919350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1901666">
            <a:off x="-347824" y="376591"/>
            <a:ext cx="2592738" cy="1306020"/>
          </a:xfrm>
          <a:custGeom>
            <a:avLst/>
            <a:gdLst/>
            <a:ahLst/>
            <a:cxnLst/>
            <a:rect l="l" t="t" r="r" b="b"/>
            <a:pathLst>
              <a:path w="80330" h="40464" extrusionOk="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1438524">
            <a:off x="451792" y="936662"/>
            <a:ext cx="203850" cy="189510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1438609">
            <a:off x="786744" y="-551164"/>
            <a:ext cx="1466291" cy="1743535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635868">
            <a:off x="-520264" y="3762244"/>
            <a:ext cx="2883798" cy="1516831"/>
          </a:xfrm>
          <a:custGeom>
            <a:avLst/>
            <a:gdLst/>
            <a:ahLst/>
            <a:cxnLst/>
            <a:rect l="l" t="t" r="r" b="b"/>
            <a:pathLst>
              <a:path w="80320" h="42247" extrusionOk="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635868">
            <a:off x="-281222" y="3520424"/>
            <a:ext cx="1006314" cy="1006673"/>
          </a:xfrm>
          <a:custGeom>
            <a:avLst/>
            <a:gdLst/>
            <a:ahLst/>
            <a:cxnLst/>
            <a:rect l="l" t="t" r="r" b="b"/>
            <a:pathLst>
              <a:path w="28028" h="28038" extrusionOk="0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86774" y="3923821"/>
            <a:ext cx="252900" cy="25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639800" y="855990"/>
            <a:ext cx="5864400" cy="2971500"/>
          </a:xfrm>
          <a:prstGeom prst="rect">
            <a:avLst/>
          </a:prstGeom>
          <a:effectLst>
            <a:outerShdw dist="38100" dir="156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Bungee Shade"/>
                <a:ea typeface="Bungee Shade"/>
                <a:cs typeface="Bungee Shade"/>
                <a:sym typeface="Bungee Sha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07600" y="38275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 rot="3957888" flipH="1">
            <a:off x="7826609" y="776760"/>
            <a:ext cx="2008260" cy="1141206"/>
          </a:xfrm>
          <a:custGeom>
            <a:avLst/>
            <a:gdLst/>
            <a:ahLst/>
            <a:cxnLst/>
            <a:rect l="l" t="t" r="r" b="b"/>
            <a:pathLst>
              <a:path w="80330" h="45648" extrusionOk="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 flipH="1">
            <a:off x="7135750" y="398000"/>
            <a:ext cx="2008250" cy="1011600"/>
          </a:xfrm>
          <a:custGeom>
            <a:avLst/>
            <a:gdLst/>
            <a:ahLst/>
            <a:cxnLst/>
            <a:rect l="l" t="t" r="r" b="b"/>
            <a:pathLst>
              <a:path w="80330" h="40464" extrusionOk="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rot="5400000" flipH="1">
            <a:off x="6434025" y="-310850"/>
            <a:ext cx="1245250" cy="1480700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8709175" y="1152825"/>
            <a:ext cx="149425" cy="131400"/>
          </a:xfrm>
          <a:custGeom>
            <a:avLst/>
            <a:gdLst/>
            <a:ahLst/>
            <a:cxnLst/>
            <a:rect l="l" t="t" r="r" b="b"/>
            <a:pathLst>
              <a:path w="5977" h="5256" extrusionOk="0">
                <a:moveTo>
                  <a:pt x="2993" y="0"/>
                </a:moveTo>
                <a:cubicBezTo>
                  <a:pt x="2633" y="0"/>
                  <a:pt x="2267" y="75"/>
                  <a:pt x="1917" y="232"/>
                </a:cubicBezTo>
                <a:cubicBezTo>
                  <a:pt x="598" y="820"/>
                  <a:pt x="0" y="2375"/>
                  <a:pt x="588" y="3694"/>
                </a:cubicBezTo>
                <a:cubicBezTo>
                  <a:pt x="1020" y="4673"/>
                  <a:pt x="1978" y="5256"/>
                  <a:pt x="2984" y="5256"/>
                </a:cubicBezTo>
                <a:cubicBezTo>
                  <a:pt x="3344" y="5256"/>
                  <a:pt x="3710" y="5181"/>
                  <a:pt x="4060" y="5024"/>
                </a:cubicBezTo>
                <a:cubicBezTo>
                  <a:pt x="5379" y="4436"/>
                  <a:pt x="5977" y="2880"/>
                  <a:pt x="5389" y="1561"/>
                </a:cubicBezTo>
                <a:cubicBezTo>
                  <a:pt x="4957" y="582"/>
                  <a:pt x="3999" y="0"/>
                  <a:pt x="29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 flipH="1">
            <a:off x="7761850" y="373875"/>
            <a:ext cx="443100" cy="443100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6316300" y="197900"/>
            <a:ext cx="492600" cy="492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flipH="1">
            <a:off x="-68207" y="3143024"/>
            <a:ext cx="3062800" cy="2426840"/>
          </a:xfrm>
          <a:custGeom>
            <a:avLst/>
            <a:gdLst/>
            <a:ahLst/>
            <a:cxnLst/>
            <a:rect l="l" t="t" r="r" b="b"/>
            <a:pathLst>
              <a:path w="80341" h="63659" extrusionOk="0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 flipH="1">
            <a:off x="2627212" y="4728905"/>
            <a:ext cx="539563" cy="539563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 flipH="1">
            <a:off x="-68223" y="3660670"/>
            <a:ext cx="1531190" cy="1714636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489159" y="3777631"/>
            <a:ext cx="215697" cy="200524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flipH="1">
            <a:off x="1118650" y="3978144"/>
            <a:ext cx="539700" cy="539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4083046" y="1518397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ubTitle" idx="1"/>
          </p:nvPr>
        </p:nvSpPr>
        <p:spPr>
          <a:xfrm>
            <a:off x="4083046" y="2111647"/>
            <a:ext cx="4400400" cy="15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2135550" y="1553863"/>
            <a:ext cx="48729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1928850" y="2788637"/>
            <a:ext cx="52863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/>
          <p:nvPr/>
        </p:nvSpPr>
        <p:spPr>
          <a:xfrm rot="-8649684">
            <a:off x="8372347" y="751714"/>
            <a:ext cx="692844" cy="692792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 flipH="1">
            <a:off x="-21453" y="2525900"/>
            <a:ext cx="3591444" cy="2845716"/>
          </a:xfrm>
          <a:custGeom>
            <a:avLst/>
            <a:gdLst/>
            <a:ahLst/>
            <a:cxnLst/>
            <a:rect l="l" t="t" r="r" b="b"/>
            <a:pathLst>
              <a:path w="80341" h="63659" extrusionOk="0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 flipH="1">
            <a:off x="3139189" y="4385500"/>
            <a:ext cx="632702" cy="632702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 flipH="1">
            <a:off x="-21469" y="3132890"/>
            <a:ext cx="1795476" cy="2010584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 flipH="1">
            <a:off x="632119" y="3270039"/>
            <a:ext cx="252927" cy="235135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 rot="-2995139">
            <a:off x="-805316" y="-632107"/>
            <a:ext cx="3631798" cy="2063791"/>
          </a:xfrm>
          <a:custGeom>
            <a:avLst/>
            <a:gdLst/>
            <a:ahLst/>
            <a:cxnLst/>
            <a:rect l="l" t="t" r="r" b="b"/>
            <a:pathLst>
              <a:path w="80330" h="45648" extrusionOk="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1226140" y="148897"/>
            <a:ext cx="1096257" cy="1096257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flipH="1">
            <a:off x="442228" y="1294775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 flipH="1">
            <a:off x="1226153" y="3919350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 rot="1901666" flipH="1">
            <a:off x="6877601" y="376591"/>
            <a:ext cx="2592738" cy="1306020"/>
          </a:xfrm>
          <a:custGeom>
            <a:avLst/>
            <a:gdLst/>
            <a:ahLst/>
            <a:cxnLst/>
            <a:rect l="l" t="t" r="r" b="b"/>
            <a:pathLst>
              <a:path w="80330" h="40464" extrusionOk="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438524" flipH="1">
            <a:off x="8466874" y="936662"/>
            <a:ext cx="203850" cy="189510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1438609" flipH="1">
            <a:off x="6869481" y="-551164"/>
            <a:ext cx="1466291" cy="1743535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-1635868" flipH="1">
            <a:off x="6758981" y="3762244"/>
            <a:ext cx="2883798" cy="1516831"/>
          </a:xfrm>
          <a:custGeom>
            <a:avLst/>
            <a:gdLst/>
            <a:ahLst/>
            <a:cxnLst/>
            <a:rect l="l" t="t" r="r" b="b"/>
            <a:pathLst>
              <a:path w="80320" h="42247" extrusionOk="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-1635868" flipH="1">
            <a:off x="8397424" y="3520424"/>
            <a:ext cx="1006314" cy="1006673"/>
          </a:xfrm>
          <a:custGeom>
            <a:avLst/>
            <a:gdLst/>
            <a:ahLst/>
            <a:cxnLst/>
            <a:rect l="l" t="t" r="r" b="b"/>
            <a:pathLst>
              <a:path w="28028" h="28038" extrusionOk="0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1439388" flipH="1">
            <a:off x="8037320" y="583710"/>
            <a:ext cx="319499" cy="3194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flipH="1">
            <a:off x="8282842" y="3923821"/>
            <a:ext cx="252900" cy="25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1_2_1_1_2_1_1_1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1"/>
          <p:cNvSpPr/>
          <p:nvPr/>
        </p:nvSpPr>
        <p:spPr>
          <a:xfrm rot="8649684" flipH="1">
            <a:off x="57324" y="751714"/>
            <a:ext cx="692844" cy="692792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6945185" y="3402622"/>
            <a:ext cx="2472494" cy="1959106"/>
          </a:xfrm>
          <a:custGeom>
            <a:avLst/>
            <a:gdLst/>
            <a:ahLst/>
            <a:cxnLst/>
            <a:rect l="l" t="t" r="r" b="b"/>
            <a:pathLst>
              <a:path w="80341" h="63659" extrusionOk="0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6806190" y="4682842"/>
            <a:ext cx="435567" cy="435567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8181600" y="3820497"/>
            <a:ext cx="1236078" cy="1384167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8793591" y="3914916"/>
            <a:ext cx="174125" cy="161876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/>
          <p:nvPr/>
        </p:nvSpPr>
        <p:spPr>
          <a:xfrm rot="2995139" flipH="1">
            <a:off x="6296034" y="-632107"/>
            <a:ext cx="3631798" cy="2063791"/>
          </a:xfrm>
          <a:custGeom>
            <a:avLst/>
            <a:gdLst/>
            <a:ahLst/>
            <a:cxnLst/>
            <a:rect l="l" t="t" r="r" b="b"/>
            <a:pathLst>
              <a:path w="80330" h="45648" extrusionOk="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8047588" y="1294775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8123189" y="4361927"/>
            <a:ext cx="435600" cy="435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 rot="-1901666">
            <a:off x="-347824" y="376591"/>
            <a:ext cx="2592738" cy="1306020"/>
          </a:xfrm>
          <a:custGeom>
            <a:avLst/>
            <a:gdLst/>
            <a:ahLst/>
            <a:cxnLst/>
            <a:rect l="l" t="t" r="r" b="b"/>
            <a:pathLst>
              <a:path w="80330" h="40464" extrusionOk="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 rot="-1438524">
            <a:off x="451792" y="936662"/>
            <a:ext cx="203850" cy="189510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rot="-1438609">
            <a:off x="-577081" y="-721089"/>
            <a:ext cx="1466291" cy="1743535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 rot="1635804">
            <a:off x="-407108" y="4257769"/>
            <a:ext cx="2188241" cy="1150979"/>
          </a:xfrm>
          <a:custGeom>
            <a:avLst/>
            <a:gdLst/>
            <a:ahLst/>
            <a:cxnLst/>
            <a:rect l="l" t="t" r="r" b="b"/>
            <a:pathLst>
              <a:path w="80320" h="42247" extrusionOk="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 rot="1635804">
            <a:off x="-225730" y="4074290"/>
            <a:ext cx="763596" cy="763868"/>
          </a:xfrm>
          <a:custGeom>
            <a:avLst/>
            <a:gdLst/>
            <a:ahLst/>
            <a:cxnLst/>
            <a:rect l="l" t="t" r="r" b="b"/>
            <a:pathLst>
              <a:path w="28028" h="28038" extrusionOk="0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"/>
          <p:cNvSpPr/>
          <p:nvPr/>
        </p:nvSpPr>
        <p:spPr>
          <a:xfrm rot="-1439388">
            <a:off x="765697" y="583710"/>
            <a:ext cx="319499" cy="3194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432919" y="4380411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/>
          <p:nvPr/>
        </p:nvSpPr>
        <p:spPr>
          <a:xfrm rot="675889">
            <a:off x="7630984" y="-944154"/>
            <a:ext cx="1852981" cy="3420142"/>
          </a:xfrm>
          <a:custGeom>
            <a:avLst/>
            <a:gdLst/>
            <a:ahLst/>
            <a:cxnLst/>
            <a:rect l="l" t="t" r="r" b="b"/>
            <a:pathLst>
              <a:path w="60733" h="112098" extrusionOk="0">
                <a:moveTo>
                  <a:pt x="60733" y="1"/>
                </a:moveTo>
                <a:lnTo>
                  <a:pt x="7585" y="1"/>
                </a:lnTo>
                <a:cubicBezTo>
                  <a:pt x="1" y="37218"/>
                  <a:pt x="23607" y="46028"/>
                  <a:pt x="36796" y="56652"/>
                </a:cubicBezTo>
                <a:cubicBezTo>
                  <a:pt x="50480" y="67677"/>
                  <a:pt x="51634" y="79805"/>
                  <a:pt x="41433" y="89078"/>
                </a:cubicBezTo>
                <a:cubicBezTo>
                  <a:pt x="31263" y="98331"/>
                  <a:pt x="34468" y="112025"/>
                  <a:pt x="34478" y="112097"/>
                </a:cubicBezTo>
                <a:lnTo>
                  <a:pt x="60733" y="112097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3"/>
          <p:cNvSpPr/>
          <p:nvPr/>
        </p:nvSpPr>
        <p:spPr>
          <a:xfrm>
            <a:off x="8061897" y="232230"/>
            <a:ext cx="781334" cy="781334"/>
          </a:xfrm>
          <a:custGeom>
            <a:avLst/>
            <a:gdLst/>
            <a:ahLst/>
            <a:cxnLst/>
            <a:rect l="l" t="t" r="r" b="b"/>
            <a:pathLst>
              <a:path w="25607" h="25607" extrusionOk="0">
                <a:moveTo>
                  <a:pt x="25606" y="12798"/>
                </a:moveTo>
                <a:cubicBezTo>
                  <a:pt x="25606" y="19877"/>
                  <a:pt x="19877" y="25606"/>
                  <a:pt x="12798" y="25606"/>
                </a:cubicBezTo>
                <a:cubicBezTo>
                  <a:pt x="5730" y="25606"/>
                  <a:pt x="1" y="19877"/>
                  <a:pt x="1" y="12798"/>
                </a:cubicBezTo>
                <a:cubicBezTo>
                  <a:pt x="1" y="5730"/>
                  <a:pt x="5730" y="1"/>
                  <a:pt x="12798" y="1"/>
                </a:cubicBezTo>
                <a:cubicBezTo>
                  <a:pt x="19877" y="1"/>
                  <a:pt x="25606" y="5730"/>
                  <a:pt x="25606" y="12798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3"/>
          <p:cNvSpPr/>
          <p:nvPr/>
        </p:nvSpPr>
        <p:spPr>
          <a:xfrm>
            <a:off x="0" y="4231852"/>
            <a:ext cx="3097563" cy="1577412"/>
          </a:xfrm>
          <a:custGeom>
            <a:avLst/>
            <a:gdLst/>
            <a:ahLst/>
            <a:cxnLst/>
            <a:rect l="l" t="t" r="r" b="b"/>
            <a:pathLst>
              <a:path w="80331" h="40908" extrusionOk="0">
                <a:moveTo>
                  <a:pt x="11" y="464"/>
                </a:moveTo>
                <a:cubicBezTo>
                  <a:pt x="11" y="464"/>
                  <a:pt x="17590" y="13911"/>
                  <a:pt x="35488" y="7420"/>
                </a:cubicBezTo>
                <a:cubicBezTo>
                  <a:pt x="53396" y="928"/>
                  <a:pt x="68790" y="1"/>
                  <a:pt x="80331" y="23648"/>
                </a:cubicBezTo>
                <a:lnTo>
                  <a:pt x="80331" y="32056"/>
                </a:lnTo>
                <a:cubicBezTo>
                  <a:pt x="80331" y="32056"/>
                  <a:pt x="68223" y="9975"/>
                  <a:pt x="56858" y="11593"/>
                </a:cubicBezTo>
                <a:cubicBezTo>
                  <a:pt x="45493" y="13221"/>
                  <a:pt x="26616" y="40907"/>
                  <a:pt x="1" y="18651"/>
                </a:cubicBezTo>
                <a:lnTo>
                  <a:pt x="1" y="464"/>
                </a:ln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3"/>
          <p:cNvSpPr/>
          <p:nvPr/>
        </p:nvSpPr>
        <p:spPr>
          <a:xfrm>
            <a:off x="8276624" y="3181934"/>
            <a:ext cx="896701" cy="1961557"/>
          </a:xfrm>
          <a:custGeom>
            <a:avLst/>
            <a:gdLst/>
            <a:ahLst/>
            <a:cxnLst/>
            <a:rect l="l" t="t" r="r" b="b"/>
            <a:pathLst>
              <a:path w="29388" h="64287" extrusionOk="0">
                <a:moveTo>
                  <a:pt x="11180" y="64287"/>
                </a:moveTo>
                <a:cubicBezTo>
                  <a:pt x="11180" y="64287"/>
                  <a:pt x="15683" y="58475"/>
                  <a:pt x="11180" y="44307"/>
                </a:cubicBezTo>
                <a:cubicBezTo>
                  <a:pt x="6667" y="30140"/>
                  <a:pt x="0" y="6028"/>
                  <a:pt x="29058" y="1"/>
                </a:cubicBezTo>
                <a:lnTo>
                  <a:pt x="29058" y="5132"/>
                </a:lnTo>
                <a:cubicBezTo>
                  <a:pt x="29058" y="5132"/>
                  <a:pt x="19640" y="4740"/>
                  <a:pt x="17754" y="21051"/>
                </a:cubicBezTo>
                <a:cubicBezTo>
                  <a:pt x="15879" y="37363"/>
                  <a:pt x="29387" y="43236"/>
                  <a:pt x="24503" y="64276"/>
                </a:cubicBezTo>
                <a:lnTo>
                  <a:pt x="11180" y="64276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3"/>
          <p:cNvSpPr/>
          <p:nvPr/>
        </p:nvSpPr>
        <p:spPr>
          <a:xfrm flipH="1">
            <a:off x="0" y="3242675"/>
            <a:ext cx="883075" cy="1900825"/>
          </a:xfrm>
          <a:custGeom>
            <a:avLst/>
            <a:gdLst/>
            <a:ahLst/>
            <a:cxnLst/>
            <a:rect l="l" t="t" r="r" b="b"/>
            <a:pathLst>
              <a:path w="35323" h="76033" extrusionOk="0">
                <a:moveTo>
                  <a:pt x="0" y="75621"/>
                </a:moveTo>
                <a:cubicBezTo>
                  <a:pt x="0" y="75621"/>
                  <a:pt x="12004" y="76033"/>
                  <a:pt x="10902" y="64029"/>
                </a:cubicBezTo>
                <a:cubicBezTo>
                  <a:pt x="9789" y="52025"/>
                  <a:pt x="4719" y="41412"/>
                  <a:pt x="15343" y="33560"/>
                </a:cubicBezTo>
                <a:cubicBezTo>
                  <a:pt x="22875" y="27996"/>
                  <a:pt x="27069" y="22669"/>
                  <a:pt x="24544" y="16229"/>
                </a:cubicBezTo>
                <a:cubicBezTo>
                  <a:pt x="22010" y="9779"/>
                  <a:pt x="24823" y="0"/>
                  <a:pt x="35322" y="0"/>
                </a:cubicBezTo>
                <a:lnTo>
                  <a:pt x="35322" y="75631"/>
                </a:lnTo>
                <a:lnTo>
                  <a:pt x="0" y="75631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3"/>
          <p:cNvSpPr/>
          <p:nvPr/>
        </p:nvSpPr>
        <p:spPr>
          <a:xfrm rot="-5400000">
            <a:off x="4449175" y="661525"/>
            <a:ext cx="443100" cy="443100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4" y="8862"/>
                </a:moveTo>
                <a:cubicBezTo>
                  <a:pt x="17724" y="13757"/>
                  <a:pt x="13757" y="17724"/>
                  <a:pt x="8862" y="17724"/>
                </a:cubicBezTo>
                <a:cubicBezTo>
                  <a:pt x="3968" y="17724"/>
                  <a:pt x="1" y="13757"/>
                  <a:pt x="1" y="8862"/>
                </a:cubicBezTo>
                <a:cubicBezTo>
                  <a:pt x="1" y="3968"/>
                  <a:pt x="3968" y="1"/>
                  <a:pt x="8862" y="1"/>
                </a:cubicBezTo>
                <a:cubicBezTo>
                  <a:pt x="13757" y="1"/>
                  <a:pt x="17724" y="3968"/>
                  <a:pt x="17724" y="8862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3"/>
          <p:cNvSpPr/>
          <p:nvPr/>
        </p:nvSpPr>
        <p:spPr>
          <a:xfrm rot="-5400000">
            <a:off x="4251600" y="-117450"/>
            <a:ext cx="1245250" cy="1480700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3"/>
          <p:cNvSpPr/>
          <p:nvPr/>
        </p:nvSpPr>
        <p:spPr>
          <a:xfrm>
            <a:off x="4990075" y="232300"/>
            <a:ext cx="781200" cy="781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3"/>
          <p:cNvSpPr/>
          <p:nvPr/>
        </p:nvSpPr>
        <p:spPr>
          <a:xfrm>
            <a:off x="368275" y="4231850"/>
            <a:ext cx="514800" cy="514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3"/>
          <p:cNvSpPr/>
          <p:nvPr/>
        </p:nvSpPr>
        <p:spPr>
          <a:xfrm>
            <a:off x="8376275" y="4068775"/>
            <a:ext cx="362400" cy="36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7905451" y="1575150"/>
            <a:ext cx="1894081" cy="2121003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3"/>
          <p:cNvSpPr/>
          <p:nvPr/>
        </p:nvSpPr>
        <p:spPr>
          <a:xfrm>
            <a:off x="8843234" y="1719831"/>
            <a:ext cx="266817" cy="248048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34"/>
          <p:cNvGrpSpPr/>
          <p:nvPr/>
        </p:nvGrpSpPr>
        <p:grpSpPr>
          <a:xfrm>
            <a:off x="-822299" y="-603538"/>
            <a:ext cx="9994682" cy="6192438"/>
            <a:chOff x="-822299" y="-603538"/>
            <a:chExt cx="9994682" cy="6192438"/>
          </a:xfrm>
        </p:grpSpPr>
        <p:sp>
          <p:nvSpPr>
            <p:cNvPr id="510" name="Google Shape;510;p34"/>
            <p:cNvSpPr/>
            <p:nvPr/>
          </p:nvSpPr>
          <p:spPr>
            <a:xfrm rot="2500810">
              <a:off x="-697036" y="3662880"/>
              <a:ext cx="2008335" cy="1141248"/>
            </a:xfrm>
            <a:custGeom>
              <a:avLst/>
              <a:gdLst/>
              <a:ahLst/>
              <a:cxnLst/>
              <a:rect l="l" t="t" r="r" b="b"/>
              <a:pathLst>
                <a:path w="80330" h="45648" extrusionOk="0">
                  <a:moveTo>
                    <a:pt x="16827" y="1"/>
                  </a:moveTo>
                  <a:cubicBezTo>
                    <a:pt x="16827" y="1"/>
                    <a:pt x="15332" y="17352"/>
                    <a:pt x="28140" y="17352"/>
                  </a:cubicBezTo>
                  <a:cubicBezTo>
                    <a:pt x="40938" y="17352"/>
                    <a:pt x="49490" y="13076"/>
                    <a:pt x="54158" y="23380"/>
                  </a:cubicBezTo>
                  <a:cubicBezTo>
                    <a:pt x="58815" y="33684"/>
                    <a:pt x="80330" y="36497"/>
                    <a:pt x="80330" y="36497"/>
                  </a:cubicBezTo>
                  <a:lnTo>
                    <a:pt x="80330" y="43226"/>
                  </a:lnTo>
                  <a:cubicBezTo>
                    <a:pt x="80330" y="43226"/>
                    <a:pt x="68923" y="45647"/>
                    <a:pt x="52076" y="34869"/>
                  </a:cubicBezTo>
                  <a:cubicBezTo>
                    <a:pt x="35229" y="24091"/>
                    <a:pt x="26667" y="37940"/>
                    <a:pt x="16775" y="36456"/>
                  </a:cubicBezTo>
                  <a:cubicBezTo>
                    <a:pt x="6883" y="34972"/>
                    <a:pt x="0" y="26337"/>
                    <a:pt x="0" y="26337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-188230" y="2952586"/>
              <a:ext cx="640150" cy="640150"/>
            </a:xfrm>
            <a:custGeom>
              <a:avLst/>
              <a:gdLst/>
              <a:ahLst/>
              <a:cxnLst/>
              <a:rect l="l" t="t" r="r" b="b"/>
              <a:pathLst>
                <a:path w="25606" h="25606" extrusionOk="0">
                  <a:moveTo>
                    <a:pt x="25606" y="12808"/>
                  </a:moveTo>
                  <a:cubicBezTo>
                    <a:pt x="25606" y="19877"/>
                    <a:pt x="19877" y="25606"/>
                    <a:pt x="12808" y="25606"/>
                  </a:cubicBezTo>
                  <a:cubicBezTo>
                    <a:pt x="5729" y="25606"/>
                    <a:pt x="0" y="19877"/>
                    <a:pt x="0" y="12808"/>
                  </a:cubicBezTo>
                  <a:cubicBezTo>
                    <a:pt x="0" y="5730"/>
                    <a:pt x="5729" y="1"/>
                    <a:pt x="12808" y="1"/>
                  </a:cubicBezTo>
                  <a:cubicBezTo>
                    <a:pt x="19877" y="1"/>
                    <a:pt x="25606" y="5730"/>
                    <a:pt x="25606" y="12808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 flipH="1">
              <a:off x="8080633" y="0"/>
              <a:ext cx="1091750" cy="1032225"/>
            </a:xfrm>
            <a:custGeom>
              <a:avLst/>
              <a:gdLst/>
              <a:ahLst/>
              <a:cxnLst/>
              <a:rect l="l" t="t" r="r" b="b"/>
              <a:pathLst>
                <a:path w="43670" h="41289" extrusionOk="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 flipH="1">
              <a:off x="7164108" y="4566200"/>
              <a:ext cx="2008275" cy="1022700"/>
            </a:xfrm>
            <a:custGeom>
              <a:avLst/>
              <a:gdLst/>
              <a:ahLst/>
              <a:cxnLst/>
              <a:rect l="l" t="t" r="r" b="b"/>
              <a:pathLst>
                <a:path w="80331" h="40908" extrusionOk="0">
                  <a:moveTo>
                    <a:pt x="11" y="464"/>
                  </a:moveTo>
                  <a:cubicBezTo>
                    <a:pt x="11" y="464"/>
                    <a:pt x="17590" y="13911"/>
                    <a:pt x="35488" y="7420"/>
                  </a:cubicBezTo>
                  <a:cubicBezTo>
                    <a:pt x="53396" y="928"/>
                    <a:pt x="68790" y="1"/>
                    <a:pt x="80331" y="23648"/>
                  </a:cubicBezTo>
                  <a:lnTo>
                    <a:pt x="80331" y="32056"/>
                  </a:lnTo>
                  <a:cubicBezTo>
                    <a:pt x="80331" y="32056"/>
                    <a:pt x="68223" y="9975"/>
                    <a:pt x="56858" y="11593"/>
                  </a:cubicBezTo>
                  <a:cubicBezTo>
                    <a:pt x="45493" y="13221"/>
                    <a:pt x="26616" y="40907"/>
                    <a:pt x="1" y="18651"/>
                  </a:cubicBezTo>
                  <a:lnTo>
                    <a:pt x="1" y="464"/>
                  </a:ln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 flipH="1">
              <a:off x="8557458" y="4609750"/>
              <a:ext cx="443100" cy="443075"/>
            </a:xfrm>
            <a:custGeom>
              <a:avLst/>
              <a:gdLst/>
              <a:ahLst/>
              <a:cxnLst/>
              <a:rect l="l" t="t" r="r" b="b"/>
              <a:pathLst>
                <a:path w="17724" h="17723" extrusionOk="0">
                  <a:moveTo>
                    <a:pt x="17724" y="8861"/>
                  </a:moveTo>
                  <a:cubicBezTo>
                    <a:pt x="17724" y="13756"/>
                    <a:pt x="13757" y="17723"/>
                    <a:pt x="8862" y="17723"/>
                  </a:cubicBezTo>
                  <a:cubicBezTo>
                    <a:pt x="3968" y="17723"/>
                    <a:pt x="1" y="13756"/>
                    <a:pt x="1" y="8861"/>
                  </a:cubicBezTo>
                  <a:cubicBezTo>
                    <a:pt x="1" y="3967"/>
                    <a:pt x="3968" y="0"/>
                    <a:pt x="8862" y="0"/>
                  </a:cubicBezTo>
                  <a:cubicBezTo>
                    <a:pt x="13757" y="0"/>
                    <a:pt x="17724" y="3967"/>
                    <a:pt x="17724" y="8861"/>
                  </a:cubicBezTo>
                  <a:close/>
                </a:path>
              </a:pathLst>
            </a:custGeom>
            <a:gradFill>
              <a:gsLst>
                <a:gs pos="0">
                  <a:srgbClr val="FFE9E6"/>
                </a:gs>
                <a:gs pos="100000">
                  <a:srgbClr val="FFCFA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 flipH="1">
              <a:off x="7775133" y="4577550"/>
              <a:ext cx="144275" cy="131400"/>
            </a:xfrm>
            <a:custGeom>
              <a:avLst/>
              <a:gdLst/>
              <a:ahLst/>
              <a:cxnLst/>
              <a:rect l="l" t="t" r="r" b="b"/>
              <a:pathLst>
                <a:path w="5771" h="5256" extrusionOk="0">
                  <a:moveTo>
                    <a:pt x="2891" y="0"/>
                  </a:moveTo>
                  <a:cubicBezTo>
                    <a:pt x="2218" y="0"/>
                    <a:pt x="1546" y="258"/>
                    <a:pt x="1031" y="773"/>
                  </a:cubicBezTo>
                  <a:cubicBezTo>
                    <a:pt x="1" y="1793"/>
                    <a:pt x="1" y="3462"/>
                    <a:pt x="1031" y="4482"/>
                  </a:cubicBezTo>
                  <a:cubicBezTo>
                    <a:pt x="1546" y="4998"/>
                    <a:pt x="2218" y="5255"/>
                    <a:pt x="2891" y="5255"/>
                  </a:cubicBezTo>
                  <a:cubicBezTo>
                    <a:pt x="3563" y="5255"/>
                    <a:pt x="4235" y="4998"/>
                    <a:pt x="4751" y="4482"/>
                  </a:cubicBezTo>
                  <a:cubicBezTo>
                    <a:pt x="5771" y="3462"/>
                    <a:pt x="5771" y="1793"/>
                    <a:pt x="4751" y="773"/>
                  </a:cubicBezTo>
                  <a:cubicBezTo>
                    <a:pt x="4235" y="258"/>
                    <a:pt x="3563" y="0"/>
                    <a:pt x="2891" y="0"/>
                  </a:cubicBez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 rot="-6701126">
              <a:off x="340544" y="-781556"/>
              <a:ext cx="1518282" cy="2802370"/>
            </a:xfrm>
            <a:custGeom>
              <a:avLst/>
              <a:gdLst/>
              <a:ahLst/>
              <a:cxnLst/>
              <a:rect l="l" t="t" r="r" b="b"/>
              <a:pathLst>
                <a:path w="60733" h="112098" extrusionOk="0">
                  <a:moveTo>
                    <a:pt x="60733" y="1"/>
                  </a:moveTo>
                  <a:lnTo>
                    <a:pt x="7585" y="1"/>
                  </a:lnTo>
                  <a:cubicBezTo>
                    <a:pt x="1" y="37218"/>
                    <a:pt x="23607" y="46028"/>
                    <a:pt x="36796" y="56652"/>
                  </a:cubicBezTo>
                  <a:cubicBezTo>
                    <a:pt x="50480" y="67677"/>
                    <a:pt x="51634" y="79805"/>
                    <a:pt x="41433" y="89078"/>
                  </a:cubicBezTo>
                  <a:cubicBezTo>
                    <a:pt x="31263" y="98331"/>
                    <a:pt x="34468" y="112025"/>
                    <a:pt x="34478" y="112097"/>
                  </a:cubicBezTo>
                  <a:lnTo>
                    <a:pt x="60733" y="112097"/>
                  </a:lnTo>
                  <a:close/>
                </a:path>
              </a:pathLst>
            </a:custGeom>
            <a:gradFill>
              <a:gsLst>
                <a:gs pos="0">
                  <a:srgbClr val="FDF9CF"/>
                </a:gs>
                <a:gs pos="100000">
                  <a:srgbClr val="FFE37E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 rot="-5400000">
              <a:off x="123316" y="1202613"/>
              <a:ext cx="640175" cy="640175"/>
            </a:xfrm>
            <a:custGeom>
              <a:avLst/>
              <a:gdLst/>
              <a:ahLst/>
              <a:cxnLst/>
              <a:rect l="l" t="t" r="r" b="b"/>
              <a:pathLst>
                <a:path w="25607" h="25607" extrusionOk="0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 rot="597014">
              <a:off x="-307921" y="-401106"/>
              <a:ext cx="1091796" cy="1032269"/>
            </a:xfrm>
            <a:custGeom>
              <a:avLst/>
              <a:gdLst/>
              <a:ahLst/>
              <a:cxnLst/>
              <a:rect l="l" t="t" r="r" b="b"/>
              <a:pathLst>
                <a:path w="43670" h="41289" extrusionOk="0">
                  <a:moveTo>
                    <a:pt x="1" y="31685"/>
                  </a:moveTo>
                  <a:lnTo>
                    <a:pt x="43669" y="41288"/>
                  </a:lnTo>
                  <a:lnTo>
                    <a:pt x="3288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B8EBF6"/>
                </a:gs>
                <a:gs pos="100000">
                  <a:srgbClr val="FFCEFD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 flipH="1">
              <a:off x="7917283" y="219413"/>
              <a:ext cx="640175" cy="640175"/>
            </a:xfrm>
            <a:custGeom>
              <a:avLst/>
              <a:gdLst/>
              <a:ahLst/>
              <a:cxnLst/>
              <a:rect l="l" t="t" r="r" b="b"/>
              <a:pathLst>
                <a:path w="25607" h="25607" extrusionOk="0">
                  <a:moveTo>
                    <a:pt x="25606" y="12798"/>
                  </a:moveTo>
                  <a:cubicBezTo>
                    <a:pt x="25606" y="19877"/>
                    <a:pt x="19877" y="25606"/>
                    <a:pt x="12798" y="25606"/>
                  </a:cubicBezTo>
                  <a:cubicBezTo>
                    <a:pt x="5730" y="25606"/>
                    <a:pt x="1" y="19877"/>
                    <a:pt x="1" y="12798"/>
                  </a:cubicBezTo>
                  <a:cubicBezTo>
                    <a:pt x="1" y="5730"/>
                    <a:pt x="5730" y="1"/>
                    <a:pt x="12798" y="1"/>
                  </a:cubicBezTo>
                  <a:cubicBezTo>
                    <a:pt x="19877" y="1"/>
                    <a:pt x="25606" y="5730"/>
                    <a:pt x="25606" y="12798"/>
                  </a:cubicBezTo>
                  <a:close/>
                </a:path>
              </a:pathLst>
            </a:custGeom>
            <a:gradFill>
              <a:gsLst>
                <a:gs pos="0">
                  <a:srgbClr val="ABE4E0"/>
                </a:gs>
                <a:gs pos="100000">
                  <a:srgbClr val="46A9A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 flipH="1">
              <a:off x="8613858" y="645525"/>
              <a:ext cx="386700" cy="3867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 flipH="1">
              <a:off x="509604" y="539500"/>
              <a:ext cx="290700" cy="2907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8_1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/>
          <p:nvPr/>
        </p:nvSpPr>
        <p:spPr>
          <a:xfrm rot="2150316">
            <a:off x="57324" y="3689306"/>
            <a:ext cx="692844" cy="692792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5"/>
          <p:cNvSpPr/>
          <p:nvPr/>
        </p:nvSpPr>
        <p:spPr>
          <a:xfrm rot="10800000" flipH="1">
            <a:off x="5552525" y="-237805"/>
            <a:ext cx="3591444" cy="2845716"/>
          </a:xfrm>
          <a:custGeom>
            <a:avLst/>
            <a:gdLst/>
            <a:ahLst/>
            <a:cxnLst/>
            <a:rect l="l" t="t" r="r" b="b"/>
            <a:pathLst>
              <a:path w="80341" h="63659" extrusionOk="0">
                <a:moveTo>
                  <a:pt x="80341" y="5472"/>
                </a:moveTo>
                <a:cubicBezTo>
                  <a:pt x="80341" y="5472"/>
                  <a:pt x="61134" y="1"/>
                  <a:pt x="56487" y="18682"/>
                </a:cubicBezTo>
                <a:cubicBezTo>
                  <a:pt x="51830" y="37353"/>
                  <a:pt x="46894" y="54467"/>
                  <a:pt x="25390" y="45647"/>
                </a:cubicBezTo>
                <a:cubicBezTo>
                  <a:pt x="3875" y="36837"/>
                  <a:pt x="1" y="55694"/>
                  <a:pt x="1" y="55694"/>
                </a:cubicBezTo>
                <a:lnTo>
                  <a:pt x="1" y="63658"/>
                </a:lnTo>
                <a:lnTo>
                  <a:pt x="80320" y="63658"/>
                </a:lnTo>
                <a:lnTo>
                  <a:pt x="80320" y="5472"/>
                </a:ln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5"/>
          <p:cNvSpPr/>
          <p:nvPr/>
        </p:nvSpPr>
        <p:spPr>
          <a:xfrm rot="10800000" flipH="1">
            <a:off x="5350625" y="115610"/>
            <a:ext cx="632702" cy="632702"/>
          </a:xfrm>
          <a:custGeom>
            <a:avLst/>
            <a:gdLst/>
            <a:ahLst/>
            <a:cxnLst/>
            <a:rect l="l" t="t" r="r" b="b"/>
            <a:pathLst>
              <a:path w="17724" h="17724" extrusionOk="0">
                <a:moveTo>
                  <a:pt x="17723" y="8862"/>
                </a:moveTo>
                <a:cubicBezTo>
                  <a:pt x="17723" y="13756"/>
                  <a:pt x="13756" y="17723"/>
                  <a:pt x="8862" y="17723"/>
                </a:cubicBezTo>
                <a:cubicBezTo>
                  <a:pt x="3967" y="17723"/>
                  <a:pt x="0" y="13756"/>
                  <a:pt x="0" y="8862"/>
                </a:cubicBezTo>
                <a:cubicBezTo>
                  <a:pt x="0" y="3968"/>
                  <a:pt x="3967" y="1"/>
                  <a:pt x="8862" y="1"/>
                </a:cubicBezTo>
                <a:cubicBezTo>
                  <a:pt x="13756" y="1"/>
                  <a:pt x="17723" y="3968"/>
                  <a:pt x="17723" y="8862"/>
                </a:cubicBez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5"/>
          <p:cNvSpPr/>
          <p:nvPr/>
        </p:nvSpPr>
        <p:spPr>
          <a:xfrm rot="10800000" flipH="1">
            <a:off x="7348508" y="-9662"/>
            <a:ext cx="1795476" cy="2010584"/>
          </a:xfrm>
          <a:custGeom>
            <a:avLst/>
            <a:gdLst/>
            <a:ahLst/>
            <a:cxnLst/>
            <a:rect l="l" t="t" r="r" b="b"/>
            <a:pathLst>
              <a:path w="40165" h="44977" extrusionOk="0">
                <a:moveTo>
                  <a:pt x="27007" y="44977"/>
                </a:moveTo>
                <a:lnTo>
                  <a:pt x="0" y="14487"/>
                </a:lnTo>
                <a:lnTo>
                  <a:pt x="40165" y="0"/>
                </a:lnTo>
                <a:lnTo>
                  <a:pt x="40165" y="44977"/>
                </a:ln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5"/>
          <p:cNvSpPr/>
          <p:nvPr/>
        </p:nvSpPr>
        <p:spPr>
          <a:xfrm rot="10800000" flipH="1">
            <a:off x="8237470" y="1628638"/>
            <a:ext cx="252927" cy="235135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5"/>
          <p:cNvSpPr/>
          <p:nvPr/>
        </p:nvSpPr>
        <p:spPr>
          <a:xfrm rot="7804861">
            <a:off x="6296034" y="3702127"/>
            <a:ext cx="3631798" cy="2063791"/>
          </a:xfrm>
          <a:custGeom>
            <a:avLst/>
            <a:gdLst/>
            <a:ahLst/>
            <a:cxnLst/>
            <a:rect l="l" t="t" r="r" b="b"/>
            <a:pathLst>
              <a:path w="80330" h="45648" extrusionOk="0">
                <a:moveTo>
                  <a:pt x="16827" y="1"/>
                </a:moveTo>
                <a:cubicBezTo>
                  <a:pt x="16827" y="1"/>
                  <a:pt x="15332" y="17352"/>
                  <a:pt x="28140" y="17352"/>
                </a:cubicBezTo>
                <a:cubicBezTo>
                  <a:pt x="40938" y="17352"/>
                  <a:pt x="49490" y="13076"/>
                  <a:pt x="54158" y="23380"/>
                </a:cubicBezTo>
                <a:cubicBezTo>
                  <a:pt x="58815" y="33684"/>
                  <a:pt x="80330" y="36497"/>
                  <a:pt x="80330" y="36497"/>
                </a:cubicBezTo>
                <a:lnTo>
                  <a:pt x="80330" y="43226"/>
                </a:lnTo>
                <a:cubicBezTo>
                  <a:pt x="80330" y="43226"/>
                  <a:pt x="68923" y="45647"/>
                  <a:pt x="52076" y="34869"/>
                </a:cubicBezTo>
                <a:cubicBezTo>
                  <a:pt x="35229" y="24091"/>
                  <a:pt x="26667" y="37940"/>
                  <a:pt x="16775" y="36456"/>
                </a:cubicBezTo>
                <a:cubicBezTo>
                  <a:pt x="6883" y="34972"/>
                  <a:pt x="0" y="26337"/>
                  <a:pt x="0" y="26337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5"/>
          <p:cNvSpPr/>
          <p:nvPr/>
        </p:nvSpPr>
        <p:spPr>
          <a:xfrm rot="10800000">
            <a:off x="6800119" y="3888658"/>
            <a:ext cx="1096257" cy="1096257"/>
          </a:xfrm>
          <a:custGeom>
            <a:avLst/>
            <a:gdLst/>
            <a:ahLst/>
            <a:cxnLst/>
            <a:rect l="l" t="t" r="r" b="b"/>
            <a:pathLst>
              <a:path w="25606" h="25606" extrusionOk="0">
                <a:moveTo>
                  <a:pt x="25606" y="12808"/>
                </a:moveTo>
                <a:cubicBezTo>
                  <a:pt x="25606" y="19877"/>
                  <a:pt x="19877" y="25606"/>
                  <a:pt x="12808" y="25606"/>
                </a:cubicBezTo>
                <a:cubicBezTo>
                  <a:pt x="5729" y="25606"/>
                  <a:pt x="0" y="19877"/>
                  <a:pt x="0" y="12808"/>
                </a:cubicBezTo>
                <a:cubicBezTo>
                  <a:pt x="0" y="5730"/>
                  <a:pt x="5729" y="1"/>
                  <a:pt x="12808" y="1"/>
                </a:cubicBezTo>
                <a:cubicBezTo>
                  <a:pt x="19877" y="1"/>
                  <a:pt x="25606" y="5730"/>
                  <a:pt x="25606" y="12808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5"/>
          <p:cNvSpPr/>
          <p:nvPr/>
        </p:nvSpPr>
        <p:spPr>
          <a:xfrm rot="10800000" flipH="1">
            <a:off x="8047588" y="3206337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5"/>
          <p:cNvSpPr/>
          <p:nvPr/>
        </p:nvSpPr>
        <p:spPr>
          <a:xfrm rot="10800000" flipH="1">
            <a:off x="7263663" y="581762"/>
            <a:ext cx="632700" cy="63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5"/>
          <p:cNvSpPr/>
          <p:nvPr/>
        </p:nvSpPr>
        <p:spPr>
          <a:xfrm rot="-8898334" flipH="1">
            <a:off x="-347824" y="3451201"/>
            <a:ext cx="2592738" cy="1306020"/>
          </a:xfrm>
          <a:custGeom>
            <a:avLst/>
            <a:gdLst/>
            <a:ahLst/>
            <a:cxnLst/>
            <a:rect l="l" t="t" r="r" b="b"/>
            <a:pathLst>
              <a:path w="80330" h="40464" extrusionOk="0">
                <a:moveTo>
                  <a:pt x="80330" y="0"/>
                </a:moveTo>
                <a:cubicBezTo>
                  <a:pt x="80330" y="0"/>
                  <a:pt x="68635" y="4823"/>
                  <a:pt x="53911" y="2669"/>
                </a:cubicBezTo>
                <a:cubicBezTo>
                  <a:pt x="35631" y="0"/>
                  <a:pt x="37259" y="26244"/>
                  <a:pt x="0" y="11561"/>
                </a:cubicBezTo>
                <a:lnTo>
                  <a:pt x="0" y="28460"/>
                </a:lnTo>
                <a:cubicBezTo>
                  <a:pt x="0" y="28460"/>
                  <a:pt x="21793" y="40464"/>
                  <a:pt x="30521" y="26894"/>
                </a:cubicBezTo>
                <a:cubicBezTo>
                  <a:pt x="39238" y="13334"/>
                  <a:pt x="50356" y="6224"/>
                  <a:pt x="60804" y="10665"/>
                </a:cubicBezTo>
                <a:cubicBezTo>
                  <a:pt x="71242" y="15116"/>
                  <a:pt x="80330" y="7996"/>
                  <a:pt x="80330" y="7996"/>
                </a:cubicBezTo>
                <a:close/>
              </a:path>
            </a:pathLst>
          </a:custGeom>
          <a:gradFill>
            <a:gsLst>
              <a:gs pos="0">
                <a:srgbClr val="ABE4E0"/>
              </a:gs>
              <a:gs pos="100000">
                <a:srgbClr val="46A9A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5"/>
          <p:cNvSpPr/>
          <p:nvPr/>
        </p:nvSpPr>
        <p:spPr>
          <a:xfrm rot="-9361476" flipH="1">
            <a:off x="451792" y="4007640"/>
            <a:ext cx="203850" cy="189510"/>
          </a:xfrm>
          <a:custGeom>
            <a:avLst/>
            <a:gdLst/>
            <a:ahLst/>
            <a:cxnLst/>
            <a:rect l="l" t="t" r="r" b="b"/>
            <a:pathLst>
              <a:path w="5658" h="5260" extrusionOk="0">
                <a:moveTo>
                  <a:pt x="2830" y="1"/>
                </a:moveTo>
                <a:cubicBezTo>
                  <a:pt x="1561" y="1"/>
                  <a:pt x="442" y="915"/>
                  <a:pt x="238" y="2208"/>
                </a:cubicBezTo>
                <a:cubicBezTo>
                  <a:pt x="1" y="3640"/>
                  <a:pt x="980" y="4990"/>
                  <a:pt x="2412" y="5227"/>
                </a:cubicBezTo>
                <a:cubicBezTo>
                  <a:pt x="2552" y="5249"/>
                  <a:pt x="2691" y="5260"/>
                  <a:pt x="2829" y="5260"/>
                </a:cubicBezTo>
                <a:cubicBezTo>
                  <a:pt x="4097" y="5260"/>
                  <a:pt x="5216" y="4345"/>
                  <a:pt x="5421" y="3053"/>
                </a:cubicBezTo>
                <a:cubicBezTo>
                  <a:pt x="5658" y="1620"/>
                  <a:pt x="4679" y="271"/>
                  <a:pt x="3246" y="34"/>
                </a:cubicBezTo>
                <a:cubicBezTo>
                  <a:pt x="3106" y="11"/>
                  <a:pt x="2967" y="1"/>
                  <a:pt x="28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5"/>
          <p:cNvSpPr/>
          <p:nvPr/>
        </p:nvSpPr>
        <p:spPr>
          <a:xfrm rot="-9361391" flipH="1">
            <a:off x="786744" y="3941441"/>
            <a:ext cx="1466291" cy="1743535"/>
          </a:xfrm>
          <a:custGeom>
            <a:avLst/>
            <a:gdLst/>
            <a:ahLst/>
            <a:cxnLst/>
            <a:rect l="l" t="t" r="r" b="b"/>
            <a:pathLst>
              <a:path w="49810" h="59228" extrusionOk="0">
                <a:moveTo>
                  <a:pt x="49810" y="59228"/>
                </a:moveTo>
                <a:lnTo>
                  <a:pt x="1" y="35189"/>
                </a:lnTo>
                <a:lnTo>
                  <a:pt x="49810" y="1"/>
                </a:lnTo>
                <a:close/>
              </a:path>
            </a:pathLst>
          </a:custGeom>
          <a:gradFill>
            <a:gsLst>
              <a:gs pos="0">
                <a:srgbClr val="FFE9E6"/>
              </a:gs>
              <a:gs pos="100000">
                <a:srgbClr val="FFCFA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5"/>
          <p:cNvSpPr/>
          <p:nvPr/>
        </p:nvSpPr>
        <p:spPr>
          <a:xfrm rot="9164132" flipH="1">
            <a:off x="-520264" y="-145263"/>
            <a:ext cx="2883798" cy="1516831"/>
          </a:xfrm>
          <a:custGeom>
            <a:avLst/>
            <a:gdLst/>
            <a:ahLst/>
            <a:cxnLst/>
            <a:rect l="l" t="t" r="r" b="b"/>
            <a:pathLst>
              <a:path w="80320" h="42247" extrusionOk="0">
                <a:moveTo>
                  <a:pt x="0" y="0"/>
                </a:moveTo>
                <a:cubicBezTo>
                  <a:pt x="0" y="0"/>
                  <a:pt x="4091" y="18681"/>
                  <a:pt x="20557" y="14673"/>
                </a:cubicBezTo>
                <a:cubicBezTo>
                  <a:pt x="37012" y="10665"/>
                  <a:pt x="41690" y="1783"/>
                  <a:pt x="50459" y="4884"/>
                </a:cubicBezTo>
                <a:cubicBezTo>
                  <a:pt x="59228" y="7986"/>
                  <a:pt x="58939" y="28233"/>
                  <a:pt x="80320" y="20237"/>
                </a:cubicBezTo>
                <a:lnTo>
                  <a:pt x="80320" y="26234"/>
                </a:lnTo>
                <a:cubicBezTo>
                  <a:pt x="80320" y="26234"/>
                  <a:pt x="69460" y="32241"/>
                  <a:pt x="59011" y="26234"/>
                </a:cubicBezTo>
                <a:cubicBezTo>
                  <a:pt x="48563" y="20237"/>
                  <a:pt x="43133" y="15559"/>
                  <a:pt x="30511" y="28903"/>
                </a:cubicBezTo>
                <a:cubicBezTo>
                  <a:pt x="17888" y="42246"/>
                  <a:pt x="6780" y="40907"/>
                  <a:pt x="0" y="33344"/>
                </a:cubicBezTo>
                <a:close/>
              </a:path>
            </a:pathLst>
          </a:custGeom>
          <a:gradFill>
            <a:gsLst>
              <a:gs pos="0">
                <a:srgbClr val="B8EBF6"/>
              </a:gs>
              <a:gs pos="100000">
                <a:srgbClr val="FFCEF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 rot="9164132" flipH="1">
            <a:off x="-281222" y="606715"/>
            <a:ext cx="1006314" cy="1006673"/>
          </a:xfrm>
          <a:custGeom>
            <a:avLst/>
            <a:gdLst/>
            <a:ahLst/>
            <a:cxnLst/>
            <a:rect l="l" t="t" r="r" b="b"/>
            <a:pathLst>
              <a:path w="28028" h="28038" extrusionOk="0">
                <a:moveTo>
                  <a:pt x="28028" y="14024"/>
                </a:moveTo>
                <a:cubicBezTo>
                  <a:pt x="28028" y="21762"/>
                  <a:pt x="21752" y="28037"/>
                  <a:pt x="14014" y="28037"/>
                </a:cubicBezTo>
                <a:cubicBezTo>
                  <a:pt x="6276" y="28037"/>
                  <a:pt x="1" y="21762"/>
                  <a:pt x="1" y="14024"/>
                </a:cubicBezTo>
                <a:cubicBezTo>
                  <a:pt x="1" y="6275"/>
                  <a:pt x="6276" y="0"/>
                  <a:pt x="14014" y="0"/>
                </a:cubicBezTo>
                <a:cubicBezTo>
                  <a:pt x="21752" y="0"/>
                  <a:pt x="28028" y="6275"/>
                  <a:pt x="28028" y="14024"/>
                </a:cubicBezTo>
                <a:close/>
              </a:path>
            </a:pathLst>
          </a:custGeom>
          <a:gradFill>
            <a:gsLst>
              <a:gs pos="0">
                <a:srgbClr val="FDF9CF"/>
              </a:gs>
              <a:gs pos="100000">
                <a:srgbClr val="FFE37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 rot="-9360612" flipH="1">
            <a:off x="765697" y="4230602"/>
            <a:ext cx="319499" cy="3194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5"/>
          <p:cNvSpPr/>
          <p:nvPr/>
        </p:nvSpPr>
        <p:spPr>
          <a:xfrm rot="10800000" flipH="1">
            <a:off x="586774" y="957091"/>
            <a:ext cx="252900" cy="25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0" r:id="rId4"/>
    <p:sldLayoutId id="2147483662" r:id="rId5"/>
    <p:sldLayoutId id="2147483667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45" name="Google Shape;545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0"/>
          <p:cNvSpPr txBox="1">
            <a:spLocks noGrp="1"/>
          </p:cNvSpPr>
          <p:nvPr>
            <p:ph type="ctrTitle"/>
          </p:nvPr>
        </p:nvSpPr>
        <p:spPr>
          <a:xfrm>
            <a:off x="1501875" y="1585150"/>
            <a:ext cx="65190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Fisiologi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2" name="Google Shape;552;p40"/>
          <p:cNvSpPr txBox="1">
            <a:spLocks noGrp="1"/>
          </p:cNvSpPr>
          <p:nvPr>
            <p:ph type="subTitle" idx="1"/>
          </p:nvPr>
        </p:nvSpPr>
        <p:spPr>
          <a:xfrm>
            <a:off x="2307600" y="31377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Siklus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Menstruasi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Tasha Anindya Syafa - 1810211068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Tutorial B1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0" y="919587"/>
            <a:ext cx="488954" cy="5727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323" y="1390313"/>
            <a:ext cx="3410179" cy="1508700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Sel</a:t>
            </a:r>
            <a:r>
              <a:rPr lang="en-US" dirty="0"/>
              <a:t> granulosa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berproliferasi</a:t>
            </a:r>
            <a:endParaRPr lang="en-US" dirty="0"/>
          </a:p>
          <a:p>
            <a:pPr marL="139700" indent="0">
              <a:buNone/>
            </a:pPr>
            <a:r>
              <a:rPr lang="en-US" dirty="0" err="1"/>
              <a:t>Jaringan</a:t>
            </a:r>
            <a:r>
              <a:rPr lang="en-US" dirty="0"/>
              <a:t> ikat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teka</a:t>
            </a:r>
            <a:r>
              <a:rPr lang="en-US" dirty="0"/>
              <a:t>.</a:t>
            </a:r>
          </a:p>
          <a:p>
            <a:pPr marL="139700" indent="0">
              <a:buNone/>
            </a:pP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teka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primer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praantral</a:t>
            </a: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sz="3200" dirty="0">
                <a:latin typeface="Bungee Shade" panose="020B0604020202020204" charset="0"/>
              </a:rPr>
              <a:t>1 – 3 </a:t>
            </a:r>
            <a:r>
              <a:rPr lang="en-US" dirty="0" err="1">
                <a:latin typeface="Montserrat" panose="020B0604020202020204" charset="0"/>
              </a:rPr>
              <a:t>merupakan</a:t>
            </a:r>
            <a:r>
              <a:rPr lang="en-US" dirty="0">
                <a:latin typeface="Montserrat" panose="020B0604020202020204" charset="0"/>
              </a:rPr>
              <a:t> </a:t>
            </a:r>
            <a:r>
              <a:rPr lang="en-US" dirty="0" err="1">
                <a:latin typeface="Montserrat" panose="020B0604020202020204" charset="0"/>
              </a:rPr>
              <a:t>tahap</a:t>
            </a:r>
            <a:r>
              <a:rPr lang="en-US" dirty="0">
                <a:latin typeface="Montserrat" panose="020B0604020202020204" charset="0"/>
              </a:rPr>
              <a:t> gonadotropin-independent</a:t>
            </a:r>
            <a:endParaRPr lang="en-US" sz="3200" dirty="0">
              <a:latin typeface="Bungee Shade" panose="020B0604020202020204" charset="0"/>
            </a:endParaRP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70719" y="149228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EC3477E1-C019-4D1D-8A93-7741DD7DA6D4}"/>
              </a:ext>
            </a:extLst>
          </p:cNvPr>
          <p:cNvSpPr/>
          <p:nvPr/>
        </p:nvSpPr>
        <p:spPr>
          <a:xfrm>
            <a:off x="5370719" y="1963013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EE8D94E7-DDD9-490A-A2FA-350A1F2DCA50}"/>
              </a:ext>
            </a:extLst>
          </p:cNvPr>
          <p:cNvSpPr/>
          <p:nvPr/>
        </p:nvSpPr>
        <p:spPr>
          <a:xfrm>
            <a:off x="5370718" y="2723059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5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0" y="919587"/>
            <a:ext cx="488954" cy="5727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323" y="1390312"/>
            <a:ext cx="3410179" cy="3537737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terstimulasi</a:t>
            </a:r>
            <a:r>
              <a:rPr lang="en-US" dirty="0"/>
              <a:t> oleh gonadotropin</a:t>
            </a:r>
          </a:p>
          <a:p>
            <a:pPr marL="139700" indent="0">
              <a:buNone/>
            </a:pPr>
            <a:r>
              <a:rPr lang="en-US" dirty="0"/>
              <a:t>FSH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granulosa</a:t>
            </a:r>
          </a:p>
          <a:p>
            <a:pPr marL="139700" indent="0">
              <a:buNone/>
            </a:pPr>
            <a:r>
              <a:rPr lang="en-US" dirty="0">
                <a:sym typeface="Wingdings" panose="05000000000000000000" pitchFamily="2" charset="2"/>
              </a:rPr>
              <a:t>LH 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teka</a:t>
            </a: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dirty="0" err="1"/>
              <a:t>Sel</a:t>
            </a:r>
            <a:r>
              <a:rPr lang="en-US" dirty="0"/>
              <a:t> granulosa </a:t>
            </a:r>
            <a:r>
              <a:rPr lang="en-US" dirty="0" err="1"/>
              <a:t>memroduksi</a:t>
            </a:r>
            <a:r>
              <a:rPr lang="en-US" dirty="0"/>
              <a:t> estrogen yang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(antrum)</a:t>
            </a:r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r>
              <a:rPr lang="en-US" dirty="0"/>
              <a:t>Antrum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estrogen </a:t>
            </a:r>
            <a:r>
              <a:rPr lang="en-US" dirty="0" err="1"/>
              <a:t>meningkat-sedang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70719" y="149228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EC3477E1-C019-4D1D-8A93-7741DD7DA6D4}"/>
              </a:ext>
            </a:extLst>
          </p:cNvPr>
          <p:cNvSpPr/>
          <p:nvPr/>
        </p:nvSpPr>
        <p:spPr>
          <a:xfrm>
            <a:off x="5370719" y="197725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6AEF6B-A574-4BCC-877D-F2CFE32E321E}"/>
              </a:ext>
            </a:extLst>
          </p:cNvPr>
          <p:cNvSpPr txBox="1">
            <a:spLocks/>
          </p:cNvSpPr>
          <p:nvPr/>
        </p:nvSpPr>
        <p:spPr>
          <a:xfrm>
            <a:off x="5612440" y="3364864"/>
            <a:ext cx="488954" cy="572700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9" name="Google Shape;939;p64">
            <a:extLst>
              <a:ext uri="{FF2B5EF4-FFF2-40B4-BE49-F238E27FC236}">
                <a16:creationId xmlns:a16="http://schemas.microsoft.com/office/drawing/2014/main" id="{8E567A37-41BF-4CF8-83D4-C192C928C996}"/>
              </a:ext>
            </a:extLst>
          </p:cNvPr>
          <p:cNvSpPr/>
          <p:nvPr/>
        </p:nvSpPr>
        <p:spPr>
          <a:xfrm>
            <a:off x="5370718" y="3937564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881CFD93-5505-40E7-8A0A-A297A82793FB}"/>
              </a:ext>
            </a:extLst>
          </p:cNvPr>
          <p:cNvSpPr/>
          <p:nvPr/>
        </p:nvSpPr>
        <p:spPr>
          <a:xfrm>
            <a:off x="5366244" y="2472440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4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6587A-0CFD-4302-B935-2BF72FE5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47" y="0"/>
            <a:ext cx="6754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27A5B-8BAB-4C46-82C9-2195B85F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75" y="0"/>
            <a:ext cx="299806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0C8FA-993C-416C-B0DE-811CBEBD503E}"/>
              </a:ext>
            </a:extLst>
          </p:cNvPr>
          <p:cNvSpPr txBox="1"/>
          <p:nvPr/>
        </p:nvSpPr>
        <p:spPr>
          <a:xfrm>
            <a:off x="521874" y="893999"/>
            <a:ext cx="49806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US" sz="1600" dirty="0">
                <a:latin typeface="Montserrat" panose="020B0604020202020204" charset="0"/>
              </a:rPr>
              <a:t>Antrum </a:t>
            </a:r>
            <a:r>
              <a:rPr lang="en-US" sz="1600" dirty="0" err="1">
                <a:latin typeface="Montserrat" panose="020B0604020202020204" charset="0"/>
              </a:rPr>
              <a:t>dalam</a:t>
            </a:r>
            <a:r>
              <a:rPr lang="en-US" sz="1600" dirty="0">
                <a:latin typeface="Montserrat" panose="020B0604020202020204" charset="0"/>
              </a:rPr>
              <a:t> proses </a:t>
            </a:r>
            <a:r>
              <a:rPr lang="en-US" sz="1600" dirty="0" err="1">
                <a:latin typeface="Montserrat" panose="020B0604020202020204" charset="0"/>
              </a:rPr>
              <a:t>meluas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menandakan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produksi</a:t>
            </a:r>
            <a:r>
              <a:rPr lang="en-US" sz="1600" dirty="0">
                <a:latin typeface="Montserrat" panose="020B0604020202020204" charset="0"/>
              </a:rPr>
              <a:t> estrogen </a:t>
            </a:r>
            <a:r>
              <a:rPr lang="en-US" sz="1600" dirty="0" err="1">
                <a:latin typeface="Montserrat" panose="020B0604020202020204" charset="0"/>
              </a:rPr>
              <a:t>meningkat-sedang</a:t>
            </a:r>
            <a:endParaRPr lang="en-US" sz="1600" dirty="0">
              <a:latin typeface="Montserrat" panose="020B0604020202020204" charset="0"/>
            </a:endParaRPr>
          </a:p>
          <a:p>
            <a:pPr marL="139700" indent="0">
              <a:buNone/>
            </a:pPr>
            <a:endParaRPr lang="en-US" sz="1600" dirty="0">
              <a:latin typeface="Montserrat" panose="020B0604020202020204" charset="0"/>
            </a:endParaRPr>
          </a:p>
          <a:p>
            <a:pPr marL="139700" indent="0">
              <a:buNone/>
            </a:pPr>
            <a:r>
              <a:rPr lang="en-US" sz="1600" dirty="0" err="1">
                <a:latin typeface="Montserrat" panose="020B0604020202020204" charset="0"/>
              </a:rPr>
              <a:t>Peningkatan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sedang</a:t>
            </a:r>
            <a:r>
              <a:rPr lang="en-US" sz="1600" dirty="0">
                <a:latin typeface="Montserrat" panose="020B0604020202020204" charset="0"/>
              </a:rPr>
              <a:t> estrogen </a:t>
            </a:r>
            <a:r>
              <a:rPr lang="en-US" sz="1600" dirty="0" err="1">
                <a:latin typeface="Montserrat" panose="020B0604020202020204" charset="0"/>
              </a:rPr>
              <a:t>menyebabkan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peningkatan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jumlah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reseptor</a:t>
            </a:r>
            <a:r>
              <a:rPr lang="en-US" sz="1600" dirty="0">
                <a:latin typeface="Montserrat" panose="020B0604020202020204" charset="0"/>
              </a:rPr>
              <a:t> FSH pada </a:t>
            </a:r>
            <a:r>
              <a:rPr lang="en-US" sz="1600" dirty="0" err="1">
                <a:latin typeface="Montserrat" panose="020B0604020202020204" charset="0"/>
              </a:rPr>
              <a:t>folikel</a:t>
            </a:r>
            <a:r>
              <a:rPr lang="en-US" sz="1600" dirty="0">
                <a:latin typeface="Montserrat" panose="020B0604020202020204" charset="0"/>
              </a:rPr>
              <a:t> kaya estrogen </a:t>
            </a:r>
            <a:r>
              <a:rPr lang="en-US" sz="1600" dirty="0" err="1">
                <a:latin typeface="Montserrat" panose="020B0604020202020204" charset="0"/>
              </a:rPr>
              <a:t>menjadikan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dia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folikel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dominan</a:t>
            </a:r>
            <a:r>
              <a:rPr lang="en-US" sz="1600" dirty="0">
                <a:latin typeface="Montserrat" panose="020B0604020202020204" charset="0"/>
              </a:rPr>
              <a:t> yang </a:t>
            </a:r>
            <a:r>
              <a:rPr lang="en-US" sz="1600" dirty="0" err="1">
                <a:latin typeface="Montserrat" panose="020B0604020202020204" charset="0"/>
              </a:rPr>
              <a:t>dipengaruhi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sangat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dipengaruhi</a:t>
            </a:r>
            <a:r>
              <a:rPr lang="en-US" sz="1600" dirty="0">
                <a:latin typeface="Montserrat" panose="020B0604020202020204" charset="0"/>
              </a:rPr>
              <a:t> FSH </a:t>
            </a:r>
          </a:p>
          <a:p>
            <a:pPr marL="139700" indent="0">
              <a:buNone/>
            </a:pPr>
            <a:endParaRPr lang="en-US" sz="1600" dirty="0">
              <a:latin typeface="Montserrat" panose="020B0604020202020204" charset="0"/>
            </a:endParaRPr>
          </a:p>
          <a:p>
            <a:pPr marL="139700" indent="0">
              <a:buNone/>
            </a:pPr>
            <a:r>
              <a:rPr lang="en-US" sz="1600" dirty="0" err="1">
                <a:latin typeface="Montserrat" panose="020B0604020202020204" charset="0"/>
              </a:rPr>
              <a:t>Peningkatan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sedang</a:t>
            </a:r>
            <a:r>
              <a:rPr lang="en-US" sz="1600" dirty="0">
                <a:latin typeface="Montserrat" panose="020B0604020202020204" charset="0"/>
              </a:rPr>
              <a:t> estrogen </a:t>
            </a:r>
            <a:r>
              <a:rPr lang="en-US" sz="1600" dirty="0" err="1">
                <a:latin typeface="Montserrat" panose="020B0604020202020204" charset="0"/>
              </a:rPr>
              <a:t>menekan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sekresi</a:t>
            </a:r>
            <a:r>
              <a:rPr lang="en-US" sz="1600" dirty="0">
                <a:latin typeface="Montserrat" panose="020B0604020202020204" charset="0"/>
              </a:rPr>
              <a:t> FSH (pada </a:t>
            </a:r>
            <a:r>
              <a:rPr lang="en-US" sz="1600" dirty="0" err="1">
                <a:latin typeface="Montserrat" panose="020B0604020202020204" charset="0"/>
              </a:rPr>
              <a:t>grafik</a:t>
            </a:r>
            <a:r>
              <a:rPr lang="en-US" sz="1600" dirty="0">
                <a:latin typeface="Montserrat" panose="020B0604020202020204" charset="0"/>
              </a:rPr>
              <a:t> FSH </a:t>
            </a:r>
            <a:r>
              <a:rPr lang="en-US" sz="1600" dirty="0" err="1">
                <a:latin typeface="Montserrat" panose="020B0604020202020204" charset="0"/>
              </a:rPr>
              <a:t>tampak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menurun</a:t>
            </a:r>
            <a:r>
              <a:rPr lang="en-US" sz="1600" dirty="0">
                <a:latin typeface="Montserrat" panose="020B0604020202020204" charset="0"/>
              </a:rPr>
              <a:t>)</a:t>
            </a:r>
          </a:p>
          <a:p>
            <a:pPr marL="139700" indent="0">
              <a:buNone/>
            </a:pPr>
            <a:endParaRPr lang="en-US" sz="1600" dirty="0">
              <a:latin typeface="Montserrat" panose="020B0604020202020204" charset="0"/>
            </a:endParaRPr>
          </a:p>
          <a:p>
            <a:pPr marL="139700" indent="0">
              <a:buNone/>
            </a:pPr>
            <a:r>
              <a:rPr lang="en-US" sz="1600" dirty="0" err="1">
                <a:latin typeface="Montserrat" panose="020B0604020202020204" charset="0"/>
              </a:rPr>
              <a:t>Produksi</a:t>
            </a:r>
            <a:r>
              <a:rPr lang="en-US" sz="1600" dirty="0">
                <a:latin typeface="Montserrat" panose="020B0604020202020204" charset="0"/>
              </a:rPr>
              <a:t> inhibin oleh </a:t>
            </a:r>
            <a:r>
              <a:rPr lang="en-US" sz="1600" dirty="0" err="1">
                <a:latin typeface="Montserrat" panose="020B0604020202020204" charset="0"/>
              </a:rPr>
              <a:t>sel-sel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folikel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menekan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sekresi</a:t>
            </a:r>
            <a:r>
              <a:rPr lang="en-US" sz="1600" dirty="0">
                <a:latin typeface="Montserrat" panose="020B0604020202020204" charset="0"/>
              </a:rPr>
              <a:t> FSH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2FEF8E-B5DC-4307-9290-99A33B3F15BA}"/>
              </a:ext>
            </a:extLst>
          </p:cNvPr>
          <p:cNvSpPr txBox="1">
            <a:spLocks/>
          </p:cNvSpPr>
          <p:nvPr/>
        </p:nvSpPr>
        <p:spPr>
          <a:xfrm>
            <a:off x="732943" y="298409"/>
            <a:ext cx="488954" cy="560391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DA1164FD-E262-4ABE-9510-7D684725D17A}"/>
              </a:ext>
            </a:extLst>
          </p:cNvPr>
          <p:cNvSpPr/>
          <p:nvPr/>
        </p:nvSpPr>
        <p:spPr>
          <a:xfrm>
            <a:off x="517153" y="1671794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8" name="Google Shape;939;p64">
            <a:extLst>
              <a:ext uri="{FF2B5EF4-FFF2-40B4-BE49-F238E27FC236}">
                <a16:creationId xmlns:a16="http://schemas.microsoft.com/office/drawing/2014/main" id="{F60C0A42-D040-49E9-9305-0BEE9CFBFC72}"/>
              </a:ext>
            </a:extLst>
          </p:cNvPr>
          <p:cNvSpPr/>
          <p:nvPr/>
        </p:nvSpPr>
        <p:spPr>
          <a:xfrm>
            <a:off x="517153" y="96643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9" name="Google Shape;939;p64">
            <a:extLst>
              <a:ext uri="{FF2B5EF4-FFF2-40B4-BE49-F238E27FC236}">
                <a16:creationId xmlns:a16="http://schemas.microsoft.com/office/drawing/2014/main" id="{03045BEA-25C3-4592-BB42-9886CF822B79}"/>
              </a:ext>
            </a:extLst>
          </p:cNvPr>
          <p:cNvSpPr/>
          <p:nvPr/>
        </p:nvSpPr>
        <p:spPr>
          <a:xfrm>
            <a:off x="521874" y="3144859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3" name="Google Shape;939;p64">
            <a:extLst>
              <a:ext uri="{FF2B5EF4-FFF2-40B4-BE49-F238E27FC236}">
                <a16:creationId xmlns:a16="http://schemas.microsoft.com/office/drawing/2014/main" id="{92C7378D-287F-41B9-82EC-A1F74DC8DB3F}"/>
              </a:ext>
            </a:extLst>
          </p:cNvPr>
          <p:cNvSpPr/>
          <p:nvPr/>
        </p:nvSpPr>
        <p:spPr>
          <a:xfrm>
            <a:off x="517152" y="4137622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32" y="636366"/>
            <a:ext cx="488954" cy="5727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415" y="1107091"/>
            <a:ext cx="3410179" cy="3537737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FSH (</a:t>
            </a:r>
            <a:r>
              <a:rPr lang="en-US" dirty="0" err="1"/>
              <a:t>reseptor</a:t>
            </a:r>
            <a:r>
              <a:rPr lang="en-US" dirty="0"/>
              <a:t> FSH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ym typeface="Wingdings" panose="05000000000000000000" pitchFamily="2" charset="2"/>
              </a:rPr>
              <a:t>folikel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matang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folikel</a:t>
            </a:r>
            <a:r>
              <a:rPr lang="en-US" b="1" dirty="0">
                <a:sym typeface="Wingdings" panose="05000000000000000000" pitchFamily="2" charset="2"/>
              </a:rPr>
              <a:t> de </a:t>
            </a:r>
            <a:r>
              <a:rPr lang="en-US" b="1" dirty="0" err="1">
                <a:sym typeface="Wingdings" panose="05000000000000000000" pitchFamily="2" charset="2"/>
              </a:rPr>
              <a:t>graaf</a:t>
            </a:r>
            <a:endParaRPr lang="en-US" b="1" dirty="0"/>
          </a:p>
          <a:p>
            <a:pPr marL="139700" indent="0">
              <a:buNone/>
            </a:pPr>
            <a:r>
              <a:rPr lang="en-US" dirty="0"/>
              <a:t>Antrum </a:t>
            </a:r>
            <a:r>
              <a:rPr lang="en-US" dirty="0" err="1"/>
              <a:t>meluas</a:t>
            </a:r>
            <a:r>
              <a:rPr lang="en-US" dirty="0"/>
              <a:t>, </a:t>
            </a:r>
            <a:r>
              <a:rPr lang="en-US" dirty="0" err="1"/>
              <a:t>folikel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kaya </a:t>
            </a:r>
            <a:r>
              <a:rPr lang="en-US" dirty="0" err="1"/>
              <a:t>akan</a:t>
            </a:r>
            <a:r>
              <a:rPr lang="en-US" dirty="0"/>
              <a:t> estrogen </a:t>
            </a:r>
          </a:p>
          <a:p>
            <a:pPr marL="139700" indent="0">
              <a:buNone/>
            </a:pPr>
            <a:r>
              <a:rPr lang="en-US" dirty="0"/>
              <a:t>Estrogen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LH,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sebabkan</a:t>
            </a:r>
            <a:r>
              <a:rPr lang="en-US" dirty="0"/>
              <a:t> </a:t>
            </a:r>
            <a:r>
              <a:rPr lang="en-US" dirty="0" err="1"/>
              <a:t>lonjakan</a:t>
            </a:r>
            <a:r>
              <a:rPr lang="en-US" dirty="0"/>
              <a:t> LH (</a:t>
            </a:r>
            <a:r>
              <a:rPr lang="en-US" i="1" dirty="0"/>
              <a:t>mid-cycle surge LH).</a:t>
            </a:r>
          </a:p>
          <a:p>
            <a:pPr marL="139700" indent="0">
              <a:buNone/>
            </a:pP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meiosis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86905" y="1209066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9" name="Google Shape;939;p64">
            <a:extLst>
              <a:ext uri="{FF2B5EF4-FFF2-40B4-BE49-F238E27FC236}">
                <a16:creationId xmlns:a16="http://schemas.microsoft.com/office/drawing/2014/main" id="{8E567A37-41BF-4CF8-83D4-C192C928C996}"/>
              </a:ext>
            </a:extLst>
          </p:cNvPr>
          <p:cNvSpPr/>
          <p:nvPr/>
        </p:nvSpPr>
        <p:spPr>
          <a:xfrm>
            <a:off x="5382430" y="3186688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881CFD93-5505-40E7-8A0A-A297A82793FB}"/>
              </a:ext>
            </a:extLst>
          </p:cNvPr>
          <p:cNvSpPr/>
          <p:nvPr/>
        </p:nvSpPr>
        <p:spPr>
          <a:xfrm>
            <a:off x="5382430" y="2448684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1" name="Google Shape;939;p64">
            <a:extLst>
              <a:ext uri="{FF2B5EF4-FFF2-40B4-BE49-F238E27FC236}">
                <a16:creationId xmlns:a16="http://schemas.microsoft.com/office/drawing/2014/main" id="{44C20D30-4080-44C9-818B-C752054A1706}"/>
              </a:ext>
            </a:extLst>
          </p:cNvPr>
          <p:cNvSpPr/>
          <p:nvPr/>
        </p:nvSpPr>
        <p:spPr>
          <a:xfrm>
            <a:off x="5392240" y="4426306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66965-640E-472A-8886-61FB6DAF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21" y="0"/>
            <a:ext cx="32495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0" y="919587"/>
            <a:ext cx="488954" cy="5727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323" y="1390312"/>
            <a:ext cx="3410179" cy="3537737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Pasca</a:t>
            </a:r>
            <a:r>
              <a:rPr lang="en-US" dirty="0"/>
              <a:t> 8 jam </a:t>
            </a:r>
            <a:r>
              <a:rPr lang="en-US" dirty="0" err="1"/>
              <a:t>lonjakan</a:t>
            </a:r>
            <a:r>
              <a:rPr lang="en-US" dirty="0"/>
              <a:t> LH (</a:t>
            </a:r>
            <a:r>
              <a:rPr lang="en-US" i="1" dirty="0"/>
              <a:t>mid-cycle surge LH)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OVULASI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ekstrusi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oosit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sekunder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dirty="0" err="1">
                <a:sym typeface="Wingdings" panose="05000000000000000000" pitchFamily="2" charset="2"/>
              </a:rPr>
              <a:t>Lonjakan</a:t>
            </a:r>
            <a:r>
              <a:rPr lang="en-US" dirty="0">
                <a:sym typeface="Wingdings" panose="05000000000000000000" pitchFamily="2" charset="2"/>
              </a:rPr>
              <a:t> LH </a:t>
            </a:r>
            <a:r>
              <a:rPr lang="en-US" dirty="0" err="1">
                <a:sym typeface="Wingdings" panose="05000000000000000000" pitchFamily="2" charset="2"/>
              </a:rPr>
              <a:t>menyebabkan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peningkatan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jumlah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reseptor</a:t>
            </a:r>
            <a:r>
              <a:rPr lang="en-US" dirty="0">
                <a:sym typeface="Wingdings" panose="05000000000000000000" pitchFamily="2" charset="2"/>
              </a:rPr>
              <a:t> LH di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granulosa</a:t>
            </a: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b="1" dirty="0" err="1">
                <a:sym typeface="Wingdings" panose="05000000000000000000" pitchFamily="2" charset="2"/>
              </a:rPr>
              <a:t>Fase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folikular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berhenti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disini</a:t>
            </a:r>
            <a:endParaRPr lang="en-US" b="1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b="1" dirty="0">
                <a:sym typeface="Wingdings" panose="05000000000000000000" pitchFamily="2" charset="2"/>
              </a:rPr>
              <a:t>dan </a:t>
            </a:r>
            <a:r>
              <a:rPr lang="en-US" b="1" dirty="0" err="1">
                <a:sym typeface="Wingdings" panose="05000000000000000000" pitchFamily="2" charset="2"/>
              </a:rPr>
              <a:t>menjadi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awal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Fase</a:t>
            </a:r>
            <a:r>
              <a:rPr lang="en-US" b="1" dirty="0">
                <a:sym typeface="Wingdings" panose="05000000000000000000" pitchFamily="2" charset="2"/>
              </a:rPr>
              <a:t> luteal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70719" y="149228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881CFD93-5505-40E7-8A0A-A297A82793FB}"/>
              </a:ext>
            </a:extLst>
          </p:cNvPr>
          <p:cNvSpPr/>
          <p:nvPr/>
        </p:nvSpPr>
        <p:spPr>
          <a:xfrm>
            <a:off x="5366244" y="2731905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2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0" y="919587"/>
            <a:ext cx="488954" cy="5727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323" y="1390312"/>
            <a:ext cx="3410179" cy="353773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 err="1"/>
              <a:t>Memasuki</a:t>
            </a:r>
            <a:r>
              <a:rPr lang="en-US" b="1" dirty="0"/>
              <a:t> </a:t>
            </a:r>
            <a:r>
              <a:rPr lang="en-US" b="1" dirty="0" err="1"/>
              <a:t>fase</a:t>
            </a:r>
            <a:r>
              <a:rPr lang="en-US" b="1" dirty="0"/>
              <a:t> luteal</a:t>
            </a:r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r>
              <a:rPr lang="en-US" dirty="0" err="1"/>
              <a:t>Folikel</a:t>
            </a:r>
            <a:r>
              <a:rPr lang="en-US" dirty="0"/>
              <a:t> rupture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Korpus</a:t>
            </a:r>
            <a:r>
              <a:rPr lang="en-US" b="1" dirty="0"/>
              <a:t> luteum </a:t>
            </a:r>
            <a:r>
              <a:rPr lang="en-US" dirty="0" err="1"/>
              <a:t>dibawah</a:t>
            </a:r>
            <a:r>
              <a:rPr lang="en-US" dirty="0"/>
              <a:t> LH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LH di </a:t>
            </a:r>
            <a:r>
              <a:rPr lang="en-US" dirty="0" err="1"/>
              <a:t>sel</a:t>
            </a:r>
            <a:r>
              <a:rPr lang="en-US" dirty="0"/>
              <a:t> granulosa </a:t>
            </a:r>
            <a:r>
              <a:rPr lang="en-US" dirty="0" err="1"/>
              <a:t>korpus</a:t>
            </a:r>
            <a:r>
              <a:rPr lang="en-US" dirty="0"/>
              <a:t> luteum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Sekresi</a:t>
            </a:r>
            <a:r>
              <a:rPr lang="en-US" dirty="0">
                <a:sym typeface="Wingdings" panose="05000000000000000000" pitchFamily="2" charset="2"/>
              </a:rPr>
              <a:t> progesterone </a:t>
            </a:r>
            <a:r>
              <a:rPr lang="en-US" dirty="0" err="1">
                <a:sym typeface="Wingdings" panose="05000000000000000000" pitchFamily="2" charset="2"/>
              </a:rPr>
              <a:t>meningkat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penting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uterus</a:t>
            </a: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dirty="0" err="1">
                <a:sym typeface="Wingdings" panose="05000000000000000000" pitchFamily="2" charset="2"/>
              </a:rPr>
              <a:t>Sekresi</a:t>
            </a:r>
            <a:r>
              <a:rPr lang="en-US" dirty="0">
                <a:sym typeface="Wingdings" panose="05000000000000000000" pitchFamily="2" charset="2"/>
              </a:rPr>
              <a:t> estrogen </a:t>
            </a:r>
            <a:r>
              <a:rPr lang="en-US" dirty="0" err="1">
                <a:sym typeface="Wingdings" panose="05000000000000000000" pitchFamily="2" charset="2"/>
              </a:rPr>
              <a:t>meningkat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70719" y="149228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881CFD93-5505-40E7-8A0A-A297A82793FB}"/>
              </a:ext>
            </a:extLst>
          </p:cNvPr>
          <p:cNvSpPr/>
          <p:nvPr/>
        </p:nvSpPr>
        <p:spPr>
          <a:xfrm>
            <a:off x="5370719" y="1963012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2E9A5800-0FBB-46C9-912C-A4F1B4244F7D}"/>
              </a:ext>
            </a:extLst>
          </p:cNvPr>
          <p:cNvSpPr/>
          <p:nvPr/>
        </p:nvSpPr>
        <p:spPr>
          <a:xfrm>
            <a:off x="5370718" y="2966011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8" name="Google Shape;939;p64">
            <a:extLst>
              <a:ext uri="{FF2B5EF4-FFF2-40B4-BE49-F238E27FC236}">
                <a16:creationId xmlns:a16="http://schemas.microsoft.com/office/drawing/2014/main" id="{CC4403C4-33F0-4247-BE06-787DCE2E881E}"/>
              </a:ext>
            </a:extLst>
          </p:cNvPr>
          <p:cNvSpPr/>
          <p:nvPr/>
        </p:nvSpPr>
        <p:spPr>
          <a:xfrm>
            <a:off x="5375039" y="4439735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5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790" y="434066"/>
            <a:ext cx="488954" cy="5727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673" y="904791"/>
            <a:ext cx="3748327" cy="2360305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Sekresi</a:t>
            </a:r>
            <a:r>
              <a:rPr lang="en-US" dirty="0"/>
              <a:t> progesterone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estrogen</a:t>
            </a:r>
          </a:p>
          <a:p>
            <a:pPr marL="139700" indent="0">
              <a:buNone/>
            </a:pP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feedback negative FSH dan LH  LH </a:t>
            </a:r>
            <a:r>
              <a:rPr lang="en-US" dirty="0" err="1">
                <a:sym typeface="Wingdings" panose="05000000000000000000" pitchFamily="2" charset="2"/>
              </a:rPr>
              <a:t>menurun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perkembangan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korpus</a:t>
            </a:r>
            <a:r>
              <a:rPr lang="en-US" dirty="0">
                <a:sym typeface="Wingdings" panose="05000000000000000000" pitchFamily="2" charset="2"/>
              </a:rPr>
              <a:t> luteum </a:t>
            </a:r>
            <a:r>
              <a:rPr lang="en-US" dirty="0" err="1">
                <a:sym typeface="Wingdings" panose="05000000000000000000" pitchFamily="2" charset="2"/>
              </a:rPr>
              <a:t>terhambat</a:t>
            </a: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dirty="0" err="1">
                <a:sym typeface="Wingdings" panose="05000000000000000000" pitchFamily="2" charset="2"/>
              </a:rPr>
              <a:t>Korpus</a:t>
            </a:r>
            <a:r>
              <a:rPr lang="en-US" dirty="0">
                <a:sym typeface="Wingdings" panose="05000000000000000000" pitchFamily="2" charset="2"/>
              </a:rPr>
              <a:t> luteum </a:t>
            </a:r>
            <a:r>
              <a:rPr lang="en-US" dirty="0" err="1">
                <a:sym typeface="Wingdings" panose="05000000000000000000" pitchFamily="2" charset="2"/>
              </a:rPr>
              <a:t>berdegenerasi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akibat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penurunan</a:t>
            </a:r>
            <a:r>
              <a:rPr lang="en-US" dirty="0">
                <a:sym typeface="Wingdings" panose="05000000000000000000" pitchFamily="2" charset="2"/>
              </a:rPr>
              <a:t> LH</a:t>
            </a:r>
          </a:p>
          <a:p>
            <a:pPr marL="139700" indent="0">
              <a:buNone/>
            </a:pPr>
            <a:r>
              <a:rPr lang="en-US" dirty="0" err="1">
                <a:sym typeface="Wingdings" panose="05000000000000000000" pitchFamily="2" charset="2"/>
              </a:rPr>
              <a:t>Progesteron</a:t>
            </a:r>
            <a:r>
              <a:rPr lang="en-US" dirty="0">
                <a:sym typeface="Wingdings" panose="05000000000000000000" pitchFamily="2" charset="2"/>
              </a:rPr>
              <a:t> dan estrogen </a:t>
            </a:r>
            <a:r>
              <a:rPr lang="en-US" dirty="0" err="1">
                <a:sym typeface="Wingdings" panose="05000000000000000000" pitchFamily="2" charset="2"/>
              </a:rPr>
              <a:t>menurun</a:t>
            </a:r>
            <a:r>
              <a:rPr lang="en-US" dirty="0">
                <a:sym typeface="Wingdings" panose="05000000000000000000" pitchFamily="2" charset="2"/>
              </a:rPr>
              <a:t> drastic  Prostaglandin  </a:t>
            </a:r>
            <a:r>
              <a:rPr lang="en-US" dirty="0" err="1">
                <a:sym typeface="Wingdings" panose="05000000000000000000" pitchFamily="2" charset="2"/>
              </a:rPr>
              <a:t>vasokonstriksi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pembuluh</a:t>
            </a:r>
            <a:r>
              <a:rPr lang="en-US" dirty="0">
                <a:sym typeface="Wingdings" panose="05000000000000000000" pitchFamily="2" charset="2"/>
              </a:rPr>
              <a:t> endometrium</a:t>
            </a:r>
          </a:p>
          <a:p>
            <a:pPr marL="139700" indent="0">
              <a:buNone/>
            </a:pPr>
            <a:r>
              <a:rPr lang="en-US" b="1" dirty="0" err="1">
                <a:sym typeface="Wingdings" panose="05000000000000000000" pitchFamily="2" charset="2"/>
              </a:rPr>
              <a:t>Fase</a:t>
            </a:r>
            <a:r>
              <a:rPr lang="en-US" b="1" dirty="0">
                <a:sym typeface="Wingdings" panose="05000000000000000000" pitchFamily="2" charset="2"/>
              </a:rPr>
              <a:t> luteal </a:t>
            </a:r>
            <a:r>
              <a:rPr lang="en-US" b="1" dirty="0" err="1">
                <a:sym typeface="Wingdings" panose="05000000000000000000" pitchFamily="2" charset="2"/>
              </a:rPr>
              <a:t>berakhir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40069" y="1006766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0" name="Google Shape;939;p64">
            <a:extLst>
              <a:ext uri="{FF2B5EF4-FFF2-40B4-BE49-F238E27FC236}">
                <a16:creationId xmlns:a16="http://schemas.microsoft.com/office/drawing/2014/main" id="{881CFD93-5505-40E7-8A0A-A297A82793FB}"/>
              </a:ext>
            </a:extLst>
          </p:cNvPr>
          <p:cNvSpPr/>
          <p:nvPr/>
        </p:nvSpPr>
        <p:spPr>
          <a:xfrm>
            <a:off x="5340066" y="1732792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2E9A5800-0FBB-46C9-912C-A4F1B4244F7D}"/>
              </a:ext>
            </a:extLst>
          </p:cNvPr>
          <p:cNvSpPr/>
          <p:nvPr/>
        </p:nvSpPr>
        <p:spPr>
          <a:xfrm>
            <a:off x="5339726" y="3209871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8" name="Google Shape;939;p64">
            <a:extLst>
              <a:ext uri="{FF2B5EF4-FFF2-40B4-BE49-F238E27FC236}">
                <a16:creationId xmlns:a16="http://schemas.microsoft.com/office/drawing/2014/main" id="{CC4403C4-33F0-4247-BE06-787DCE2E881E}"/>
              </a:ext>
            </a:extLst>
          </p:cNvPr>
          <p:cNvSpPr/>
          <p:nvPr/>
        </p:nvSpPr>
        <p:spPr>
          <a:xfrm>
            <a:off x="5339726" y="3689845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9" name="Google Shape;939;p64">
            <a:extLst>
              <a:ext uri="{FF2B5EF4-FFF2-40B4-BE49-F238E27FC236}">
                <a16:creationId xmlns:a16="http://schemas.microsoft.com/office/drawing/2014/main" id="{DDF00D28-5820-49B6-B364-3A41BAC514C7}"/>
              </a:ext>
            </a:extLst>
          </p:cNvPr>
          <p:cNvSpPr/>
          <p:nvPr/>
        </p:nvSpPr>
        <p:spPr>
          <a:xfrm>
            <a:off x="5339726" y="4661923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9A2F0C-41AD-4263-BD24-F65EBE0572BF}"/>
              </a:ext>
            </a:extLst>
          </p:cNvPr>
          <p:cNvSpPr txBox="1">
            <a:spLocks/>
          </p:cNvSpPr>
          <p:nvPr/>
        </p:nvSpPr>
        <p:spPr>
          <a:xfrm>
            <a:off x="5606742" y="434066"/>
            <a:ext cx="488954" cy="572700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r>
              <a:rPr lang="en-US"/>
              <a:t>9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0CC65A-F9D2-4204-8EE7-8FB14BDF53E3}"/>
              </a:ext>
            </a:extLst>
          </p:cNvPr>
          <p:cNvSpPr txBox="1">
            <a:spLocks/>
          </p:cNvSpPr>
          <p:nvPr/>
        </p:nvSpPr>
        <p:spPr>
          <a:xfrm>
            <a:off x="5478804" y="2735234"/>
            <a:ext cx="744829" cy="572700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4024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88853-0FC9-4581-A547-F1ADF575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70" y="0"/>
            <a:ext cx="30286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>
            <a:spLocks noGrp="1"/>
          </p:cNvSpPr>
          <p:nvPr>
            <p:ph type="title"/>
          </p:nvPr>
        </p:nvSpPr>
        <p:spPr>
          <a:xfrm>
            <a:off x="0" y="1369050"/>
            <a:ext cx="90582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Siklus Menstruasi</a:t>
            </a:r>
            <a:endParaRPr sz="6000"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"/>
          </p:nvPr>
        </p:nvSpPr>
        <p:spPr>
          <a:xfrm>
            <a:off x="1928850" y="3031398"/>
            <a:ext cx="52863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Merupakan siklus reguler yang dapat dianggap sebagai persiapan periodik untuk </a:t>
            </a:r>
            <a:r>
              <a:rPr lang="en" b="1" dirty="0"/>
              <a:t>fertilisasi </a:t>
            </a:r>
            <a:r>
              <a:rPr lang="en" dirty="0"/>
              <a:t>dan </a:t>
            </a:r>
            <a:r>
              <a:rPr lang="en" b="1" dirty="0"/>
              <a:t>kehamilan. </a:t>
            </a:r>
            <a:r>
              <a:rPr lang="en" dirty="0"/>
              <a:t>Siklus ini bervariasi waktunya dengan rata-rata adalah 28 hari (Ganong, 2012)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>
            <a:spLocks noGrp="1"/>
          </p:cNvSpPr>
          <p:nvPr>
            <p:ph type="title"/>
          </p:nvPr>
        </p:nvSpPr>
        <p:spPr>
          <a:xfrm>
            <a:off x="1890105" y="379268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SIKLUS Uterus</a:t>
            </a:r>
            <a:endParaRPr dirty="0"/>
          </a:p>
        </p:txBody>
      </p:sp>
      <p:sp>
        <p:nvSpPr>
          <p:cNvPr id="10" name="Google Shape;818;p58">
            <a:extLst>
              <a:ext uri="{FF2B5EF4-FFF2-40B4-BE49-F238E27FC236}">
                <a16:creationId xmlns:a16="http://schemas.microsoft.com/office/drawing/2014/main" id="{F428FF5A-7DD4-429B-91D1-79A4EA186D24}"/>
              </a:ext>
            </a:extLst>
          </p:cNvPr>
          <p:cNvSpPr txBox="1">
            <a:spLocks/>
          </p:cNvSpPr>
          <p:nvPr/>
        </p:nvSpPr>
        <p:spPr>
          <a:xfrm>
            <a:off x="3138866" y="1056185"/>
            <a:ext cx="5806023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b="1" dirty="0" err="1"/>
              <a:t>Fase</a:t>
            </a:r>
            <a:r>
              <a:rPr lang="en-US" sz="1800" b="1" dirty="0"/>
              <a:t> </a:t>
            </a:r>
            <a:r>
              <a:rPr lang="en-US" sz="1800" b="1" dirty="0" err="1"/>
              <a:t>Proliferasi</a:t>
            </a: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 err="1"/>
              <a:t>Fase</a:t>
            </a:r>
            <a:r>
              <a:rPr lang="en-US" sz="1800" dirty="0"/>
              <a:t>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penebalan</a:t>
            </a:r>
            <a:r>
              <a:rPr lang="en-US" sz="1800" dirty="0"/>
              <a:t> endometrium oleh estrogen yang </a:t>
            </a:r>
            <a:r>
              <a:rPr lang="en-US" sz="1800" dirty="0" err="1"/>
              <a:t>berasal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dirty="0" err="1"/>
              <a:t>folikel</a:t>
            </a:r>
            <a:r>
              <a:rPr lang="en-US" sz="1800" dirty="0"/>
              <a:t>.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sp>
        <p:nvSpPr>
          <p:cNvPr id="11" name="Google Shape;939;p64">
            <a:extLst>
              <a:ext uri="{FF2B5EF4-FFF2-40B4-BE49-F238E27FC236}">
                <a16:creationId xmlns:a16="http://schemas.microsoft.com/office/drawing/2014/main" id="{154AB2A9-C9BA-4F11-A6D3-B3233B46388D}"/>
              </a:ext>
            </a:extLst>
          </p:cNvPr>
          <p:cNvSpPr/>
          <p:nvPr/>
        </p:nvSpPr>
        <p:spPr>
          <a:xfrm>
            <a:off x="2705172" y="1117894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2" name="Google Shape;939;p64">
            <a:extLst>
              <a:ext uri="{FF2B5EF4-FFF2-40B4-BE49-F238E27FC236}">
                <a16:creationId xmlns:a16="http://schemas.microsoft.com/office/drawing/2014/main" id="{8FB3112C-102E-4487-8AA3-DC6A74F2581C}"/>
              </a:ext>
            </a:extLst>
          </p:cNvPr>
          <p:cNvSpPr/>
          <p:nvPr/>
        </p:nvSpPr>
        <p:spPr>
          <a:xfrm>
            <a:off x="2705171" y="2414769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5" name="Google Shape;818;p58">
            <a:extLst>
              <a:ext uri="{FF2B5EF4-FFF2-40B4-BE49-F238E27FC236}">
                <a16:creationId xmlns:a16="http://schemas.microsoft.com/office/drawing/2014/main" id="{05FEC76E-58E2-40A0-BCF8-41944B021665}"/>
              </a:ext>
            </a:extLst>
          </p:cNvPr>
          <p:cNvSpPr txBox="1">
            <a:spLocks/>
          </p:cNvSpPr>
          <p:nvPr/>
        </p:nvSpPr>
        <p:spPr>
          <a:xfrm>
            <a:off x="3138866" y="2414769"/>
            <a:ext cx="6005134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b="1" dirty="0" err="1"/>
              <a:t>Fase</a:t>
            </a:r>
            <a:r>
              <a:rPr lang="en-US" sz="1800" b="1" dirty="0"/>
              <a:t> </a:t>
            </a:r>
            <a:r>
              <a:rPr lang="en-US" sz="1800" b="1" dirty="0" err="1"/>
              <a:t>Sekretorik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Progestasional</a:t>
            </a: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 err="1"/>
              <a:t>Progesteron</a:t>
            </a:r>
            <a:r>
              <a:rPr lang="en-US" sz="1800" dirty="0"/>
              <a:t> </a:t>
            </a:r>
            <a:r>
              <a:rPr lang="en-US" sz="1800" dirty="0" err="1"/>
              <a:t>mengubah</a:t>
            </a:r>
            <a:r>
              <a:rPr lang="en-US" sz="1800" dirty="0"/>
              <a:t> endometrium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kaya vascular, </a:t>
            </a:r>
            <a:r>
              <a:rPr lang="en-US" sz="1800" dirty="0" err="1"/>
              <a:t>kelenjar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aktif</a:t>
            </a:r>
            <a:endParaRPr lang="en-US" sz="1800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91964-3DDB-4281-A640-3DF07D183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6" t="41070" r="39033" b="24922"/>
          <a:stretch/>
        </p:blipFill>
        <p:spPr>
          <a:xfrm>
            <a:off x="199110" y="1099460"/>
            <a:ext cx="2291221" cy="229122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3" name="Google Shape;818;p58">
            <a:extLst>
              <a:ext uri="{FF2B5EF4-FFF2-40B4-BE49-F238E27FC236}">
                <a16:creationId xmlns:a16="http://schemas.microsoft.com/office/drawing/2014/main" id="{63B991EB-A874-4CFF-890E-1C2FFB801B35}"/>
              </a:ext>
            </a:extLst>
          </p:cNvPr>
          <p:cNvSpPr txBox="1">
            <a:spLocks/>
          </p:cNvSpPr>
          <p:nvPr/>
        </p:nvSpPr>
        <p:spPr>
          <a:xfrm>
            <a:off x="3138866" y="3571729"/>
            <a:ext cx="5560072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b="1" dirty="0" err="1"/>
              <a:t>Fase</a:t>
            </a:r>
            <a:r>
              <a:rPr lang="en-US" sz="1800" b="1" dirty="0"/>
              <a:t> </a:t>
            </a:r>
            <a:r>
              <a:rPr lang="en-US" sz="1800" b="1" dirty="0" err="1"/>
              <a:t>Menstruasi</a:t>
            </a: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dirty="0" err="1"/>
              <a:t>tajam</a:t>
            </a:r>
            <a:r>
              <a:rPr lang="en-US" sz="1800" dirty="0"/>
              <a:t> progesterone dan estrogen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/>
              <a:t>Lapisan</a:t>
            </a:r>
            <a:r>
              <a:rPr lang="en-US" sz="1800" dirty="0"/>
              <a:t> endometrium stratum </a:t>
            </a:r>
            <a:r>
              <a:rPr lang="en-US" sz="1800" dirty="0" err="1"/>
              <a:t>fungsionalis</a:t>
            </a:r>
            <a:r>
              <a:rPr lang="en-US" sz="1800" dirty="0"/>
              <a:t> </a:t>
            </a:r>
            <a:r>
              <a:rPr lang="en-US" sz="1800" dirty="0" err="1"/>
              <a:t>meluruh</a:t>
            </a: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sp>
        <p:nvSpPr>
          <p:cNvPr id="14" name="Google Shape;939;p64">
            <a:extLst>
              <a:ext uri="{FF2B5EF4-FFF2-40B4-BE49-F238E27FC236}">
                <a16:creationId xmlns:a16="http://schemas.microsoft.com/office/drawing/2014/main" id="{1AAB8BB3-A22E-4E30-B56F-93481CF33D37}"/>
              </a:ext>
            </a:extLst>
          </p:cNvPr>
          <p:cNvSpPr/>
          <p:nvPr/>
        </p:nvSpPr>
        <p:spPr>
          <a:xfrm>
            <a:off x="2705170" y="3571729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2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6CB38-8A6C-48CF-8141-1A3C2D251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7" t="32946" r="21835" b="20571"/>
          <a:stretch/>
        </p:blipFill>
        <p:spPr>
          <a:xfrm>
            <a:off x="171267" y="336083"/>
            <a:ext cx="8801465" cy="4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D20AA-DFA6-4CCB-80FB-E6787833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06" y="0"/>
            <a:ext cx="2658794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2DE57-873B-4F2C-BD90-C87E14C6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8" y="372859"/>
            <a:ext cx="6157495" cy="45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019" name="Google Shape;1019;p72"/>
          <p:cNvSpPr txBox="1"/>
          <p:nvPr/>
        </p:nvSpPr>
        <p:spPr>
          <a:xfrm>
            <a:off x="1853075" y="1043162"/>
            <a:ext cx="5504899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Ganong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Buku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Ajar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Fisiologi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Kedokteran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to Human Physiology - Lauralee Sherwood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Williams Gynecology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Ilmu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Kebidanan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Sarwono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Prawirohardjp</a:t>
            </a:r>
            <a:endParaRPr lang="en-US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NCBI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9499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0" name="Google Shape;8720;p9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C93EC-D676-4EE0-BDED-AC3F97BE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660"/>
            <a:ext cx="9006435" cy="36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Siklus menstruasi</a:t>
            </a:r>
            <a:endParaRPr dirty="0"/>
          </a:p>
        </p:txBody>
      </p:sp>
      <p:grpSp>
        <p:nvGrpSpPr>
          <p:cNvPr id="812" name="Google Shape;812;p58"/>
          <p:cNvGrpSpPr/>
          <p:nvPr/>
        </p:nvGrpSpPr>
        <p:grpSpPr>
          <a:xfrm>
            <a:off x="1551352" y="1776379"/>
            <a:ext cx="596806" cy="572736"/>
            <a:chOff x="4049800" y="640400"/>
            <a:chExt cx="858900" cy="858900"/>
          </a:xfrm>
        </p:grpSpPr>
        <p:sp>
          <p:nvSpPr>
            <p:cNvPr id="813" name="Google Shape;813;p58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58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9502672"/>
                <a:gd name="adj2" fmla="val 0"/>
                <a:gd name="adj3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58"/>
          <p:cNvGrpSpPr/>
          <p:nvPr/>
        </p:nvGrpSpPr>
        <p:grpSpPr>
          <a:xfrm>
            <a:off x="5656286" y="1776376"/>
            <a:ext cx="596806" cy="572701"/>
            <a:chOff x="4049800" y="640400"/>
            <a:chExt cx="858900" cy="858900"/>
          </a:xfrm>
        </p:grpSpPr>
        <p:sp>
          <p:nvSpPr>
            <p:cNvPr id="816" name="Google Shape;816;p58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8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1426343"/>
                <a:gd name="adj2" fmla="val 4215647"/>
                <a:gd name="adj3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58"/>
          <p:cNvSpPr txBox="1">
            <a:spLocks noGrp="1"/>
          </p:cNvSpPr>
          <p:nvPr>
            <p:ph type="subTitle" idx="4294967295"/>
          </p:nvPr>
        </p:nvSpPr>
        <p:spPr>
          <a:xfrm>
            <a:off x="1804856" y="2541100"/>
            <a:ext cx="2074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Fase Folikular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Fase Luteal</a:t>
            </a:r>
            <a:endParaRPr dirty="0"/>
          </a:p>
        </p:txBody>
      </p:sp>
      <p:sp>
        <p:nvSpPr>
          <p:cNvPr id="819" name="Google Shape;819;p58"/>
          <p:cNvSpPr txBox="1">
            <a:spLocks noGrp="1"/>
          </p:cNvSpPr>
          <p:nvPr>
            <p:ph type="subTitle" idx="4294967295"/>
          </p:nvPr>
        </p:nvSpPr>
        <p:spPr>
          <a:xfrm>
            <a:off x="6002690" y="2527285"/>
            <a:ext cx="2074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Fase Proliferasi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Fase Sekretori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Fase Menstruasi</a:t>
            </a:r>
          </a:p>
        </p:txBody>
      </p:sp>
      <p:sp>
        <p:nvSpPr>
          <p:cNvPr id="862" name="Google Shape;862;p58"/>
          <p:cNvSpPr txBox="1"/>
          <p:nvPr/>
        </p:nvSpPr>
        <p:spPr>
          <a:xfrm>
            <a:off x="2217599" y="1926333"/>
            <a:ext cx="2074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SIKLUS OVARIUM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63" name="Google Shape;863;p58"/>
          <p:cNvSpPr txBox="1"/>
          <p:nvPr/>
        </p:nvSpPr>
        <p:spPr>
          <a:xfrm>
            <a:off x="6322711" y="1926333"/>
            <a:ext cx="2074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SIKLUS UTERUS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864" name="Google Shape;864;p58"/>
          <p:cNvCxnSpPr>
            <a:cxnSpLocks/>
          </p:cNvCxnSpPr>
          <p:nvPr/>
        </p:nvCxnSpPr>
        <p:spPr>
          <a:xfrm>
            <a:off x="4572000" y="1133799"/>
            <a:ext cx="0" cy="28719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939;p64">
            <a:extLst>
              <a:ext uri="{FF2B5EF4-FFF2-40B4-BE49-F238E27FC236}">
                <a16:creationId xmlns:a16="http://schemas.microsoft.com/office/drawing/2014/main" id="{28D7579B-3BC6-4E5D-BC69-80B6411A2BB1}"/>
              </a:ext>
            </a:extLst>
          </p:cNvPr>
          <p:cNvSpPr/>
          <p:nvPr/>
        </p:nvSpPr>
        <p:spPr>
          <a:xfrm>
            <a:off x="1417594" y="2569795"/>
            <a:ext cx="261167" cy="252600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62" name="Google Shape;939;p64">
            <a:extLst>
              <a:ext uri="{FF2B5EF4-FFF2-40B4-BE49-F238E27FC236}">
                <a16:creationId xmlns:a16="http://schemas.microsoft.com/office/drawing/2014/main" id="{6C02C4D6-0AA6-4CA0-9C42-849D08BAFDA7}"/>
              </a:ext>
            </a:extLst>
          </p:cNvPr>
          <p:cNvSpPr/>
          <p:nvPr/>
        </p:nvSpPr>
        <p:spPr>
          <a:xfrm>
            <a:off x="1417593" y="3013681"/>
            <a:ext cx="261167" cy="252600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63" name="Google Shape;939;p64">
            <a:extLst>
              <a:ext uri="{FF2B5EF4-FFF2-40B4-BE49-F238E27FC236}">
                <a16:creationId xmlns:a16="http://schemas.microsoft.com/office/drawing/2014/main" id="{757871F3-B7A9-42B2-A675-4CE0FC6EE126}"/>
              </a:ext>
            </a:extLst>
          </p:cNvPr>
          <p:cNvSpPr/>
          <p:nvPr/>
        </p:nvSpPr>
        <p:spPr>
          <a:xfrm>
            <a:off x="5574113" y="2528135"/>
            <a:ext cx="261167" cy="252600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64" name="Google Shape;939;p64">
            <a:extLst>
              <a:ext uri="{FF2B5EF4-FFF2-40B4-BE49-F238E27FC236}">
                <a16:creationId xmlns:a16="http://schemas.microsoft.com/office/drawing/2014/main" id="{D2AFE39A-1E40-4713-95CB-75E1725708C7}"/>
              </a:ext>
            </a:extLst>
          </p:cNvPr>
          <p:cNvSpPr/>
          <p:nvPr/>
        </p:nvSpPr>
        <p:spPr>
          <a:xfrm>
            <a:off x="5574113" y="2975456"/>
            <a:ext cx="261167" cy="252600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65" name="Google Shape;939;p64">
            <a:extLst>
              <a:ext uri="{FF2B5EF4-FFF2-40B4-BE49-F238E27FC236}">
                <a16:creationId xmlns:a16="http://schemas.microsoft.com/office/drawing/2014/main" id="{DF0AF015-FDD8-41CD-8C90-204297094D03}"/>
              </a:ext>
            </a:extLst>
          </p:cNvPr>
          <p:cNvSpPr/>
          <p:nvPr/>
        </p:nvSpPr>
        <p:spPr>
          <a:xfrm>
            <a:off x="5574854" y="3388022"/>
            <a:ext cx="261167" cy="252600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7407A-CD08-4017-A5EB-3A6129F6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14" y="73355"/>
            <a:ext cx="6706772" cy="49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9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B2F79-6FA2-4984-A9AA-840179E4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7" y="404079"/>
            <a:ext cx="6620686" cy="43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>
            <a:spLocks noGrp="1"/>
          </p:cNvSpPr>
          <p:nvPr>
            <p:ph type="title"/>
          </p:nvPr>
        </p:nvSpPr>
        <p:spPr>
          <a:xfrm>
            <a:off x="1890105" y="379268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SIKLUS OVARIUM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B604C-BC87-489A-948D-E3A56E843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9" r="26059"/>
          <a:stretch/>
        </p:blipFill>
        <p:spPr>
          <a:xfrm>
            <a:off x="243237" y="1141798"/>
            <a:ext cx="2142694" cy="214269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818;p58">
            <a:extLst>
              <a:ext uri="{FF2B5EF4-FFF2-40B4-BE49-F238E27FC236}">
                <a16:creationId xmlns:a16="http://schemas.microsoft.com/office/drawing/2014/main" id="{F428FF5A-7DD4-429B-91D1-79A4EA186D24}"/>
              </a:ext>
            </a:extLst>
          </p:cNvPr>
          <p:cNvSpPr txBox="1">
            <a:spLocks/>
          </p:cNvSpPr>
          <p:nvPr/>
        </p:nvSpPr>
        <p:spPr>
          <a:xfrm>
            <a:off x="3138867" y="1056185"/>
            <a:ext cx="4746762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b="1" dirty="0" err="1"/>
              <a:t>Fase</a:t>
            </a:r>
            <a:r>
              <a:rPr lang="en-US" sz="1800" b="1" dirty="0"/>
              <a:t> </a:t>
            </a:r>
            <a:r>
              <a:rPr lang="en-US" sz="1800" b="1" dirty="0" err="1"/>
              <a:t>Folikular</a:t>
            </a: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/>
              <a:t>Proses </a:t>
            </a: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b="1" dirty="0" err="1"/>
              <a:t>folikel</a:t>
            </a:r>
            <a:r>
              <a:rPr lang="en-US" sz="1800" b="1" dirty="0"/>
              <a:t> </a:t>
            </a:r>
            <a:r>
              <a:rPr lang="en-US" sz="1800" b="1" dirty="0" err="1"/>
              <a:t>matang</a:t>
            </a:r>
            <a:r>
              <a:rPr lang="en-US" sz="1800" b="1" dirty="0"/>
              <a:t> (</a:t>
            </a:r>
            <a:r>
              <a:rPr lang="en-US" sz="1800" b="1" dirty="0" err="1"/>
              <a:t>folikel</a:t>
            </a:r>
            <a:r>
              <a:rPr lang="en-US" sz="1800" b="1" dirty="0"/>
              <a:t> de </a:t>
            </a:r>
            <a:r>
              <a:rPr lang="en-US" sz="1800" b="1" dirty="0" err="1"/>
              <a:t>graff</a:t>
            </a:r>
            <a:r>
              <a:rPr lang="en-US" sz="1800" b="1" dirty="0"/>
              <a:t>)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sp>
        <p:nvSpPr>
          <p:cNvPr id="11" name="Google Shape;939;p64">
            <a:extLst>
              <a:ext uri="{FF2B5EF4-FFF2-40B4-BE49-F238E27FC236}">
                <a16:creationId xmlns:a16="http://schemas.microsoft.com/office/drawing/2014/main" id="{154AB2A9-C9BA-4F11-A6D3-B3233B46388D}"/>
              </a:ext>
            </a:extLst>
          </p:cNvPr>
          <p:cNvSpPr/>
          <p:nvPr/>
        </p:nvSpPr>
        <p:spPr>
          <a:xfrm>
            <a:off x="2705172" y="1117894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2" name="Google Shape;939;p64">
            <a:extLst>
              <a:ext uri="{FF2B5EF4-FFF2-40B4-BE49-F238E27FC236}">
                <a16:creationId xmlns:a16="http://schemas.microsoft.com/office/drawing/2014/main" id="{8FB3112C-102E-4487-8AA3-DC6A74F2581C}"/>
              </a:ext>
            </a:extLst>
          </p:cNvPr>
          <p:cNvSpPr/>
          <p:nvPr/>
        </p:nvSpPr>
        <p:spPr>
          <a:xfrm>
            <a:off x="2705171" y="2414769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5" name="Google Shape;818;p58">
            <a:extLst>
              <a:ext uri="{FF2B5EF4-FFF2-40B4-BE49-F238E27FC236}">
                <a16:creationId xmlns:a16="http://schemas.microsoft.com/office/drawing/2014/main" id="{05FEC76E-58E2-40A0-BCF8-41944B021665}"/>
              </a:ext>
            </a:extLst>
          </p:cNvPr>
          <p:cNvSpPr txBox="1">
            <a:spLocks/>
          </p:cNvSpPr>
          <p:nvPr/>
        </p:nvSpPr>
        <p:spPr>
          <a:xfrm>
            <a:off x="3138867" y="2334049"/>
            <a:ext cx="4746762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b="1" dirty="0" err="1"/>
              <a:t>Fase</a:t>
            </a:r>
            <a:r>
              <a:rPr lang="en-US" sz="1800" b="1" dirty="0"/>
              <a:t> Luteal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 err="1"/>
              <a:t>Fase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pecahnya</a:t>
            </a:r>
            <a:r>
              <a:rPr lang="en-US" sz="1800" dirty="0"/>
              <a:t> </a:t>
            </a:r>
            <a:r>
              <a:rPr lang="en-US" sz="1800" dirty="0" err="1"/>
              <a:t>folikel</a:t>
            </a:r>
            <a:r>
              <a:rPr lang="en-US" sz="1800" dirty="0"/>
              <a:t> </a:t>
            </a:r>
            <a:r>
              <a:rPr lang="en-US" sz="1800" dirty="0" err="1"/>
              <a:t>matang</a:t>
            </a:r>
            <a:r>
              <a:rPr lang="en-US" sz="1800" dirty="0"/>
              <a:t> yang </a:t>
            </a:r>
            <a:r>
              <a:rPr lang="en-US" sz="1800" dirty="0" err="1"/>
              <a:t>membebaskan</a:t>
            </a:r>
            <a:r>
              <a:rPr lang="en-US" sz="1800" dirty="0"/>
              <a:t> </a:t>
            </a:r>
            <a:r>
              <a:rPr lang="en-US" sz="1800" dirty="0" err="1"/>
              <a:t>oosit</a:t>
            </a:r>
            <a:r>
              <a:rPr lang="en-US" sz="1800" dirty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ovulasi</a:t>
            </a:r>
            <a:r>
              <a:rPr lang="en-US" sz="1800" b="1" dirty="0"/>
              <a:t>), </a:t>
            </a:r>
            <a:r>
              <a:rPr lang="en-US" sz="1800" dirty="0"/>
              <a:t>relative </a:t>
            </a:r>
            <a:r>
              <a:rPr lang="en-US" sz="1800" dirty="0" err="1"/>
              <a:t>konstan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14  </a:t>
            </a:r>
            <a:r>
              <a:rPr lang="en-US" sz="1800" dirty="0" err="1"/>
              <a:t>hari</a:t>
            </a:r>
            <a:r>
              <a:rPr lang="en-US" sz="1800" dirty="0"/>
              <a:t> (range 12-15 </a:t>
            </a:r>
            <a:r>
              <a:rPr lang="en-US" sz="1800" dirty="0" err="1"/>
              <a:t>hari</a:t>
            </a:r>
            <a:r>
              <a:rPr lang="en-US" sz="1800" dirty="0"/>
              <a:t>)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5E77A9-DF28-43BA-8E7B-897380E62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103"/>
          <a:stretch/>
        </p:blipFill>
        <p:spPr>
          <a:xfrm>
            <a:off x="3138867" y="4198403"/>
            <a:ext cx="5821457" cy="776222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>
            <a:spLocks noGrp="1"/>
          </p:cNvSpPr>
          <p:nvPr>
            <p:ph type="title"/>
          </p:nvPr>
        </p:nvSpPr>
        <p:spPr>
          <a:xfrm>
            <a:off x="1890105" y="379268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SIKLUS OVARIUM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B604C-BC87-489A-948D-E3A56E843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9" r="26059"/>
          <a:stretch/>
        </p:blipFill>
        <p:spPr>
          <a:xfrm>
            <a:off x="243237" y="1141798"/>
            <a:ext cx="2142694" cy="214269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818;p58">
            <a:extLst>
              <a:ext uri="{FF2B5EF4-FFF2-40B4-BE49-F238E27FC236}">
                <a16:creationId xmlns:a16="http://schemas.microsoft.com/office/drawing/2014/main" id="{F428FF5A-7DD4-429B-91D1-79A4EA186D24}"/>
              </a:ext>
            </a:extLst>
          </p:cNvPr>
          <p:cNvSpPr txBox="1">
            <a:spLocks/>
          </p:cNvSpPr>
          <p:nvPr/>
        </p:nvSpPr>
        <p:spPr>
          <a:xfrm>
            <a:off x="3138867" y="1056185"/>
            <a:ext cx="4746762" cy="1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janin</a:t>
            </a:r>
            <a:r>
              <a:rPr lang="en-US" sz="1800" dirty="0"/>
              <a:t>, ovarium </a:t>
            </a:r>
            <a:r>
              <a:rPr lang="en-US" sz="1800" dirty="0" err="1"/>
              <a:t>mengandung</a:t>
            </a:r>
            <a:r>
              <a:rPr lang="en-US" sz="1800" dirty="0"/>
              <a:t> &gt; 7 </a:t>
            </a:r>
            <a:r>
              <a:rPr lang="en-US" sz="1800" dirty="0" err="1"/>
              <a:t>jt</a:t>
            </a:r>
            <a:r>
              <a:rPr lang="en-US" sz="1800" dirty="0"/>
              <a:t> </a:t>
            </a:r>
            <a:r>
              <a:rPr lang="en-US" sz="1800" b="1" dirty="0"/>
              <a:t>FOLIKEL PRIMORDIAL,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lahir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2 </a:t>
            </a:r>
            <a:r>
              <a:rPr lang="en-US" sz="1800" dirty="0" err="1"/>
              <a:t>juta</a:t>
            </a:r>
            <a:r>
              <a:rPr lang="en-US" sz="1800" dirty="0"/>
              <a:t> ovum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involusi</a:t>
            </a:r>
            <a:r>
              <a:rPr lang="en-US" sz="1800" dirty="0"/>
              <a:t>. 50% </a:t>
            </a:r>
            <a:r>
              <a:rPr lang="en-US" sz="1800" dirty="0" err="1"/>
              <a:t>dari</a:t>
            </a:r>
            <a:r>
              <a:rPr lang="en-US" sz="1800" dirty="0"/>
              <a:t> 2 </a:t>
            </a:r>
            <a:r>
              <a:rPr lang="en-US" sz="1800" dirty="0" err="1"/>
              <a:t>juta</a:t>
            </a:r>
            <a:r>
              <a:rPr lang="en-US" sz="1800" dirty="0"/>
              <a:t> ovum juga </a:t>
            </a:r>
            <a:r>
              <a:rPr lang="en-US" sz="1800" dirty="0" err="1"/>
              <a:t>bersifat</a:t>
            </a:r>
            <a:r>
              <a:rPr lang="en-US" sz="1800" dirty="0"/>
              <a:t> atretic (</a:t>
            </a:r>
            <a:r>
              <a:rPr lang="en-US" sz="1800" dirty="0" err="1"/>
              <a:t>degenerasi</a:t>
            </a:r>
            <a:r>
              <a:rPr lang="en-US" sz="1800" dirty="0"/>
              <a:t>). 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en-US" sz="1800" dirty="0"/>
              <a:t>Satu </a:t>
            </a:r>
            <a:r>
              <a:rPr lang="en-US" sz="1800" dirty="0" err="1"/>
              <a:t>juta</a:t>
            </a:r>
            <a:r>
              <a:rPr lang="en-US" sz="1800" dirty="0"/>
              <a:t> ovum normal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b="1" dirty="0"/>
              <a:t>Meiosis I </a:t>
            </a:r>
            <a:r>
              <a:rPr lang="en-US" sz="1800" dirty="0"/>
              <a:t> dan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stadium </a:t>
            </a:r>
            <a:r>
              <a:rPr lang="en-US" sz="1800" dirty="0" err="1"/>
              <a:t>penghentian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profase</a:t>
            </a:r>
            <a:r>
              <a:rPr lang="en-US" sz="1800" dirty="0"/>
              <a:t> </a:t>
            </a:r>
            <a:r>
              <a:rPr lang="en-US" sz="1800" dirty="0" err="1"/>
              <a:t>sampai</a:t>
            </a:r>
            <a:r>
              <a:rPr lang="en-US" sz="1800" dirty="0"/>
              <a:t> masa </a:t>
            </a:r>
            <a:r>
              <a:rPr lang="en-US" sz="1800" dirty="0" err="1"/>
              <a:t>pubertas</a:t>
            </a:r>
            <a:r>
              <a:rPr lang="en-US" sz="1800" dirty="0"/>
              <a:t> </a:t>
            </a:r>
            <a:r>
              <a:rPr lang="en-US" sz="1800" dirty="0" err="1"/>
              <a:t>tiba</a:t>
            </a:r>
            <a:r>
              <a:rPr lang="en-US" sz="1800" dirty="0"/>
              <a:t>.</a:t>
            </a:r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b="1" dirty="0"/>
          </a:p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1800" dirty="0"/>
          </a:p>
        </p:txBody>
      </p:sp>
      <p:sp>
        <p:nvSpPr>
          <p:cNvPr id="11" name="Google Shape;939;p64">
            <a:extLst>
              <a:ext uri="{FF2B5EF4-FFF2-40B4-BE49-F238E27FC236}">
                <a16:creationId xmlns:a16="http://schemas.microsoft.com/office/drawing/2014/main" id="{154AB2A9-C9BA-4F11-A6D3-B3233B46388D}"/>
              </a:ext>
            </a:extLst>
          </p:cNvPr>
          <p:cNvSpPr/>
          <p:nvPr/>
        </p:nvSpPr>
        <p:spPr>
          <a:xfrm>
            <a:off x="2705172" y="1117894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2" name="Google Shape;939;p64">
            <a:extLst>
              <a:ext uri="{FF2B5EF4-FFF2-40B4-BE49-F238E27FC236}">
                <a16:creationId xmlns:a16="http://schemas.microsoft.com/office/drawing/2014/main" id="{8FB3112C-102E-4487-8AA3-DC6A74F2581C}"/>
              </a:ext>
            </a:extLst>
          </p:cNvPr>
          <p:cNvSpPr/>
          <p:nvPr/>
        </p:nvSpPr>
        <p:spPr>
          <a:xfrm>
            <a:off x="2705171" y="2939978"/>
            <a:ext cx="372547" cy="344514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9D9A-E4B7-4769-96AB-DDDC81B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0" y="919587"/>
            <a:ext cx="488954" cy="5727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DFCF-FDD8-44A6-8062-58FE1BD4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6323" y="1390313"/>
            <a:ext cx="3410179" cy="1508700"/>
          </a:xfrm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granulosa dan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lapisan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granulosa yang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 err="1"/>
              <a:t>folikel</a:t>
            </a:r>
            <a:r>
              <a:rPr lang="en-US" b="1" dirty="0"/>
              <a:t> primer </a:t>
            </a:r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endParaRPr lang="en-US" b="1" dirty="0"/>
          </a:p>
          <a:p>
            <a:pPr marL="139700" indent="0">
              <a:buNone/>
            </a:pPr>
            <a:r>
              <a:rPr lang="en-US" dirty="0" err="1"/>
              <a:t>Sel</a:t>
            </a:r>
            <a:r>
              <a:rPr lang="en-US" dirty="0"/>
              <a:t> granulosa </a:t>
            </a:r>
            <a:r>
              <a:rPr lang="en-US" dirty="0" err="1"/>
              <a:t>mengeluarkan</a:t>
            </a:r>
            <a:r>
              <a:rPr lang="en-US" dirty="0"/>
              <a:t> “</a:t>
            </a:r>
            <a:r>
              <a:rPr lang="en-US" dirty="0" err="1"/>
              <a:t>kulit</a:t>
            </a:r>
            <a:r>
              <a:rPr lang="en-US" dirty="0"/>
              <a:t>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membungkus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zona </a:t>
            </a:r>
            <a:r>
              <a:rPr lang="en-US" dirty="0" err="1">
                <a:sym typeface="Wingdings" panose="05000000000000000000" pitchFamily="2" charset="2"/>
              </a:rPr>
              <a:t>pelusida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F311-EDF0-4083-89A8-7E1968A2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0067" cy="5143500"/>
          </a:xfrm>
          <a:prstGeom prst="rect">
            <a:avLst/>
          </a:prstGeom>
        </p:spPr>
      </p:pic>
      <p:sp>
        <p:nvSpPr>
          <p:cNvPr id="6" name="Google Shape;939;p64">
            <a:extLst>
              <a:ext uri="{FF2B5EF4-FFF2-40B4-BE49-F238E27FC236}">
                <a16:creationId xmlns:a16="http://schemas.microsoft.com/office/drawing/2014/main" id="{94E8F74A-06B3-4FBC-91A2-C568AA6E0A90}"/>
              </a:ext>
            </a:extLst>
          </p:cNvPr>
          <p:cNvSpPr/>
          <p:nvPr/>
        </p:nvSpPr>
        <p:spPr>
          <a:xfrm>
            <a:off x="5370719" y="1492287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7" name="Google Shape;939;p64">
            <a:extLst>
              <a:ext uri="{FF2B5EF4-FFF2-40B4-BE49-F238E27FC236}">
                <a16:creationId xmlns:a16="http://schemas.microsoft.com/office/drawing/2014/main" id="{EC3477E1-C019-4D1D-8A93-7741DD7DA6D4}"/>
              </a:ext>
            </a:extLst>
          </p:cNvPr>
          <p:cNvSpPr/>
          <p:nvPr/>
        </p:nvSpPr>
        <p:spPr>
          <a:xfrm>
            <a:off x="5370719" y="3455939"/>
            <a:ext cx="211069" cy="218393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6AEF6B-A574-4BCC-877D-F2CFE32E321E}"/>
              </a:ext>
            </a:extLst>
          </p:cNvPr>
          <p:cNvSpPr txBox="1">
            <a:spLocks/>
          </p:cNvSpPr>
          <p:nvPr/>
        </p:nvSpPr>
        <p:spPr>
          <a:xfrm>
            <a:off x="5612440" y="2899013"/>
            <a:ext cx="488954" cy="572700"/>
          </a:xfrm>
          <a:prstGeom prst="rect">
            <a:avLst/>
          </a:prstGeom>
          <a:noFill/>
          <a:ln>
            <a:noFill/>
          </a:ln>
          <a:effectLst>
            <a:outerShdw dist="9525" dir="40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ungee Shade"/>
              <a:buNone/>
              <a:defRPr sz="2800" b="0" i="0" u="none" strike="noStrike" cap="none">
                <a:solidFill>
                  <a:schemeClr val="dk1"/>
                </a:solidFill>
                <a:latin typeface="Bungee Shade"/>
                <a:ea typeface="Bungee Shade"/>
                <a:cs typeface="Bungee Shade"/>
                <a:sym typeface="Bungee Shade"/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2817583"/>
      </p:ext>
    </p:extLst>
  </p:cSld>
  <p:clrMapOvr>
    <a:masterClrMapping/>
  </p:clrMapOvr>
</p:sld>
</file>

<file path=ppt/theme/theme1.xml><?xml version="1.0" encoding="utf-8"?>
<a:theme xmlns:a="http://schemas.openxmlformats.org/drawingml/2006/main" name="The Blackout Club by Slidesgo">
  <a:themeElements>
    <a:clrScheme name="Simple Light">
      <a:dk1>
        <a:srgbClr val="0F0F0F"/>
      </a:dk1>
      <a:lt1>
        <a:srgbClr val="FFE9E6"/>
      </a:lt1>
      <a:dk2>
        <a:srgbClr val="F29077"/>
      </a:dk2>
      <a:lt2>
        <a:srgbClr val="FDF9CF"/>
      </a:lt2>
      <a:accent1>
        <a:srgbClr val="FFE37E"/>
      </a:accent1>
      <a:accent2>
        <a:srgbClr val="ABE4E0"/>
      </a:accent2>
      <a:accent3>
        <a:srgbClr val="46A9A2"/>
      </a:accent3>
      <a:accent4>
        <a:srgbClr val="B8EBF6"/>
      </a:accent4>
      <a:accent5>
        <a:srgbClr val="FFCEFD"/>
      </a:accent5>
      <a:accent6>
        <a:srgbClr val="FFE9E6"/>
      </a:accent6>
      <a:hlink>
        <a:srgbClr val="0F0F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532</Words>
  <Application>Microsoft Office PowerPoint</Application>
  <PresentationFormat>On-screen Show (16:9)</PresentationFormat>
  <Paragraphs>100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Bungee Shade</vt:lpstr>
      <vt:lpstr>Proxima Nova</vt:lpstr>
      <vt:lpstr>Arial</vt:lpstr>
      <vt:lpstr>Proxima Nova Semibold</vt:lpstr>
      <vt:lpstr>Montserrat</vt:lpstr>
      <vt:lpstr>Montserrat Black</vt:lpstr>
      <vt:lpstr>Open Sans</vt:lpstr>
      <vt:lpstr>The Blackout Club by Slidesgo</vt:lpstr>
      <vt:lpstr>Slidesgo Final Pages</vt:lpstr>
      <vt:lpstr>Fisiologi</vt:lpstr>
      <vt:lpstr>Siklus Menstruasi</vt:lpstr>
      <vt:lpstr>PowerPoint Presentation</vt:lpstr>
      <vt:lpstr>Siklus menstruasi</vt:lpstr>
      <vt:lpstr>PowerPoint Presentation</vt:lpstr>
      <vt:lpstr>PowerPoint Presentation</vt:lpstr>
      <vt:lpstr>SIKLUS OVARIUM</vt:lpstr>
      <vt:lpstr>SIKLUS OVARIUM</vt:lpstr>
      <vt:lpstr>1</vt:lpstr>
      <vt:lpstr>3</vt:lpstr>
      <vt:lpstr>4</vt:lpstr>
      <vt:lpstr>PowerPoint Presentation</vt:lpstr>
      <vt:lpstr>PowerPoint Presentation</vt:lpstr>
      <vt:lpstr>6</vt:lpstr>
      <vt:lpstr>PowerPoint Presentation</vt:lpstr>
      <vt:lpstr>7</vt:lpstr>
      <vt:lpstr>8</vt:lpstr>
      <vt:lpstr>9</vt:lpstr>
      <vt:lpstr>PowerPoint Presentation</vt:lpstr>
      <vt:lpstr>SIKLUS Uterus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</dc:title>
  <dc:creator>ASUS</dc:creator>
  <cp:lastModifiedBy>ASUS</cp:lastModifiedBy>
  <cp:revision>28</cp:revision>
  <dcterms:modified xsi:type="dcterms:W3CDTF">2021-04-15T03:46:26Z</dcterms:modified>
</cp:coreProperties>
</file>