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4BC6-E317-467F-9766-0886CCD75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86A50E-80BA-4EFB-B7AB-E16FFE67D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869A4-CF91-4613-8878-C27501283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2967-606B-4C7F-9FB4-721DD6B3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46AD2-DB6E-4011-BDA2-15A2E03AB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805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33CC-2FE7-4B29-905D-DA6DDCA5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F083-51E3-4F9A-B0DF-BFBC717F2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B4250-F386-449B-8869-C43DBB5B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D38A9-1FF1-4ABA-8DC2-5C7A6394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E320E-C610-413F-A7FA-1374EAF4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214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40482-BD11-4A0C-B118-64E758A3E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0C651-EF91-421F-B8B2-E85DB87DE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D604A-04CD-44DB-9E12-98C96ADB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0A36-ECE7-4245-BD8A-D66FFFA3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08F3B-F0C7-403D-A91C-E698F7C8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223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81ABE-6E7F-4C40-B8C3-9FF47538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84605-BC6A-44B1-97ED-E39C201E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99C6B-03BA-46E7-BE0D-10B3F7845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CBA82-EF66-427D-A750-00D601252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98AA1-9EEB-46BE-8BAC-8E980478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424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F5D15-0DCF-48D1-ABD7-D0E62B7F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B81E2-8AE4-423F-BC3E-82398DFFF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D6369-9744-4AB4-AC42-E31E7BE5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1724D-E8C7-43B4-B4BB-307C9825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17DF6-1B19-4418-B600-C1826B7A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87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840D-594C-424A-B5CE-A143BF1E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E83D3-DFB6-4D53-8AD6-1E467779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8B0107-5754-4FF5-9BFC-1C6AE809E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D7E2A-148C-44BA-B126-B784AE056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F6F4C-D412-4FAC-AE7B-43A2A064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473C6-DC3D-45E5-9F61-42034BA2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598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8B648-9CA4-4C12-B4C2-0A0513171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A7C13-132F-4D48-8319-20A046088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FCCDD-12B6-400F-A120-D55F8F77C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B9BE1-CECC-416F-BE49-BBB1ACE3C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C251C-EA39-4110-9E6A-2ABE2F5BF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A4C52-F8F2-43AB-9583-EF0BF064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01D706-7B5D-49D1-851E-26A6C3FC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0696D-B3A1-4194-A2AB-0C1CADE9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146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6FC5-3208-48FD-8728-42765C15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E6AB2-FE1E-4FF0-9E0F-0EF895FC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667B2-726F-43E7-A92E-70F46138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8AD9-C7E5-4984-B366-7B36F63E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703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B12F4-D13D-4D28-A909-1A60758A0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5E553-EFD8-44C2-BAD5-BCF1BA6F4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824EA-A477-4CEB-B463-1332F1C0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511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5A7A-435E-4EE4-B637-5A208B4B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7A450-5D51-4104-9A6F-7A1F8E5CA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396F2-5CCA-414C-B689-8D16A6042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D881F-1281-4D53-9F93-32EE795F0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5AA7D-D5F2-4918-BBE1-EB7C475E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5F885-007D-4759-9D53-10B13430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835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5576-AEE1-4BD2-89E2-C0262F46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53F90-2264-4976-A7DB-4E4428EC3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17285-A733-4555-8987-EB3A26B3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2A08A-F3A9-4381-8DDB-4B9231AC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43EA7-A4B7-4130-BF0D-52D215B4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D3577-ABC9-4B3F-A47C-3308A11A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191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1B161-2663-43C8-AB61-BEDDC64F2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A5A04-C65F-413B-A39F-D579166D6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8E63D-3F58-4A7B-A40F-7B0BDA413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587A-F2C3-4257-A12E-5BAFCC3D16A5}" type="datetimeFigureOut">
              <a:rPr lang="en-ID" smtClean="0"/>
              <a:t>15/04/2021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9DD07-5925-49B2-ADF1-22645AD47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3AC4F-35EC-40F6-B11F-DFEE269E1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D58E-90C4-45CF-811B-63F0D09AA1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9492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E442-DFB5-4784-83F0-F80129F55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Diagnosis Banding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5F1A5-F9CF-412E-B65B-8669E4BD8C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Jerin Stella </a:t>
            </a:r>
          </a:p>
          <a:p>
            <a:r>
              <a:rPr lang="en-US" dirty="0"/>
              <a:t>1810211073 </a:t>
            </a:r>
          </a:p>
          <a:p>
            <a:r>
              <a:rPr lang="en-US" dirty="0"/>
              <a:t>Tutorial C1 Blok RPS </a:t>
            </a:r>
            <a:r>
              <a:rPr lang="en-US" dirty="0" err="1"/>
              <a:t>Mgg</a:t>
            </a:r>
            <a:r>
              <a:rPr lang="en-US"/>
              <a:t> 1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299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7296-22DE-4F2B-8FBE-6487B9E3B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EPIDEMIOLOGI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Insiden</a:t>
            </a:r>
            <a:r>
              <a:rPr lang="en-ID" dirty="0"/>
              <a:t> </a:t>
            </a:r>
            <a:r>
              <a:rPr lang="en-ID" dirty="0" err="1"/>
              <a:t>amenore</a:t>
            </a:r>
            <a:r>
              <a:rPr lang="en-ID" dirty="0"/>
              <a:t> primer di US &lt; 1 %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Sekitar</a:t>
            </a:r>
            <a:r>
              <a:rPr lang="en-ID" dirty="0"/>
              <a:t> 5-7% </a:t>
            </a:r>
            <a:r>
              <a:rPr lang="en-ID" dirty="0" err="1"/>
              <a:t>perempuan</a:t>
            </a:r>
            <a:r>
              <a:rPr lang="en-ID" dirty="0"/>
              <a:t> yang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amenore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3 </a:t>
            </a:r>
            <a:r>
              <a:rPr lang="en-ID" dirty="0" err="1"/>
              <a:t>bulan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Meningkat</a:t>
            </a:r>
            <a:r>
              <a:rPr lang="en-ID" dirty="0"/>
              <a:t> pada </a:t>
            </a:r>
            <a:r>
              <a:rPr lang="en-ID" dirty="0" err="1"/>
              <a:t>anak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obesitas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Meningkat</a:t>
            </a:r>
            <a:r>
              <a:rPr lang="en-ID" dirty="0"/>
              <a:t> pada </a:t>
            </a:r>
            <a:r>
              <a:rPr lang="en-ID" dirty="0" err="1"/>
              <a:t>anak</a:t>
            </a:r>
            <a:r>
              <a:rPr lang="en-ID" dirty="0"/>
              <a:t> yang </a:t>
            </a:r>
            <a:r>
              <a:rPr lang="en-ID" dirty="0" err="1"/>
              <a:t>terpapar</a:t>
            </a:r>
            <a:r>
              <a:rPr lang="en-ID" dirty="0"/>
              <a:t> </a:t>
            </a:r>
            <a:r>
              <a:rPr lang="en-ID" dirty="0" err="1"/>
              <a:t>toksik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FAKTOR RISIKO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Obesitas</a:t>
            </a:r>
            <a:r>
              <a:rPr lang="en-ID" dirty="0"/>
              <a:t>, </a:t>
            </a:r>
            <a:r>
              <a:rPr lang="en-ID" dirty="0" err="1"/>
              <a:t>anoreksia</a:t>
            </a:r>
            <a:r>
              <a:rPr lang="en-ID" dirty="0"/>
              <a:t>, bulimia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Latihan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steroid </a:t>
            </a:r>
            <a:r>
              <a:rPr lang="en-ID" dirty="0" err="1"/>
              <a:t>terlalu</a:t>
            </a:r>
            <a:r>
              <a:rPr lang="en-ID" dirty="0"/>
              <a:t> lama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291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BA73-EBD5-4130-A7CF-1D4345C93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3" y="240323"/>
            <a:ext cx="4976446" cy="6377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ETIOLOGI </a:t>
            </a:r>
          </a:p>
          <a:p>
            <a:pPr marL="0" indent="0">
              <a:buNone/>
            </a:pP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terbanyak</a:t>
            </a:r>
            <a:r>
              <a:rPr lang="en-ID" dirty="0"/>
              <a:t> pada amenorrhea dan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dipikirkan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mengevaluasi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amenorrhea. Amenorrhea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normal </a:t>
            </a:r>
            <a:r>
              <a:rPr lang="en-ID" dirty="0" err="1"/>
              <a:t>ditemui</a:t>
            </a:r>
            <a:r>
              <a:rPr lang="en-ID" dirty="0"/>
              <a:t> pada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pubertas</a:t>
            </a:r>
            <a:r>
              <a:rPr lang="en-ID" dirty="0"/>
              <a:t>,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  <a:r>
              <a:rPr lang="en-ID" dirty="0" err="1"/>
              <a:t>laktasi</a:t>
            </a:r>
            <a:r>
              <a:rPr lang="en-ID" dirty="0"/>
              <a:t>, dan </a:t>
            </a:r>
            <a:r>
              <a:rPr lang="en-ID" dirty="0" err="1"/>
              <a:t>setelah</a:t>
            </a:r>
            <a:r>
              <a:rPr lang="en-ID" dirty="0"/>
              <a:t> menopause. </a:t>
            </a:r>
            <a:r>
              <a:rPr lang="en-ID" dirty="0" err="1"/>
              <a:t>Penyebab-penyebab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amenorrhea primer </a:t>
            </a:r>
            <a:r>
              <a:rPr lang="en-ID" dirty="0" err="1"/>
              <a:t>dansekunder</a:t>
            </a:r>
            <a:r>
              <a:rPr lang="en-ID" dirty="0"/>
              <a:t> dan </a:t>
            </a:r>
            <a:r>
              <a:rPr lang="en-ID" dirty="0" err="1"/>
              <a:t>frekuensinya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dilihatpada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tabeldibawah</a:t>
            </a:r>
            <a:r>
              <a:rPr lang="en-ID" dirty="0"/>
              <a:t> </a:t>
            </a:r>
            <a:r>
              <a:rPr lang="en-ID" dirty="0" err="1"/>
              <a:t>ini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FC7E0C-3BE7-4AC9-8ABC-B8DDE05B0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5717" y="609511"/>
            <a:ext cx="5785543" cy="3892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EBBE3F-4ADB-4D28-B9E6-86DA9E7F4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271" y="4361167"/>
            <a:ext cx="5825260" cy="109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11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9866-D3CE-439F-BCD8-F05F7A2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dirty="0"/>
              <a:t>KLASIFIKASI </a:t>
            </a:r>
          </a:p>
          <a:p>
            <a:pPr marL="0" indent="0">
              <a:buNone/>
            </a:pPr>
            <a:r>
              <a:rPr lang="en-ID" dirty="0"/>
              <a:t>Amenorrhea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harfiah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. </a:t>
            </a:r>
            <a:r>
              <a:rPr lang="en-ID" dirty="0" err="1"/>
              <a:t>Dibagi</a:t>
            </a:r>
            <a:r>
              <a:rPr lang="en-ID" dirty="0"/>
              <a:t> 2 </a:t>
            </a:r>
            <a:r>
              <a:rPr lang="en-ID" dirty="0" err="1"/>
              <a:t>macam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amenorrhea primer dan </a:t>
            </a:r>
            <a:r>
              <a:rPr lang="en-ID" dirty="0" err="1"/>
              <a:t>sekunder</a:t>
            </a:r>
            <a:r>
              <a:rPr lang="en-ID" dirty="0"/>
              <a:t> : </a:t>
            </a:r>
          </a:p>
          <a:p>
            <a:pPr marL="0" indent="0">
              <a:buNone/>
            </a:pPr>
            <a:r>
              <a:rPr lang="en-ID" dirty="0"/>
              <a:t>• Amenorrhea Primer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13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seksual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15 </a:t>
            </a:r>
            <a:r>
              <a:rPr lang="en-ID" dirty="0" err="1"/>
              <a:t>tahun</a:t>
            </a:r>
            <a:r>
              <a:rPr lang="en-ID" dirty="0"/>
              <a:t> yang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yang normal dan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seksual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/>
              <a:t>• Amenorrhea </a:t>
            </a:r>
            <a:r>
              <a:rPr lang="en-ID" dirty="0" err="1"/>
              <a:t>Sekunder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interval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3 </a:t>
            </a:r>
            <a:r>
              <a:rPr lang="en-ID" dirty="0" err="1"/>
              <a:t>siklus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6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berturut-turut</a:t>
            </a:r>
            <a:r>
              <a:rPr lang="en-ID" dirty="0"/>
              <a:t> pada </a:t>
            </a:r>
            <a:r>
              <a:rPr lang="en-ID" dirty="0" err="1"/>
              <a:t>wanita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GEJALA DAN TANDA KLINIS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Amenore</a:t>
            </a:r>
            <a:r>
              <a:rPr lang="en-ID" dirty="0"/>
              <a:t> primer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menarche yang </a:t>
            </a:r>
            <a:r>
              <a:rPr lang="en-ID" dirty="0" err="1"/>
              <a:t>lambat</a:t>
            </a:r>
            <a:r>
              <a:rPr lang="en-ID" dirty="0"/>
              <a:t> (</a:t>
            </a:r>
            <a:r>
              <a:rPr lang="en-ID" dirty="0" err="1"/>
              <a:t>biasanya</a:t>
            </a:r>
            <a:r>
              <a:rPr lang="en-ID" dirty="0"/>
              <a:t> 14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menarche) dan </a:t>
            </a:r>
            <a:r>
              <a:rPr lang="en-ID" dirty="0" err="1"/>
              <a:t>pertumbuhan</a:t>
            </a:r>
            <a:r>
              <a:rPr lang="en-ID" dirty="0"/>
              <a:t> dan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seksual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 yang </a:t>
            </a:r>
            <a:r>
              <a:rPr lang="en-ID" dirty="0" err="1"/>
              <a:t>terlambat</a:t>
            </a:r>
            <a:r>
              <a:rPr lang="en-ID" dirty="0"/>
              <a:t> (</a:t>
            </a:r>
            <a:r>
              <a:rPr lang="en-ID" dirty="0" err="1"/>
              <a:t>contoh</a:t>
            </a:r>
            <a:r>
              <a:rPr lang="en-ID" dirty="0"/>
              <a:t>: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)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Amenore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3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6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3 interval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712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1231D-E730-4903-9EDD-92275DEC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DYSMENORRHEA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33895-44FD-4972-B98B-A278F4331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DEFINISI </a:t>
            </a:r>
          </a:p>
          <a:p>
            <a:pPr marL="0" indent="0">
              <a:buNone/>
            </a:pPr>
            <a:r>
              <a:rPr lang="en-ID" dirty="0"/>
              <a:t>• Dysmenorrhea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keram</a:t>
            </a:r>
            <a:r>
              <a:rPr lang="en-ID" dirty="0"/>
              <a:t> di </a:t>
            </a:r>
            <a:r>
              <a:rPr lang="en-ID" dirty="0" err="1"/>
              <a:t>perut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menjalar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pinggang</a:t>
            </a:r>
            <a:r>
              <a:rPr lang="en-ID" dirty="0"/>
              <a:t> dan </a:t>
            </a:r>
            <a:r>
              <a:rPr lang="en-ID" dirty="0" err="1"/>
              <a:t>paha</a:t>
            </a:r>
            <a:r>
              <a:rPr lang="en-ID" dirty="0"/>
              <a:t> (Oxford University Press, 2010).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Dismenore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Yunani </a:t>
            </a:r>
            <a:r>
              <a:rPr lang="en-ID" dirty="0" err="1"/>
              <a:t>yaitu</a:t>
            </a:r>
            <a:r>
              <a:rPr lang="en-ID" dirty="0"/>
              <a:t> “</a:t>
            </a:r>
            <a:r>
              <a:rPr lang="en-ID" dirty="0" err="1"/>
              <a:t>dys</a:t>
            </a:r>
            <a:r>
              <a:rPr lang="en-ID" dirty="0"/>
              <a:t>”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menyakitkan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normal. “Meno”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 dan “</a:t>
            </a:r>
            <a:r>
              <a:rPr lang="en-ID" dirty="0" err="1"/>
              <a:t>rrhea</a:t>
            </a:r>
            <a:r>
              <a:rPr lang="en-ID" dirty="0"/>
              <a:t>”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.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dismenore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(</a:t>
            </a:r>
            <a:r>
              <a:rPr lang="en-ID" dirty="0" err="1"/>
              <a:t>Calis</a:t>
            </a:r>
            <a:r>
              <a:rPr lang="en-ID" dirty="0"/>
              <a:t>, 2011). </a:t>
            </a:r>
          </a:p>
          <a:p>
            <a:pPr marL="0" indent="0">
              <a:buNone/>
            </a:pPr>
            <a:r>
              <a:rPr lang="en-ID" dirty="0"/>
              <a:t>• Nyeri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,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rasa </a:t>
            </a:r>
            <a:r>
              <a:rPr lang="en-ID" dirty="0" err="1"/>
              <a:t>kram</a:t>
            </a:r>
            <a:r>
              <a:rPr lang="en-ID" dirty="0"/>
              <a:t> dan </a:t>
            </a:r>
            <a:r>
              <a:rPr lang="en-ID" dirty="0" err="1"/>
              <a:t>terpusat</a:t>
            </a:r>
            <a:r>
              <a:rPr lang="en-ID" dirty="0"/>
              <a:t> di abdomen </a:t>
            </a:r>
            <a:r>
              <a:rPr lang="en-ID" dirty="0" err="1"/>
              <a:t>bawah</a:t>
            </a:r>
            <a:r>
              <a:rPr lang="en-ID" dirty="0"/>
              <a:t> (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Kandungan</a:t>
            </a:r>
            <a:r>
              <a:rPr lang="en-ID" dirty="0"/>
              <a:t> </a:t>
            </a:r>
            <a:r>
              <a:rPr lang="en-ID" dirty="0" err="1"/>
              <a:t>Sarwono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638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2CDA-14CE-4B2A-AF3C-D3D9BFF08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0616"/>
            <a:ext cx="10515600" cy="5369170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EPIDEMIOLOGI </a:t>
            </a:r>
          </a:p>
          <a:p>
            <a:pPr marL="0" indent="0">
              <a:buNone/>
            </a:pPr>
            <a:r>
              <a:rPr lang="en-ID" dirty="0"/>
              <a:t>• Di Indonesia </a:t>
            </a:r>
            <a:r>
              <a:rPr lang="en-ID" dirty="0" err="1"/>
              <a:t>angka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dysmenorrhea </a:t>
            </a:r>
            <a:r>
              <a:rPr lang="en-ID" dirty="0" err="1"/>
              <a:t>sebesar</a:t>
            </a:r>
            <a:r>
              <a:rPr lang="en-ID" dirty="0"/>
              <a:t> 64.25 %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54,89% dysmenorrhea primer dan 9,36 % dysmenorrhea </a:t>
            </a:r>
            <a:r>
              <a:rPr lang="en-ID" dirty="0" err="1"/>
              <a:t>sekunder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90 %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dysmenore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Di Indonesia </a:t>
            </a:r>
            <a:r>
              <a:rPr lang="en-ID" dirty="0" err="1"/>
              <a:t>angka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</a:t>
            </a:r>
            <a:r>
              <a:rPr lang="en-ID" dirty="0" err="1"/>
              <a:t>dismenorea</a:t>
            </a:r>
            <a:r>
              <a:rPr lang="en-ID" dirty="0"/>
              <a:t> primer </a:t>
            </a:r>
            <a:r>
              <a:rPr lang="en-ID" dirty="0" err="1"/>
              <a:t>sebesar</a:t>
            </a:r>
            <a:r>
              <a:rPr lang="en-ID" dirty="0"/>
              <a:t> 54,89%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sisanya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penderita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. </a:t>
            </a:r>
            <a:r>
              <a:rPr lang="en-ID" dirty="0" err="1"/>
              <a:t>Dismenorea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14%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remaja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hadir</a:t>
            </a:r>
            <a:r>
              <a:rPr lang="en-ID" dirty="0"/>
              <a:t> di </a:t>
            </a:r>
            <a:r>
              <a:rPr lang="en-ID" dirty="0" err="1"/>
              <a:t>sekolah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Dismenorea</a:t>
            </a:r>
            <a:r>
              <a:rPr lang="en-ID" dirty="0"/>
              <a:t> primer &gt;&gt; pada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muda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remaja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18700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12AA7-7DFB-4302-AE4F-68F78EB3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/>
              <a:t>FAKTOR RISIKO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</a:t>
            </a:r>
            <a:r>
              <a:rPr lang="en-ID" dirty="0" err="1"/>
              <a:t>berat</a:t>
            </a:r>
            <a:r>
              <a:rPr lang="en-ID" dirty="0"/>
              <a:t> dan lama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dihubungkan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dysmenorhea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melahirkan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tua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Depresi</a:t>
            </a:r>
            <a:r>
              <a:rPr lang="en-ID" dirty="0"/>
              <a:t> dan </a:t>
            </a:r>
            <a:r>
              <a:rPr lang="en-ID" dirty="0" err="1"/>
              <a:t>anxietas</a:t>
            </a:r>
            <a:r>
              <a:rPr lang="en-ID" dirty="0"/>
              <a:t> (somatoform syndrome)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ETIOLOGI </a:t>
            </a:r>
          </a:p>
          <a:p>
            <a:pPr marL="0" indent="0">
              <a:buNone/>
            </a:pPr>
            <a:r>
              <a:rPr lang="en-ID" dirty="0" err="1"/>
              <a:t>Penyebab</a:t>
            </a:r>
            <a:r>
              <a:rPr lang="en-ID" dirty="0"/>
              <a:t> dysmenorrhea primer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menerangkan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dysmenorrhea. </a:t>
            </a:r>
            <a:r>
              <a:rPr lang="en-ID" dirty="0" err="1"/>
              <a:t>Etiologi</a:t>
            </a:r>
            <a:r>
              <a:rPr lang="en-ID" dirty="0"/>
              <a:t> dysmenorrhea primer </a:t>
            </a:r>
            <a:r>
              <a:rPr lang="en-ID" dirty="0" err="1"/>
              <a:t>diantaranya</a:t>
            </a:r>
            <a:r>
              <a:rPr lang="en-ID" dirty="0"/>
              <a:t> :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psikologis</a:t>
            </a:r>
            <a:r>
              <a:rPr lang="en-ID" dirty="0"/>
              <a:t>,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endokrin</a:t>
            </a:r>
            <a:r>
              <a:rPr lang="en-ID" dirty="0"/>
              <a:t>,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,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alergi</a:t>
            </a:r>
            <a:r>
              <a:rPr lang="en-ID" dirty="0"/>
              <a:t> dan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etiologi</a:t>
            </a:r>
            <a:r>
              <a:rPr lang="en-ID" dirty="0"/>
              <a:t> dysmenorrhea </a:t>
            </a:r>
            <a:r>
              <a:rPr lang="en-ID" dirty="0" err="1"/>
              <a:t>sekunder</a:t>
            </a:r>
            <a:r>
              <a:rPr lang="en-ID" dirty="0"/>
              <a:t>, </a:t>
            </a:r>
            <a:r>
              <a:rPr lang="en-ID" dirty="0" err="1"/>
              <a:t>antara</a:t>
            </a:r>
            <a:r>
              <a:rPr lang="en-ID" dirty="0"/>
              <a:t> lain adenomyosis, uterine myoma, uterine </a:t>
            </a:r>
            <a:r>
              <a:rPr lang="en-ID" dirty="0" err="1"/>
              <a:t>polypsendometriosis</a:t>
            </a:r>
            <a:r>
              <a:rPr lang="en-ID" dirty="0"/>
              <a:t> ,</a:t>
            </a:r>
            <a:r>
              <a:rPr lang="en-ID" dirty="0" err="1"/>
              <a:t>adenomiosis</a:t>
            </a:r>
            <a:r>
              <a:rPr lang="en-ID" dirty="0"/>
              <a:t> dan </a:t>
            </a:r>
            <a:r>
              <a:rPr lang="en-ID" dirty="0" err="1"/>
              <a:t>sebagainya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823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7C34-8070-4CD5-B70D-B44EAB019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/>
              <a:t>KLASIFIKASI </a:t>
            </a:r>
          </a:p>
          <a:p>
            <a:pPr marL="0" indent="0">
              <a:buNone/>
            </a:pPr>
            <a:r>
              <a:rPr lang="en-ID" dirty="0"/>
              <a:t>• Dysmenorrhea Primer Nyeri </a:t>
            </a:r>
            <a:r>
              <a:rPr lang="en-ID" dirty="0" err="1"/>
              <a:t>kram</a:t>
            </a:r>
            <a:r>
              <a:rPr lang="en-ID" dirty="0"/>
              <a:t> pada </a:t>
            </a:r>
            <a:r>
              <a:rPr lang="en-ID" dirty="0" err="1"/>
              <a:t>perut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pada pelvis.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ovulasi</a:t>
            </a:r>
            <a:r>
              <a:rPr lang="en-ID" dirty="0"/>
              <a:t> dan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kontraksi</a:t>
            </a:r>
            <a:r>
              <a:rPr lang="en-ID" dirty="0"/>
              <a:t> </a:t>
            </a:r>
            <a:r>
              <a:rPr lang="en-ID" dirty="0" err="1"/>
              <a:t>miometrium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iskemia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prostaglandin yang </a:t>
            </a:r>
            <a:r>
              <a:rPr lang="en-ID" dirty="0" err="1"/>
              <a:t>diproduksi</a:t>
            </a:r>
            <a:r>
              <a:rPr lang="en-ID" dirty="0"/>
              <a:t> oleh endometrium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sekresi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Dysmenorrhea </a:t>
            </a:r>
            <a:r>
              <a:rPr lang="en-ID" dirty="0" err="1"/>
              <a:t>Sekunder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patologis</a:t>
            </a:r>
            <a:r>
              <a:rPr lang="en-ID" dirty="0"/>
              <a:t> di organ genitalia </a:t>
            </a:r>
            <a:r>
              <a:rPr lang="en-ID" dirty="0" err="1"/>
              <a:t>seperti</a:t>
            </a:r>
            <a:r>
              <a:rPr lang="en-ID" dirty="0"/>
              <a:t> endometriosis, adenomyosis, </a:t>
            </a:r>
            <a:r>
              <a:rPr lang="en-ID" dirty="0" err="1"/>
              <a:t>infeksi</a:t>
            </a:r>
            <a:r>
              <a:rPr lang="en-ID" dirty="0"/>
              <a:t>, dan </a:t>
            </a:r>
            <a:r>
              <a:rPr lang="en-ID" dirty="0" err="1"/>
              <a:t>penyakit</a:t>
            </a:r>
            <a:r>
              <a:rPr lang="en-ID" dirty="0"/>
              <a:t> pada organ </a:t>
            </a:r>
            <a:r>
              <a:rPr lang="en-ID" dirty="0" err="1"/>
              <a:t>reproduksi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</a:t>
            </a:r>
            <a:r>
              <a:rPr lang="en-ID" dirty="0" err="1"/>
              <a:t>Dismenore</a:t>
            </a:r>
            <a:r>
              <a:rPr lang="en-ID" dirty="0"/>
              <a:t> </a:t>
            </a:r>
            <a:r>
              <a:rPr lang="en-ID" dirty="0" err="1"/>
              <a:t>diklasifikasikan</a:t>
            </a:r>
            <a:r>
              <a:rPr lang="en-ID" dirty="0"/>
              <a:t> juga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: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Ringan</a:t>
            </a:r>
            <a:r>
              <a:rPr lang="en-ID" dirty="0"/>
              <a:t> </a:t>
            </a:r>
            <a:r>
              <a:rPr lang="en-ID" dirty="0" err="1"/>
              <a:t>Berlangsung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melanjutkan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penghilang</a:t>
            </a:r>
            <a:r>
              <a:rPr lang="en-ID" dirty="0"/>
              <a:t> rasa </a:t>
            </a:r>
            <a:r>
              <a:rPr lang="en-ID" dirty="0" err="1"/>
              <a:t>nyeri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meninggalkan</a:t>
            </a:r>
            <a:r>
              <a:rPr lang="en-ID" dirty="0"/>
              <a:t> </a:t>
            </a:r>
            <a:r>
              <a:rPr lang="en-ID" dirty="0" err="1"/>
              <a:t>kerjanya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Berat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istirahat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, </a:t>
            </a:r>
            <a:r>
              <a:rPr lang="en-ID" dirty="0" err="1"/>
              <a:t>diare</a:t>
            </a:r>
            <a:r>
              <a:rPr lang="en-ID" dirty="0"/>
              <a:t>, dan rasa </a:t>
            </a:r>
            <a:r>
              <a:rPr lang="en-ID" dirty="0" err="1"/>
              <a:t>tertekan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50173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9ECC-8225-4BEC-9876-9646187C5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OLIGOMENORRHEA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35C0-4B50-44DB-8A35-DE6A3197E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DEFINISI </a:t>
            </a:r>
          </a:p>
          <a:p>
            <a:pPr marL="0" indent="0">
              <a:buNone/>
            </a:pPr>
            <a:r>
              <a:rPr lang="en-ID" dirty="0" err="1"/>
              <a:t>Oligomenorea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normal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35 </a:t>
            </a:r>
            <a:r>
              <a:rPr lang="en-ID" dirty="0" err="1"/>
              <a:t>hari</a:t>
            </a:r>
            <a:r>
              <a:rPr lang="en-ID" dirty="0"/>
              <a:t>.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panjangnya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3 </a:t>
            </a:r>
            <a:r>
              <a:rPr lang="en-ID" dirty="0" err="1"/>
              <a:t>bulan</a:t>
            </a:r>
            <a:r>
              <a:rPr lang="en-ID" dirty="0"/>
              <a:t>,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dinamakan</a:t>
            </a:r>
            <a:r>
              <a:rPr lang="en-ID" dirty="0"/>
              <a:t> </a:t>
            </a:r>
            <a:r>
              <a:rPr lang="en-ID" dirty="0" err="1"/>
              <a:t>amenorea</a:t>
            </a:r>
            <a:r>
              <a:rPr lang="en-ID" dirty="0"/>
              <a:t> (</a:t>
            </a:r>
            <a:r>
              <a:rPr lang="en-ID" dirty="0" err="1"/>
              <a:t>Wiknjosastro</a:t>
            </a:r>
            <a:r>
              <a:rPr lang="en-ID" dirty="0"/>
              <a:t>, 2011). </a:t>
            </a:r>
          </a:p>
          <a:p>
            <a:pPr marL="0" indent="0">
              <a:buNone/>
            </a:pP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pada </a:t>
            </a:r>
            <a:r>
              <a:rPr lang="en-ID" dirty="0" err="1"/>
              <a:t>sindroma</a:t>
            </a:r>
            <a:r>
              <a:rPr lang="en-ID" dirty="0"/>
              <a:t> ovarium </a:t>
            </a:r>
            <a:r>
              <a:rPr lang="en-ID" dirty="0" err="1"/>
              <a:t>polikistik</a:t>
            </a:r>
            <a:r>
              <a:rPr lang="en-ID" dirty="0"/>
              <a:t> yang </a:t>
            </a:r>
            <a:r>
              <a:rPr lang="en-ID" dirty="0" err="1"/>
              <a:t>disebabkan</a:t>
            </a:r>
            <a:r>
              <a:rPr lang="en-ID" dirty="0"/>
              <a:t> </a:t>
            </a:r>
            <a:r>
              <a:rPr lang="en-ID" dirty="0" err="1"/>
              <a:t>meningkatnya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androgen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ovulasi</a:t>
            </a:r>
            <a:r>
              <a:rPr lang="en-ID" dirty="0"/>
              <a:t>. Pada </a:t>
            </a:r>
            <a:r>
              <a:rPr lang="en-ID" dirty="0" err="1"/>
              <a:t>remaja</a:t>
            </a:r>
            <a:r>
              <a:rPr lang="en-ID" dirty="0"/>
              <a:t> </a:t>
            </a:r>
            <a:r>
              <a:rPr lang="en-ID" dirty="0" err="1"/>
              <a:t>oligomenorrhae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karema</a:t>
            </a:r>
            <a:r>
              <a:rPr lang="en-ID" dirty="0"/>
              <a:t> </a:t>
            </a:r>
            <a:r>
              <a:rPr lang="en-ID" dirty="0" err="1"/>
              <a:t>imaturitas</a:t>
            </a:r>
            <a:r>
              <a:rPr lang="en-ID" dirty="0"/>
              <a:t> </a:t>
            </a:r>
            <a:r>
              <a:rPr lang="en-ID" dirty="0" err="1"/>
              <a:t>poros</a:t>
            </a:r>
            <a:r>
              <a:rPr lang="en-ID" dirty="0"/>
              <a:t> </a:t>
            </a:r>
            <a:r>
              <a:rPr lang="en-ID" dirty="0" err="1"/>
              <a:t>hipotalamus</a:t>
            </a:r>
            <a:r>
              <a:rPr lang="en-ID" dirty="0"/>
              <a:t> </a:t>
            </a:r>
            <a:r>
              <a:rPr lang="en-ID" dirty="0" err="1"/>
              <a:t>hipofisis</a:t>
            </a:r>
            <a:r>
              <a:rPr lang="en-ID" dirty="0"/>
              <a:t> ovarium </a:t>
            </a:r>
            <a:r>
              <a:rPr lang="en-ID" dirty="0" err="1"/>
              <a:t>endomentrium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6799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1E0CE-61F3-4075-86C7-C06AB5C6E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1338"/>
            <a:ext cx="10515600" cy="5955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EPIDEMIOLOGI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Oligomenore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prevalensi</a:t>
            </a:r>
            <a:r>
              <a:rPr lang="en-ID" dirty="0"/>
              <a:t> 50% </a:t>
            </a:r>
          </a:p>
          <a:p>
            <a:pPr marL="0" indent="0">
              <a:buNone/>
            </a:pPr>
            <a:r>
              <a:rPr lang="en-ID" dirty="0"/>
              <a:t>• Di Indonesia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 16,7 %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menderita</a:t>
            </a:r>
            <a:r>
              <a:rPr lang="en-ID" dirty="0"/>
              <a:t> </a:t>
            </a:r>
            <a:r>
              <a:rPr lang="en-ID" dirty="0" err="1"/>
              <a:t>oligomenore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Banyak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PCOS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GEJALA KLINIS </a:t>
            </a:r>
          </a:p>
          <a:p>
            <a:pPr marL="0" indent="0">
              <a:buNone/>
            </a:pP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35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,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4-9 </a:t>
            </a: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 </a:t>
            </a:r>
            <a:r>
              <a:rPr lang="en-ID" dirty="0" err="1"/>
              <a:t>tahun</a:t>
            </a:r>
            <a:r>
              <a:rPr lang="en-ID" dirty="0"/>
              <a:t>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,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osteoporosis </a:t>
            </a:r>
            <a:r>
              <a:rPr lang="en-ID" dirty="0" err="1"/>
              <a:t>danpenyakit</a:t>
            </a:r>
            <a:r>
              <a:rPr lang="en-ID" dirty="0"/>
              <a:t> </a:t>
            </a:r>
            <a:r>
              <a:rPr lang="en-ID" dirty="0" err="1"/>
              <a:t>kardiovaskular</a:t>
            </a:r>
            <a:r>
              <a:rPr lang="en-ID" dirty="0"/>
              <a:t>. Wanita </a:t>
            </a:r>
            <a:r>
              <a:rPr lang="en-ID" dirty="0" err="1"/>
              <a:t>tersebut</a:t>
            </a:r>
            <a:r>
              <a:rPr lang="en-ID" dirty="0"/>
              <a:t> juga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resiko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kanker</a:t>
            </a:r>
            <a:r>
              <a:rPr lang="en-ID" dirty="0"/>
              <a:t> uterus.</a:t>
            </a:r>
          </a:p>
        </p:txBody>
      </p:sp>
    </p:spTree>
    <p:extLst>
      <p:ext uri="{BB962C8B-B14F-4D97-AF65-F5344CB8AC3E}">
        <p14:creationId xmlns:p14="http://schemas.microsoft.com/office/powerpoint/2010/main" val="92112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826CD-BCCC-4A63-A1F8-E1403511F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6049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ETIOLOGI </a:t>
            </a:r>
          </a:p>
          <a:p>
            <a:pPr marL="0" indent="0">
              <a:buNone/>
            </a:pP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anovulasi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juga </a:t>
            </a:r>
            <a:r>
              <a:rPr lang="en-ID" dirty="0" err="1"/>
              <a:t>disebabkan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endokrin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hipofisis-hipotalamus</a:t>
            </a:r>
            <a:r>
              <a:rPr lang="en-ID" dirty="0"/>
              <a:t>, dan </a:t>
            </a:r>
            <a:r>
              <a:rPr lang="en-ID" dirty="0" err="1"/>
              <a:t>menopouse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 badan </a:t>
            </a:r>
            <a:r>
              <a:rPr lang="en-ID" dirty="0" err="1"/>
              <a:t>berlebih</a:t>
            </a:r>
            <a:r>
              <a:rPr lang="en-ID" dirty="0"/>
              <a:t>. </a:t>
            </a:r>
            <a:r>
              <a:rPr lang="en-ID" dirty="0" err="1"/>
              <a:t>Oligomenore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pada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astenis</a:t>
            </a:r>
            <a:r>
              <a:rPr lang="en-ID" dirty="0"/>
              <a:t>. </a:t>
            </a:r>
            <a:r>
              <a:rPr lang="en-ID" dirty="0" err="1"/>
              <a:t>Dapat</a:t>
            </a:r>
            <a:r>
              <a:rPr lang="en-ID" dirty="0"/>
              <a:t> juga </a:t>
            </a:r>
            <a:r>
              <a:rPr lang="en-ID" dirty="0" err="1"/>
              <a:t>terjadi</a:t>
            </a:r>
            <a:r>
              <a:rPr lang="en-ID" dirty="0"/>
              <a:t> pada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sindrom</a:t>
            </a:r>
            <a:r>
              <a:rPr lang="en-ID" dirty="0"/>
              <a:t> ovarium </a:t>
            </a:r>
            <a:r>
              <a:rPr lang="en-ID" dirty="0" err="1"/>
              <a:t>polikistik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pada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dihasilkan</a:t>
            </a:r>
            <a:r>
              <a:rPr lang="en-ID" dirty="0"/>
              <a:t> androgen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kadara</a:t>
            </a:r>
            <a:r>
              <a:rPr lang="en-ID" dirty="0"/>
              <a:t> pada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normal.Oligomenore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juga </a:t>
            </a:r>
            <a:r>
              <a:rPr lang="en-ID" dirty="0" err="1"/>
              <a:t>terjadi</a:t>
            </a:r>
            <a:r>
              <a:rPr lang="en-ID" dirty="0"/>
              <a:t> pada stress </a:t>
            </a:r>
            <a:r>
              <a:rPr lang="en-ID" dirty="0" err="1"/>
              <a:t>fisik</a:t>
            </a:r>
            <a:r>
              <a:rPr lang="en-ID" dirty="0"/>
              <a:t> dan </a:t>
            </a:r>
            <a:r>
              <a:rPr lang="en-ID" dirty="0" err="1"/>
              <a:t>emosional</a:t>
            </a:r>
            <a:r>
              <a:rPr lang="en-ID" dirty="0"/>
              <a:t>,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kronis</a:t>
            </a:r>
            <a:r>
              <a:rPr lang="en-ID" dirty="0"/>
              <a:t>, </a:t>
            </a:r>
            <a:r>
              <a:rPr lang="en-ID" dirty="0" err="1"/>
              <a:t>tumor</a:t>
            </a:r>
            <a:r>
              <a:rPr lang="en-ID" dirty="0"/>
              <a:t> yang </a:t>
            </a:r>
            <a:r>
              <a:rPr lang="en-ID" dirty="0" err="1"/>
              <a:t>mensekresikan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dan </a:t>
            </a:r>
            <a:r>
              <a:rPr lang="en-ID" dirty="0" err="1"/>
              <a:t>nutrisi</a:t>
            </a:r>
            <a:r>
              <a:rPr lang="en-ID" dirty="0"/>
              <a:t> </a:t>
            </a:r>
            <a:r>
              <a:rPr lang="en-ID" dirty="0" err="1"/>
              <a:t>buruk</a:t>
            </a:r>
            <a:r>
              <a:rPr lang="en-ID" dirty="0"/>
              <a:t>. </a:t>
            </a:r>
            <a:r>
              <a:rPr lang="en-ID" dirty="0" err="1"/>
              <a:t>Oligomenorrhe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juga </a:t>
            </a:r>
            <a:r>
              <a:rPr lang="en-ID" dirty="0" err="1"/>
              <a:t>disebabkan</a:t>
            </a:r>
            <a:r>
              <a:rPr lang="en-ID" dirty="0"/>
              <a:t> </a:t>
            </a:r>
            <a:r>
              <a:rPr lang="en-ID" dirty="0" err="1"/>
              <a:t>ketidakseimbangan</a:t>
            </a:r>
            <a:r>
              <a:rPr lang="en-ID" dirty="0"/>
              <a:t> hormonal </a:t>
            </a:r>
            <a:r>
              <a:rPr lang="en-ID" dirty="0" err="1"/>
              <a:t>seperti</a:t>
            </a:r>
            <a:r>
              <a:rPr lang="en-ID" dirty="0"/>
              <a:t> pada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pubertas.Oligomenore</a:t>
            </a:r>
            <a:r>
              <a:rPr lang="en-ID" dirty="0"/>
              <a:t> yang </a:t>
            </a:r>
            <a:r>
              <a:rPr lang="en-ID" dirty="0" err="1"/>
              <a:t>menetap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perpanjangan</a:t>
            </a:r>
            <a:r>
              <a:rPr lang="en-ID" dirty="0"/>
              <a:t> stadium </a:t>
            </a:r>
            <a:r>
              <a:rPr lang="en-ID" dirty="0" err="1"/>
              <a:t>folikular</a:t>
            </a:r>
            <a:r>
              <a:rPr lang="en-ID" dirty="0"/>
              <a:t>, </a:t>
            </a:r>
            <a:r>
              <a:rPr lang="en-ID" dirty="0" err="1"/>
              <a:t>perpanjangan</a:t>
            </a:r>
            <a:r>
              <a:rPr lang="en-ID" dirty="0"/>
              <a:t> stadium luteal,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perpanjang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stadium </a:t>
            </a:r>
            <a:r>
              <a:rPr lang="en-ID" dirty="0" err="1"/>
              <a:t>tersebut</a:t>
            </a:r>
            <a:r>
              <a:rPr lang="en-ID" dirty="0"/>
              <a:t>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tiba-tiba</a:t>
            </a:r>
            <a:r>
              <a:rPr lang="en-ID" dirty="0"/>
              <a:t> </a:t>
            </a:r>
            <a:r>
              <a:rPr lang="en-ID" dirty="0" err="1"/>
              <a:t>memanjang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psikis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80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DC15C-ADDD-4D8E-A0FE-299910BD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MENORRHAGIA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5801-6400-4D87-B1CB-5702B0BAB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DEFINISI </a:t>
            </a:r>
          </a:p>
          <a:p>
            <a:r>
              <a:rPr lang="en-ID" dirty="0" err="1"/>
              <a:t>Perdarahan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pada masa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yang </a:t>
            </a:r>
            <a:r>
              <a:rPr lang="en-ID" dirty="0" err="1"/>
              <a:t>banyak</a:t>
            </a:r>
            <a:r>
              <a:rPr lang="en-ID" dirty="0"/>
              <a:t> dan </a:t>
            </a:r>
            <a:r>
              <a:rPr lang="en-ID" dirty="0" err="1"/>
              <a:t>durasi</a:t>
            </a:r>
            <a:r>
              <a:rPr lang="en-ID" dirty="0"/>
              <a:t> yang </a:t>
            </a:r>
            <a:r>
              <a:rPr lang="en-ID" dirty="0" err="1"/>
              <a:t>berkepanjangan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interval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yang normal.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</a:t>
            </a:r>
            <a:r>
              <a:rPr lang="en-ID" dirty="0" err="1"/>
              <a:t>menoragia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total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80 ml per </a:t>
            </a:r>
            <a:r>
              <a:rPr lang="en-ID" dirty="0" err="1"/>
              <a:t>siklus</a:t>
            </a:r>
            <a:r>
              <a:rPr lang="en-ID" dirty="0"/>
              <a:t> dan </a:t>
            </a:r>
            <a:r>
              <a:rPr lang="en-ID" dirty="0" err="1"/>
              <a:t>durasi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lama </a:t>
            </a:r>
            <a:r>
              <a:rPr lang="en-ID" dirty="0" err="1"/>
              <a:t>dari</a:t>
            </a:r>
            <a:r>
              <a:rPr lang="en-ID" dirty="0"/>
              <a:t> 7 </a:t>
            </a:r>
            <a:r>
              <a:rPr lang="en-ID" dirty="0" err="1"/>
              <a:t>hari</a:t>
            </a:r>
            <a:r>
              <a:rPr lang="en-ID" dirty="0"/>
              <a:t>.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disebutkan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ganti</a:t>
            </a:r>
            <a:r>
              <a:rPr lang="en-ID" dirty="0"/>
              <a:t> </a:t>
            </a:r>
            <a:r>
              <a:rPr lang="en-ID" dirty="0" err="1"/>
              <a:t>pembalut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6 kali per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masuk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menoragia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055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DO - GU Flashcards | Quizlet">
            <a:extLst>
              <a:ext uri="{FF2B5EF4-FFF2-40B4-BE49-F238E27FC236}">
                <a16:creationId xmlns:a16="http://schemas.microsoft.com/office/drawing/2014/main" id="{8EB1C148-063D-4BAE-89B0-02FFBAF31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73" y="660339"/>
            <a:ext cx="8466853" cy="553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41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7AFA4-4F6B-4893-B6B5-F5B00CB36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246"/>
            <a:ext cx="10515600" cy="6529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EPIDEMIOLOGI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ginekologi</a:t>
            </a:r>
            <a:r>
              <a:rPr lang="en-ID" dirty="0"/>
              <a:t> </a:t>
            </a:r>
            <a:r>
              <a:rPr lang="en-ID" dirty="0" err="1"/>
              <a:t>terbanyak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18 </a:t>
            </a:r>
            <a:r>
              <a:rPr lang="en-ID" dirty="0" err="1"/>
              <a:t>juta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30-55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berlebih</a:t>
            </a:r>
            <a:r>
              <a:rPr lang="en-ID" dirty="0"/>
              <a:t> dan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10%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menoragia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Meningkat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30 </a:t>
            </a:r>
            <a:r>
              <a:rPr lang="en-ID" dirty="0" err="1"/>
              <a:t>tahun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GEJALA KLINIS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80 mL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lama </a:t>
            </a:r>
            <a:r>
              <a:rPr lang="en-ID" dirty="0" err="1"/>
              <a:t>dari</a:t>
            </a:r>
            <a:r>
              <a:rPr lang="en-ID" dirty="0"/>
              <a:t> normal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gumpalan-gumpalan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Anemia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gejala-gejala</a:t>
            </a:r>
            <a:r>
              <a:rPr lang="en-ID" dirty="0"/>
              <a:t> </a:t>
            </a:r>
            <a:r>
              <a:rPr lang="en-ID" dirty="0" err="1"/>
              <a:t>penyebab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059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DF82-AA8F-4F29-8015-8573A7E4E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7408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Etiologi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Organik</a:t>
            </a:r>
            <a:r>
              <a:rPr lang="en-ID" dirty="0"/>
              <a:t> : − </a:t>
            </a:r>
            <a:r>
              <a:rPr lang="en-ID" dirty="0" err="1"/>
              <a:t>Infeksi</a:t>
            </a:r>
            <a:r>
              <a:rPr lang="en-ID" dirty="0"/>
              <a:t> </a:t>
            </a:r>
            <a:r>
              <a:rPr lang="en-ID" dirty="0" err="1"/>
              <a:t>genitourinaria</a:t>
            </a:r>
            <a:r>
              <a:rPr lang="en-ID" dirty="0"/>
              <a:t> −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koagulasi</a:t>
            </a:r>
            <a:r>
              <a:rPr lang="en-ID" dirty="0"/>
              <a:t> (</a:t>
            </a:r>
            <a:r>
              <a:rPr lang="en-ID" dirty="0" err="1"/>
              <a:t>eg</a:t>
            </a:r>
            <a:r>
              <a:rPr lang="en-ID" dirty="0"/>
              <a:t>, </a:t>
            </a:r>
            <a:r>
              <a:rPr lang="en-ID" dirty="0" err="1"/>
              <a:t>penyakit</a:t>
            </a:r>
            <a:r>
              <a:rPr lang="en-ID" dirty="0"/>
              <a:t> von Willebrand, </a:t>
            </a:r>
            <a:r>
              <a:rPr lang="en-ID" dirty="0" err="1"/>
              <a:t>defesiensi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II,V,VII,IX, </a:t>
            </a:r>
            <a:r>
              <a:rPr lang="en-ID" dirty="0" err="1"/>
              <a:t>defefesiensi</a:t>
            </a:r>
            <a:r>
              <a:rPr lang="en-ID" dirty="0"/>
              <a:t> </a:t>
            </a:r>
            <a:r>
              <a:rPr lang="en-ID" dirty="0" err="1"/>
              <a:t>protrombin</a:t>
            </a:r>
            <a:r>
              <a:rPr lang="en-ID" dirty="0"/>
              <a:t>, ITP, </a:t>
            </a:r>
            <a:r>
              <a:rPr lang="en-ID" dirty="0" err="1"/>
              <a:t>tromboastenia</a:t>
            </a:r>
            <a:r>
              <a:rPr lang="en-ID" dirty="0"/>
              <a:t>) − </a:t>
            </a:r>
            <a:r>
              <a:rPr lang="en-ID" dirty="0" err="1"/>
              <a:t>Disfungsi</a:t>
            </a:r>
            <a:r>
              <a:rPr lang="en-ID" dirty="0"/>
              <a:t> organ </a:t>
            </a:r>
            <a:r>
              <a:rPr lang="en-ID" dirty="0" err="1"/>
              <a:t>hati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ginjal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terganggunya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faktor-faktor</a:t>
            </a:r>
            <a:r>
              <a:rPr lang="en-ID" dirty="0"/>
              <a:t> </a:t>
            </a:r>
            <a:r>
              <a:rPr lang="en-ID" dirty="0" err="1"/>
              <a:t>pembekuan</a:t>
            </a:r>
            <a:r>
              <a:rPr lang="en-ID" dirty="0"/>
              <a:t> dan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metabolisme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Endokrinologik</a:t>
            </a:r>
            <a:r>
              <a:rPr lang="en-ID" dirty="0"/>
              <a:t> : −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tiroid</a:t>
            </a:r>
            <a:r>
              <a:rPr lang="en-ID" dirty="0"/>
              <a:t> − </a:t>
            </a:r>
            <a:r>
              <a:rPr lang="en-ID" dirty="0" err="1"/>
              <a:t>Disfungsi</a:t>
            </a:r>
            <a:r>
              <a:rPr lang="en-ID" dirty="0"/>
              <a:t> </a:t>
            </a:r>
            <a:r>
              <a:rPr lang="en-ID" dirty="0" err="1"/>
              <a:t>kelenjar</a:t>
            </a:r>
            <a:r>
              <a:rPr lang="en-ID" dirty="0"/>
              <a:t> adrenal −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pituitari</a:t>
            </a:r>
            <a:r>
              <a:rPr lang="en-ID" dirty="0"/>
              <a:t> −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anovulatorik</a:t>
            </a:r>
            <a:r>
              <a:rPr lang="en-ID" dirty="0"/>
              <a:t> − PCOS − </a:t>
            </a:r>
            <a:r>
              <a:rPr lang="en-ID" dirty="0" err="1"/>
              <a:t>Obesitas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Anatomik</a:t>
            </a:r>
            <a:r>
              <a:rPr lang="en-ID" dirty="0"/>
              <a:t> : − Fibroid uterus − </a:t>
            </a:r>
            <a:r>
              <a:rPr lang="en-ID" dirty="0" err="1"/>
              <a:t>Mioma</a:t>
            </a:r>
            <a:r>
              <a:rPr lang="en-ID" dirty="0"/>
              <a:t> Uteri </a:t>
            </a:r>
            <a:r>
              <a:rPr lang="en-ID" dirty="0" err="1"/>
              <a:t>Mioma</a:t>
            </a:r>
            <a:r>
              <a:rPr lang="en-ID" dirty="0"/>
              <a:t> yang </a:t>
            </a:r>
            <a:r>
              <a:rPr lang="en-ID" dirty="0" err="1"/>
              <a:t>terletak</a:t>
            </a:r>
            <a:r>
              <a:rPr lang="en-ID" dirty="0"/>
              <a:t> pada </a:t>
            </a:r>
            <a:r>
              <a:rPr lang="en-ID" dirty="0" err="1"/>
              <a:t>dinding</a:t>
            </a:r>
            <a:r>
              <a:rPr lang="en-ID" dirty="0"/>
              <a:t> uterus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mengganggu</a:t>
            </a:r>
            <a:r>
              <a:rPr lang="en-ID" dirty="0"/>
              <a:t> </a:t>
            </a:r>
            <a:r>
              <a:rPr lang="en-ID" dirty="0" err="1"/>
              <a:t>kontraktilitas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, </a:t>
            </a:r>
            <a:r>
              <a:rPr lang="en-ID" dirty="0" err="1"/>
              <a:t>permukaan</a:t>
            </a:r>
            <a:r>
              <a:rPr lang="en-ID" dirty="0"/>
              <a:t> endometrium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luas</a:t>
            </a:r>
            <a:r>
              <a:rPr lang="en-ID" dirty="0"/>
              <a:t> dan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pembesaran</a:t>
            </a:r>
            <a:r>
              <a:rPr lang="en-ID" dirty="0"/>
              <a:t> </a:t>
            </a:r>
            <a:r>
              <a:rPr lang="en-ID" dirty="0" err="1"/>
              <a:t>pembuluh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berisiko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nekrosis</a:t>
            </a:r>
            <a:r>
              <a:rPr lang="en-ID" dirty="0"/>
              <a:t> − </a:t>
            </a:r>
            <a:r>
              <a:rPr lang="en-ID" dirty="0" err="1"/>
              <a:t>Polip</a:t>
            </a:r>
            <a:r>
              <a:rPr lang="en-ID" dirty="0"/>
              <a:t> endometrial − </a:t>
            </a:r>
            <a:r>
              <a:rPr lang="en-ID" dirty="0" err="1"/>
              <a:t>Hiperplasia</a:t>
            </a:r>
            <a:r>
              <a:rPr lang="en-ID" dirty="0"/>
              <a:t> endometrial • </a:t>
            </a:r>
            <a:r>
              <a:rPr lang="en-ID" dirty="0" err="1"/>
              <a:t>Iatrogenik</a:t>
            </a:r>
            <a:r>
              <a:rPr lang="en-ID" dirty="0"/>
              <a:t> −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kontrasepsi</a:t>
            </a:r>
            <a:r>
              <a:rPr lang="en-ID" dirty="0"/>
              <a:t> </a:t>
            </a:r>
            <a:r>
              <a:rPr lang="en-ID" dirty="0" err="1"/>
              <a:t>intrauterin</a:t>
            </a:r>
            <a:r>
              <a:rPr lang="en-ID" dirty="0"/>
              <a:t> −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steroid −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antikoagulan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7690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DC49B-F1B7-4972-B4B6-49BAEB6B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TATA LAKSANA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Tangani</a:t>
            </a:r>
            <a:r>
              <a:rPr lang="en-ID" dirty="0"/>
              <a:t> </a:t>
            </a:r>
            <a:r>
              <a:rPr lang="en-ID" dirty="0" err="1"/>
              <a:t>penyabab</a:t>
            </a:r>
            <a:r>
              <a:rPr lang="en-ID" dirty="0"/>
              <a:t> </a:t>
            </a:r>
            <a:r>
              <a:rPr lang="en-ID" dirty="0" err="1"/>
              <a:t>menoragia</a:t>
            </a:r>
            <a:r>
              <a:rPr lang="en-ID" dirty="0"/>
              <a:t> (</a:t>
            </a:r>
            <a:r>
              <a:rPr lang="en-ID" dirty="0" err="1"/>
              <a:t>pembedahan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, </a:t>
            </a:r>
            <a:r>
              <a:rPr lang="en-ID" dirty="0" err="1"/>
              <a:t>terapi</a:t>
            </a:r>
            <a:r>
              <a:rPr lang="en-ID" dirty="0"/>
              <a:t> hormonal)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Asam</a:t>
            </a:r>
            <a:r>
              <a:rPr lang="en-ID" dirty="0"/>
              <a:t> </a:t>
            </a:r>
            <a:r>
              <a:rPr lang="en-ID" dirty="0" err="1"/>
              <a:t>traneksamat</a:t>
            </a:r>
            <a:r>
              <a:rPr lang="en-ID" dirty="0"/>
              <a:t> (anti-</a:t>
            </a:r>
            <a:r>
              <a:rPr lang="en-ID" dirty="0" err="1"/>
              <a:t>fibrinolitik</a:t>
            </a:r>
            <a:r>
              <a:rPr lang="en-ID" dirty="0"/>
              <a:t>) 271 </a:t>
            </a:r>
            <a:r>
              <a:rPr lang="en-ID" dirty="0" err="1"/>
              <a:t>Bersifat</a:t>
            </a:r>
            <a:r>
              <a:rPr lang="en-ID" dirty="0"/>
              <a:t> inhibitor </a:t>
            </a:r>
            <a:r>
              <a:rPr lang="en-ID" dirty="0" err="1"/>
              <a:t>kompetitif</a:t>
            </a:r>
            <a:r>
              <a:rPr lang="en-ID" dirty="0"/>
              <a:t> pada </a:t>
            </a:r>
            <a:r>
              <a:rPr lang="en-ID" dirty="0" err="1"/>
              <a:t>aktivasi</a:t>
            </a:r>
            <a:r>
              <a:rPr lang="en-ID" dirty="0"/>
              <a:t> plasminogen, ESO :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pencernaan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OAINS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menekan</a:t>
            </a:r>
            <a:r>
              <a:rPr lang="en-ID" dirty="0"/>
              <a:t> </a:t>
            </a:r>
            <a:r>
              <a:rPr lang="en-ID" dirty="0" err="1"/>
              <a:t>pembentukan</a:t>
            </a:r>
            <a:r>
              <a:rPr lang="en-ID" dirty="0"/>
              <a:t> </a:t>
            </a:r>
            <a:r>
              <a:rPr lang="en-ID" dirty="0" err="1"/>
              <a:t>siklooksigenase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prostaglandin pada endometrium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ferosulfat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tranfusi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pendarahan</a:t>
            </a:r>
            <a:r>
              <a:rPr lang="en-ID" dirty="0"/>
              <a:t> </a:t>
            </a:r>
            <a:r>
              <a:rPr lang="en-ID" dirty="0" err="1"/>
              <a:t>hebat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PROGNOSIS → </a:t>
            </a:r>
            <a:r>
              <a:rPr lang="en-ID" dirty="0" err="1"/>
              <a:t>bonam</a:t>
            </a:r>
            <a:r>
              <a:rPr lang="en-ID" dirty="0"/>
              <a:t>,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etiologi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diatasi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KOMPLIKASI → </a:t>
            </a:r>
            <a:r>
              <a:rPr lang="en-ID" dirty="0" err="1"/>
              <a:t>syok</a:t>
            </a:r>
            <a:r>
              <a:rPr lang="en-ID" dirty="0"/>
              <a:t> </a:t>
            </a:r>
            <a:r>
              <a:rPr lang="en-ID" dirty="0" err="1"/>
              <a:t>hipovolemik</a:t>
            </a:r>
            <a:r>
              <a:rPr lang="en-ID" dirty="0"/>
              <a:t> pada </a:t>
            </a:r>
            <a:r>
              <a:rPr lang="en-ID" dirty="0" err="1"/>
              <a:t>pendarahan</a:t>
            </a:r>
            <a:r>
              <a:rPr lang="en-ID" dirty="0"/>
              <a:t> </a:t>
            </a:r>
            <a:r>
              <a:rPr lang="en-ID" dirty="0" err="1"/>
              <a:t>hebat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312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9E850-0160-4073-8E3C-C7C3E383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METRORAGIA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0CF19-AB96-4E48-A1AA-4CB8B707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DEFINISI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ireguler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masa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kata lain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biasanya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hubungannya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bercak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5575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BC769-C843-4C5D-BE8F-B98992834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ETIOLOGI </a:t>
            </a:r>
          </a:p>
          <a:p>
            <a:pPr marL="0" indent="0">
              <a:buNone/>
            </a:pPr>
            <a:r>
              <a:rPr lang="en-ID" dirty="0"/>
              <a:t>1. </a:t>
            </a:r>
            <a:r>
              <a:rPr lang="en-ID" dirty="0" err="1"/>
              <a:t>Metroragia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</a:t>
            </a:r>
          </a:p>
          <a:p>
            <a:pPr marL="514350" indent="-514350">
              <a:buAutoNum type="alphaLcPeriod"/>
            </a:pP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: • </a:t>
            </a:r>
            <a:r>
              <a:rPr lang="en-ID" dirty="0" err="1"/>
              <a:t>Polip</a:t>
            </a:r>
            <a:r>
              <a:rPr lang="en-ID" dirty="0"/>
              <a:t> </a:t>
            </a:r>
            <a:r>
              <a:rPr lang="en-ID" dirty="0" err="1"/>
              <a:t>servisis</a:t>
            </a:r>
            <a:r>
              <a:rPr lang="en-ID" dirty="0"/>
              <a:t> uteri • </a:t>
            </a:r>
            <a:r>
              <a:rPr lang="en-ID" dirty="0" err="1"/>
              <a:t>Erosia</a:t>
            </a:r>
            <a:r>
              <a:rPr lang="en-ID" dirty="0"/>
              <a:t> Uteri • </a:t>
            </a:r>
            <a:r>
              <a:rPr lang="en-ID" dirty="0" err="1"/>
              <a:t>Polip</a:t>
            </a:r>
            <a:r>
              <a:rPr lang="en-ID" dirty="0"/>
              <a:t> endometrium • </a:t>
            </a:r>
            <a:r>
              <a:rPr lang="en-ID" dirty="0" err="1"/>
              <a:t>Karsinoma</a:t>
            </a:r>
            <a:r>
              <a:rPr lang="en-ID" dirty="0"/>
              <a:t> </a:t>
            </a:r>
            <a:r>
              <a:rPr lang="en-ID" dirty="0" err="1"/>
              <a:t>serviks</a:t>
            </a:r>
            <a:r>
              <a:rPr lang="en-ID" dirty="0"/>
              <a:t> • </a:t>
            </a:r>
            <a:r>
              <a:rPr lang="en-ID" dirty="0" err="1"/>
              <a:t>Karsinoma</a:t>
            </a:r>
            <a:r>
              <a:rPr lang="en-ID" dirty="0"/>
              <a:t> </a:t>
            </a:r>
            <a:r>
              <a:rPr lang="en-ID" dirty="0" err="1"/>
              <a:t>korpus</a:t>
            </a:r>
            <a:r>
              <a:rPr lang="en-ID" dirty="0"/>
              <a:t> uteri • </a:t>
            </a:r>
            <a:r>
              <a:rPr lang="en-ID" dirty="0" err="1"/>
              <a:t>Radang</a:t>
            </a:r>
            <a:r>
              <a:rPr lang="en-ID" dirty="0"/>
              <a:t> ovarium • </a:t>
            </a:r>
            <a:r>
              <a:rPr lang="en-ID" dirty="0" err="1"/>
              <a:t>Tumor</a:t>
            </a:r>
            <a:r>
              <a:rPr lang="en-ID" dirty="0"/>
              <a:t> tuba </a:t>
            </a:r>
            <a:r>
              <a:rPr lang="en-ID" dirty="0" err="1"/>
              <a:t>falopii</a:t>
            </a:r>
            <a:r>
              <a:rPr lang="en-ID" dirty="0"/>
              <a:t> </a:t>
            </a:r>
          </a:p>
          <a:p>
            <a:pPr marL="514350" indent="-514350">
              <a:buAutoNum type="alphaLcPeriod"/>
            </a:pP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Disfungsional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uterus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hubungannya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.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dijumpai</a:t>
            </a:r>
            <a:r>
              <a:rPr lang="en-ID" dirty="0"/>
              <a:t> </a:t>
            </a:r>
            <a:r>
              <a:rPr lang="en-ID" dirty="0" err="1"/>
              <a:t>sewaktu</a:t>
            </a:r>
            <a:r>
              <a:rPr lang="en-ID" dirty="0"/>
              <a:t> masa </a:t>
            </a:r>
            <a:r>
              <a:rPr lang="en-ID" dirty="0" err="1"/>
              <a:t>permulaan</a:t>
            </a:r>
            <a:r>
              <a:rPr lang="en-ID" dirty="0"/>
              <a:t> dan masa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ovarium </a:t>
            </a:r>
          </a:p>
          <a:p>
            <a:pPr marL="0" indent="0">
              <a:buNone/>
            </a:pPr>
            <a:r>
              <a:rPr lang="en-ID" dirty="0"/>
              <a:t>2. </a:t>
            </a:r>
            <a:r>
              <a:rPr lang="en-ID" dirty="0" err="1"/>
              <a:t>Metroragia</a:t>
            </a:r>
            <a:r>
              <a:rPr lang="en-ID" dirty="0"/>
              <a:t> oleh Karena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</a:t>
            </a:r>
          </a:p>
          <a:p>
            <a:pPr marL="514350" indent="-514350">
              <a:buAutoNum type="alphaLcPeriod"/>
            </a:pP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ektopik</a:t>
            </a:r>
            <a:r>
              <a:rPr lang="en-ID" dirty="0"/>
              <a:t> </a:t>
            </a:r>
            <a:r>
              <a:rPr lang="en-ID" dirty="0" err="1"/>
              <a:t>terganggu</a:t>
            </a:r>
            <a:r>
              <a:rPr lang="en-ID" dirty="0"/>
              <a:t> </a:t>
            </a:r>
          </a:p>
          <a:p>
            <a:pPr marL="514350" indent="-514350">
              <a:buAutoNum type="alphaLcPeriod"/>
            </a:pPr>
            <a:r>
              <a:rPr lang="en-ID" dirty="0"/>
              <a:t>Abortus (</a:t>
            </a:r>
            <a:r>
              <a:rPr lang="en-ID" dirty="0" err="1"/>
              <a:t>imminens</a:t>
            </a:r>
            <a:r>
              <a:rPr lang="en-ID" dirty="0"/>
              <a:t>, </a:t>
            </a:r>
            <a:r>
              <a:rPr lang="en-ID" dirty="0" err="1"/>
              <a:t>insipiens</a:t>
            </a:r>
            <a:r>
              <a:rPr lang="en-ID" dirty="0"/>
              <a:t>, </a:t>
            </a:r>
            <a:r>
              <a:rPr lang="en-ID" dirty="0" err="1"/>
              <a:t>inkomplet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0259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E9A33-C87F-4AEE-8BE0-1EBB209FB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014"/>
            <a:ext cx="10515600" cy="6646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GEJALA KLINIS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teratur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•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flek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• Nyeri</a:t>
            </a:r>
          </a:p>
          <a:p>
            <a:pPr marL="0" indent="0">
              <a:buNone/>
            </a:pPr>
            <a:r>
              <a:rPr lang="en-ID" dirty="0"/>
              <a:t> • </a:t>
            </a:r>
            <a:r>
              <a:rPr lang="en-ID" dirty="0" err="1"/>
              <a:t>Tegang</a:t>
            </a:r>
            <a:r>
              <a:rPr lang="en-ID" dirty="0"/>
              <a:t> pada </a:t>
            </a:r>
            <a:r>
              <a:rPr lang="en-ID" dirty="0" err="1"/>
              <a:t>payudara</a:t>
            </a:r>
            <a:endParaRPr lang="en-ID" dirty="0"/>
          </a:p>
          <a:p>
            <a:endParaRPr lang="en-ID" dirty="0"/>
          </a:p>
          <a:p>
            <a:pPr marL="0" indent="0">
              <a:buNone/>
            </a:pPr>
            <a:r>
              <a:rPr lang="en-ID" dirty="0"/>
              <a:t>TATA LAKSANA </a:t>
            </a:r>
          </a:p>
          <a:p>
            <a:pPr marL="514350" indent="-514350">
              <a:buAutoNum type="arabicPeriod"/>
            </a:pPr>
            <a:r>
              <a:rPr lang="en-ID" dirty="0" err="1"/>
              <a:t>Istirahat</a:t>
            </a:r>
            <a:r>
              <a:rPr lang="en-ID" dirty="0"/>
              <a:t> baring </a:t>
            </a:r>
          </a:p>
          <a:p>
            <a:pPr marL="514350" indent="-514350">
              <a:buAutoNum type="arabicPeriod"/>
            </a:pP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ginekologi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uterus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abortus </a:t>
            </a:r>
            <a:r>
              <a:rPr lang="en-ID" dirty="0" err="1"/>
              <a:t>inkomplet</a:t>
            </a:r>
            <a:r>
              <a:rPr lang="en-ID" dirty="0"/>
              <a:t>, </a:t>
            </a:r>
            <a:r>
              <a:rPr lang="en-ID" dirty="0" err="1"/>
              <a:t>perdaraham</a:t>
            </a:r>
            <a:r>
              <a:rPr lang="en-ID" dirty="0"/>
              <a:t> </a:t>
            </a:r>
            <a:r>
              <a:rPr lang="en-ID" dirty="0" err="1"/>
              <a:t>sementara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dipengaruhi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hormone steroid.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: 	a. </a:t>
            </a:r>
            <a:r>
              <a:rPr lang="en-ID" dirty="0" err="1"/>
              <a:t>Estrogen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Tinggi </a:t>
            </a:r>
          </a:p>
          <a:p>
            <a:pPr marL="0" indent="0">
              <a:buNone/>
            </a:pPr>
            <a:r>
              <a:rPr lang="en-ID" dirty="0"/>
              <a:t>	b. </a:t>
            </a:r>
            <a:r>
              <a:rPr lang="en-ID" dirty="0" err="1"/>
              <a:t>Progesteron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074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B4D4C-4DF7-4749-8CB8-4A556C0A4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D" dirty="0"/>
              <a:t>AMENORRHEA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3769C-35AC-43CE-AF4D-3EADEED65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532436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DEFINISI </a:t>
            </a:r>
          </a:p>
          <a:p>
            <a:pPr marL="0" indent="0">
              <a:buNone/>
            </a:pPr>
            <a:r>
              <a:rPr lang="en-ID" dirty="0" err="1"/>
              <a:t>Amenore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abnormalitas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menstruasi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reproduktif</a:t>
            </a:r>
            <a:r>
              <a:rPr lang="en-ID" dirty="0"/>
              <a:t>. </a:t>
            </a:r>
            <a:r>
              <a:rPr lang="en-ID" dirty="0" err="1"/>
              <a:t>Amenore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pada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</a:t>
            </a:r>
          </a:p>
          <a:p>
            <a:pPr marL="514350" indent="-514350">
              <a:buAutoNum type="arabicPeriod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14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dan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kelamin</a:t>
            </a:r>
            <a:r>
              <a:rPr lang="en-ID" dirty="0"/>
              <a:t> </a:t>
            </a:r>
            <a:r>
              <a:rPr lang="en-ID" dirty="0" err="1"/>
              <a:t>sekunder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16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normal dan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kelamin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 </a:t>
            </a:r>
          </a:p>
          <a:p>
            <a:pPr marL="514350" indent="-514350">
              <a:buAutoNum type="arabicPeriod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sedikitnya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3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berturut-turut</a:t>
            </a:r>
            <a:r>
              <a:rPr lang="en-ID" dirty="0"/>
              <a:t> pada </a:t>
            </a:r>
            <a:r>
              <a:rPr lang="en-ID" dirty="0" err="1"/>
              <a:t>perempuan</a:t>
            </a:r>
            <a:r>
              <a:rPr lang="en-ID" dirty="0"/>
              <a:t> yang </a:t>
            </a:r>
            <a:r>
              <a:rPr lang="en-ID" dirty="0" err="1"/>
              <a:t>sebelumnya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haid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4784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1464</Words>
  <Application>Microsoft Office PowerPoint</Application>
  <PresentationFormat>Widescreen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Diagnosis Banding</vt:lpstr>
      <vt:lpstr>MENORRHAGIA</vt:lpstr>
      <vt:lpstr>PowerPoint Presentation</vt:lpstr>
      <vt:lpstr>PowerPoint Presentation</vt:lpstr>
      <vt:lpstr>PowerPoint Presentation</vt:lpstr>
      <vt:lpstr>METRORAGIA</vt:lpstr>
      <vt:lpstr>PowerPoint Presentation</vt:lpstr>
      <vt:lpstr>PowerPoint Presentation</vt:lpstr>
      <vt:lpstr>AMENORRHEA</vt:lpstr>
      <vt:lpstr>PowerPoint Presentation</vt:lpstr>
      <vt:lpstr>PowerPoint Presentation</vt:lpstr>
      <vt:lpstr>PowerPoint Presentation</vt:lpstr>
      <vt:lpstr>DYSMENORRHEA</vt:lpstr>
      <vt:lpstr>PowerPoint Presentation</vt:lpstr>
      <vt:lpstr>PowerPoint Presentation</vt:lpstr>
      <vt:lpstr>PowerPoint Presentation</vt:lpstr>
      <vt:lpstr>OLIGOMENORRHEA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Diagnosis Banding</dc:title>
  <dc:creator>jerin stella</dc:creator>
  <cp:lastModifiedBy>jerin stella</cp:lastModifiedBy>
  <cp:revision>8</cp:revision>
  <dcterms:created xsi:type="dcterms:W3CDTF">2021-04-14T17:33:13Z</dcterms:created>
  <dcterms:modified xsi:type="dcterms:W3CDTF">2021-04-14T18:54:08Z</dcterms:modified>
</cp:coreProperties>
</file>