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1" r:id="rId11"/>
    <p:sldId id="265" r:id="rId12"/>
    <p:sldId id="267" r:id="rId13"/>
    <p:sldId id="268" r:id="rId14"/>
    <p:sldId id="269" r:id="rId15"/>
    <p:sldId id="270" r:id="rId16"/>
    <p:sldId id="272" r:id="rId17"/>
    <p:sldId id="273" r:id="rId18"/>
    <p:sldId id="274" r:id="rId19"/>
    <p:sldId id="275" r:id="rId20"/>
    <p:sldId id="276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70" autoAdjust="0"/>
    <p:restoredTop sz="94660"/>
  </p:normalViewPr>
  <p:slideViewPr>
    <p:cSldViewPr snapToGrid="0">
      <p:cViewPr varScale="1">
        <p:scale>
          <a:sx n="84" d="100"/>
          <a:sy n="84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034BC6-E317-467F-9766-0886CCD758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86A50E-80BA-4EFB-B7AB-E16FFE67D3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1869A4-CF91-4613-8878-C27501283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587A-F2C3-4257-A12E-5BAFCC3D16A5}" type="datetimeFigureOut">
              <a:rPr lang="en-ID" smtClean="0"/>
              <a:t>15/04/2021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202967-606B-4C7F-9FB4-721DD6B39E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D46AD2-DB6E-4011-BDA2-15A2E03AB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D58E-90C4-45CF-811B-63F0D09AA10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28057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E633CC-2FE7-4B29-905D-DA6DDCA59F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E50F083-51E3-4F9A-B0DF-BFBC717F26B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5B4250-F386-449B-8869-C43DBB5B87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587A-F2C3-4257-A12E-5BAFCC3D16A5}" type="datetimeFigureOut">
              <a:rPr lang="en-ID" smtClean="0"/>
              <a:t>15/04/2021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7D38A9-1FF1-4ABA-8DC2-5C7A63944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E320E-C610-413F-A7FA-1374EAF40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D58E-90C4-45CF-811B-63F0D09AA10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662149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A40482-BD11-4A0C-B118-64E758A3EBE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830C651-EF91-421F-B8B2-E85DB87DE0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3D604A-04CD-44DB-9E12-98C96ADBA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587A-F2C3-4257-A12E-5BAFCC3D16A5}" type="datetimeFigureOut">
              <a:rPr lang="en-ID" smtClean="0"/>
              <a:t>15/04/2021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F90A36-ECE7-4245-BD8A-D66FFFA31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608F3B-F0C7-403D-A91C-E698F7C8CB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D58E-90C4-45CF-811B-63F0D09AA10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022235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081ABE-6E7F-4C40-B8C3-9FF475386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C84605-BC6A-44B1-97ED-E39C201EF27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4099C6B-03BA-46E7-BE0D-10B3F78458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587A-F2C3-4257-A12E-5BAFCC3D16A5}" type="datetimeFigureOut">
              <a:rPr lang="en-ID" smtClean="0"/>
              <a:t>15/04/2021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CBA82-EF66-427D-A750-00D6012522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98AA1-9EEB-46BE-8BAC-8E9804787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D58E-90C4-45CF-811B-63F0D09AA10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242426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F5D15-0DCF-48D1-ABD7-D0E62B7F20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30B81E2-8AE4-423F-BC3E-82398DFFF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2D6369-9744-4AB4-AC42-E31E7BE58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587A-F2C3-4257-A12E-5BAFCC3D16A5}" type="datetimeFigureOut">
              <a:rPr lang="en-ID" smtClean="0"/>
              <a:t>15/04/2021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31724D-E8C7-43B4-B4BB-307C98253B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317DF6-1B19-4418-B600-C1826B7AE3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D58E-90C4-45CF-811B-63F0D09AA10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488748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E840D-594C-424A-B5CE-A143BF1EFE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DE83D3-DFB6-4D53-8AD6-1E4677799D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8B0107-5754-4FF5-9BFC-1C6AE809E1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FD7E2A-148C-44BA-B126-B784AE0560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587A-F2C3-4257-A12E-5BAFCC3D16A5}" type="datetimeFigureOut">
              <a:rPr lang="en-ID" smtClean="0"/>
              <a:t>15/04/2021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62F6F4C-D412-4FAC-AE7B-43A2A0648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B473C6-DC3D-45E5-9F61-42034BA2A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D58E-90C4-45CF-811B-63F0D09AA10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759852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88B648-9CA4-4C12-B4C2-0A0513171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57A7C13-132F-4D48-8319-20A0460885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5FCCDD-12B6-400F-A120-D55F8F77C0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19B9BE1-CECC-416F-BE49-BBB1ACE3CB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2EC251C-EA39-4110-9E6A-2ABE2F5BFD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77A4C52-F8F2-43AB-9583-EF0BF0646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587A-F2C3-4257-A12E-5BAFCC3D16A5}" type="datetimeFigureOut">
              <a:rPr lang="en-ID" smtClean="0"/>
              <a:t>15/04/2021</a:t>
            </a:fld>
            <a:endParaRPr lang="en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01D706-7B5D-49D1-851E-26A6C3FC65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20696D-B3A1-4194-A2AB-0C1CADE92C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D58E-90C4-45CF-811B-63F0D09AA10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201468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B86FC5-3208-48FD-8728-42765C151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9E6AB2-FE1E-4FF0-9E0F-0EF895FC57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587A-F2C3-4257-A12E-5BAFCC3D16A5}" type="datetimeFigureOut">
              <a:rPr lang="en-ID" smtClean="0"/>
              <a:t>15/04/2021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E667B2-726F-43E7-A92E-70F461386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1C8AD9-C7E5-4984-B366-7B36F63E0E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D58E-90C4-45CF-811B-63F0D09AA10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570309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C9B12F4-D13D-4D28-A909-1A60758A04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587A-F2C3-4257-A12E-5BAFCC3D16A5}" type="datetimeFigureOut">
              <a:rPr lang="en-ID" smtClean="0"/>
              <a:t>15/04/2021</a:t>
            </a:fld>
            <a:endParaRPr lang="en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EE5E553-EFD8-44C2-BAD5-BCF1BA6F49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D0824EA-A477-4CEB-B463-1332F1C049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D58E-90C4-45CF-811B-63F0D09AA10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795110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F05A7A-435E-4EE4-B637-5A208B4BA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87A450-5D51-4104-9A6F-7A1F8E5CA6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E396F2-5CCA-414C-B689-8D16A604238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4D881F-1281-4D53-9F93-32EE795F03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587A-F2C3-4257-A12E-5BAFCC3D16A5}" type="datetimeFigureOut">
              <a:rPr lang="en-ID" smtClean="0"/>
              <a:t>15/04/2021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15AA7D-D5F2-4918-BBE1-EB7C475E02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395F885-007D-4759-9D53-10B1343011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D58E-90C4-45CF-811B-63F0D09AA10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228352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EB5576-AEE1-4BD2-89E2-C0262F469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7453F90-2264-4976-A7DB-4E4428EC33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217285-A733-4555-8987-EB3A26B3D8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22A08A-F3A9-4381-8DDB-4B9231ACE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D587A-F2C3-4257-A12E-5BAFCC3D16A5}" type="datetimeFigureOut">
              <a:rPr lang="en-ID" smtClean="0"/>
              <a:t>15/04/2021</a:t>
            </a:fld>
            <a:endParaRPr lang="en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543EA7-A4B7-4130-BF0D-52D215B411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2D3577-ABC9-4B3F-A47C-3308A11A36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93D58E-90C4-45CF-811B-63F0D09AA10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201919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31B161-2663-43C8-AB61-BEDDC64F2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E4A5A04-C65F-413B-A39F-D579166D63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28E63D-3F58-4A7B-A40F-7B0BDA413E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D587A-F2C3-4257-A12E-5BAFCC3D16A5}" type="datetimeFigureOut">
              <a:rPr lang="en-ID" smtClean="0"/>
              <a:t>15/04/2021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49DD07-5925-49B2-ADF1-22645AD4761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F3AC4F-35EC-40F6-B11F-DFEE269E19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93D58E-90C4-45CF-811B-63F0D09AA10D}" type="slidenum">
              <a:rPr lang="en-ID" smtClean="0"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394922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2EE442-DFB5-4784-83F0-F80129F55B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Diagnosis Banding</a:t>
            </a:r>
            <a:endParaRPr lang="en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BF5F1A5-F9CF-412E-B65B-8669E4BD8CD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Jerin Stella </a:t>
            </a:r>
          </a:p>
          <a:p>
            <a:r>
              <a:rPr lang="en-US" dirty="0"/>
              <a:t>1810211073 </a:t>
            </a:r>
          </a:p>
          <a:p>
            <a:r>
              <a:rPr lang="en-US" dirty="0"/>
              <a:t>Tutorial C1 Blok RPS </a:t>
            </a:r>
            <a:r>
              <a:rPr lang="en-US" dirty="0" err="1"/>
              <a:t>Mgg</a:t>
            </a:r>
            <a:r>
              <a:rPr lang="en-US"/>
              <a:t> 1</a:t>
            </a:r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129922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DF7296-22DE-4F2B-8FBE-6487B9E3B6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4800"/>
            <a:ext cx="10515600" cy="65532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dirty="0"/>
              <a:t>EPIDEMIOLOGI </a:t>
            </a:r>
          </a:p>
          <a:p>
            <a:pPr marL="0" indent="0">
              <a:buNone/>
            </a:pPr>
            <a:r>
              <a:rPr lang="en-ID" dirty="0"/>
              <a:t>• </a:t>
            </a:r>
            <a:r>
              <a:rPr lang="en-ID" dirty="0" err="1"/>
              <a:t>Insiden</a:t>
            </a:r>
            <a:r>
              <a:rPr lang="en-ID" dirty="0"/>
              <a:t> </a:t>
            </a:r>
            <a:r>
              <a:rPr lang="en-ID" dirty="0" err="1"/>
              <a:t>amenore</a:t>
            </a:r>
            <a:r>
              <a:rPr lang="en-ID" dirty="0"/>
              <a:t> primer di US &lt; 1 % </a:t>
            </a:r>
          </a:p>
          <a:p>
            <a:pPr marL="0" indent="0">
              <a:buNone/>
            </a:pPr>
            <a:r>
              <a:rPr lang="en-ID" dirty="0"/>
              <a:t>• </a:t>
            </a:r>
            <a:r>
              <a:rPr lang="en-ID" dirty="0" err="1"/>
              <a:t>Sekitar</a:t>
            </a:r>
            <a:r>
              <a:rPr lang="en-ID" dirty="0"/>
              <a:t> 5-7% </a:t>
            </a:r>
            <a:r>
              <a:rPr lang="en-ID" dirty="0" err="1"/>
              <a:t>perempuan</a:t>
            </a:r>
            <a:r>
              <a:rPr lang="en-ID" dirty="0"/>
              <a:t> yang </a:t>
            </a:r>
            <a:r>
              <a:rPr lang="en-ID" dirty="0" err="1"/>
              <a:t>sedang</a:t>
            </a:r>
            <a:r>
              <a:rPr lang="en-ID" dirty="0"/>
              <a:t> </a:t>
            </a:r>
            <a:r>
              <a:rPr lang="en-ID" dirty="0" err="1"/>
              <a:t>menstruasi</a:t>
            </a:r>
            <a:r>
              <a:rPr lang="en-ID" dirty="0"/>
              <a:t> </a:t>
            </a:r>
            <a:r>
              <a:rPr lang="en-ID" dirty="0" err="1"/>
              <a:t>pernah</a:t>
            </a:r>
            <a:r>
              <a:rPr lang="en-ID" dirty="0"/>
              <a:t> </a:t>
            </a:r>
            <a:r>
              <a:rPr lang="en-ID" dirty="0" err="1"/>
              <a:t>mengalami</a:t>
            </a:r>
            <a:r>
              <a:rPr lang="en-ID" dirty="0"/>
              <a:t> </a:t>
            </a:r>
            <a:r>
              <a:rPr lang="en-ID" dirty="0" err="1"/>
              <a:t>amenore</a:t>
            </a:r>
            <a:r>
              <a:rPr lang="en-ID" dirty="0"/>
              <a:t> </a:t>
            </a:r>
            <a:r>
              <a:rPr lang="en-ID" dirty="0" err="1"/>
              <a:t>sekunder</a:t>
            </a:r>
            <a:r>
              <a:rPr lang="en-ID" dirty="0"/>
              <a:t> </a:t>
            </a:r>
            <a:r>
              <a:rPr lang="en-ID" dirty="0" err="1"/>
              <a:t>selama</a:t>
            </a:r>
            <a:r>
              <a:rPr lang="en-ID" dirty="0"/>
              <a:t> 3 </a:t>
            </a:r>
            <a:r>
              <a:rPr lang="en-ID" dirty="0" err="1"/>
              <a:t>bulan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• </a:t>
            </a:r>
            <a:r>
              <a:rPr lang="en-ID" dirty="0" err="1"/>
              <a:t>Meningkat</a:t>
            </a:r>
            <a:r>
              <a:rPr lang="en-ID" dirty="0"/>
              <a:t> pada </a:t>
            </a:r>
            <a:r>
              <a:rPr lang="en-ID" dirty="0" err="1"/>
              <a:t>anak</a:t>
            </a:r>
            <a:r>
              <a:rPr lang="en-ID" dirty="0"/>
              <a:t> yang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obesitas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• </a:t>
            </a:r>
            <a:r>
              <a:rPr lang="en-ID" dirty="0" err="1"/>
              <a:t>Meningkat</a:t>
            </a:r>
            <a:r>
              <a:rPr lang="en-ID" dirty="0"/>
              <a:t> pada </a:t>
            </a:r>
            <a:r>
              <a:rPr lang="en-ID" dirty="0" err="1"/>
              <a:t>anak</a:t>
            </a:r>
            <a:r>
              <a:rPr lang="en-ID" dirty="0"/>
              <a:t> yang </a:t>
            </a:r>
            <a:r>
              <a:rPr lang="en-ID" dirty="0" err="1"/>
              <a:t>terpapar</a:t>
            </a:r>
            <a:r>
              <a:rPr lang="en-ID" dirty="0"/>
              <a:t> </a:t>
            </a:r>
            <a:r>
              <a:rPr lang="en-ID" dirty="0" err="1"/>
              <a:t>toksik</a:t>
            </a: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r>
              <a:rPr lang="en-ID" dirty="0"/>
              <a:t>FAKTOR RISIKO </a:t>
            </a:r>
          </a:p>
          <a:p>
            <a:pPr marL="0" indent="0">
              <a:buNone/>
            </a:pPr>
            <a:r>
              <a:rPr lang="en-ID" dirty="0"/>
              <a:t>• </a:t>
            </a:r>
            <a:r>
              <a:rPr lang="en-ID" dirty="0" err="1"/>
              <a:t>Riwayat</a:t>
            </a:r>
            <a:r>
              <a:rPr lang="en-ID" dirty="0"/>
              <a:t> </a:t>
            </a:r>
            <a:r>
              <a:rPr lang="en-ID" dirty="0" err="1"/>
              <a:t>Keluarga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• </a:t>
            </a:r>
            <a:r>
              <a:rPr lang="en-ID" dirty="0" err="1"/>
              <a:t>Obesitas</a:t>
            </a:r>
            <a:r>
              <a:rPr lang="en-ID" dirty="0"/>
              <a:t>, </a:t>
            </a:r>
            <a:r>
              <a:rPr lang="en-ID" dirty="0" err="1"/>
              <a:t>anoreksia</a:t>
            </a:r>
            <a:r>
              <a:rPr lang="en-ID" dirty="0"/>
              <a:t>, bulimia </a:t>
            </a:r>
          </a:p>
          <a:p>
            <a:pPr marL="0" indent="0">
              <a:buNone/>
            </a:pPr>
            <a:r>
              <a:rPr lang="en-ID" dirty="0"/>
              <a:t>• </a:t>
            </a:r>
            <a:r>
              <a:rPr lang="en-ID" dirty="0" err="1"/>
              <a:t>Latihan</a:t>
            </a:r>
            <a:r>
              <a:rPr lang="en-ID" dirty="0"/>
              <a:t> </a:t>
            </a:r>
            <a:r>
              <a:rPr lang="en-ID" dirty="0" err="1"/>
              <a:t>fisik</a:t>
            </a:r>
            <a:r>
              <a:rPr lang="en-ID" dirty="0"/>
              <a:t> </a:t>
            </a:r>
            <a:r>
              <a:rPr lang="en-ID" dirty="0" err="1"/>
              <a:t>tinggi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• </a:t>
            </a:r>
            <a:r>
              <a:rPr lang="en-ID" dirty="0" err="1"/>
              <a:t>Penggunaan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steroid </a:t>
            </a:r>
            <a:r>
              <a:rPr lang="en-ID" dirty="0" err="1"/>
              <a:t>terlalu</a:t>
            </a:r>
            <a:r>
              <a:rPr lang="en-ID" dirty="0"/>
              <a:t> lama</a:t>
            </a:r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2929173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19BA73-EBD5-4130-A7CF-1D4345C934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0293" y="240323"/>
            <a:ext cx="4976446" cy="63773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dirty="0"/>
              <a:t>ETIOLOGI </a:t>
            </a:r>
          </a:p>
          <a:p>
            <a:pPr marL="0" indent="0">
              <a:buNone/>
            </a:pPr>
            <a:r>
              <a:rPr lang="en-ID" dirty="0" err="1"/>
              <a:t>Kehamilan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penyebab</a:t>
            </a:r>
            <a:r>
              <a:rPr lang="en-ID" dirty="0"/>
              <a:t> </a:t>
            </a:r>
            <a:r>
              <a:rPr lang="en-ID" dirty="0" err="1"/>
              <a:t>utama</a:t>
            </a:r>
            <a:r>
              <a:rPr lang="en-ID" dirty="0"/>
              <a:t> </a:t>
            </a:r>
            <a:r>
              <a:rPr lang="en-ID" dirty="0" err="1"/>
              <a:t>terbanyak</a:t>
            </a:r>
            <a:r>
              <a:rPr lang="en-ID" dirty="0"/>
              <a:t> pada amenorrhea dan </a:t>
            </a:r>
            <a:r>
              <a:rPr lang="en-ID" dirty="0" err="1"/>
              <a:t>harus</a:t>
            </a:r>
            <a:r>
              <a:rPr lang="en-ID" dirty="0"/>
              <a:t> </a:t>
            </a:r>
            <a:r>
              <a:rPr lang="en-ID" dirty="0" err="1"/>
              <a:t>dipikirkan</a:t>
            </a:r>
            <a:r>
              <a:rPr lang="en-ID" dirty="0"/>
              <a:t> </a:t>
            </a:r>
            <a:r>
              <a:rPr lang="en-ID" dirty="0" err="1"/>
              <a:t>apabila</a:t>
            </a:r>
            <a:r>
              <a:rPr lang="en-ID" dirty="0"/>
              <a:t> </a:t>
            </a:r>
            <a:r>
              <a:rPr lang="en-ID" dirty="0" err="1"/>
              <a:t>mengevaluasi</a:t>
            </a:r>
            <a:r>
              <a:rPr lang="en-ID" dirty="0"/>
              <a:t> </a:t>
            </a:r>
            <a:r>
              <a:rPr lang="en-ID" dirty="0" err="1"/>
              <a:t>pasien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amenorrhea. Amenorrhea </a:t>
            </a:r>
            <a:r>
              <a:rPr lang="en-ID" dirty="0" err="1"/>
              <a:t>sendiri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hal</a:t>
            </a:r>
            <a:r>
              <a:rPr lang="en-ID" dirty="0"/>
              <a:t> yang normal </a:t>
            </a:r>
            <a:r>
              <a:rPr lang="en-ID" dirty="0" err="1"/>
              <a:t>ditemui</a:t>
            </a:r>
            <a:r>
              <a:rPr lang="en-ID" dirty="0"/>
              <a:t> pada </a:t>
            </a:r>
            <a:r>
              <a:rPr lang="en-ID" dirty="0" err="1"/>
              <a:t>perempuan</a:t>
            </a:r>
            <a:r>
              <a:rPr lang="en-ID" dirty="0"/>
              <a:t> </a:t>
            </a:r>
            <a:r>
              <a:rPr lang="en-ID" dirty="0" err="1"/>
              <a:t>sebelum</a:t>
            </a:r>
            <a:r>
              <a:rPr lang="en-ID" dirty="0"/>
              <a:t> </a:t>
            </a:r>
            <a:r>
              <a:rPr lang="en-ID" dirty="0" err="1"/>
              <a:t>pubertas</a:t>
            </a:r>
            <a:r>
              <a:rPr lang="en-ID" dirty="0"/>
              <a:t>, pada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, </a:t>
            </a:r>
            <a:r>
              <a:rPr lang="en-ID" dirty="0" err="1"/>
              <a:t>laktasi</a:t>
            </a:r>
            <a:r>
              <a:rPr lang="en-ID" dirty="0"/>
              <a:t>, dan </a:t>
            </a:r>
            <a:r>
              <a:rPr lang="en-ID" dirty="0" err="1"/>
              <a:t>setelah</a:t>
            </a:r>
            <a:r>
              <a:rPr lang="en-ID" dirty="0"/>
              <a:t> menopause. </a:t>
            </a:r>
            <a:r>
              <a:rPr lang="en-ID" dirty="0" err="1"/>
              <a:t>Penyebab-penyebab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amenorrhea primer </a:t>
            </a:r>
            <a:r>
              <a:rPr lang="en-ID" dirty="0" err="1"/>
              <a:t>dansekunder</a:t>
            </a:r>
            <a:r>
              <a:rPr lang="en-ID" dirty="0"/>
              <a:t> dan </a:t>
            </a:r>
            <a:r>
              <a:rPr lang="en-ID" dirty="0" err="1"/>
              <a:t>frekuensinya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dilihatpada</a:t>
            </a:r>
            <a:r>
              <a:rPr lang="en-ID" dirty="0"/>
              <a:t> </a:t>
            </a:r>
            <a:r>
              <a:rPr lang="en-ID" dirty="0" err="1"/>
              <a:t>kedua</a:t>
            </a:r>
            <a:r>
              <a:rPr lang="en-ID" dirty="0"/>
              <a:t> </a:t>
            </a:r>
            <a:r>
              <a:rPr lang="en-ID" dirty="0" err="1"/>
              <a:t>tabeldibawah</a:t>
            </a:r>
            <a:r>
              <a:rPr lang="en-ID" dirty="0"/>
              <a:t> </a:t>
            </a:r>
            <a:r>
              <a:rPr lang="en-ID" dirty="0" err="1"/>
              <a:t>ini</a:t>
            </a:r>
            <a:endParaRPr lang="en-ID" dirty="0"/>
          </a:p>
          <a:p>
            <a:pPr marL="0" indent="0">
              <a:buNone/>
            </a:pPr>
            <a:endParaRPr lang="en-ID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EFC7E0C-3BE7-4AC9-8ABC-B8DDE05B07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35717" y="609511"/>
            <a:ext cx="5785543" cy="3892333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AFEBBE3F-4ADB-4D28-B9E6-86DA9E7F4A2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2271" y="4361167"/>
            <a:ext cx="5825260" cy="1098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911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C89866-D3CE-439F-BCD8-F05F7A216E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85800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D" dirty="0"/>
              <a:t>KLASIFIKASI </a:t>
            </a:r>
          </a:p>
          <a:p>
            <a:pPr marL="0" indent="0">
              <a:buNone/>
            </a:pPr>
            <a:r>
              <a:rPr lang="en-ID" dirty="0"/>
              <a:t>Amenorrhea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harfiah</a:t>
            </a:r>
            <a:r>
              <a:rPr lang="en-ID" dirty="0"/>
              <a:t> </a:t>
            </a:r>
            <a:r>
              <a:rPr lang="en-ID" dirty="0" err="1"/>
              <a:t>didefinisikan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menstruasi</a:t>
            </a:r>
            <a:r>
              <a:rPr lang="en-ID" dirty="0"/>
              <a:t>. </a:t>
            </a:r>
            <a:r>
              <a:rPr lang="en-ID" dirty="0" err="1"/>
              <a:t>Dibagi</a:t>
            </a:r>
            <a:r>
              <a:rPr lang="en-ID" dirty="0"/>
              <a:t> 2 </a:t>
            </a:r>
            <a:r>
              <a:rPr lang="en-ID" dirty="0" err="1"/>
              <a:t>macam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amenorrhea primer dan </a:t>
            </a:r>
            <a:r>
              <a:rPr lang="en-ID" dirty="0" err="1"/>
              <a:t>sekunder</a:t>
            </a:r>
            <a:r>
              <a:rPr lang="en-ID" dirty="0"/>
              <a:t> : </a:t>
            </a:r>
          </a:p>
          <a:p>
            <a:pPr marL="0" indent="0">
              <a:buNone/>
            </a:pPr>
            <a:r>
              <a:rPr lang="en-ID" dirty="0"/>
              <a:t>• Amenorrhea Primer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klinis</a:t>
            </a:r>
            <a:r>
              <a:rPr lang="en-ID" dirty="0"/>
              <a:t> </a:t>
            </a:r>
            <a:r>
              <a:rPr lang="en-ID" dirty="0" err="1"/>
              <a:t>didefinisikan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menstruasi</a:t>
            </a:r>
            <a:r>
              <a:rPr lang="en-ID" dirty="0"/>
              <a:t> pada </a:t>
            </a:r>
            <a:r>
              <a:rPr lang="en-ID" dirty="0" err="1"/>
              <a:t>usia</a:t>
            </a:r>
            <a:r>
              <a:rPr lang="en-ID" dirty="0"/>
              <a:t> 13 </a:t>
            </a:r>
            <a:r>
              <a:rPr lang="en-ID" dirty="0" err="1"/>
              <a:t>tahun</a:t>
            </a:r>
            <a:r>
              <a:rPr lang="en-ID" dirty="0"/>
              <a:t> 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disertai</a:t>
            </a:r>
            <a:r>
              <a:rPr lang="en-ID" dirty="0"/>
              <a:t> </a:t>
            </a:r>
            <a:r>
              <a:rPr lang="en-ID" dirty="0" err="1"/>
              <a:t>pertumbuhan</a:t>
            </a:r>
            <a:r>
              <a:rPr lang="en-ID" dirty="0"/>
              <a:t> normal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perkembangan</a:t>
            </a:r>
            <a:r>
              <a:rPr lang="en-ID" dirty="0"/>
              <a:t> </a:t>
            </a:r>
            <a:r>
              <a:rPr lang="en-ID" dirty="0" err="1"/>
              <a:t>seksual</a:t>
            </a:r>
            <a:r>
              <a:rPr lang="en-ID" dirty="0"/>
              <a:t> </a:t>
            </a:r>
            <a:r>
              <a:rPr lang="en-ID" dirty="0" err="1"/>
              <a:t>sekunder</a:t>
            </a:r>
            <a:r>
              <a:rPr lang="en-ID" dirty="0"/>
              <a:t>,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menstruasi</a:t>
            </a:r>
            <a:r>
              <a:rPr lang="en-ID" dirty="0"/>
              <a:t> pada </a:t>
            </a:r>
            <a:r>
              <a:rPr lang="en-ID" dirty="0" err="1"/>
              <a:t>usia</a:t>
            </a:r>
            <a:r>
              <a:rPr lang="en-ID" dirty="0"/>
              <a:t> 15 </a:t>
            </a:r>
            <a:r>
              <a:rPr lang="en-ID" dirty="0" err="1"/>
              <a:t>tahun</a:t>
            </a:r>
            <a:r>
              <a:rPr lang="en-ID" dirty="0"/>
              <a:t> yang </a:t>
            </a:r>
            <a:r>
              <a:rPr lang="en-ID" dirty="0" err="1"/>
              <a:t>disertai</a:t>
            </a:r>
            <a:r>
              <a:rPr lang="en-ID" dirty="0"/>
              <a:t> </a:t>
            </a:r>
            <a:r>
              <a:rPr lang="en-ID" dirty="0" err="1"/>
              <a:t>pertumbuhan</a:t>
            </a:r>
            <a:r>
              <a:rPr lang="en-ID" dirty="0"/>
              <a:t> yang normal dan </a:t>
            </a:r>
            <a:r>
              <a:rPr lang="en-ID" dirty="0" err="1"/>
              <a:t>perkembangan</a:t>
            </a:r>
            <a:r>
              <a:rPr lang="en-ID" dirty="0"/>
              <a:t> </a:t>
            </a:r>
            <a:r>
              <a:rPr lang="en-ID" dirty="0" err="1"/>
              <a:t>seksual</a:t>
            </a:r>
            <a:r>
              <a:rPr lang="en-ID" dirty="0"/>
              <a:t> </a:t>
            </a:r>
            <a:r>
              <a:rPr lang="en-ID" dirty="0" err="1"/>
              <a:t>sekunder</a:t>
            </a:r>
            <a:r>
              <a:rPr lang="en-ID" dirty="0"/>
              <a:t>. </a:t>
            </a:r>
          </a:p>
          <a:p>
            <a:pPr marL="0" indent="0">
              <a:buNone/>
            </a:pPr>
            <a:r>
              <a:rPr lang="en-ID" dirty="0"/>
              <a:t>• Amenorrhea </a:t>
            </a:r>
            <a:r>
              <a:rPr lang="en-ID" dirty="0" err="1"/>
              <a:t>Sekunder</a:t>
            </a:r>
            <a:r>
              <a:rPr lang="en-ID" dirty="0"/>
              <a:t>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klinis</a:t>
            </a:r>
            <a:r>
              <a:rPr lang="en-ID" dirty="0"/>
              <a:t> </a:t>
            </a:r>
            <a:r>
              <a:rPr lang="en-ID" dirty="0" err="1"/>
              <a:t>didefinisikan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menstruasi</a:t>
            </a:r>
            <a:r>
              <a:rPr lang="en-ID" dirty="0"/>
              <a:t> </a:t>
            </a:r>
            <a:r>
              <a:rPr lang="en-ID" dirty="0" err="1"/>
              <a:t>selama</a:t>
            </a:r>
            <a:r>
              <a:rPr lang="en-ID" dirty="0"/>
              <a:t> interval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3 </a:t>
            </a:r>
            <a:r>
              <a:rPr lang="en-ID" dirty="0" err="1"/>
              <a:t>siklus</a:t>
            </a:r>
            <a:r>
              <a:rPr lang="en-ID" dirty="0"/>
              <a:t>, </a:t>
            </a:r>
            <a:r>
              <a:rPr lang="en-ID" dirty="0" err="1"/>
              <a:t>atau</a:t>
            </a:r>
            <a:r>
              <a:rPr lang="en-ID" dirty="0"/>
              <a:t> 6 </a:t>
            </a:r>
            <a:r>
              <a:rPr lang="en-ID" dirty="0" err="1"/>
              <a:t>bulan</a:t>
            </a:r>
            <a:r>
              <a:rPr lang="en-ID" dirty="0"/>
              <a:t> </a:t>
            </a:r>
            <a:r>
              <a:rPr lang="en-ID" dirty="0" err="1"/>
              <a:t>berturut-turut</a:t>
            </a:r>
            <a:r>
              <a:rPr lang="en-ID" dirty="0"/>
              <a:t> pada </a:t>
            </a:r>
            <a:r>
              <a:rPr lang="en-ID" dirty="0" err="1"/>
              <a:t>wanita</a:t>
            </a:r>
            <a:r>
              <a:rPr lang="en-ID" dirty="0"/>
              <a:t> yang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mengalami</a:t>
            </a:r>
            <a:r>
              <a:rPr lang="en-ID" dirty="0"/>
              <a:t> </a:t>
            </a:r>
            <a:r>
              <a:rPr lang="en-ID" dirty="0" err="1"/>
              <a:t>menstruasi</a:t>
            </a:r>
            <a:r>
              <a:rPr lang="en-ID" dirty="0"/>
              <a:t> </a:t>
            </a:r>
            <a:r>
              <a:rPr lang="en-ID" dirty="0" err="1"/>
              <a:t>sebelumnya</a:t>
            </a:r>
            <a:r>
              <a:rPr lang="en-ID" dirty="0"/>
              <a:t>.</a:t>
            </a:r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r>
              <a:rPr lang="en-ID" dirty="0"/>
              <a:t>GEJALA DAN TANDA KLINIS </a:t>
            </a:r>
          </a:p>
          <a:p>
            <a:pPr marL="0" indent="0">
              <a:buNone/>
            </a:pPr>
            <a:r>
              <a:rPr lang="en-ID" dirty="0"/>
              <a:t>• </a:t>
            </a:r>
            <a:r>
              <a:rPr lang="en-ID" dirty="0" err="1"/>
              <a:t>Amenore</a:t>
            </a:r>
            <a:r>
              <a:rPr lang="en-ID" dirty="0"/>
              <a:t> primer </a:t>
            </a:r>
            <a:r>
              <a:rPr lang="en-ID" dirty="0" err="1"/>
              <a:t>ditandai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menarche yang </a:t>
            </a:r>
            <a:r>
              <a:rPr lang="en-ID" dirty="0" err="1"/>
              <a:t>lambat</a:t>
            </a:r>
            <a:r>
              <a:rPr lang="en-ID" dirty="0"/>
              <a:t> (</a:t>
            </a:r>
            <a:r>
              <a:rPr lang="en-ID" dirty="0" err="1"/>
              <a:t>biasanya</a:t>
            </a:r>
            <a:r>
              <a:rPr lang="en-ID" dirty="0"/>
              <a:t> 14 </a:t>
            </a:r>
            <a:r>
              <a:rPr lang="en-ID" dirty="0" err="1"/>
              <a:t>tahun</a:t>
            </a:r>
            <a:r>
              <a:rPr lang="en-ID" dirty="0"/>
              <a:t> </a:t>
            </a:r>
            <a:r>
              <a:rPr lang="en-ID" dirty="0" err="1"/>
              <a:t>baru</a:t>
            </a:r>
            <a:r>
              <a:rPr lang="en-ID" dirty="0"/>
              <a:t> menarche) dan </a:t>
            </a:r>
            <a:r>
              <a:rPr lang="en-ID" dirty="0" err="1"/>
              <a:t>pertumbuhan</a:t>
            </a:r>
            <a:r>
              <a:rPr lang="en-ID" dirty="0"/>
              <a:t> dan </a:t>
            </a:r>
            <a:r>
              <a:rPr lang="en-ID" dirty="0" err="1"/>
              <a:t>perkembangan</a:t>
            </a:r>
            <a:r>
              <a:rPr lang="en-ID" dirty="0"/>
              <a:t> </a:t>
            </a:r>
            <a:r>
              <a:rPr lang="en-ID" dirty="0" err="1"/>
              <a:t>seksual</a:t>
            </a:r>
            <a:r>
              <a:rPr lang="en-ID" dirty="0"/>
              <a:t> </a:t>
            </a:r>
            <a:r>
              <a:rPr lang="en-ID" dirty="0" err="1"/>
              <a:t>sekunder</a:t>
            </a:r>
            <a:r>
              <a:rPr lang="en-ID" dirty="0"/>
              <a:t> yang </a:t>
            </a:r>
            <a:r>
              <a:rPr lang="en-ID" dirty="0" err="1"/>
              <a:t>terlambat</a:t>
            </a:r>
            <a:r>
              <a:rPr lang="en-ID" dirty="0"/>
              <a:t> (</a:t>
            </a:r>
            <a:r>
              <a:rPr lang="en-ID" dirty="0" err="1"/>
              <a:t>contoh</a:t>
            </a:r>
            <a:r>
              <a:rPr lang="en-ID" dirty="0"/>
              <a:t>: </a:t>
            </a:r>
            <a:r>
              <a:rPr lang="en-ID" dirty="0" err="1"/>
              <a:t>pertumbuhan</a:t>
            </a:r>
            <a:r>
              <a:rPr lang="en-ID" dirty="0"/>
              <a:t> </a:t>
            </a:r>
            <a:r>
              <a:rPr lang="en-ID" dirty="0" err="1"/>
              <a:t>payudara</a:t>
            </a:r>
            <a:r>
              <a:rPr lang="en-ID" dirty="0"/>
              <a:t>) </a:t>
            </a:r>
          </a:p>
          <a:p>
            <a:pPr marL="0" indent="0">
              <a:buNone/>
            </a:pPr>
            <a:r>
              <a:rPr lang="en-ID" dirty="0"/>
              <a:t>• </a:t>
            </a:r>
            <a:r>
              <a:rPr lang="en-ID" dirty="0" err="1"/>
              <a:t>Amenore</a:t>
            </a:r>
            <a:r>
              <a:rPr lang="en-ID" dirty="0"/>
              <a:t> </a:t>
            </a:r>
            <a:r>
              <a:rPr lang="en-ID" dirty="0" err="1"/>
              <a:t>sekunder</a:t>
            </a:r>
            <a:r>
              <a:rPr lang="en-ID" dirty="0"/>
              <a:t> </a:t>
            </a:r>
            <a:r>
              <a:rPr lang="en-ID" dirty="0" err="1"/>
              <a:t>ditandai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menstruasi</a:t>
            </a:r>
            <a:r>
              <a:rPr lang="en-ID" dirty="0"/>
              <a:t> 3 </a:t>
            </a:r>
            <a:r>
              <a:rPr lang="en-ID" dirty="0" err="1"/>
              <a:t>bulan</a:t>
            </a:r>
            <a:r>
              <a:rPr lang="en-ID" dirty="0"/>
              <a:t> </a:t>
            </a:r>
            <a:r>
              <a:rPr lang="en-ID" dirty="0" err="1"/>
              <a:t>sampai</a:t>
            </a:r>
            <a:r>
              <a:rPr lang="en-ID" dirty="0"/>
              <a:t> 6 </a:t>
            </a:r>
            <a:r>
              <a:rPr lang="en-ID" dirty="0" err="1"/>
              <a:t>bulan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3 interval </a:t>
            </a:r>
            <a:r>
              <a:rPr lang="en-ID" dirty="0" err="1"/>
              <a:t>siklus</a:t>
            </a:r>
            <a:r>
              <a:rPr lang="en-ID" dirty="0"/>
              <a:t> </a:t>
            </a:r>
            <a:r>
              <a:rPr lang="en-ID" dirty="0" err="1"/>
              <a:t>sebelumnya</a:t>
            </a:r>
            <a:r>
              <a:rPr lang="en-ID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5471268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C1231D-E730-4903-9EDD-92275DEC1A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DYSMENORRHEA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133895-44FD-4972-B98B-A278F4331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/>
          <a:lstStyle/>
          <a:p>
            <a:pPr marL="0" indent="0">
              <a:buNone/>
            </a:pPr>
            <a:r>
              <a:rPr lang="en-ID" dirty="0"/>
              <a:t>DEFINISI </a:t>
            </a:r>
          </a:p>
          <a:p>
            <a:pPr marL="0" indent="0">
              <a:buNone/>
            </a:pPr>
            <a:r>
              <a:rPr lang="en-ID" dirty="0"/>
              <a:t>• Dysmenorrhea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nyeri</a:t>
            </a:r>
            <a:r>
              <a:rPr lang="en-ID" dirty="0"/>
              <a:t>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menstruasi</a:t>
            </a:r>
            <a:r>
              <a:rPr lang="en-ID" dirty="0"/>
              <a:t> yang </a:t>
            </a:r>
            <a:r>
              <a:rPr lang="en-ID" dirty="0" err="1"/>
              <a:t>disertai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keram</a:t>
            </a:r>
            <a:r>
              <a:rPr lang="en-ID" dirty="0"/>
              <a:t> di </a:t>
            </a:r>
            <a:r>
              <a:rPr lang="en-ID" dirty="0" err="1"/>
              <a:t>perut</a:t>
            </a:r>
            <a:r>
              <a:rPr lang="en-ID" dirty="0"/>
              <a:t> </a:t>
            </a:r>
            <a:r>
              <a:rPr lang="en-ID" dirty="0" err="1"/>
              <a:t>bawah</a:t>
            </a:r>
            <a:r>
              <a:rPr lang="en-ID" dirty="0"/>
              <a:t> yang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menjalar</a:t>
            </a:r>
            <a:r>
              <a:rPr lang="en-ID" dirty="0"/>
              <a:t> </a:t>
            </a:r>
            <a:r>
              <a:rPr lang="en-ID" dirty="0" err="1"/>
              <a:t>ke</a:t>
            </a:r>
            <a:r>
              <a:rPr lang="en-ID" dirty="0"/>
              <a:t> </a:t>
            </a:r>
            <a:r>
              <a:rPr lang="en-ID" dirty="0" err="1"/>
              <a:t>pinggang</a:t>
            </a:r>
            <a:r>
              <a:rPr lang="en-ID" dirty="0"/>
              <a:t> dan </a:t>
            </a:r>
            <a:r>
              <a:rPr lang="en-ID" dirty="0" err="1"/>
              <a:t>paha</a:t>
            </a:r>
            <a:r>
              <a:rPr lang="en-ID" dirty="0"/>
              <a:t> (Oxford University Press, 2010). </a:t>
            </a:r>
          </a:p>
          <a:p>
            <a:pPr marL="0" indent="0">
              <a:buNone/>
            </a:pPr>
            <a:r>
              <a:rPr lang="en-ID" dirty="0"/>
              <a:t>• </a:t>
            </a:r>
            <a:r>
              <a:rPr lang="en-ID" dirty="0" err="1"/>
              <a:t>Dismenore</a:t>
            </a:r>
            <a:r>
              <a:rPr lang="en-ID" dirty="0"/>
              <a:t> </a:t>
            </a:r>
            <a:r>
              <a:rPr lang="en-ID" dirty="0" err="1"/>
              <a:t>berasal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bahasa</a:t>
            </a:r>
            <a:r>
              <a:rPr lang="en-ID" dirty="0"/>
              <a:t> Yunani </a:t>
            </a:r>
            <a:r>
              <a:rPr lang="en-ID" dirty="0" err="1"/>
              <a:t>yaitu</a:t>
            </a:r>
            <a:r>
              <a:rPr lang="en-ID" dirty="0"/>
              <a:t> “</a:t>
            </a:r>
            <a:r>
              <a:rPr lang="en-ID" dirty="0" err="1"/>
              <a:t>dys</a:t>
            </a:r>
            <a:r>
              <a:rPr lang="en-ID" dirty="0"/>
              <a:t>” yang </a:t>
            </a:r>
            <a:r>
              <a:rPr lang="en-ID" dirty="0" err="1"/>
              <a:t>berarti</a:t>
            </a:r>
            <a:r>
              <a:rPr lang="en-ID" dirty="0"/>
              <a:t> </a:t>
            </a:r>
            <a:r>
              <a:rPr lang="en-ID" dirty="0" err="1"/>
              <a:t>sulit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menyakitkan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normal. “Meno” </a:t>
            </a:r>
            <a:r>
              <a:rPr lang="en-ID" dirty="0" err="1"/>
              <a:t>berarti</a:t>
            </a:r>
            <a:r>
              <a:rPr lang="en-ID" dirty="0"/>
              <a:t> </a:t>
            </a:r>
            <a:r>
              <a:rPr lang="en-ID" dirty="0" err="1"/>
              <a:t>bulan</a:t>
            </a:r>
            <a:r>
              <a:rPr lang="en-ID" dirty="0"/>
              <a:t> dan “</a:t>
            </a:r>
            <a:r>
              <a:rPr lang="en-ID" dirty="0" err="1"/>
              <a:t>rrhea</a:t>
            </a:r>
            <a:r>
              <a:rPr lang="en-ID" dirty="0"/>
              <a:t>” yang </a:t>
            </a:r>
            <a:r>
              <a:rPr lang="en-ID" dirty="0" err="1"/>
              <a:t>berarti</a:t>
            </a:r>
            <a:r>
              <a:rPr lang="en-ID" dirty="0"/>
              <a:t> </a:t>
            </a:r>
            <a:r>
              <a:rPr lang="en-ID" dirty="0" err="1"/>
              <a:t>aliran</a:t>
            </a:r>
            <a:r>
              <a:rPr lang="en-ID" dirty="0"/>
              <a:t>.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dismenore</a:t>
            </a:r>
            <a:r>
              <a:rPr lang="en-ID" dirty="0"/>
              <a:t> </a:t>
            </a:r>
            <a:r>
              <a:rPr lang="en-ID" dirty="0" err="1"/>
              <a:t>didefinisikan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aliran</a:t>
            </a:r>
            <a:r>
              <a:rPr lang="en-ID" dirty="0"/>
              <a:t> </a:t>
            </a:r>
            <a:r>
              <a:rPr lang="en-ID" dirty="0" err="1"/>
              <a:t>menstruasi</a:t>
            </a:r>
            <a:r>
              <a:rPr lang="en-ID" dirty="0"/>
              <a:t> yang </a:t>
            </a:r>
            <a:r>
              <a:rPr lang="en-ID" dirty="0" err="1"/>
              <a:t>sulit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nyeri</a:t>
            </a:r>
            <a:r>
              <a:rPr lang="en-ID" dirty="0"/>
              <a:t> </a:t>
            </a:r>
            <a:r>
              <a:rPr lang="en-ID" dirty="0" err="1"/>
              <a:t>haid</a:t>
            </a:r>
            <a:r>
              <a:rPr lang="en-ID" dirty="0"/>
              <a:t> (</a:t>
            </a:r>
            <a:r>
              <a:rPr lang="en-ID" dirty="0" err="1"/>
              <a:t>Calis</a:t>
            </a:r>
            <a:r>
              <a:rPr lang="en-ID" dirty="0"/>
              <a:t>, 2011). </a:t>
            </a:r>
          </a:p>
          <a:p>
            <a:pPr marL="0" indent="0">
              <a:buNone/>
            </a:pPr>
            <a:r>
              <a:rPr lang="en-ID" dirty="0"/>
              <a:t>• Nyeri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haid</a:t>
            </a:r>
            <a:r>
              <a:rPr lang="en-ID" dirty="0"/>
              <a:t>, </a:t>
            </a:r>
            <a:r>
              <a:rPr lang="en-ID" dirty="0" err="1"/>
              <a:t>biasanya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rasa </a:t>
            </a:r>
            <a:r>
              <a:rPr lang="en-ID" dirty="0" err="1"/>
              <a:t>kram</a:t>
            </a:r>
            <a:r>
              <a:rPr lang="en-ID" dirty="0"/>
              <a:t> dan </a:t>
            </a:r>
            <a:r>
              <a:rPr lang="en-ID" dirty="0" err="1"/>
              <a:t>terpusat</a:t>
            </a:r>
            <a:r>
              <a:rPr lang="en-ID" dirty="0"/>
              <a:t> di abdomen </a:t>
            </a:r>
            <a:r>
              <a:rPr lang="en-ID" dirty="0" err="1"/>
              <a:t>bawah</a:t>
            </a:r>
            <a:r>
              <a:rPr lang="en-ID" dirty="0"/>
              <a:t> (</a:t>
            </a:r>
            <a:r>
              <a:rPr lang="en-ID" dirty="0" err="1"/>
              <a:t>Ilmu</a:t>
            </a:r>
            <a:r>
              <a:rPr lang="en-ID" dirty="0"/>
              <a:t> </a:t>
            </a:r>
            <a:r>
              <a:rPr lang="en-ID" dirty="0" err="1"/>
              <a:t>Kandungan</a:t>
            </a:r>
            <a:r>
              <a:rPr lang="en-ID" dirty="0"/>
              <a:t> </a:t>
            </a:r>
            <a:r>
              <a:rPr lang="en-ID" dirty="0" err="1"/>
              <a:t>Sarwono</a:t>
            </a:r>
            <a:r>
              <a:rPr lang="en-ID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73638268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A32CDA-14CE-4B2A-AF3C-D3D9BFF089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20616"/>
            <a:ext cx="10515600" cy="5369170"/>
          </a:xfrm>
        </p:spPr>
        <p:txBody>
          <a:bodyPr/>
          <a:lstStyle/>
          <a:p>
            <a:pPr marL="0" indent="0">
              <a:buNone/>
            </a:pPr>
            <a:r>
              <a:rPr lang="en-ID" dirty="0"/>
              <a:t>EPIDEMIOLOGI </a:t>
            </a:r>
          </a:p>
          <a:p>
            <a:pPr marL="0" indent="0">
              <a:buNone/>
            </a:pPr>
            <a:r>
              <a:rPr lang="en-ID" dirty="0"/>
              <a:t>• Di Indonesia </a:t>
            </a:r>
            <a:r>
              <a:rPr lang="en-ID" dirty="0" err="1"/>
              <a:t>angka</a:t>
            </a:r>
            <a:r>
              <a:rPr lang="en-ID" dirty="0"/>
              <a:t> </a:t>
            </a:r>
            <a:r>
              <a:rPr lang="en-ID" dirty="0" err="1"/>
              <a:t>kejadian</a:t>
            </a:r>
            <a:r>
              <a:rPr lang="en-ID" dirty="0"/>
              <a:t> </a:t>
            </a:r>
            <a:r>
              <a:rPr lang="en-ID" dirty="0" err="1"/>
              <a:t>nyeri</a:t>
            </a:r>
            <a:r>
              <a:rPr lang="en-ID" dirty="0"/>
              <a:t> </a:t>
            </a:r>
            <a:r>
              <a:rPr lang="en-ID" dirty="0" err="1"/>
              <a:t>menstruasi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dysmenorrhea </a:t>
            </a:r>
            <a:r>
              <a:rPr lang="en-ID" dirty="0" err="1"/>
              <a:t>sebesar</a:t>
            </a:r>
            <a:r>
              <a:rPr lang="en-ID" dirty="0"/>
              <a:t> 64.25 % yang </a:t>
            </a:r>
            <a:r>
              <a:rPr lang="en-ID" dirty="0" err="1"/>
              <a:t>terdiri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54,89% dysmenorrhea primer dan 9,36 % dysmenorrhea </a:t>
            </a:r>
            <a:r>
              <a:rPr lang="en-ID" dirty="0" err="1"/>
              <a:t>sekunder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• 90 % </a:t>
            </a:r>
            <a:r>
              <a:rPr lang="en-ID" dirty="0" err="1"/>
              <a:t>wanita</a:t>
            </a:r>
            <a:r>
              <a:rPr lang="en-ID" dirty="0"/>
              <a:t> </a:t>
            </a:r>
            <a:r>
              <a:rPr lang="en-ID" dirty="0" err="1"/>
              <a:t>pernah</a:t>
            </a:r>
            <a:r>
              <a:rPr lang="en-ID" dirty="0"/>
              <a:t> </a:t>
            </a:r>
            <a:r>
              <a:rPr lang="en-ID" dirty="0" err="1"/>
              <a:t>mengalami</a:t>
            </a:r>
            <a:r>
              <a:rPr lang="en-ID" dirty="0"/>
              <a:t> </a:t>
            </a:r>
            <a:r>
              <a:rPr lang="en-ID" dirty="0" err="1"/>
              <a:t>dysmenore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• Di Indonesia </a:t>
            </a:r>
            <a:r>
              <a:rPr lang="en-ID" dirty="0" err="1"/>
              <a:t>angka</a:t>
            </a:r>
            <a:r>
              <a:rPr lang="en-ID" dirty="0"/>
              <a:t> </a:t>
            </a:r>
            <a:r>
              <a:rPr lang="en-ID" dirty="0" err="1"/>
              <a:t>kejadian</a:t>
            </a:r>
            <a:r>
              <a:rPr lang="en-ID" dirty="0"/>
              <a:t> </a:t>
            </a:r>
            <a:r>
              <a:rPr lang="en-ID" dirty="0" err="1"/>
              <a:t>dismenorea</a:t>
            </a:r>
            <a:r>
              <a:rPr lang="en-ID" dirty="0"/>
              <a:t> primer </a:t>
            </a:r>
            <a:r>
              <a:rPr lang="en-ID" dirty="0" err="1"/>
              <a:t>sebesar</a:t>
            </a:r>
            <a:r>
              <a:rPr lang="en-ID" dirty="0"/>
              <a:t> 54,89% </a:t>
            </a:r>
            <a:r>
              <a:rPr lang="en-ID" dirty="0" err="1"/>
              <a:t>sedangkan</a:t>
            </a:r>
            <a:r>
              <a:rPr lang="en-ID" dirty="0"/>
              <a:t> </a:t>
            </a:r>
            <a:r>
              <a:rPr lang="en-ID" dirty="0" err="1"/>
              <a:t>sisanya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penderita</a:t>
            </a:r>
            <a:r>
              <a:rPr lang="en-ID" dirty="0"/>
              <a:t> </a:t>
            </a:r>
            <a:r>
              <a:rPr lang="en-ID" dirty="0" err="1"/>
              <a:t>tipe</a:t>
            </a:r>
            <a:r>
              <a:rPr lang="en-ID" dirty="0"/>
              <a:t> </a:t>
            </a:r>
            <a:r>
              <a:rPr lang="en-ID" dirty="0" err="1"/>
              <a:t>sekunder</a:t>
            </a:r>
            <a:r>
              <a:rPr lang="en-ID" dirty="0"/>
              <a:t>. </a:t>
            </a:r>
            <a:r>
              <a:rPr lang="en-ID" dirty="0" err="1"/>
              <a:t>Dismenorea</a:t>
            </a:r>
            <a:r>
              <a:rPr lang="en-ID" dirty="0"/>
              <a:t> </a:t>
            </a:r>
            <a:r>
              <a:rPr lang="en-ID" dirty="0" err="1"/>
              <a:t>menyebabkan</a:t>
            </a:r>
            <a:r>
              <a:rPr lang="en-ID" dirty="0"/>
              <a:t> 14%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pasien</a:t>
            </a:r>
            <a:r>
              <a:rPr lang="en-ID" dirty="0"/>
              <a:t> </a:t>
            </a:r>
            <a:r>
              <a:rPr lang="en-ID" dirty="0" err="1"/>
              <a:t>remaja</a:t>
            </a:r>
            <a:r>
              <a:rPr lang="en-ID" dirty="0"/>
              <a:t> </a:t>
            </a:r>
            <a:r>
              <a:rPr lang="en-ID" dirty="0" err="1"/>
              <a:t>sering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hadir</a:t>
            </a:r>
            <a:r>
              <a:rPr lang="en-ID" dirty="0"/>
              <a:t> di </a:t>
            </a:r>
            <a:r>
              <a:rPr lang="en-ID" dirty="0" err="1"/>
              <a:t>sekolah</a:t>
            </a:r>
            <a:r>
              <a:rPr lang="en-ID" dirty="0"/>
              <a:t> dan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menjalani</a:t>
            </a:r>
            <a:r>
              <a:rPr lang="en-ID" dirty="0"/>
              <a:t> </a:t>
            </a:r>
            <a:r>
              <a:rPr lang="en-ID" dirty="0" err="1"/>
              <a:t>kegiatan</a:t>
            </a:r>
            <a:r>
              <a:rPr lang="en-ID" dirty="0"/>
              <a:t> </a:t>
            </a:r>
            <a:r>
              <a:rPr lang="en-ID" dirty="0" err="1"/>
              <a:t>sehari-hari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• </a:t>
            </a:r>
            <a:r>
              <a:rPr lang="en-ID" dirty="0" err="1"/>
              <a:t>Dismenorea</a:t>
            </a:r>
            <a:r>
              <a:rPr lang="en-ID" dirty="0"/>
              <a:t> primer &gt;&gt; pada </a:t>
            </a:r>
            <a:r>
              <a:rPr lang="en-ID" dirty="0" err="1"/>
              <a:t>usia</a:t>
            </a:r>
            <a:r>
              <a:rPr lang="en-ID" dirty="0"/>
              <a:t> </a:t>
            </a:r>
            <a:r>
              <a:rPr lang="en-ID" dirty="0" err="1"/>
              <a:t>muda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remaja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118700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612AA7-7DFB-4302-AE4F-68F78EB353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D" dirty="0"/>
              <a:t>FAKTOR RISIKO </a:t>
            </a:r>
          </a:p>
          <a:p>
            <a:pPr marL="0" indent="0">
              <a:buNone/>
            </a:pPr>
            <a:r>
              <a:rPr lang="en-ID" dirty="0"/>
              <a:t>• </a:t>
            </a:r>
            <a:r>
              <a:rPr lang="en-ID" dirty="0" err="1"/>
              <a:t>Perdarahan</a:t>
            </a:r>
            <a:r>
              <a:rPr lang="en-ID" dirty="0"/>
              <a:t> </a:t>
            </a:r>
            <a:r>
              <a:rPr lang="en-ID" dirty="0" err="1"/>
              <a:t>menstruasi</a:t>
            </a:r>
            <a:r>
              <a:rPr lang="en-ID" dirty="0"/>
              <a:t> yang </a:t>
            </a:r>
            <a:r>
              <a:rPr lang="en-ID" dirty="0" err="1"/>
              <a:t>berat</a:t>
            </a:r>
            <a:r>
              <a:rPr lang="en-ID" dirty="0"/>
              <a:t> dan lama </a:t>
            </a:r>
            <a:r>
              <a:rPr lang="en-ID" dirty="0" err="1"/>
              <a:t>sering</a:t>
            </a:r>
            <a:r>
              <a:rPr lang="en-ID" dirty="0"/>
              <a:t> </a:t>
            </a:r>
            <a:r>
              <a:rPr lang="en-ID" dirty="0" err="1"/>
              <a:t>dihubungkan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dysmenorhea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•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pernah</a:t>
            </a:r>
            <a:r>
              <a:rPr lang="en-ID" dirty="0"/>
              <a:t> </a:t>
            </a:r>
            <a:r>
              <a:rPr lang="en-ID" dirty="0" err="1"/>
              <a:t>melahirkan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• </a:t>
            </a:r>
            <a:r>
              <a:rPr lang="en-ID" dirty="0" err="1"/>
              <a:t>Usia</a:t>
            </a:r>
            <a:r>
              <a:rPr lang="en-ID" dirty="0"/>
              <a:t> </a:t>
            </a:r>
            <a:r>
              <a:rPr lang="en-ID" dirty="0" err="1"/>
              <a:t>tua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• </a:t>
            </a:r>
            <a:r>
              <a:rPr lang="en-ID" dirty="0" err="1"/>
              <a:t>Riwayat</a:t>
            </a:r>
            <a:r>
              <a:rPr lang="en-ID" dirty="0"/>
              <a:t> </a:t>
            </a:r>
            <a:r>
              <a:rPr lang="en-ID" dirty="0" err="1"/>
              <a:t>keluarga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• </a:t>
            </a:r>
            <a:r>
              <a:rPr lang="en-ID" dirty="0" err="1"/>
              <a:t>Depresi</a:t>
            </a:r>
            <a:r>
              <a:rPr lang="en-ID" dirty="0"/>
              <a:t> dan </a:t>
            </a:r>
            <a:r>
              <a:rPr lang="en-ID" dirty="0" err="1"/>
              <a:t>anxietas</a:t>
            </a:r>
            <a:r>
              <a:rPr lang="en-ID" dirty="0"/>
              <a:t> (somatoform syndrome)</a:t>
            </a:r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r>
              <a:rPr lang="en-ID" dirty="0"/>
              <a:t>ETIOLOGI </a:t>
            </a:r>
          </a:p>
          <a:p>
            <a:pPr marL="0" indent="0">
              <a:buNone/>
            </a:pPr>
            <a:r>
              <a:rPr lang="en-ID" dirty="0" err="1"/>
              <a:t>Penyebab</a:t>
            </a:r>
            <a:r>
              <a:rPr lang="en-ID" dirty="0"/>
              <a:t> dysmenorrhea primer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banyak</a:t>
            </a:r>
            <a:r>
              <a:rPr lang="en-ID" dirty="0"/>
              <a:t> </a:t>
            </a:r>
            <a:r>
              <a:rPr lang="en-ID" dirty="0" err="1"/>
              <a:t>teori</a:t>
            </a:r>
            <a:r>
              <a:rPr lang="en-ID" dirty="0"/>
              <a:t> yang </a:t>
            </a:r>
            <a:r>
              <a:rPr lang="en-ID" dirty="0" err="1"/>
              <a:t>telah</a:t>
            </a:r>
            <a:r>
              <a:rPr lang="en-ID" dirty="0"/>
              <a:t> </a:t>
            </a:r>
            <a:r>
              <a:rPr lang="en-ID" dirty="0" err="1"/>
              <a:t>ditemukan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menerangkan</a:t>
            </a:r>
            <a:r>
              <a:rPr lang="en-ID" dirty="0"/>
              <a:t> </a:t>
            </a:r>
            <a:r>
              <a:rPr lang="en-ID" dirty="0" err="1"/>
              <a:t>penyebab</a:t>
            </a:r>
            <a:r>
              <a:rPr lang="en-ID" dirty="0"/>
              <a:t> </a:t>
            </a:r>
            <a:r>
              <a:rPr lang="en-ID" dirty="0" err="1"/>
              <a:t>terjadinya</a:t>
            </a:r>
            <a:r>
              <a:rPr lang="en-ID" dirty="0"/>
              <a:t> dysmenorrhea. </a:t>
            </a:r>
            <a:r>
              <a:rPr lang="en-ID" dirty="0" err="1"/>
              <a:t>Etiologi</a:t>
            </a:r>
            <a:r>
              <a:rPr lang="en-ID" dirty="0"/>
              <a:t> dysmenorrhea primer </a:t>
            </a:r>
            <a:r>
              <a:rPr lang="en-ID" dirty="0" err="1"/>
              <a:t>diantaranya</a:t>
            </a:r>
            <a:r>
              <a:rPr lang="en-ID" dirty="0"/>
              <a:t> : </a:t>
            </a:r>
            <a:r>
              <a:rPr lang="en-ID" dirty="0" err="1"/>
              <a:t>faktor</a:t>
            </a:r>
            <a:r>
              <a:rPr lang="en-ID" dirty="0"/>
              <a:t> </a:t>
            </a:r>
            <a:r>
              <a:rPr lang="en-ID" dirty="0" err="1"/>
              <a:t>psikologis</a:t>
            </a:r>
            <a:r>
              <a:rPr lang="en-ID" dirty="0"/>
              <a:t>, </a:t>
            </a:r>
            <a:r>
              <a:rPr lang="en-ID" dirty="0" err="1"/>
              <a:t>faktor</a:t>
            </a:r>
            <a:r>
              <a:rPr lang="en-ID" dirty="0"/>
              <a:t> </a:t>
            </a:r>
            <a:r>
              <a:rPr lang="en-ID" dirty="0" err="1"/>
              <a:t>endokrin</a:t>
            </a:r>
            <a:r>
              <a:rPr lang="en-ID" dirty="0"/>
              <a:t>, </a:t>
            </a:r>
            <a:r>
              <a:rPr lang="en-ID" dirty="0" err="1"/>
              <a:t>kelainan</a:t>
            </a:r>
            <a:r>
              <a:rPr lang="en-ID" dirty="0"/>
              <a:t> </a:t>
            </a:r>
            <a:r>
              <a:rPr lang="en-ID" dirty="0" err="1"/>
              <a:t>organik</a:t>
            </a:r>
            <a:r>
              <a:rPr lang="en-ID" dirty="0"/>
              <a:t>, </a:t>
            </a:r>
            <a:r>
              <a:rPr lang="en-ID" dirty="0" err="1"/>
              <a:t>faktor</a:t>
            </a:r>
            <a:r>
              <a:rPr lang="en-ID" dirty="0"/>
              <a:t> </a:t>
            </a:r>
            <a:r>
              <a:rPr lang="en-ID" dirty="0" err="1"/>
              <a:t>alergi</a:t>
            </a:r>
            <a:r>
              <a:rPr lang="en-ID" dirty="0"/>
              <a:t> dan </a:t>
            </a:r>
            <a:r>
              <a:rPr lang="en-ID" dirty="0" err="1"/>
              <a:t>faktor</a:t>
            </a:r>
            <a:r>
              <a:rPr lang="en-ID" dirty="0"/>
              <a:t> </a:t>
            </a:r>
            <a:r>
              <a:rPr lang="en-ID" dirty="0" err="1"/>
              <a:t>konstitusi</a:t>
            </a:r>
            <a:r>
              <a:rPr lang="en-ID" dirty="0"/>
              <a:t>. </a:t>
            </a:r>
            <a:r>
              <a:rPr lang="en-ID" dirty="0" err="1"/>
              <a:t>Sedangkan</a:t>
            </a:r>
            <a:r>
              <a:rPr lang="en-ID" dirty="0"/>
              <a:t> </a:t>
            </a:r>
            <a:r>
              <a:rPr lang="en-ID" dirty="0" err="1"/>
              <a:t>etiologi</a:t>
            </a:r>
            <a:r>
              <a:rPr lang="en-ID" dirty="0"/>
              <a:t> dysmenorrhea </a:t>
            </a:r>
            <a:r>
              <a:rPr lang="en-ID" dirty="0" err="1"/>
              <a:t>sekunder</a:t>
            </a:r>
            <a:r>
              <a:rPr lang="en-ID" dirty="0"/>
              <a:t>, </a:t>
            </a:r>
            <a:r>
              <a:rPr lang="en-ID" dirty="0" err="1"/>
              <a:t>antara</a:t>
            </a:r>
            <a:r>
              <a:rPr lang="en-ID" dirty="0"/>
              <a:t> lain adenomyosis, uterine myoma, uterine </a:t>
            </a:r>
            <a:r>
              <a:rPr lang="en-ID" dirty="0" err="1"/>
              <a:t>polypsendometriosis</a:t>
            </a:r>
            <a:r>
              <a:rPr lang="en-ID" dirty="0"/>
              <a:t> ,</a:t>
            </a:r>
            <a:r>
              <a:rPr lang="en-ID" dirty="0" err="1"/>
              <a:t>adenomiosis</a:t>
            </a:r>
            <a:r>
              <a:rPr lang="en-ID" dirty="0"/>
              <a:t> dan </a:t>
            </a:r>
            <a:r>
              <a:rPr lang="en-ID" dirty="0" err="1"/>
              <a:t>sebagainya</a:t>
            </a:r>
            <a:r>
              <a:rPr lang="en-ID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40823427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937C34-8070-4CD5-B70D-B44EAB019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68580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D" dirty="0"/>
              <a:t>KLASIFIKASI </a:t>
            </a:r>
          </a:p>
          <a:p>
            <a:pPr marL="0" indent="0">
              <a:buNone/>
            </a:pPr>
            <a:r>
              <a:rPr lang="en-ID" dirty="0"/>
              <a:t>• Dysmenorrhea Primer Nyeri </a:t>
            </a:r>
            <a:r>
              <a:rPr lang="en-ID" dirty="0" err="1"/>
              <a:t>kram</a:t>
            </a:r>
            <a:r>
              <a:rPr lang="en-ID" dirty="0"/>
              <a:t> pada </a:t>
            </a:r>
            <a:r>
              <a:rPr lang="en-ID" dirty="0" err="1"/>
              <a:t>perut</a:t>
            </a:r>
            <a:r>
              <a:rPr lang="en-ID" dirty="0"/>
              <a:t> </a:t>
            </a:r>
            <a:r>
              <a:rPr lang="en-ID" dirty="0" err="1"/>
              <a:t>bagian</a:t>
            </a:r>
            <a:r>
              <a:rPr lang="en-ID" dirty="0"/>
              <a:t> </a:t>
            </a:r>
            <a:r>
              <a:rPr lang="en-ID" dirty="0" err="1"/>
              <a:t>bawah</a:t>
            </a:r>
            <a:r>
              <a:rPr lang="en-ID" dirty="0"/>
              <a:t> </a:t>
            </a:r>
            <a:r>
              <a:rPr lang="en-ID" dirty="0" err="1"/>
              <a:t>saat</a:t>
            </a:r>
            <a:r>
              <a:rPr lang="en-ID" dirty="0"/>
              <a:t> </a:t>
            </a:r>
            <a:r>
              <a:rPr lang="en-ID" dirty="0" err="1"/>
              <a:t>menstruasi</a:t>
            </a:r>
            <a:r>
              <a:rPr lang="en-ID" dirty="0"/>
              <a:t> 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kelainan</a:t>
            </a:r>
            <a:r>
              <a:rPr lang="en-ID" dirty="0"/>
              <a:t> pada pelvis. </a:t>
            </a:r>
            <a:r>
              <a:rPr lang="en-ID" dirty="0" err="1"/>
              <a:t>Berhubungan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siklus</a:t>
            </a:r>
            <a:r>
              <a:rPr lang="en-ID" dirty="0"/>
              <a:t> </a:t>
            </a:r>
            <a:r>
              <a:rPr lang="en-ID" dirty="0" err="1"/>
              <a:t>ovulasi</a:t>
            </a:r>
            <a:r>
              <a:rPr lang="en-ID" dirty="0"/>
              <a:t> dan </a:t>
            </a:r>
            <a:r>
              <a:rPr lang="en-ID" dirty="0" err="1"/>
              <a:t>disebabkan</a:t>
            </a:r>
            <a:r>
              <a:rPr lang="en-ID" dirty="0"/>
              <a:t> oleh </a:t>
            </a:r>
            <a:r>
              <a:rPr lang="en-ID" dirty="0" err="1"/>
              <a:t>kontraksi</a:t>
            </a:r>
            <a:r>
              <a:rPr lang="en-ID" dirty="0"/>
              <a:t> </a:t>
            </a:r>
            <a:r>
              <a:rPr lang="en-ID" dirty="0" err="1"/>
              <a:t>miometrium</a:t>
            </a:r>
            <a:r>
              <a:rPr lang="en-ID" dirty="0"/>
              <a:t>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iskemia</a:t>
            </a:r>
            <a:r>
              <a:rPr lang="en-ID" dirty="0"/>
              <a:t> </a:t>
            </a:r>
            <a:r>
              <a:rPr lang="en-ID" dirty="0" err="1"/>
              <a:t>akibat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prostaglandin yang </a:t>
            </a:r>
            <a:r>
              <a:rPr lang="en-ID" dirty="0" err="1"/>
              <a:t>diproduksi</a:t>
            </a:r>
            <a:r>
              <a:rPr lang="en-ID" dirty="0"/>
              <a:t> oleh endometrium </a:t>
            </a:r>
            <a:r>
              <a:rPr lang="en-ID" dirty="0" err="1"/>
              <a:t>fase</a:t>
            </a:r>
            <a:r>
              <a:rPr lang="en-ID" dirty="0"/>
              <a:t> </a:t>
            </a:r>
            <a:r>
              <a:rPr lang="en-ID" dirty="0" err="1"/>
              <a:t>sekresi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• Dysmenorrhea </a:t>
            </a:r>
            <a:r>
              <a:rPr lang="en-ID" dirty="0" err="1"/>
              <a:t>Sekunder</a:t>
            </a:r>
            <a:r>
              <a:rPr lang="en-ID" dirty="0"/>
              <a:t> </a:t>
            </a:r>
            <a:r>
              <a:rPr lang="en-ID" dirty="0" err="1"/>
              <a:t>Disebabkan</a:t>
            </a:r>
            <a:r>
              <a:rPr lang="en-ID" dirty="0"/>
              <a:t> oleh </a:t>
            </a:r>
            <a:r>
              <a:rPr lang="en-ID" dirty="0" err="1"/>
              <a:t>penyakit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keadaan</a:t>
            </a:r>
            <a:r>
              <a:rPr lang="en-ID" dirty="0"/>
              <a:t> </a:t>
            </a:r>
            <a:r>
              <a:rPr lang="en-ID" dirty="0" err="1"/>
              <a:t>patologis</a:t>
            </a:r>
            <a:r>
              <a:rPr lang="en-ID" dirty="0"/>
              <a:t> di organ genitalia </a:t>
            </a:r>
            <a:r>
              <a:rPr lang="en-ID" dirty="0" err="1"/>
              <a:t>seperti</a:t>
            </a:r>
            <a:r>
              <a:rPr lang="en-ID" dirty="0"/>
              <a:t> endometriosis, adenomyosis, </a:t>
            </a:r>
            <a:r>
              <a:rPr lang="en-ID" dirty="0" err="1"/>
              <a:t>infeksi</a:t>
            </a:r>
            <a:r>
              <a:rPr lang="en-ID" dirty="0"/>
              <a:t>, dan </a:t>
            </a:r>
            <a:r>
              <a:rPr lang="en-ID" dirty="0" err="1"/>
              <a:t>penyakit</a:t>
            </a:r>
            <a:r>
              <a:rPr lang="en-ID" dirty="0"/>
              <a:t> pada organ </a:t>
            </a:r>
            <a:r>
              <a:rPr lang="en-ID" dirty="0" err="1"/>
              <a:t>reproduksi</a:t>
            </a:r>
            <a:r>
              <a:rPr lang="en-ID" dirty="0"/>
              <a:t> </a:t>
            </a:r>
            <a:r>
              <a:rPr lang="en-ID" dirty="0" err="1"/>
              <a:t>lainnya</a:t>
            </a:r>
            <a:r>
              <a:rPr lang="en-ID" dirty="0"/>
              <a:t> </a:t>
            </a:r>
            <a:r>
              <a:rPr lang="en-ID" dirty="0" err="1"/>
              <a:t>Dismenore</a:t>
            </a:r>
            <a:r>
              <a:rPr lang="en-ID" dirty="0"/>
              <a:t> </a:t>
            </a:r>
            <a:r>
              <a:rPr lang="en-ID" dirty="0" err="1"/>
              <a:t>diklasifikasikan</a:t>
            </a:r>
            <a:r>
              <a:rPr lang="en-ID" dirty="0"/>
              <a:t> juga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klinis</a:t>
            </a:r>
            <a:r>
              <a:rPr lang="en-ID" dirty="0"/>
              <a:t>, </a:t>
            </a:r>
            <a:r>
              <a:rPr lang="en-ID" dirty="0" err="1"/>
              <a:t>yaitu</a:t>
            </a:r>
            <a:r>
              <a:rPr lang="en-ID" dirty="0"/>
              <a:t> : </a:t>
            </a:r>
          </a:p>
          <a:p>
            <a:pPr marL="0" indent="0">
              <a:buNone/>
            </a:pPr>
            <a:r>
              <a:rPr lang="en-ID" dirty="0"/>
              <a:t>• </a:t>
            </a:r>
            <a:r>
              <a:rPr lang="en-ID" dirty="0" err="1"/>
              <a:t>Ringan</a:t>
            </a:r>
            <a:r>
              <a:rPr lang="en-ID" dirty="0"/>
              <a:t> </a:t>
            </a:r>
            <a:r>
              <a:rPr lang="en-ID" dirty="0" err="1"/>
              <a:t>Berlangsung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saat</a:t>
            </a:r>
            <a:r>
              <a:rPr lang="en-ID" dirty="0"/>
              <a:t> dan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melanjutkan</a:t>
            </a:r>
            <a:r>
              <a:rPr lang="en-ID" dirty="0"/>
              <a:t> </a:t>
            </a:r>
            <a:r>
              <a:rPr lang="en-ID" dirty="0" err="1"/>
              <a:t>kerja</a:t>
            </a:r>
            <a:r>
              <a:rPr lang="en-ID" dirty="0"/>
              <a:t> </a:t>
            </a:r>
            <a:r>
              <a:rPr lang="en-ID" dirty="0" err="1"/>
              <a:t>sehari-hari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• </a:t>
            </a:r>
            <a:r>
              <a:rPr lang="en-ID" dirty="0" err="1"/>
              <a:t>Sedang</a:t>
            </a:r>
            <a:r>
              <a:rPr lang="en-ID" dirty="0"/>
              <a:t> </a:t>
            </a:r>
            <a:r>
              <a:rPr lang="en-ID" dirty="0" err="1"/>
              <a:t>Diperlukan</a:t>
            </a:r>
            <a:r>
              <a:rPr lang="en-ID" dirty="0"/>
              <a:t> </a:t>
            </a:r>
            <a:r>
              <a:rPr lang="en-ID" dirty="0" err="1"/>
              <a:t>obat</a:t>
            </a:r>
            <a:r>
              <a:rPr lang="en-ID" dirty="0"/>
              <a:t> </a:t>
            </a:r>
            <a:r>
              <a:rPr lang="en-ID" dirty="0" err="1"/>
              <a:t>penghilang</a:t>
            </a:r>
            <a:r>
              <a:rPr lang="en-ID" dirty="0"/>
              <a:t> rasa </a:t>
            </a:r>
            <a:r>
              <a:rPr lang="en-ID" dirty="0" err="1"/>
              <a:t>nyeri</a:t>
            </a:r>
            <a:r>
              <a:rPr lang="en-ID" dirty="0"/>
              <a:t>, </a:t>
            </a:r>
            <a:r>
              <a:rPr lang="en-ID" dirty="0" err="1"/>
              <a:t>tanpa</a:t>
            </a:r>
            <a:r>
              <a:rPr lang="en-ID" dirty="0"/>
              <a:t>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meninggalkan</a:t>
            </a:r>
            <a:r>
              <a:rPr lang="en-ID" dirty="0"/>
              <a:t> </a:t>
            </a:r>
            <a:r>
              <a:rPr lang="en-ID" dirty="0" err="1"/>
              <a:t>kerjanya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• </a:t>
            </a:r>
            <a:r>
              <a:rPr lang="en-ID" dirty="0" err="1"/>
              <a:t>Berat</a:t>
            </a:r>
            <a:r>
              <a:rPr lang="en-ID" dirty="0"/>
              <a:t> </a:t>
            </a:r>
            <a:r>
              <a:rPr lang="en-ID" dirty="0" err="1"/>
              <a:t>Perlu</a:t>
            </a:r>
            <a:r>
              <a:rPr lang="en-ID" dirty="0"/>
              <a:t> </a:t>
            </a:r>
            <a:r>
              <a:rPr lang="en-ID" dirty="0" err="1"/>
              <a:t>istirahat</a:t>
            </a:r>
            <a:r>
              <a:rPr lang="en-ID" dirty="0"/>
              <a:t> </a:t>
            </a:r>
            <a:r>
              <a:rPr lang="en-ID" dirty="0" err="1"/>
              <a:t>beberapa</a:t>
            </a:r>
            <a:r>
              <a:rPr lang="en-ID" dirty="0"/>
              <a:t> </a:t>
            </a:r>
            <a:r>
              <a:rPr lang="en-ID" dirty="0" err="1"/>
              <a:t>hari</a:t>
            </a:r>
            <a:r>
              <a:rPr lang="en-ID" dirty="0"/>
              <a:t> dan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disertai</a:t>
            </a:r>
            <a:r>
              <a:rPr lang="en-ID" dirty="0"/>
              <a:t> </a:t>
            </a:r>
            <a:r>
              <a:rPr lang="en-ID" dirty="0" err="1"/>
              <a:t>sakit</a:t>
            </a:r>
            <a:r>
              <a:rPr lang="en-ID" dirty="0"/>
              <a:t> </a:t>
            </a:r>
            <a:r>
              <a:rPr lang="en-ID" dirty="0" err="1"/>
              <a:t>kepala</a:t>
            </a:r>
            <a:r>
              <a:rPr lang="en-ID" dirty="0"/>
              <a:t>, </a:t>
            </a:r>
            <a:r>
              <a:rPr lang="en-ID" dirty="0" err="1"/>
              <a:t>diare</a:t>
            </a:r>
            <a:r>
              <a:rPr lang="en-ID" dirty="0"/>
              <a:t>, dan rasa </a:t>
            </a:r>
            <a:r>
              <a:rPr lang="en-ID" dirty="0" err="1"/>
              <a:t>tertekan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2501731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F9ECC-8225-4BEC-9876-9646187C5E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OLIGOMENORRHEA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EA35C0-4B50-44DB-8A35-DE6A3197E6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/>
              <a:t>DEFINISI </a:t>
            </a:r>
          </a:p>
          <a:p>
            <a:pPr marL="0" indent="0">
              <a:buNone/>
            </a:pPr>
            <a:r>
              <a:rPr lang="en-ID" dirty="0" err="1"/>
              <a:t>Oligomenorea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haid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siklus</a:t>
            </a:r>
            <a:r>
              <a:rPr lang="en-ID" dirty="0"/>
              <a:t> </a:t>
            </a:r>
            <a:r>
              <a:rPr lang="en-ID" dirty="0" err="1"/>
              <a:t>menstruasi</a:t>
            </a:r>
            <a:r>
              <a:rPr lang="en-ID" dirty="0"/>
              <a:t> yang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panjang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normal </a:t>
            </a:r>
            <a:r>
              <a:rPr lang="en-ID" dirty="0" err="1"/>
              <a:t>yaitu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35 </a:t>
            </a:r>
            <a:r>
              <a:rPr lang="en-ID" dirty="0" err="1"/>
              <a:t>hari</a:t>
            </a:r>
            <a:r>
              <a:rPr lang="en-ID" dirty="0"/>
              <a:t>. </a:t>
            </a:r>
            <a:r>
              <a:rPr lang="en-ID" dirty="0" err="1"/>
              <a:t>Apabila</a:t>
            </a:r>
            <a:r>
              <a:rPr lang="en-ID" dirty="0"/>
              <a:t> </a:t>
            </a:r>
            <a:r>
              <a:rPr lang="en-ID" dirty="0" err="1"/>
              <a:t>panjangnya</a:t>
            </a:r>
            <a:r>
              <a:rPr lang="en-ID" dirty="0"/>
              <a:t> </a:t>
            </a:r>
            <a:r>
              <a:rPr lang="en-ID" dirty="0" err="1"/>
              <a:t>siklus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3 </a:t>
            </a:r>
            <a:r>
              <a:rPr lang="en-ID" dirty="0" err="1"/>
              <a:t>bulan</a:t>
            </a:r>
            <a:r>
              <a:rPr lang="en-ID" dirty="0"/>
              <a:t>, </a:t>
            </a:r>
            <a:r>
              <a:rPr lang="en-ID" dirty="0" err="1"/>
              <a:t>hal</a:t>
            </a:r>
            <a:r>
              <a:rPr lang="en-ID" dirty="0"/>
              <a:t> </a:t>
            </a:r>
            <a:r>
              <a:rPr lang="en-ID" dirty="0" err="1"/>
              <a:t>itu</a:t>
            </a:r>
            <a:r>
              <a:rPr lang="en-ID" dirty="0"/>
              <a:t>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dinamakan</a:t>
            </a:r>
            <a:r>
              <a:rPr lang="en-ID" dirty="0"/>
              <a:t> </a:t>
            </a:r>
            <a:r>
              <a:rPr lang="en-ID" dirty="0" err="1"/>
              <a:t>amenorea</a:t>
            </a:r>
            <a:r>
              <a:rPr lang="en-ID" dirty="0"/>
              <a:t> (</a:t>
            </a:r>
            <a:r>
              <a:rPr lang="en-ID" dirty="0" err="1"/>
              <a:t>Wiknjosastro</a:t>
            </a:r>
            <a:r>
              <a:rPr lang="en-ID" dirty="0"/>
              <a:t>, 2011). </a:t>
            </a:r>
          </a:p>
          <a:p>
            <a:pPr marL="0" indent="0">
              <a:buNone/>
            </a:pPr>
            <a:r>
              <a:rPr lang="en-ID" dirty="0" err="1"/>
              <a:t>Sering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pada </a:t>
            </a:r>
            <a:r>
              <a:rPr lang="en-ID" dirty="0" err="1"/>
              <a:t>sindroma</a:t>
            </a:r>
            <a:r>
              <a:rPr lang="en-ID" dirty="0"/>
              <a:t> ovarium </a:t>
            </a:r>
            <a:r>
              <a:rPr lang="en-ID" dirty="0" err="1"/>
              <a:t>polikistik</a:t>
            </a:r>
            <a:r>
              <a:rPr lang="en-ID" dirty="0"/>
              <a:t> yang </a:t>
            </a:r>
            <a:r>
              <a:rPr lang="en-ID" dirty="0" err="1"/>
              <a:t>disebabkan</a:t>
            </a:r>
            <a:r>
              <a:rPr lang="en-ID" dirty="0"/>
              <a:t> </a:t>
            </a:r>
            <a:r>
              <a:rPr lang="en-ID" dirty="0" err="1"/>
              <a:t>meningkatnya</a:t>
            </a:r>
            <a:r>
              <a:rPr lang="en-ID" dirty="0"/>
              <a:t> </a:t>
            </a:r>
            <a:r>
              <a:rPr lang="en-ID" dirty="0" err="1"/>
              <a:t>hormon</a:t>
            </a:r>
            <a:r>
              <a:rPr lang="en-ID" dirty="0"/>
              <a:t> androgen </a:t>
            </a:r>
            <a:r>
              <a:rPr lang="en-ID" dirty="0" err="1"/>
              <a:t>sehingga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gangguan</a:t>
            </a:r>
            <a:r>
              <a:rPr lang="en-ID" dirty="0"/>
              <a:t> </a:t>
            </a:r>
            <a:r>
              <a:rPr lang="en-ID" dirty="0" err="1"/>
              <a:t>ovulasi</a:t>
            </a:r>
            <a:r>
              <a:rPr lang="en-ID" dirty="0"/>
              <a:t>. Pada </a:t>
            </a:r>
            <a:r>
              <a:rPr lang="en-ID" dirty="0" err="1"/>
              <a:t>remaja</a:t>
            </a:r>
            <a:r>
              <a:rPr lang="en-ID" dirty="0"/>
              <a:t> </a:t>
            </a:r>
            <a:r>
              <a:rPr lang="en-ID" dirty="0" err="1"/>
              <a:t>oligomenorrhae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karema</a:t>
            </a:r>
            <a:r>
              <a:rPr lang="en-ID" dirty="0"/>
              <a:t> </a:t>
            </a:r>
            <a:r>
              <a:rPr lang="en-ID" dirty="0" err="1"/>
              <a:t>imaturitas</a:t>
            </a:r>
            <a:r>
              <a:rPr lang="en-ID" dirty="0"/>
              <a:t> </a:t>
            </a:r>
            <a:r>
              <a:rPr lang="en-ID" dirty="0" err="1"/>
              <a:t>poros</a:t>
            </a:r>
            <a:r>
              <a:rPr lang="en-ID" dirty="0"/>
              <a:t> </a:t>
            </a:r>
            <a:r>
              <a:rPr lang="en-ID" dirty="0" err="1"/>
              <a:t>hipotalamus</a:t>
            </a:r>
            <a:r>
              <a:rPr lang="en-ID" dirty="0"/>
              <a:t> </a:t>
            </a:r>
            <a:r>
              <a:rPr lang="en-ID" dirty="0" err="1"/>
              <a:t>hipofisis</a:t>
            </a:r>
            <a:r>
              <a:rPr lang="en-ID" dirty="0"/>
              <a:t> ovarium </a:t>
            </a:r>
            <a:r>
              <a:rPr lang="en-ID" dirty="0" err="1"/>
              <a:t>endomentrium</a:t>
            </a:r>
            <a:r>
              <a:rPr lang="en-ID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6367999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81E0CE-61F3-4075-86C7-C06AB5C6E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1338"/>
            <a:ext cx="10515600" cy="59553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dirty="0"/>
              <a:t>EPIDEMIOLOGI</a:t>
            </a:r>
          </a:p>
          <a:p>
            <a:pPr marL="0" indent="0">
              <a:buNone/>
            </a:pPr>
            <a:r>
              <a:rPr lang="en-ID" dirty="0"/>
              <a:t>• </a:t>
            </a:r>
            <a:r>
              <a:rPr lang="en-ID" dirty="0" err="1"/>
              <a:t>Oligomenore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gangguan</a:t>
            </a:r>
            <a:r>
              <a:rPr lang="en-ID" dirty="0"/>
              <a:t> </a:t>
            </a:r>
            <a:r>
              <a:rPr lang="en-ID" dirty="0" err="1"/>
              <a:t>haid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prevalensi</a:t>
            </a:r>
            <a:r>
              <a:rPr lang="en-ID" dirty="0"/>
              <a:t> 50% </a:t>
            </a:r>
          </a:p>
          <a:p>
            <a:pPr marL="0" indent="0">
              <a:buNone/>
            </a:pPr>
            <a:r>
              <a:rPr lang="en-ID" dirty="0"/>
              <a:t>• Di Indonesia </a:t>
            </a:r>
            <a:r>
              <a:rPr lang="en-ID" dirty="0" err="1"/>
              <a:t>terdapat</a:t>
            </a:r>
            <a:r>
              <a:rPr lang="en-ID" dirty="0"/>
              <a:t> </a:t>
            </a:r>
            <a:r>
              <a:rPr lang="en-ID" dirty="0" err="1"/>
              <a:t>sekitar</a:t>
            </a:r>
            <a:r>
              <a:rPr lang="en-ID" dirty="0"/>
              <a:t> 16,7 % </a:t>
            </a:r>
            <a:r>
              <a:rPr lang="en-ID" dirty="0" err="1"/>
              <a:t>perempuan</a:t>
            </a:r>
            <a:r>
              <a:rPr lang="en-ID" dirty="0"/>
              <a:t> </a:t>
            </a:r>
            <a:r>
              <a:rPr lang="en-ID" dirty="0" err="1"/>
              <a:t>menderita</a:t>
            </a:r>
            <a:r>
              <a:rPr lang="en-ID" dirty="0"/>
              <a:t> </a:t>
            </a:r>
            <a:r>
              <a:rPr lang="en-ID" dirty="0" err="1"/>
              <a:t>oligomenore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• Banyak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karena</a:t>
            </a:r>
            <a:r>
              <a:rPr lang="en-ID" dirty="0"/>
              <a:t> PCOS</a:t>
            </a:r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r>
              <a:rPr lang="en-ID" dirty="0"/>
              <a:t>GEJALA KLINIS </a:t>
            </a:r>
          </a:p>
          <a:p>
            <a:pPr marL="0" indent="0">
              <a:buNone/>
            </a:pPr>
            <a:r>
              <a:rPr lang="en-ID" dirty="0" err="1"/>
              <a:t>Periode</a:t>
            </a:r>
            <a:r>
              <a:rPr lang="en-ID" dirty="0"/>
              <a:t> </a:t>
            </a:r>
            <a:r>
              <a:rPr lang="en-ID" dirty="0" err="1"/>
              <a:t>siklus</a:t>
            </a:r>
            <a:r>
              <a:rPr lang="en-ID" dirty="0"/>
              <a:t> </a:t>
            </a:r>
            <a:r>
              <a:rPr lang="en-ID" dirty="0" err="1"/>
              <a:t>menstruasi</a:t>
            </a:r>
            <a:r>
              <a:rPr lang="en-ID" dirty="0"/>
              <a:t> yang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35 </a:t>
            </a:r>
            <a:r>
              <a:rPr lang="en-ID" dirty="0" err="1"/>
              <a:t>hari</a:t>
            </a:r>
            <a:r>
              <a:rPr lang="en-ID" dirty="0"/>
              <a:t> </a:t>
            </a:r>
            <a:r>
              <a:rPr lang="en-ID" dirty="0" err="1"/>
              <a:t>sekali</a:t>
            </a:r>
            <a:r>
              <a:rPr lang="en-ID" dirty="0"/>
              <a:t>, </a:t>
            </a:r>
            <a:r>
              <a:rPr lang="en-ID" dirty="0" err="1"/>
              <a:t>dimana</a:t>
            </a:r>
            <a:r>
              <a:rPr lang="en-ID" dirty="0"/>
              <a:t>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didapatkan</a:t>
            </a:r>
            <a:r>
              <a:rPr lang="en-ID" dirty="0"/>
              <a:t> 4-9 </a:t>
            </a:r>
            <a:r>
              <a:rPr lang="en-ID" dirty="0" err="1"/>
              <a:t>periode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1 </a:t>
            </a:r>
            <a:r>
              <a:rPr lang="en-ID" dirty="0" err="1"/>
              <a:t>tahun</a:t>
            </a:r>
            <a:r>
              <a:rPr lang="en-ID" dirty="0"/>
              <a:t>. </a:t>
            </a:r>
            <a:r>
              <a:rPr lang="en-ID" dirty="0" err="1"/>
              <a:t>Bila</a:t>
            </a:r>
            <a:r>
              <a:rPr lang="en-ID" dirty="0"/>
              <a:t> </a:t>
            </a:r>
            <a:r>
              <a:rPr lang="en-ID" dirty="0" err="1"/>
              <a:t>kadar</a:t>
            </a:r>
            <a:r>
              <a:rPr lang="en-ID" dirty="0"/>
              <a:t> </a:t>
            </a:r>
            <a:r>
              <a:rPr lang="en-ID" dirty="0" err="1"/>
              <a:t>estrogen</a:t>
            </a:r>
            <a:r>
              <a:rPr lang="en-ID" dirty="0"/>
              <a:t> yang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penyebab</a:t>
            </a:r>
            <a:r>
              <a:rPr lang="en-ID" dirty="0"/>
              <a:t>, </a:t>
            </a:r>
            <a:r>
              <a:rPr lang="en-ID" dirty="0" err="1"/>
              <a:t>wanita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</a:t>
            </a:r>
            <a:r>
              <a:rPr lang="en-ID" dirty="0" err="1"/>
              <a:t>mungkin</a:t>
            </a:r>
            <a:r>
              <a:rPr lang="en-ID" dirty="0"/>
              <a:t> </a:t>
            </a:r>
            <a:r>
              <a:rPr lang="en-ID" dirty="0" err="1"/>
              <a:t>mengalami</a:t>
            </a:r>
            <a:r>
              <a:rPr lang="en-ID" dirty="0"/>
              <a:t> osteoporosis </a:t>
            </a:r>
            <a:r>
              <a:rPr lang="en-ID" dirty="0" err="1"/>
              <a:t>danpenyakit</a:t>
            </a:r>
            <a:r>
              <a:rPr lang="en-ID" dirty="0"/>
              <a:t> </a:t>
            </a:r>
            <a:r>
              <a:rPr lang="en-ID" dirty="0" err="1"/>
              <a:t>kardiovaskular</a:t>
            </a:r>
            <a:r>
              <a:rPr lang="en-ID" dirty="0"/>
              <a:t>. Wanita </a:t>
            </a:r>
            <a:r>
              <a:rPr lang="en-ID" dirty="0" err="1"/>
              <a:t>tersebut</a:t>
            </a:r>
            <a:r>
              <a:rPr lang="en-ID" dirty="0"/>
              <a:t> juga </a:t>
            </a:r>
            <a:r>
              <a:rPr lang="en-ID" dirty="0" err="1"/>
              <a:t>memiliki</a:t>
            </a:r>
            <a:r>
              <a:rPr lang="en-ID" dirty="0"/>
              <a:t> </a:t>
            </a:r>
            <a:r>
              <a:rPr lang="en-ID" dirty="0" err="1"/>
              <a:t>resiko</a:t>
            </a:r>
            <a:r>
              <a:rPr lang="en-ID" dirty="0"/>
              <a:t> </a:t>
            </a:r>
            <a:r>
              <a:rPr lang="en-ID" dirty="0" err="1"/>
              <a:t>besar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mengalami</a:t>
            </a:r>
            <a:r>
              <a:rPr lang="en-ID" dirty="0"/>
              <a:t> </a:t>
            </a:r>
            <a:r>
              <a:rPr lang="en-ID" dirty="0" err="1"/>
              <a:t>kanker</a:t>
            </a:r>
            <a:r>
              <a:rPr lang="en-ID" dirty="0"/>
              <a:t> uterus.</a:t>
            </a:r>
          </a:p>
        </p:txBody>
      </p:sp>
    </p:spTree>
    <p:extLst>
      <p:ext uri="{BB962C8B-B14F-4D97-AF65-F5344CB8AC3E}">
        <p14:creationId xmlns:p14="http://schemas.microsoft.com/office/powerpoint/2010/main" val="9211231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C826CD-BCCC-4A63-A1F8-E1403511F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4800"/>
            <a:ext cx="10515600" cy="604910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dirty="0"/>
              <a:t>ETIOLOGI </a:t>
            </a:r>
          </a:p>
          <a:p>
            <a:pPr marL="0" indent="0">
              <a:buNone/>
            </a:pPr>
            <a:r>
              <a:rPr lang="en-ID" dirty="0" err="1"/>
              <a:t>Berhubungan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anovulasi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juga </a:t>
            </a:r>
            <a:r>
              <a:rPr lang="en-ID" dirty="0" err="1"/>
              <a:t>disebabkan</a:t>
            </a:r>
            <a:r>
              <a:rPr lang="en-ID" dirty="0"/>
              <a:t> </a:t>
            </a:r>
            <a:r>
              <a:rPr lang="en-ID" dirty="0" err="1"/>
              <a:t>kelainan</a:t>
            </a:r>
            <a:r>
              <a:rPr lang="en-ID" dirty="0"/>
              <a:t> </a:t>
            </a:r>
            <a:r>
              <a:rPr lang="en-ID" dirty="0" err="1"/>
              <a:t>endokrin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, </a:t>
            </a:r>
            <a:r>
              <a:rPr lang="en-ID" dirty="0" err="1"/>
              <a:t>gangguan</a:t>
            </a:r>
            <a:r>
              <a:rPr lang="en-ID" dirty="0"/>
              <a:t> </a:t>
            </a:r>
            <a:r>
              <a:rPr lang="en-ID" dirty="0" err="1"/>
              <a:t>hipofisis-hipotalamus</a:t>
            </a:r>
            <a:r>
              <a:rPr lang="en-ID" dirty="0"/>
              <a:t>, dan </a:t>
            </a:r>
            <a:r>
              <a:rPr lang="en-ID" dirty="0" err="1"/>
              <a:t>menopouse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sebab</a:t>
            </a:r>
            <a:r>
              <a:rPr lang="en-ID" dirty="0"/>
              <a:t> </a:t>
            </a:r>
            <a:r>
              <a:rPr lang="en-ID" dirty="0" err="1"/>
              <a:t>sistemik</a:t>
            </a:r>
            <a:r>
              <a:rPr lang="en-ID" dirty="0"/>
              <a:t> </a:t>
            </a:r>
            <a:r>
              <a:rPr lang="en-ID" dirty="0" err="1"/>
              <a:t>seperti</a:t>
            </a:r>
            <a:r>
              <a:rPr lang="en-ID" dirty="0"/>
              <a:t> </a:t>
            </a:r>
            <a:r>
              <a:rPr lang="en-ID" dirty="0" err="1"/>
              <a:t>kehilangan</a:t>
            </a:r>
            <a:r>
              <a:rPr lang="en-ID" dirty="0"/>
              <a:t> </a:t>
            </a:r>
            <a:r>
              <a:rPr lang="en-ID" dirty="0" err="1"/>
              <a:t>berat</a:t>
            </a:r>
            <a:r>
              <a:rPr lang="en-ID" dirty="0"/>
              <a:t> badan </a:t>
            </a:r>
            <a:r>
              <a:rPr lang="en-ID" dirty="0" err="1"/>
              <a:t>berlebih</a:t>
            </a:r>
            <a:r>
              <a:rPr lang="en-ID" dirty="0"/>
              <a:t>. </a:t>
            </a:r>
            <a:r>
              <a:rPr lang="en-ID" dirty="0" err="1"/>
              <a:t>Oligomenore</a:t>
            </a:r>
            <a:r>
              <a:rPr lang="en-ID" dirty="0"/>
              <a:t> </a:t>
            </a:r>
            <a:r>
              <a:rPr lang="en-ID" dirty="0" err="1"/>
              <a:t>sering</a:t>
            </a:r>
            <a:r>
              <a:rPr lang="en-ID" dirty="0"/>
              <a:t> </a:t>
            </a:r>
            <a:r>
              <a:rPr lang="en-ID" dirty="0" err="1"/>
              <a:t>terdapat</a:t>
            </a:r>
            <a:r>
              <a:rPr lang="en-ID" dirty="0"/>
              <a:t> pada </a:t>
            </a:r>
            <a:r>
              <a:rPr lang="en-ID" dirty="0" err="1"/>
              <a:t>wanita</a:t>
            </a:r>
            <a:r>
              <a:rPr lang="en-ID" dirty="0"/>
              <a:t> </a:t>
            </a:r>
            <a:r>
              <a:rPr lang="en-ID" dirty="0" err="1"/>
              <a:t>astenis</a:t>
            </a:r>
            <a:r>
              <a:rPr lang="en-ID" dirty="0"/>
              <a:t>. </a:t>
            </a:r>
            <a:r>
              <a:rPr lang="en-ID" dirty="0" err="1"/>
              <a:t>Dapat</a:t>
            </a:r>
            <a:r>
              <a:rPr lang="en-ID" dirty="0"/>
              <a:t> juga </a:t>
            </a:r>
            <a:r>
              <a:rPr lang="en-ID" dirty="0" err="1"/>
              <a:t>terjadi</a:t>
            </a:r>
            <a:r>
              <a:rPr lang="en-ID" dirty="0"/>
              <a:t> pada </a:t>
            </a:r>
            <a:r>
              <a:rPr lang="en-ID" dirty="0" err="1"/>
              <a:t>wanita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sindrom</a:t>
            </a:r>
            <a:r>
              <a:rPr lang="en-ID" dirty="0"/>
              <a:t> ovarium </a:t>
            </a:r>
            <a:r>
              <a:rPr lang="en-ID" dirty="0" err="1"/>
              <a:t>polikistik</a:t>
            </a:r>
            <a:r>
              <a:rPr lang="en-ID" dirty="0"/>
              <a:t> </a:t>
            </a:r>
            <a:r>
              <a:rPr lang="en-ID" dirty="0" err="1"/>
              <a:t>dimana</a:t>
            </a:r>
            <a:r>
              <a:rPr lang="en-ID" dirty="0"/>
              <a:t> pada </a:t>
            </a:r>
            <a:r>
              <a:rPr lang="en-ID" dirty="0" err="1"/>
              <a:t>keadaan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dihasilkan</a:t>
            </a:r>
            <a:r>
              <a:rPr lang="en-ID" dirty="0"/>
              <a:t> androgen yang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tinggi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kadara</a:t>
            </a:r>
            <a:r>
              <a:rPr lang="en-ID" dirty="0"/>
              <a:t> pada </a:t>
            </a:r>
            <a:r>
              <a:rPr lang="en-ID" dirty="0" err="1"/>
              <a:t>wanita</a:t>
            </a:r>
            <a:r>
              <a:rPr lang="en-ID" dirty="0"/>
              <a:t> </a:t>
            </a:r>
            <a:r>
              <a:rPr lang="en-ID" dirty="0" err="1"/>
              <a:t>normal.Oligomenore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juga </a:t>
            </a:r>
            <a:r>
              <a:rPr lang="en-ID" dirty="0" err="1"/>
              <a:t>terjadi</a:t>
            </a:r>
            <a:r>
              <a:rPr lang="en-ID" dirty="0"/>
              <a:t> pada stress </a:t>
            </a:r>
            <a:r>
              <a:rPr lang="en-ID" dirty="0" err="1"/>
              <a:t>fisik</a:t>
            </a:r>
            <a:r>
              <a:rPr lang="en-ID" dirty="0"/>
              <a:t> dan </a:t>
            </a:r>
            <a:r>
              <a:rPr lang="en-ID" dirty="0" err="1"/>
              <a:t>emosional</a:t>
            </a:r>
            <a:r>
              <a:rPr lang="en-ID" dirty="0"/>
              <a:t>, </a:t>
            </a:r>
            <a:r>
              <a:rPr lang="en-ID" dirty="0" err="1"/>
              <a:t>penyakit</a:t>
            </a:r>
            <a:r>
              <a:rPr lang="en-ID" dirty="0"/>
              <a:t> </a:t>
            </a:r>
            <a:r>
              <a:rPr lang="en-ID" dirty="0" err="1"/>
              <a:t>kronis</a:t>
            </a:r>
            <a:r>
              <a:rPr lang="en-ID" dirty="0"/>
              <a:t>, </a:t>
            </a:r>
            <a:r>
              <a:rPr lang="en-ID" dirty="0" err="1"/>
              <a:t>tumor</a:t>
            </a:r>
            <a:r>
              <a:rPr lang="en-ID" dirty="0"/>
              <a:t> yang </a:t>
            </a:r>
            <a:r>
              <a:rPr lang="en-ID" dirty="0" err="1"/>
              <a:t>mensekresikan</a:t>
            </a:r>
            <a:r>
              <a:rPr lang="en-ID" dirty="0"/>
              <a:t> </a:t>
            </a:r>
            <a:r>
              <a:rPr lang="en-ID" dirty="0" err="1"/>
              <a:t>estrogen</a:t>
            </a:r>
            <a:r>
              <a:rPr lang="en-ID" dirty="0"/>
              <a:t> dan </a:t>
            </a:r>
            <a:r>
              <a:rPr lang="en-ID" dirty="0" err="1"/>
              <a:t>nutrisi</a:t>
            </a:r>
            <a:r>
              <a:rPr lang="en-ID" dirty="0"/>
              <a:t> </a:t>
            </a:r>
            <a:r>
              <a:rPr lang="en-ID" dirty="0" err="1"/>
              <a:t>buruk</a:t>
            </a:r>
            <a:r>
              <a:rPr lang="en-ID" dirty="0"/>
              <a:t>. </a:t>
            </a:r>
            <a:r>
              <a:rPr lang="en-ID" dirty="0" err="1"/>
              <a:t>Oligomenorrhe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juga </a:t>
            </a:r>
            <a:r>
              <a:rPr lang="en-ID" dirty="0" err="1"/>
              <a:t>disebabkan</a:t>
            </a:r>
            <a:r>
              <a:rPr lang="en-ID" dirty="0"/>
              <a:t> </a:t>
            </a:r>
            <a:r>
              <a:rPr lang="en-ID" dirty="0" err="1"/>
              <a:t>ketidakseimbangan</a:t>
            </a:r>
            <a:r>
              <a:rPr lang="en-ID" dirty="0"/>
              <a:t> hormonal </a:t>
            </a:r>
            <a:r>
              <a:rPr lang="en-ID" dirty="0" err="1"/>
              <a:t>seperti</a:t>
            </a:r>
            <a:r>
              <a:rPr lang="en-ID" dirty="0"/>
              <a:t> pada </a:t>
            </a:r>
            <a:r>
              <a:rPr lang="en-ID" dirty="0" err="1"/>
              <a:t>awal</a:t>
            </a:r>
            <a:r>
              <a:rPr lang="en-ID" dirty="0"/>
              <a:t> </a:t>
            </a:r>
            <a:r>
              <a:rPr lang="en-ID" dirty="0" err="1"/>
              <a:t>pubertas.Oligomenore</a:t>
            </a:r>
            <a:r>
              <a:rPr lang="en-ID" dirty="0"/>
              <a:t> yang </a:t>
            </a:r>
            <a:r>
              <a:rPr lang="en-ID" dirty="0" err="1"/>
              <a:t>menetap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akibat</a:t>
            </a:r>
            <a:r>
              <a:rPr lang="en-ID" dirty="0"/>
              <a:t> </a:t>
            </a:r>
            <a:r>
              <a:rPr lang="en-ID" dirty="0" err="1"/>
              <a:t>perpanjangan</a:t>
            </a:r>
            <a:r>
              <a:rPr lang="en-ID" dirty="0"/>
              <a:t> stadium </a:t>
            </a:r>
            <a:r>
              <a:rPr lang="en-ID" dirty="0" err="1"/>
              <a:t>folikular</a:t>
            </a:r>
            <a:r>
              <a:rPr lang="en-ID" dirty="0"/>
              <a:t>, </a:t>
            </a:r>
            <a:r>
              <a:rPr lang="en-ID" dirty="0" err="1"/>
              <a:t>perpanjangan</a:t>
            </a:r>
            <a:r>
              <a:rPr lang="en-ID" dirty="0"/>
              <a:t> stadium luteal, </a:t>
            </a:r>
            <a:r>
              <a:rPr lang="en-ID" dirty="0" err="1"/>
              <a:t>ataupun</a:t>
            </a:r>
            <a:r>
              <a:rPr lang="en-ID" dirty="0"/>
              <a:t> </a:t>
            </a:r>
            <a:r>
              <a:rPr lang="en-ID" dirty="0" err="1"/>
              <a:t>perpanjang</a:t>
            </a:r>
            <a:r>
              <a:rPr lang="en-ID" dirty="0"/>
              <a:t> </a:t>
            </a:r>
            <a:r>
              <a:rPr lang="en-ID" dirty="0" err="1"/>
              <a:t>kedua</a:t>
            </a:r>
            <a:r>
              <a:rPr lang="en-ID" dirty="0"/>
              <a:t> stadium </a:t>
            </a:r>
            <a:r>
              <a:rPr lang="en-ID" dirty="0" err="1"/>
              <a:t>tersebut</a:t>
            </a:r>
            <a:r>
              <a:rPr lang="en-ID" dirty="0"/>
              <a:t>. </a:t>
            </a:r>
            <a:r>
              <a:rPr lang="en-ID" dirty="0" err="1"/>
              <a:t>Bila</a:t>
            </a:r>
            <a:r>
              <a:rPr lang="en-ID" dirty="0"/>
              <a:t> </a:t>
            </a:r>
            <a:r>
              <a:rPr lang="en-ID" dirty="0" err="1"/>
              <a:t>siklus</a:t>
            </a:r>
            <a:r>
              <a:rPr lang="en-ID" dirty="0"/>
              <a:t> </a:t>
            </a:r>
            <a:r>
              <a:rPr lang="en-ID" dirty="0" err="1"/>
              <a:t>tiba-tiba</a:t>
            </a:r>
            <a:r>
              <a:rPr lang="en-ID" dirty="0"/>
              <a:t> </a:t>
            </a:r>
            <a:r>
              <a:rPr lang="en-ID" dirty="0" err="1"/>
              <a:t>memanjang</a:t>
            </a:r>
            <a:r>
              <a:rPr lang="en-ID" dirty="0"/>
              <a:t> </a:t>
            </a:r>
            <a:r>
              <a:rPr lang="en-ID" dirty="0" err="1"/>
              <a:t>maka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disebabkan</a:t>
            </a:r>
            <a:r>
              <a:rPr lang="en-ID" dirty="0"/>
              <a:t> oleh </a:t>
            </a:r>
            <a:r>
              <a:rPr lang="en-ID" dirty="0" err="1"/>
              <a:t>pengaruh</a:t>
            </a:r>
            <a:r>
              <a:rPr lang="en-ID" dirty="0"/>
              <a:t> </a:t>
            </a:r>
            <a:r>
              <a:rPr lang="en-ID" dirty="0" err="1"/>
              <a:t>psikis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pengaruh</a:t>
            </a:r>
            <a:r>
              <a:rPr lang="en-ID" dirty="0"/>
              <a:t> </a:t>
            </a:r>
            <a:r>
              <a:rPr lang="en-ID" dirty="0" err="1"/>
              <a:t>penyakit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548001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DC15C-ADDD-4D8E-A0FE-299910BDB7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MENORRHAGIA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D25801-6400-4D87-B1CB-5702B0BABC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/>
              <a:t>DEFINISI </a:t>
            </a:r>
          </a:p>
          <a:p>
            <a:r>
              <a:rPr lang="en-ID" dirty="0" err="1"/>
              <a:t>Perdarahan</a:t>
            </a:r>
            <a:r>
              <a:rPr lang="en-ID" dirty="0"/>
              <a:t> yang </a:t>
            </a:r>
            <a:r>
              <a:rPr lang="en-ID" dirty="0" err="1"/>
              <a:t>terjadi</a:t>
            </a:r>
            <a:r>
              <a:rPr lang="en-ID" dirty="0"/>
              <a:t> pada masa </a:t>
            </a:r>
            <a:r>
              <a:rPr lang="en-ID" dirty="0" err="1"/>
              <a:t>menstruasi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jumlah</a:t>
            </a:r>
            <a:r>
              <a:rPr lang="en-ID" dirty="0"/>
              <a:t> yang </a:t>
            </a:r>
            <a:r>
              <a:rPr lang="en-ID" dirty="0" err="1"/>
              <a:t>banyak</a:t>
            </a:r>
            <a:r>
              <a:rPr lang="en-ID" dirty="0"/>
              <a:t> dan </a:t>
            </a:r>
            <a:r>
              <a:rPr lang="en-ID" dirty="0" err="1"/>
              <a:t>durasi</a:t>
            </a:r>
            <a:r>
              <a:rPr lang="en-ID" dirty="0"/>
              <a:t> yang </a:t>
            </a:r>
            <a:r>
              <a:rPr lang="en-ID" dirty="0" err="1"/>
              <a:t>berkepanjangan</a:t>
            </a:r>
            <a:r>
              <a:rPr lang="en-ID" dirty="0"/>
              <a:t> </a:t>
            </a:r>
            <a:r>
              <a:rPr lang="en-ID" dirty="0" err="1"/>
              <a:t>tetapi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interval </a:t>
            </a:r>
            <a:r>
              <a:rPr lang="en-ID" dirty="0" err="1"/>
              <a:t>siklus</a:t>
            </a:r>
            <a:r>
              <a:rPr lang="en-ID" dirty="0"/>
              <a:t> </a:t>
            </a:r>
            <a:r>
              <a:rPr lang="en-ID" dirty="0" err="1"/>
              <a:t>menstruasi</a:t>
            </a:r>
            <a:r>
              <a:rPr lang="en-ID" dirty="0"/>
              <a:t> yang normal. </a:t>
            </a:r>
            <a:r>
              <a:rPr lang="en-ID" dirty="0" err="1"/>
              <a:t>Secara</a:t>
            </a:r>
            <a:r>
              <a:rPr lang="en-ID" dirty="0"/>
              <a:t> </a:t>
            </a:r>
            <a:r>
              <a:rPr lang="en-ID" dirty="0" err="1"/>
              <a:t>klinis</a:t>
            </a:r>
            <a:r>
              <a:rPr lang="en-ID" dirty="0"/>
              <a:t> </a:t>
            </a:r>
            <a:r>
              <a:rPr lang="en-ID" dirty="0" err="1"/>
              <a:t>menoragia</a:t>
            </a:r>
            <a:r>
              <a:rPr lang="en-ID" dirty="0"/>
              <a:t> </a:t>
            </a:r>
            <a:r>
              <a:rPr lang="en-ID" dirty="0" err="1"/>
              <a:t>didefinisikan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total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darah</a:t>
            </a:r>
            <a:r>
              <a:rPr lang="en-ID" dirty="0"/>
              <a:t> </a:t>
            </a:r>
            <a:r>
              <a:rPr lang="en-ID" dirty="0" err="1"/>
              <a:t>haid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80 ml per </a:t>
            </a:r>
            <a:r>
              <a:rPr lang="en-ID" dirty="0" err="1"/>
              <a:t>siklus</a:t>
            </a:r>
            <a:r>
              <a:rPr lang="en-ID" dirty="0"/>
              <a:t> dan </a:t>
            </a:r>
            <a:r>
              <a:rPr lang="en-ID" dirty="0" err="1"/>
              <a:t>durasi</a:t>
            </a:r>
            <a:r>
              <a:rPr lang="en-ID" dirty="0"/>
              <a:t> </a:t>
            </a:r>
            <a:r>
              <a:rPr lang="en-ID" dirty="0" err="1"/>
              <a:t>haid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lama </a:t>
            </a:r>
            <a:r>
              <a:rPr lang="en-ID" dirty="0" err="1"/>
              <a:t>dari</a:t>
            </a:r>
            <a:r>
              <a:rPr lang="en-ID" dirty="0"/>
              <a:t> 7 </a:t>
            </a:r>
            <a:r>
              <a:rPr lang="en-ID" dirty="0" err="1"/>
              <a:t>hari</a:t>
            </a:r>
            <a:r>
              <a:rPr lang="en-ID" dirty="0"/>
              <a:t>. </a:t>
            </a:r>
            <a:r>
              <a:rPr lang="en-ID" dirty="0" err="1"/>
              <a:t>Bisa</a:t>
            </a:r>
            <a:r>
              <a:rPr lang="en-ID" dirty="0"/>
              <a:t> </a:t>
            </a:r>
            <a:r>
              <a:rPr lang="en-ID" dirty="0" err="1"/>
              <a:t>disebutkan</a:t>
            </a:r>
            <a:r>
              <a:rPr lang="en-ID" dirty="0"/>
              <a:t> </a:t>
            </a:r>
            <a:r>
              <a:rPr lang="en-ID" dirty="0" err="1"/>
              <a:t>bahwa</a:t>
            </a:r>
            <a:r>
              <a:rPr lang="en-ID" dirty="0"/>
              <a:t> </a:t>
            </a:r>
            <a:r>
              <a:rPr lang="en-ID" dirty="0" err="1"/>
              <a:t>bila</a:t>
            </a:r>
            <a:r>
              <a:rPr lang="en-ID" dirty="0"/>
              <a:t> </a:t>
            </a:r>
            <a:r>
              <a:rPr lang="en-ID" dirty="0" err="1"/>
              <a:t>ganti</a:t>
            </a:r>
            <a:r>
              <a:rPr lang="en-ID" dirty="0"/>
              <a:t> </a:t>
            </a:r>
            <a:r>
              <a:rPr lang="en-ID" dirty="0" err="1"/>
              <a:t>pembalut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6 kali per </a:t>
            </a:r>
            <a:r>
              <a:rPr lang="en-ID" dirty="0" err="1"/>
              <a:t>hari</a:t>
            </a:r>
            <a:r>
              <a:rPr lang="en-ID" dirty="0"/>
              <a:t> </a:t>
            </a:r>
            <a:r>
              <a:rPr lang="en-ID" dirty="0" err="1"/>
              <a:t>sudah</a:t>
            </a:r>
            <a:r>
              <a:rPr lang="en-ID" dirty="0"/>
              <a:t> </a:t>
            </a:r>
            <a:r>
              <a:rPr lang="en-ID" dirty="0" err="1"/>
              <a:t>masuk</a:t>
            </a:r>
            <a:r>
              <a:rPr lang="en-ID" dirty="0"/>
              <a:t> </a:t>
            </a:r>
            <a:r>
              <a:rPr lang="en-ID" dirty="0" err="1"/>
              <a:t>kategori</a:t>
            </a:r>
            <a:r>
              <a:rPr lang="en-ID" dirty="0"/>
              <a:t> </a:t>
            </a:r>
            <a:r>
              <a:rPr lang="en-ID" dirty="0" err="1"/>
              <a:t>menoragia</a:t>
            </a:r>
            <a:r>
              <a:rPr lang="en-ID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405546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ODO - GU Flashcards | Quizlet">
            <a:extLst>
              <a:ext uri="{FF2B5EF4-FFF2-40B4-BE49-F238E27FC236}">
                <a16:creationId xmlns:a16="http://schemas.microsoft.com/office/drawing/2014/main" id="{8EB1C148-063D-4BAE-89B0-02FFBAF312D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573" y="660339"/>
            <a:ext cx="8466853" cy="5537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0412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97AFA4-4F6B-4893-B6B5-F5B00CB36F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28246"/>
            <a:ext cx="10515600" cy="65297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dirty="0"/>
              <a:t>EPIDEMIOLOGI </a:t>
            </a:r>
          </a:p>
          <a:p>
            <a:pPr marL="0" indent="0">
              <a:buNone/>
            </a:pPr>
            <a:r>
              <a:rPr lang="en-ID" dirty="0"/>
              <a:t>• </a:t>
            </a:r>
            <a:r>
              <a:rPr lang="en-ID" dirty="0" err="1"/>
              <a:t>Kasus</a:t>
            </a:r>
            <a:r>
              <a:rPr lang="en-ID" dirty="0"/>
              <a:t> </a:t>
            </a:r>
            <a:r>
              <a:rPr lang="en-ID" dirty="0" err="1"/>
              <a:t>ginekologi</a:t>
            </a:r>
            <a:r>
              <a:rPr lang="en-ID" dirty="0"/>
              <a:t> </a:t>
            </a:r>
            <a:r>
              <a:rPr lang="en-ID" dirty="0" err="1"/>
              <a:t>terbanyak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• 18 </a:t>
            </a:r>
            <a:r>
              <a:rPr lang="en-ID" dirty="0" err="1"/>
              <a:t>juta</a:t>
            </a:r>
            <a:r>
              <a:rPr lang="en-ID" dirty="0"/>
              <a:t> </a:t>
            </a:r>
            <a:r>
              <a:rPr lang="en-ID" dirty="0" err="1"/>
              <a:t>perempuan</a:t>
            </a:r>
            <a:r>
              <a:rPr lang="en-ID" dirty="0"/>
              <a:t> </a:t>
            </a:r>
            <a:r>
              <a:rPr lang="en-ID" dirty="0" err="1"/>
              <a:t>usia</a:t>
            </a:r>
            <a:r>
              <a:rPr lang="en-ID" dirty="0"/>
              <a:t> 30-55 </a:t>
            </a:r>
            <a:r>
              <a:rPr lang="en-ID" dirty="0" err="1"/>
              <a:t>tahun</a:t>
            </a:r>
            <a:r>
              <a:rPr lang="en-ID" dirty="0"/>
              <a:t> </a:t>
            </a:r>
            <a:r>
              <a:rPr lang="en-ID" dirty="0" err="1"/>
              <a:t>mengalami</a:t>
            </a:r>
            <a:r>
              <a:rPr lang="en-ID" dirty="0"/>
              <a:t> </a:t>
            </a:r>
            <a:r>
              <a:rPr lang="en-ID" dirty="0" err="1"/>
              <a:t>haid</a:t>
            </a:r>
            <a:r>
              <a:rPr lang="en-ID" dirty="0"/>
              <a:t> </a:t>
            </a:r>
            <a:r>
              <a:rPr lang="en-ID" dirty="0" err="1"/>
              <a:t>berlebih</a:t>
            </a:r>
            <a:r>
              <a:rPr lang="en-ID" dirty="0"/>
              <a:t> dan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jumlah</a:t>
            </a:r>
            <a:r>
              <a:rPr lang="en-ID" dirty="0"/>
              <a:t> </a:t>
            </a:r>
            <a:r>
              <a:rPr lang="en-ID" dirty="0" err="1"/>
              <a:t>tersebut</a:t>
            </a:r>
            <a:r>
              <a:rPr lang="en-ID" dirty="0"/>
              <a:t> 10% </a:t>
            </a:r>
            <a:r>
              <a:rPr lang="en-ID" dirty="0" err="1"/>
              <a:t>termasuk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kategori</a:t>
            </a:r>
            <a:r>
              <a:rPr lang="en-ID" dirty="0"/>
              <a:t> </a:t>
            </a:r>
            <a:r>
              <a:rPr lang="en-ID" dirty="0" err="1"/>
              <a:t>menoragia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• </a:t>
            </a:r>
            <a:r>
              <a:rPr lang="en-ID" dirty="0" err="1"/>
              <a:t>Meningkat</a:t>
            </a:r>
            <a:r>
              <a:rPr lang="en-ID" dirty="0"/>
              <a:t> pada </a:t>
            </a:r>
            <a:r>
              <a:rPr lang="en-ID" dirty="0" err="1"/>
              <a:t>usia</a:t>
            </a:r>
            <a:r>
              <a:rPr lang="en-ID" dirty="0"/>
              <a:t> di </a:t>
            </a:r>
            <a:r>
              <a:rPr lang="en-ID" dirty="0" err="1"/>
              <a:t>atas</a:t>
            </a:r>
            <a:r>
              <a:rPr lang="en-ID" dirty="0"/>
              <a:t> 30 </a:t>
            </a:r>
            <a:r>
              <a:rPr lang="en-ID" dirty="0" err="1"/>
              <a:t>tahun</a:t>
            </a:r>
            <a:endParaRPr lang="en-ID" dirty="0"/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r>
              <a:rPr lang="en-ID" dirty="0"/>
              <a:t>GEJALA KLINIS </a:t>
            </a:r>
          </a:p>
          <a:p>
            <a:pPr marL="0" indent="0">
              <a:buNone/>
            </a:pPr>
            <a:r>
              <a:rPr lang="en-ID" dirty="0"/>
              <a:t>• </a:t>
            </a:r>
            <a:r>
              <a:rPr lang="en-ID" dirty="0" err="1"/>
              <a:t>Perdarahan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80 mL </a:t>
            </a:r>
          </a:p>
          <a:p>
            <a:pPr marL="0" indent="0">
              <a:buNone/>
            </a:pPr>
            <a:r>
              <a:rPr lang="en-ID" dirty="0"/>
              <a:t>• </a:t>
            </a:r>
            <a:r>
              <a:rPr lang="en-ID" dirty="0" err="1"/>
              <a:t>Menstruasi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lama </a:t>
            </a:r>
            <a:r>
              <a:rPr lang="en-ID" dirty="0" err="1"/>
              <a:t>dari</a:t>
            </a:r>
            <a:r>
              <a:rPr lang="en-ID" dirty="0"/>
              <a:t> normal </a:t>
            </a:r>
          </a:p>
          <a:p>
            <a:pPr marL="0" indent="0">
              <a:buNone/>
            </a:pPr>
            <a:r>
              <a:rPr lang="en-ID" dirty="0"/>
              <a:t>•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disertai</a:t>
            </a:r>
            <a:r>
              <a:rPr lang="en-ID" dirty="0"/>
              <a:t> </a:t>
            </a:r>
            <a:r>
              <a:rPr lang="en-ID" dirty="0" err="1"/>
              <a:t>gumpalan-gumpalan</a:t>
            </a:r>
            <a:r>
              <a:rPr lang="en-ID" dirty="0"/>
              <a:t> </a:t>
            </a:r>
            <a:r>
              <a:rPr lang="en-ID" dirty="0" err="1"/>
              <a:t>darah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• </a:t>
            </a:r>
            <a:r>
              <a:rPr lang="en-ID" dirty="0" err="1"/>
              <a:t>Anemia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• </a:t>
            </a:r>
            <a:r>
              <a:rPr lang="en-ID" dirty="0" err="1"/>
              <a:t>Disertai</a:t>
            </a:r>
            <a:r>
              <a:rPr lang="en-ID" dirty="0"/>
              <a:t> </a:t>
            </a:r>
            <a:r>
              <a:rPr lang="en-ID" dirty="0" err="1"/>
              <a:t>gejala-gejala</a:t>
            </a:r>
            <a:r>
              <a:rPr lang="en-ID" dirty="0"/>
              <a:t> </a:t>
            </a:r>
            <a:r>
              <a:rPr lang="en-ID" dirty="0" err="1"/>
              <a:t>penyebab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1605998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BDF82-AA8F-4F29-8015-8573A7E4EA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0"/>
            <a:ext cx="10515600" cy="74089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dirty="0" err="1"/>
              <a:t>Etiologi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• </a:t>
            </a:r>
            <a:r>
              <a:rPr lang="en-ID" dirty="0" err="1"/>
              <a:t>Organik</a:t>
            </a:r>
            <a:r>
              <a:rPr lang="en-ID" dirty="0"/>
              <a:t> : − </a:t>
            </a:r>
            <a:r>
              <a:rPr lang="en-ID" dirty="0" err="1"/>
              <a:t>Infeksi</a:t>
            </a:r>
            <a:r>
              <a:rPr lang="en-ID" dirty="0"/>
              <a:t> </a:t>
            </a:r>
            <a:r>
              <a:rPr lang="en-ID" dirty="0" err="1"/>
              <a:t>genitourinaria</a:t>
            </a:r>
            <a:r>
              <a:rPr lang="en-ID" dirty="0"/>
              <a:t> − </a:t>
            </a:r>
            <a:r>
              <a:rPr lang="en-ID" dirty="0" err="1"/>
              <a:t>Kelainan</a:t>
            </a:r>
            <a:r>
              <a:rPr lang="en-ID" dirty="0"/>
              <a:t> </a:t>
            </a:r>
            <a:r>
              <a:rPr lang="en-ID" dirty="0" err="1"/>
              <a:t>koagulasi</a:t>
            </a:r>
            <a:r>
              <a:rPr lang="en-ID" dirty="0"/>
              <a:t> (</a:t>
            </a:r>
            <a:r>
              <a:rPr lang="en-ID" dirty="0" err="1"/>
              <a:t>eg</a:t>
            </a:r>
            <a:r>
              <a:rPr lang="en-ID" dirty="0"/>
              <a:t>, </a:t>
            </a:r>
            <a:r>
              <a:rPr lang="en-ID" dirty="0" err="1"/>
              <a:t>penyakit</a:t>
            </a:r>
            <a:r>
              <a:rPr lang="en-ID" dirty="0"/>
              <a:t> von Willebrand, </a:t>
            </a:r>
            <a:r>
              <a:rPr lang="en-ID" dirty="0" err="1"/>
              <a:t>defesiensi</a:t>
            </a:r>
            <a:r>
              <a:rPr lang="en-ID" dirty="0"/>
              <a:t> </a:t>
            </a:r>
            <a:r>
              <a:rPr lang="en-ID" dirty="0" err="1"/>
              <a:t>faktor</a:t>
            </a:r>
            <a:r>
              <a:rPr lang="en-ID" dirty="0"/>
              <a:t> II,V,VII,IX, </a:t>
            </a:r>
            <a:r>
              <a:rPr lang="en-ID" dirty="0" err="1"/>
              <a:t>defefesiensi</a:t>
            </a:r>
            <a:r>
              <a:rPr lang="en-ID" dirty="0"/>
              <a:t> </a:t>
            </a:r>
            <a:r>
              <a:rPr lang="en-ID" dirty="0" err="1"/>
              <a:t>protrombin</a:t>
            </a:r>
            <a:r>
              <a:rPr lang="en-ID" dirty="0"/>
              <a:t>, ITP, </a:t>
            </a:r>
            <a:r>
              <a:rPr lang="en-ID" dirty="0" err="1"/>
              <a:t>tromboastenia</a:t>
            </a:r>
            <a:r>
              <a:rPr lang="en-ID" dirty="0"/>
              <a:t>) − </a:t>
            </a:r>
            <a:r>
              <a:rPr lang="en-ID" dirty="0" err="1"/>
              <a:t>Disfungsi</a:t>
            </a:r>
            <a:r>
              <a:rPr lang="en-ID" dirty="0"/>
              <a:t> organ </a:t>
            </a:r>
            <a:r>
              <a:rPr lang="en-ID" dirty="0" err="1"/>
              <a:t>hati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ginjal</a:t>
            </a:r>
            <a:r>
              <a:rPr lang="en-ID" dirty="0"/>
              <a:t> yang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menyebabkan</a:t>
            </a:r>
            <a:r>
              <a:rPr lang="en-ID" dirty="0"/>
              <a:t> </a:t>
            </a:r>
            <a:r>
              <a:rPr lang="en-ID" dirty="0" err="1"/>
              <a:t>terganggunya</a:t>
            </a:r>
            <a:r>
              <a:rPr lang="en-ID" dirty="0"/>
              <a:t> </a:t>
            </a:r>
            <a:r>
              <a:rPr lang="en-ID" dirty="0" err="1"/>
              <a:t>produksi</a:t>
            </a:r>
            <a:r>
              <a:rPr lang="en-ID" dirty="0"/>
              <a:t> </a:t>
            </a:r>
            <a:r>
              <a:rPr lang="en-ID" dirty="0" err="1"/>
              <a:t>faktor-faktor</a:t>
            </a:r>
            <a:r>
              <a:rPr lang="en-ID" dirty="0"/>
              <a:t> </a:t>
            </a:r>
            <a:r>
              <a:rPr lang="en-ID" dirty="0" err="1"/>
              <a:t>pembekuan</a:t>
            </a:r>
            <a:r>
              <a:rPr lang="en-ID" dirty="0"/>
              <a:t> dan </a:t>
            </a:r>
            <a:r>
              <a:rPr lang="en-ID" dirty="0" err="1"/>
              <a:t>penurunan</a:t>
            </a:r>
            <a:r>
              <a:rPr lang="en-ID" dirty="0"/>
              <a:t> </a:t>
            </a:r>
            <a:r>
              <a:rPr lang="en-ID" dirty="0" err="1"/>
              <a:t>metabolisme</a:t>
            </a:r>
            <a:r>
              <a:rPr lang="en-ID" dirty="0"/>
              <a:t> </a:t>
            </a:r>
            <a:r>
              <a:rPr lang="en-ID" dirty="0" err="1"/>
              <a:t>hormon</a:t>
            </a:r>
            <a:r>
              <a:rPr lang="en-ID" dirty="0"/>
              <a:t> </a:t>
            </a:r>
            <a:r>
              <a:rPr lang="en-ID" dirty="0" err="1"/>
              <a:t>estrogen</a:t>
            </a:r>
            <a:r>
              <a:rPr lang="en-ID" dirty="0"/>
              <a:t> </a:t>
            </a:r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r>
              <a:rPr lang="en-ID" dirty="0"/>
              <a:t>• </a:t>
            </a:r>
            <a:r>
              <a:rPr lang="en-ID" dirty="0" err="1"/>
              <a:t>Endokrinologik</a:t>
            </a:r>
            <a:r>
              <a:rPr lang="en-ID" dirty="0"/>
              <a:t> : − </a:t>
            </a:r>
            <a:r>
              <a:rPr lang="en-ID" dirty="0" err="1"/>
              <a:t>Kelainan</a:t>
            </a:r>
            <a:r>
              <a:rPr lang="en-ID" dirty="0"/>
              <a:t> </a:t>
            </a:r>
            <a:r>
              <a:rPr lang="en-ID" dirty="0" err="1"/>
              <a:t>hormon</a:t>
            </a:r>
            <a:r>
              <a:rPr lang="en-ID" dirty="0"/>
              <a:t> </a:t>
            </a:r>
            <a:r>
              <a:rPr lang="en-ID" dirty="0" err="1"/>
              <a:t>tiroid</a:t>
            </a:r>
            <a:r>
              <a:rPr lang="en-ID" dirty="0"/>
              <a:t> − </a:t>
            </a:r>
            <a:r>
              <a:rPr lang="en-ID" dirty="0" err="1"/>
              <a:t>Disfungsi</a:t>
            </a:r>
            <a:r>
              <a:rPr lang="en-ID" dirty="0"/>
              <a:t> </a:t>
            </a:r>
            <a:r>
              <a:rPr lang="en-ID" dirty="0" err="1"/>
              <a:t>kelenjar</a:t>
            </a:r>
            <a:r>
              <a:rPr lang="en-ID" dirty="0"/>
              <a:t> adrenal − </a:t>
            </a:r>
            <a:r>
              <a:rPr lang="en-ID" dirty="0" err="1"/>
              <a:t>Tumor</a:t>
            </a:r>
            <a:r>
              <a:rPr lang="en-ID" dirty="0"/>
              <a:t> </a:t>
            </a:r>
            <a:r>
              <a:rPr lang="en-ID" dirty="0" err="1"/>
              <a:t>pituitari</a:t>
            </a:r>
            <a:r>
              <a:rPr lang="en-ID" dirty="0"/>
              <a:t> − </a:t>
            </a:r>
            <a:r>
              <a:rPr lang="en-ID" dirty="0" err="1"/>
              <a:t>Siklus</a:t>
            </a:r>
            <a:r>
              <a:rPr lang="en-ID" dirty="0"/>
              <a:t> </a:t>
            </a:r>
            <a:r>
              <a:rPr lang="en-ID" dirty="0" err="1"/>
              <a:t>anovulatorik</a:t>
            </a:r>
            <a:r>
              <a:rPr lang="en-ID" dirty="0"/>
              <a:t> − PCOS − </a:t>
            </a:r>
            <a:r>
              <a:rPr lang="en-ID" dirty="0" err="1"/>
              <a:t>Obesitas</a:t>
            </a:r>
            <a:r>
              <a:rPr lang="en-ID" dirty="0"/>
              <a:t> </a:t>
            </a:r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r>
              <a:rPr lang="en-ID" dirty="0"/>
              <a:t>• </a:t>
            </a:r>
            <a:r>
              <a:rPr lang="en-ID" dirty="0" err="1"/>
              <a:t>Anatomik</a:t>
            </a:r>
            <a:r>
              <a:rPr lang="en-ID" dirty="0"/>
              <a:t> : − Fibroid uterus − </a:t>
            </a:r>
            <a:r>
              <a:rPr lang="en-ID" dirty="0" err="1"/>
              <a:t>Mioma</a:t>
            </a:r>
            <a:r>
              <a:rPr lang="en-ID" dirty="0"/>
              <a:t> Uteri </a:t>
            </a:r>
            <a:r>
              <a:rPr lang="en-ID" dirty="0" err="1"/>
              <a:t>Mioma</a:t>
            </a:r>
            <a:r>
              <a:rPr lang="en-ID" dirty="0"/>
              <a:t> yang </a:t>
            </a:r>
            <a:r>
              <a:rPr lang="en-ID" dirty="0" err="1"/>
              <a:t>terletak</a:t>
            </a:r>
            <a:r>
              <a:rPr lang="en-ID" dirty="0"/>
              <a:t> pada </a:t>
            </a:r>
            <a:r>
              <a:rPr lang="en-ID" dirty="0" err="1"/>
              <a:t>dinding</a:t>
            </a:r>
            <a:r>
              <a:rPr lang="en-ID" dirty="0"/>
              <a:t> uterus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mengganggu</a:t>
            </a:r>
            <a:r>
              <a:rPr lang="en-ID" dirty="0"/>
              <a:t> </a:t>
            </a:r>
            <a:r>
              <a:rPr lang="en-ID" dirty="0" err="1"/>
              <a:t>kontraktilitas</a:t>
            </a:r>
            <a:r>
              <a:rPr lang="en-ID" dirty="0"/>
              <a:t> </a:t>
            </a:r>
            <a:r>
              <a:rPr lang="en-ID" dirty="0" err="1"/>
              <a:t>otot</a:t>
            </a:r>
            <a:r>
              <a:rPr lang="en-ID" dirty="0"/>
              <a:t> </a:t>
            </a:r>
            <a:r>
              <a:rPr lang="en-ID" dirty="0" err="1"/>
              <a:t>rahim</a:t>
            </a:r>
            <a:r>
              <a:rPr lang="en-ID" dirty="0"/>
              <a:t>, </a:t>
            </a:r>
            <a:r>
              <a:rPr lang="en-ID" dirty="0" err="1"/>
              <a:t>permukaan</a:t>
            </a:r>
            <a:r>
              <a:rPr lang="en-ID" dirty="0"/>
              <a:t> endometrium </a:t>
            </a:r>
            <a:r>
              <a:rPr lang="en-ID" dirty="0" err="1"/>
              <a:t>menjadi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luas</a:t>
            </a:r>
            <a:r>
              <a:rPr lang="en-ID" dirty="0"/>
              <a:t> dan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menyebabkan</a:t>
            </a:r>
            <a:r>
              <a:rPr lang="en-ID" dirty="0"/>
              <a:t> </a:t>
            </a:r>
            <a:r>
              <a:rPr lang="en-ID" dirty="0" err="1"/>
              <a:t>pembesaran</a:t>
            </a:r>
            <a:r>
              <a:rPr lang="en-ID" dirty="0"/>
              <a:t> </a:t>
            </a:r>
            <a:r>
              <a:rPr lang="en-ID" dirty="0" err="1"/>
              <a:t>pembuluh</a:t>
            </a:r>
            <a:r>
              <a:rPr lang="en-ID" dirty="0"/>
              <a:t> </a:t>
            </a:r>
            <a:r>
              <a:rPr lang="en-ID" dirty="0" err="1"/>
              <a:t>darah</a:t>
            </a:r>
            <a:r>
              <a:rPr lang="en-ID" dirty="0"/>
              <a:t> </a:t>
            </a:r>
            <a:r>
              <a:rPr lang="en-ID" dirty="0" err="1"/>
              <a:t>serta</a:t>
            </a:r>
            <a:r>
              <a:rPr lang="en-ID" dirty="0"/>
              <a:t> </a:t>
            </a:r>
            <a:r>
              <a:rPr lang="en-ID" dirty="0" err="1"/>
              <a:t>berisiko</a:t>
            </a:r>
            <a:r>
              <a:rPr lang="en-ID" dirty="0"/>
              <a:t> </a:t>
            </a:r>
            <a:r>
              <a:rPr lang="en-ID" dirty="0" err="1"/>
              <a:t>mengalami</a:t>
            </a:r>
            <a:r>
              <a:rPr lang="en-ID" dirty="0"/>
              <a:t> </a:t>
            </a:r>
            <a:r>
              <a:rPr lang="en-ID" dirty="0" err="1"/>
              <a:t>nekrosis</a:t>
            </a:r>
            <a:r>
              <a:rPr lang="en-ID" dirty="0"/>
              <a:t> − </a:t>
            </a:r>
            <a:r>
              <a:rPr lang="en-ID" dirty="0" err="1"/>
              <a:t>Polip</a:t>
            </a:r>
            <a:r>
              <a:rPr lang="en-ID" dirty="0"/>
              <a:t> endometrial − </a:t>
            </a:r>
            <a:r>
              <a:rPr lang="en-ID" dirty="0" err="1"/>
              <a:t>Hiperplasia</a:t>
            </a:r>
            <a:r>
              <a:rPr lang="en-ID" dirty="0"/>
              <a:t> endometrial • </a:t>
            </a:r>
            <a:r>
              <a:rPr lang="en-ID" dirty="0" err="1"/>
              <a:t>Iatrogenik</a:t>
            </a:r>
            <a:r>
              <a:rPr lang="en-ID" dirty="0"/>
              <a:t> − </a:t>
            </a:r>
            <a:r>
              <a:rPr lang="en-ID" dirty="0" err="1"/>
              <a:t>Alat</a:t>
            </a:r>
            <a:r>
              <a:rPr lang="en-ID" dirty="0"/>
              <a:t> </a:t>
            </a:r>
            <a:r>
              <a:rPr lang="en-ID" dirty="0" err="1"/>
              <a:t>kontrasepsi</a:t>
            </a:r>
            <a:r>
              <a:rPr lang="en-ID" dirty="0"/>
              <a:t> </a:t>
            </a:r>
            <a:r>
              <a:rPr lang="en-ID" dirty="0" err="1"/>
              <a:t>intrauterin</a:t>
            </a:r>
            <a:r>
              <a:rPr lang="en-ID" dirty="0"/>
              <a:t> − </a:t>
            </a:r>
            <a:r>
              <a:rPr lang="en-ID" dirty="0" err="1"/>
              <a:t>Pemberian</a:t>
            </a:r>
            <a:r>
              <a:rPr lang="en-ID" dirty="0"/>
              <a:t> </a:t>
            </a:r>
            <a:r>
              <a:rPr lang="en-ID" dirty="0" err="1"/>
              <a:t>hormon</a:t>
            </a:r>
            <a:r>
              <a:rPr lang="en-ID" dirty="0"/>
              <a:t> steroid − </a:t>
            </a:r>
            <a:r>
              <a:rPr lang="en-ID" dirty="0" err="1"/>
              <a:t>Pemberian</a:t>
            </a:r>
            <a:r>
              <a:rPr lang="en-ID" dirty="0"/>
              <a:t> </a:t>
            </a:r>
            <a:r>
              <a:rPr lang="en-ID" dirty="0" err="1"/>
              <a:t>antikoagulan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76901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DC49B-F1B7-4972-B4B6-49BAEB6B9B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81354"/>
            <a:ext cx="10515600" cy="5895609"/>
          </a:xfrm>
        </p:spPr>
        <p:txBody>
          <a:bodyPr/>
          <a:lstStyle/>
          <a:p>
            <a:pPr marL="0" indent="0">
              <a:buNone/>
            </a:pPr>
            <a:r>
              <a:rPr lang="en-ID" dirty="0"/>
              <a:t>TATA LAKSANA </a:t>
            </a:r>
          </a:p>
          <a:p>
            <a:pPr marL="0" indent="0">
              <a:buNone/>
            </a:pPr>
            <a:r>
              <a:rPr lang="en-ID" dirty="0"/>
              <a:t>• </a:t>
            </a:r>
            <a:r>
              <a:rPr lang="en-ID" dirty="0" err="1"/>
              <a:t>Tangani</a:t>
            </a:r>
            <a:r>
              <a:rPr lang="en-ID" dirty="0"/>
              <a:t> </a:t>
            </a:r>
            <a:r>
              <a:rPr lang="en-ID" dirty="0" err="1"/>
              <a:t>penyabab</a:t>
            </a:r>
            <a:r>
              <a:rPr lang="en-ID" dirty="0"/>
              <a:t> </a:t>
            </a:r>
            <a:r>
              <a:rPr lang="en-ID" dirty="0" err="1"/>
              <a:t>menoragia</a:t>
            </a:r>
            <a:r>
              <a:rPr lang="en-ID" dirty="0"/>
              <a:t> (</a:t>
            </a:r>
            <a:r>
              <a:rPr lang="en-ID" dirty="0" err="1"/>
              <a:t>pembedahan</a:t>
            </a:r>
            <a:r>
              <a:rPr lang="en-ID" dirty="0"/>
              <a:t> </a:t>
            </a:r>
            <a:r>
              <a:rPr lang="en-ID" dirty="0" err="1"/>
              <a:t>tumor</a:t>
            </a:r>
            <a:r>
              <a:rPr lang="en-ID" dirty="0"/>
              <a:t>, </a:t>
            </a:r>
            <a:r>
              <a:rPr lang="en-ID" dirty="0" err="1"/>
              <a:t>terapi</a:t>
            </a:r>
            <a:r>
              <a:rPr lang="en-ID" dirty="0"/>
              <a:t> hormonal) </a:t>
            </a:r>
          </a:p>
          <a:p>
            <a:pPr marL="0" indent="0">
              <a:buNone/>
            </a:pPr>
            <a:r>
              <a:rPr lang="en-ID" dirty="0"/>
              <a:t>• </a:t>
            </a:r>
            <a:r>
              <a:rPr lang="en-ID" dirty="0" err="1"/>
              <a:t>Asam</a:t>
            </a:r>
            <a:r>
              <a:rPr lang="en-ID" dirty="0"/>
              <a:t> </a:t>
            </a:r>
            <a:r>
              <a:rPr lang="en-ID" dirty="0" err="1"/>
              <a:t>traneksamat</a:t>
            </a:r>
            <a:r>
              <a:rPr lang="en-ID" dirty="0"/>
              <a:t> (anti-</a:t>
            </a:r>
            <a:r>
              <a:rPr lang="en-ID" dirty="0" err="1"/>
              <a:t>fibrinolitik</a:t>
            </a:r>
            <a:r>
              <a:rPr lang="en-ID" dirty="0"/>
              <a:t>) 271 </a:t>
            </a:r>
            <a:r>
              <a:rPr lang="en-ID" dirty="0" err="1"/>
              <a:t>Bersifat</a:t>
            </a:r>
            <a:r>
              <a:rPr lang="en-ID" dirty="0"/>
              <a:t> inhibitor </a:t>
            </a:r>
            <a:r>
              <a:rPr lang="en-ID" dirty="0" err="1"/>
              <a:t>kompetitif</a:t>
            </a:r>
            <a:r>
              <a:rPr lang="en-ID" dirty="0"/>
              <a:t> pada </a:t>
            </a:r>
            <a:r>
              <a:rPr lang="en-ID" dirty="0" err="1"/>
              <a:t>aktivasi</a:t>
            </a:r>
            <a:r>
              <a:rPr lang="en-ID" dirty="0"/>
              <a:t> plasminogen, ESO : </a:t>
            </a:r>
            <a:r>
              <a:rPr lang="en-ID" dirty="0" err="1"/>
              <a:t>gangguan</a:t>
            </a:r>
            <a:r>
              <a:rPr lang="en-ID" dirty="0"/>
              <a:t> </a:t>
            </a:r>
            <a:r>
              <a:rPr lang="en-ID" dirty="0" err="1"/>
              <a:t>pencernaan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• OAINS </a:t>
            </a:r>
            <a:r>
              <a:rPr lang="en-ID" dirty="0" err="1"/>
              <a:t>Bersifat</a:t>
            </a:r>
            <a:r>
              <a:rPr lang="en-ID" dirty="0"/>
              <a:t> </a:t>
            </a:r>
            <a:r>
              <a:rPr lang="en-ID" dirty="0" err="1"/>
              <a:t>menekan</a:t>
            </a:r>
            <a:r>
              <a:rPr lang="en-ID" dirty="0"/>
              <a:t> </a:t>
            </a:r>
            <a:r>
              <a:rPr lang="en-ID" dirty="0" err="1"/>
              <a:t>pembentukan</a:t>
            </a:r>
            <a:r>
              <a:rPr lang="en-ID" dirty="0"/>
              <a:t> </a:t>
            </a:r>
            <a:r>
              <a:rPr lang="en-ID" dirty="0" err="1"/>
              <a:t>siklooksigenase</a:t>
            </a:r>
            <a:r>
              <a:rPr lang="en-ID" dirty="0"/>
              <a:t> yang </a:t>
            </a:r>
            <a:r>
              <a:rPr lang="en-ID" dirty="0" err="1"/>
              <a:t>akan</a:t>
            </a:r>
            <a:r>
              <a:rPr lang="en-ID" dirty="0"/>
              <a:t> </a:t>
            </a:r>
            <a:r>
              <a:rPr lang="en-ID" dirty="0" err="1"/>
              <a:t>menurunkan</a:t>
            </a:r>
            <a:r>
              <a:rPr lang="en-ID" dirty="0"/>
              <a:t> </a:t>
            </a:r>
            <a:r>
              <a:rPr lang="en-ID" dirty="0" err="1"/>
              <a:t>kadar</a:t>
            </a:r>
            <a:r>
              <a:rPr lang="en-ID" dirty="0"/>
              <a:t> prostaglandin pada endometrium </a:t>
            </a:r>
          </a:p>
          <a:p>
            <a:pPr marL="0" indent="0">
              <a:buNone/>
            </a:pPr>
            <a:r>
              <a:rPr lang="en-ID" dirty="0"/>
              <a:t>• </a:t>
            </a:r>
            <a:r>
              <a:rPr lang="en-ID" dirty="0" err="1"/>
              <a:t>Pemberian</a:t>
            </a:r>
            <a:r>
              <a:rPr lang="en-ID" dirty="0"/>
              <a:t> </a:t>
            </a:r>
            <a:r>
              <a:rPr lang="en-ID" dirty="0" err="1"/>
              <a:t>ferosulfat</a:t>
            </a:r>
            <a:r>
              <a:rPr lang="en-ID" dirty="0"/>
              <a:t>,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tranfusi</a:t>
            </a:r>
            <a:r>
              <a:rPr lang="en-ID" dirty="0"/>
              <a:t> </a:t>
            </a:r>
            <a:r>
              <a:rPr lang="en-ID" dirty="0" err="1"/>
              <a:t>apabila</a:t>
            </a:r>
            <a:r>
              <a:rPr lang="en-ID" dirty="0"/>
              <a:t> </a:t>
            </a:r>
            <a:r>
              <a:rPr lang="en-ID" dirty="0" err="1"/>
              <a:t>pendarahan</a:t>
            </a:r>
            <a:r>
              <a:rPr lang="en-ID" dirty="0"/>
              <a:t> </a:t>
            </a:r>
            <a:r>
              <a:rPr lang="en-ID" dirty="0" err="1"/>
              <a:t>hebat</a:t>
            </a:r>
            <a:r>
              <a:rPr lang="en-ID" dirty="0"/>
              <a:t> </a:t>
            </a:r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r>
              <a:rPr lang="en-ID" dirty="0"/>
              <a:t>PROGNOSIS → </a:t>
            </a:r>
            <a:r>
              <a:rPr lang="en-ID" dirty="0" err="1"/>
              <a:t>bonam</a:t>
            </a:r>
            <a:r>
              <a:rPr lang="en-ID" dirty="0"/>
              <a:t>, </a:t>
            </a:r>
            <a:r>
              <a:rPr lang="en-ID" dirty="0" err="1"/>
              <a:t>apabila</a:t>
            </a:r>
            <a:r>
              <a:rPr lang="en-ID" dirty="0"/>
              <a:t> </a:t>
            </a:r>
            <a:r>
              <a:rPr lang="en-ID" dirty="0" err="1"/>
              <a:t>penyakit</a:t>
            </a:r>
            <a:r>
              <a:rPr lang="en-ID" dirty="0"/>
              <a:t> </a:t>
            </a:r>
            <a:r>
              <a:rPr lang="en-ID" dirty="0" err="1"/>
              <a:t>etiologi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diatasi</a:t>
            </a:r>
            <a:r>
              <a:rPr lang="en-ID" dirty="0"/>
              <a:t> </a:t>
            </a:r>
          </a:p>
          <a:p>
            <a:pPr marL="0" indent="0">
              <a:buNone/>
            </a:pPr>
            <a:endParaRPr lang="en-ID" dirty="0"/>
          </a:p>
          <a:p>
            <a:pPr marL="0" indent="0">
              <a:buNone/>
            </a:pPr>
            <a:r>
              <a:rPr lang="en-ID" dirty="0"/>
              <a:t>KOMPLIKASI → </a:t>
            </a:r>
            <a:r>
              <a:rPr lang="en-ID" dirty="0" err="1"/>
              <a:t>syok</a:t>
            </a:r>
            <a:r>
              <a:rPr lang="en-ID" dirty="0"/>
              <a:t> </a:t>
            </a:r>
            <a:r>
              <a:rPr lang="en-ID" dirty="0" err="1"/>
              <a:t>hipovolemik</a:t>
            </a:r>
            <a:r>
              <a:rPr lang="en-ID" dirty="0"/>
              <a:t> pada </a:t>
            </a:r>
            <a:r>
              <a:rPr lang="en-ID" dirty="0" err="1"/>
              <a:t>pendarahan</a:t>
            </a:r>
            <a:r>
              <a:rPr lang="en-ID" dirty="0"/>
              <a:t> </a:t>
            </a:r>
            <a:r>
              <a:rPr lang="en-ID" dirty="0" err="1"/>
              <a:t>hebat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733129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69E850-0160-4073-8E3C-C7C3E3830D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D" dirty="0"/>
              <a:t>METRORAGIA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30CF19-AB96-4E48-A1AA-4CB8B707AD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D" dirty="0"/>
              <a:t>DEFINISI </a:t>
            </a:r>
          </a:p>
          <a:p>
            <a:pPr marL="0" indent="0">
              <a:buNone/>
            </a:pPr>
            <a:r>
              <a:rPr lang="en-ID" dirty="0"/>
              <a:t>• </a:t>
            </a:r>
            <a:r>
              <a:rPr lang="en-ID" dirty="0" err="1"/>
              <a:t>Perdarahan</a:t>
            </a:r>
            <a:r>
              <a:rPr lang="en-ID" dirty="0"/>
              <a:t> </a:t>
            </a:r>
            <a:r>
              <a:rPr lang="en-ID" dirty="0" err="1"/>
              <a:t>ireguler</a:t>
            </a:r>
            <a:r>
              <a:rPr lang="en-ID" dirty="0"/>
              <a:t> yang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masa </a:t>
            </a:r>
            <a:r>
              <a:rPr lang="en-ID" dirty="0" err="1"/>
              <a:t>antara</a:t>
            </a:r>
            <a:r>
              <a:rPr lang="en-ID" dirty="0"/>
              <a:t> </a:t>
            </a:r>
            <a:r>
              <a:rPr lang="en-ID" dirty="0" err="1"/>
              <a:t>dua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haid</a:t>
            </a:r>
            <a:r>
              <a:rPr lang="en-ID" dirty="0"/>
              <a:t>,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kata lain </a:t>
            </a:r>
            <a:r>
              <a:rPr lang="en-ID" dirty="0" err="1"/>
              <a:t>timbul</a:t>
            </a:r>
            <a:r>
              <a:rPr lang="en-ID" dirty="0"/>
              <a:t> </a:t>
            </a:r>
            <a:r>
              <a:rPr lang="en-ID" dirty="0" err="1"/>
              <a:t>lebih</a:t>
            </a:r>
            <a:r>
              <a:rPr lang="en-ID" dirty="0"/>
              <a:t> </a:t>
            </a:r>
            <a:r>
              <a:rPr lang="en-ID" dirty="0" err="1"/>
              <a:t>sering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biasanya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• </a:t>
            </a:r>
            <a:r>
              <a:rPr lang="en-ID" dirty="0" err="1"/>
              <a:t>Sering</a:t>
            </a:r>
            <a:r>
              <a:rPr lang="en-ID" dirty="0"/>
              <a:t> </a:t>
            </a:r>
            <a:r>
              <a:rPr lang="en-ID" dirty="0" err="1"/>
              <a:t>dianggap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hubungannya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haid</a:t>
            </a:r>
            <a:r>
              <a:rPr lang="en-ID" dirty="0"/>
              <a:t>, </a:t>
            </a:r>
            <a:r>
              <a:rPr lang="en-ID" dirty="0" err="1"/>
              <a:t>namun</a:t>
            </a:r>
            <a:r>
              <a:rPr lang="en-ID" dirty="0"/>
              <a:t> </a:t>
            </a:r>
            <a:r>
              <a:rPr lang="en-ID" dirty="0" err="1"/>
              <a:t>keadaan</a:t>
            </a:r>
            <a:r>
              <a:rPr lang="en-ID" dirty="0"/>
              <a:t> </a:t>
            </a:r>
            <a:r>
              <a:rPr lang="en-ID" dirty="0" err="1"/>
              <a:t>ini</a:t>
            </a:r>
            <a:r>
              <a:rPr lang="en-ID" dirty="0"/>
              <a:t> </a:t>
            </a:r>
            <a:r>
              <a:rPr lang="en-ID" dirty="0" err="1"/>
              <a:t>sering</a:t>
            </a:r>
            <a:r>
              <a:rPr lang="en-ID" dirty="0"/>
              <a:t> </a:t>
            </a:r>
            <a:r>
              <a:rPr lang="en-ID" dirty="0" err="1"/>
              <a:t>dianggap</a:t>
            </a:r>
            <a:r>
              <a:rPr lang="en-ID" dirty="0"/>
              <a:t> </a:t>
            </a:r>
            <a:r>
              <a:rPr lang="en-ID" dirty="0" err="1"/>
              <a:t>wanita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haid</a:t>
            </a:r>
            <a:r>
              <a:rPr lang="en-ID" dirty="0"/>
              <a:t> </a:t>
            </a:r>
            <a:r>
              <a:rPr lang="en-ID" dirty="0" err="1"/>
              <a:t>walaupun</a:t>
            </a:r>
            <a:r>
              <a:rPr lang="en-ID" dirty="0"/>
              <a:t> </a:t>
            </a:r>
            <a:r>
              <a:rPr lang="en-ID" dirty="0" err="1"/>
              <a:t>hanya</a:t>
            </a:r>
            <a:r>
              <a:rPr lang="en-ID" dirty="0"/>
              <a:t> </a:t>
            </a:r>
            <a:r>
              <a:rPr lang="en-ID" dirty="0" err="1"/>
              <a:t>berupa</a:t>
            </a:r>
            <a:r>
              <a:rPr lang="en-ID" dirty="0"/>
              <a:t> </a:t>
            </a:r>
            <a:r>
              <a:rPr lang="en-ID" dirty="0" err="1"/>
              <a:t>bercak</a:t>
            </a:r>
            <a:endParaRPr lang="en-ID" dirty="0"/>
          </a:p>
          <a:p>
            <a:pPr marL="0" indent="0">
              <a:buNone/>
            </a:pP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557545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FBC769-C843-4C5D-BE8F-B989928345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92369"/>
            <a:ext cx="10515600" cy="5684594"/>
          </a:xfrm>
        </p:spPr>
        <p:txBody>
          <a:bodyPr/>
          <a:lstStyle/>
          <a:p>
            <a:pPr marL="0" indent="0">
              <a:buNone/>
            </a:pPr>
            <a:r>
              <a:rPr lang="en-ID" dirty="0"/>
              <a:t>ETIOLOGI </a:t>
            </a:r>
          </a:p>
          <a:p>
            <a:pPr marL="0" indent="0">
              <a:buNone/>
            </a:pPr>
            <a:r>
              <a:rPr lang="en-ID" dirty="0"/>
              <a:t>1. </a:t>
            </a:r>
            <a:r>
              <a:rPr lang="en-ID" dirty="0" err="1"/>
              <a:t>Metroragia</a:t>
            </a:r>
            <a:r>
              <a:rPr lang="en-ID" dirty="0"/>
              <a:t> di </a:t>
            </a:r>
            <a:r>
              <a:rPr lang="en-ID" dirty="0" err="1"/>
              <a:t>Luar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 </a:t>
            </a:r>
          </a:p>
          <a:p>
            <a:pPr marL="514350" indent="-514350">
              <a:buAutoNum type="alphaLcPeriod"/>
            </a:pPr>
            <a:r>
              <a:rPr lang="en-ID" dirty="0" err="1"/>
              <a:t>Sebab</a:t>
            </a:r>
            <a:r>
              <a:rPr lang="en-ID" dirty="0"/>
              <a:t> </a:t>
            </a:r>
            <a:r>
              <a:rPr lang="en-ID" dirty="0" err="1"/>
              <a:t>Organik</a:t>
            </a:r>
            <a:r>
              <a:rPr lang="en-ID" dirty="0"/>
              <a:t> : • </a:t>
            </a:r>
            <a:r>
              <a:rPr lang="en-ID" dirty="0" err="1"/>
              <a:t>Polip</a:t>
            </a:r>
            <a:r>
              <a:rPr lang="en-ID" dirty="0"/>
              <a:t> </a:t>
            </a:r>
            <a:r>
              <a:rPr lang="en-ID" dirty="0" err="1"/>
              <a:t>servisis</a:t>
            </a:r>
            <a:r>
              <a:rPr lang="en-ID" dirty="0"/>
              <a:t> uteri • </a:t>
            </a:r>
            <a:r>
              <a:rPr lang="en-ID" dirty="0" err="1"/>
              <a:t>Erosia</a:t>
            </a:r>
            <a:r>
              <a:rPr lang="en-ID" dirty="0"/>
              <a:t> Uteri • </a:t>
            </a:r>
            <a:r>
              <a:rPr lang="en-ID" dirty="0" err="1"/>
              <a:t>Polip</a:t>
            </a:r>
            <a:r>
              <a:rPr lang="en-ID" dirty="0"/>
              <a:t> endometrium • </a:t>
            </a:r>
            <a:r>
              <a:rPr lang="en-ID" dirty="0" err="1"/>
              <a:t>Karsinoma</a:t>
            </a:r>
            <a:r>
              <a:rPr lang="en-ID" dirty="0"/>
              <a:t> </a:t>
            </a:r>
            <a:r>
              <a:rPr lang="en-ID" dirty="0" err="1"/>
              <a:t>serviks</a:t>
            </a:r>
            <a:r>
              <a:rPr lang="en-ID" dirty="0"/>
              <a:t> • </a:t>
            </a:r>
            <a:r>
              <a:rPr lang="en-ID" dirty="0" err="1"/>
              <a:t>Karsinoma</a:t>
            </a:r>
            <a:r>
              <a:rPr lang="en-ID" dirty="0"/>
              <a:t> </a:t>
            </a:r>
            <a:r>
              <a:rPr lang="en-ID" dirty="0" err="1"/>
              <a:t>korpus</a:t>
            </a:r>
            <a:r>
              <a:rPr lang="en-ID" dirty="0"/>
              <a:t> uteri • </a:t>
            </a:r>
            <a:r>
              <a:rPr lang="en-ID" dirty="0" err="1"/>
              <a:t>Radang</a:t>
            </a:r>
            <a:r>
              <a:rPr lang="en-ID" dirty="0"/>
              <a:t> ovarium • </a:t>
            </a:r>
            <a:r>
              <a:rPr lang="en-ID" dirty="0" err="1"/>
              <a:t>Tumor</a:t>
            </a:r>
            <a:r>
              <a:rPr lang="en-ID" dirty="0"/>
              <a:t> tuba </a:t>
            </a:r>
            <a:r>
              <a:rPr lang="en-ID" dirty="0" err="1"/>
              <a:t>falopii</a:t>
            </a:r>
            <a:r>
              <a:rPr lang="en-ID" dirty="0"/>
              <a:t> </a:t>
            </a:r>
          </a:p>
          <a:p>
            <a:pPr marL="514350" indent="-514350">
              <a:buAutoNum type="alphaLcPeriod"/>
            </a:pPr>
            <a:r>
              <a:rPr lang="en-ID" dirty="0" err="1"/>
              <a:t>Sebab</a:t>
            </a:r>
            <a:r>
              <a:rPr lang="en-ID" dirty="0"/>
              <a:t> </a:t>
            </a:r>
            <a:r>
              <a:rPr lang="en-ID" dirty="0" err="1"/>
              <a:t>Disfungsional</a:t>
            </a:r>
            <a:r>
              <a:rPr lang="en-ID" dirty="0"/>
              <a:t> </a:t>
            </a:r>
            <a:r>
              <a:rPr lang="en-ID" dirty="0" err="1"/>
              <a:t>Perdarahan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uterus yang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</a:t>
            </a:r>
            <a:r>
              <a:rPr lang="en-ID" dirty="0" err="1"/>
              <a:t>hubungannya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sebab</a:t>
            </a:r>
            <a:r>
              <a:rPr lang="en-ID" dirty="0"/>
              <a:t> </a:t>
            </a:r>
            <a:r>
              <a:rPr lang="en-ID" dirty="0" err="1"/>
              <a:t>organik</a:t>
            </a:r>
            <a:r>
              <a:rPr lang="en-ID" dirty="0"/>
              <a:t>. </a:t>
            </a:r>
            <a:r>
              <a:rPr lang="en-ID" dirty="0" err="1"/>
              <a:t>Sering</a:t>
            </a:r>
            <a:r>
              <a:rPr lang="en-ID" dirty="0"/>
              <a:t> </a:t>
            </a:r>
            <a:r>
              <a:rPr lang="en-ID" dirty="0" err="1"/>
              <a:t>dijumpai</a:t>
            </a:r>
            <a:r>
              <a:rPr lang="en-ID" dirty="0"/>
              <a:t> </a:t>
            </a:r>
            <a:r>
              <a:rPr lang="en-ID" dirty="0" err="1"/>
              <a:t>sewaktu</a:t>
            </a:r>
            <a:r>
              <a:rPr lang="en-ID" dirty="0"/>
              <a:t> masa </a:t>
            </a:r>
            <a:r>
              <a:rPr lang="en-ID" dirty="0" err="1"/>
              <a:t>permulaan</a:t>
            </a:r>
            <a:r>
              <a:rPr lang="en-ID" dirty="0"/>
              <a:t> dan masa </a:t>
            </a:r>
            <a:r>
              <a:rPr lang="en-ID" dirty="0" err="1"/>
              <a:t>akhir</a:t>
            </a:r>
            <a:r>
              <a:rPr lang="en-ID" dirty="0"/>
              <a:t> </a:t>
            </a:r>
            <a:r>
              <a:rPr lang="en-ID" dirty="0" err="1"/>
              <a:t>fungsi</a:t>
            </a:r>
            <a:r>
              <a:rPr lang="en-ID" dirty="0"/>
              <a:t> ovarium </a:t>
            </a:r>
          </a:p>
          <a:p>
            <a:pPr marL="0" indent="0">
              <a:buNone/>
            </a:pPr>
            <a:r>
              <a:rPr lang="en-ID" dirty="0"/>
              <a:t>2. </a:t>
            </a:r>
            <a:r>
              <a:rPr lang="en-ID" dirty="0" err="1"/>
              <a:t>Metroragia</a:t>
            </a:r>
            <a:r>
              <a:rPr lang="en-ID" dirty="0"/>
              <a:t> oleh Karena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kehamilan</a:t>
            </a:r>
            <a:r>
              <a:rPr lang="en-ID" dirty="0"/>
              <a:t> </a:t>
            </a:r>
          </a:p>
          <a:p>
            <a:pPr marL="514350" indent="-514350">
              <a:buAutoNum type="alphaLcPeriod"/>
            </a:pPr>
            <a:r>
              <a:rPr lang="en-ID" dirty="0" err="1"/>
              <a:t>Kehamilan</a:t>
            </a:r>
            <a:r>
              <a:rPr lang="en-ID" dirty="0"/>
              <a:t> </a:t>
            </a:r>
            <a:r>
              <a:rPr lang="en-ID" dirty="0" err="1"/>
              <a:t>ektopik</a:t>
            </a:r>
            <a:r>
              <a:rPr lang="en-ID" dirty="0"/>
              <a:t> </a:t>
            </a:r>
            <a:r>
              <a:rPr lang="en-ID" dirty="0" err="1"/>
              <a:t>terganggu</a:t>
            </a:r>
            <a:r>
              <a:rPr lang="en-ID" dirty="0"/>
              <a:t> </a:t>
            </a:r>
          </a:p>
          <a:p>
            <a:pPr marL="514350" indent="-514350">
              <a:buAutoNum type="alphaLcPeriod"/>
            </a:pPr>
            <a:r>
              <a:rPr lang="en-ID" dirty="0"/>
              <a:t>Abortus (</a:t>
            </a:r>
            <a:r>
              <a:rPr lang="en-ID" dirty="0" err="1"/>
              <a:t>imminens</a:t>
            </a:r>
            <a:r>
              <a:rPr lang="en-ID" dirty="0"/>
              <a:t>, </a:t>
            </a:r>
            <a:r>
              <a:rPr lang="en-ID" dirty="0" err="1"/>
              <a:t>insipiens</a:t>
            </a:r>
            <a:r>
              <a:rPr lang="en-ID" dirty="0"/>
              <a:t>, </a:t>
            </a:r>
            <a:r>
              <a:rPr lang="en-ID" dirty="0" err="1"/>
              <a:t>inkomplet</a:t>
            </a:r>
            <a:r>
              <a:rPr lang="en-ID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902598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7E9A33-C87F-4AEE-8BE0-1EBB209FBF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1014"/>
            <a:ext cx="10515600" cy="664698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D" dirty="0"/>
              <a:t>GEJALA KLINIS </a:t>
            </a:r>
          </a:p>
          <a:p>
            <a:pPr marL="0" indent="0">
              <a:buNone/>
            </a:pPr>
            <a:r>
              <a:rPr lang="en-ID" dirty="0"/>
              <a:t>• </a:t>
            </a:r>
            <a:r>
              <a:rPr lang="en-ID" dirty="0" err="1"/>
              <a:t>Siklus</a:t>
            </a:r>
            <a:r>
              <a:rPr lang="en-ID" dirty="0"/>
              <a:t> </a:t>
            </a:r>
            <a:r>
              <a:rPr lang="en-ID" dirty="0" err="1"/>
              <a:t>menstruasi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teratur</a:t>
            </a:r>
            <a:r>
              <a:rPr lang="en-ID" dirty="0"/>
              <a:t> </a:t>
            </a:r>
          </a:p>
          <a:p>
            <a:pPr marL="0" indent="0">
              <a:buNone/>
            </a:pPr>
            <a:r>
              <a:rPr lang="en-ID" dirty="0"/>
              <a:t>• </a:t>
            </a:r>
            <a:r>
              <a:rPr lang="en-ID" dirty="0" err="1"/>
              <a:t>Sering</a:t>
            </a:r>
            <a:r>
              <a:rPr lang="en-ID" dirty="0"/>
              <a:t> </a:t>
            </a:r>
            <a:r>
              <a:rPr lang="en-ID" dirty="0" err="1"/>
              <a:t>mengalami</a:t>
            </a:r>
            <a:r>
              <a:rPr lang="en-ID" dirty="0"/>
              <a:t> </a:t>
            </a:r>
            <a:r>
              <a:rPr lang="en-ID" dirty="0" err="1"/>
              <a:t>flek</a:t>
            </a:r>
            <a:endParaRPr lang="en-ID" dirty="0"/>
          </a:p>
          <a:p>
            <a:pPr marL="0" indent="0">
              <a:buNone/>
            </a:pPr>
            <a:r>
              <a:rPr lang="en-ID" dirty="0"/>
              <a:t>• Nyeri</a:t>
            </a:r>
          </a:p>
          <a:p>
            <a:pPr marL="0" indent="0">
              <a:buNone/>
            </a:pPr>
            <a:r>
              <a:rPr lang="en-ID" dirty="0"/>
              <a:t> • </a:t>
            </a:r>
            <a:r>
              <a:rPr lang="en-ID" dirty="0" err="1"/>
              <a:t>Tegang</a:t>
            </a:r>
            <a:r>
              <a:rPr lang="en-ID" dirty="0"/>
              <a:t> pada </a:t>
            </a:r>
            <a:r>
              <a:rPr lang="en-ID" dirty="0" err="1"/>
              <a:t>payudara</a:t>
            </a:r>
            <a:endParaRPr lang="en-ID" dirty="0"/>
          </a:p>
          <a:p>
            <a:endParaRPr lang="en-ID" dirty="0"/>
          </a:p>
          <a:p>
            <a:pPr marL="0" indent="0">
              <a:buNone/>
            </a:pPr>
            <a:r>
              <a:rPr lang="en-ID" dirty="0"/>
              <a:t>TATA LAKSANA </a:t>
            </a:r>
          </a:p>
          <a:p>
            <a:pPr marL="514350" indent="-514350">
              <a:buAutoNum type="arabicPeriod"/>
            </a:pPr>
            <a:r>
              <a:rPr lang="en-ID" dirty="0" err="1"/>
              <a:t>Istirahat</a:t>
            </a:r>
            <a:r>
              <a:rPr lang="en-ID" dirty="0"/>
              <a:t> baring </a:t>
            </a:r>
          </a:p>
          <a:p>
            <a:pPr marL="514350" indent="-514350">
              <a:buAutoNum type="arabicPeriod"/>
            </a:pPr>
            <a:r>
              <a:rPr lang="en-ID" dirty="0" err="1"/>
              <a:t>Bila</a:t>
            </a:r>
            <a:r>
              <a:rPr lang="en-ID" dirty="0"/>
              <a:t> </a:t>
            </a:r>
            <a:r>
              <a:rPr lang="en-ID" dirty="0" err="1"/>
              <a:t>pemeriksaan</a:t>
            </a:r>
            <a:r>
              <a:rPr lang="en-ID" dirty="0"/>
              <a:t> </a:t>
            </a:r>
            <a:r>
              <a:rPr lang="en-ID" dirty="0" err="1"/>
              <a:t>ginekologi</a:t>
            </a:r>
            <a:r>
              <a:rPr lang="en-ID" dirty="0"/>
              <a:t> </a:t>
            </a:r>
            <a:r>
              <a:rPr lang="en-ID" dirty="0" err="1"/>
              <a:t>menunjukkan</a:t>
            </a:r>
            <a:r>
              <a:rPr lang="en-ID" dirty="0"/>
              <a:t> </a:t>
            </a:r>
            <a:r>
              <a:rPr lang="en-ID" dirty="0" err="1"/>
              <a:t>perdarahan</a:t>
            </a:r>
            <a:r>
              <a:rPr lang="en-ID" dirty="0"/>
              <a:t> </a:t>
            </a:r>
            <a:r>
              <a:rPr lang="en-ID" dirty="0" err="1"/>
              <a:t>berasal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uterus dan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ada</a:t>
            </a:r>
            <a:r>
              <a:rPr lang="en-ID" dirty="0"/>
              <a:t> abortus </a:t>
            </a:r>
            <a:r>
              <a:rPr lang="en-ID" dirty="0" err="1"/>
              <a:t>inkomplet</a:t>
            </a:r>
            <a:r>
              <a:rPr lang="en-ID" dirty="0"/>
              <a:t>, </a:t>
            </a:r>
            <a:r>
              <a:rPr lang="en-ID" dirty="0" err="1"/>
              <a:t>perdaraham</a:t>
            </a:r>
            <a:r>
              <a:rPr lang="en-ID" dirty="0"/>
              <a:t> </a:t>
            </a:r>
            <a:r>
              <a:rPr lang="en-ID" dirty="0" err="1"/>
              <a:t>sementara</a:t>
            </a:r>
            <a:r>
              <a:rPr lang="en-ID" dirty="0"/>
              <a:t> </a:t>
            </a:r>
            <a:r>
              <a:rPr lang="en-ID" dirty="0" err="1"/>
              <a:t>waktu</a:t>
            </a:r>
            <a:r>
              <a:rPr lang="en-ID" dirty="0"/>
              <a:t>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dipengaruhi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hormone steroid. </a:t>
            </a:r>
            <a:r>
              <a:rPr lang="en-ID" dirty="0" err="1"/>
              <a:t>Dapat</a:t>
            </a:r>
            <a:r>
              <a:rPr lang="en-ID" dirty="0"/>
              <a:t> </a:t>
            </a:r>
            <a:r>
              <a:rPr lang="en-ID" dirty="0" err="1"/>
              <a:t>diberikan</a:t>
            </a:r>
            <a:r>
              <a:rPr lang="en-ID" dirty="0"/>
              <a:t>: 	a. </a:t>
            </a:r>
            <a:r>
              <a:rPr lang="en-ID" dirty="0" err="1"/>
              <a:t>Estrogen</a:t>
            </a:r>
            <a:r>
              <a:rPr lang="en-ID" dirty="0"/>
              <a:t> </a:t>
            </a:r>
            <a:r>
              <a:rPr lang="en-ID" dirty="0" err="1"/>
              <a:t>dalam</a:t>
            </a:r>
            <a:r>
              <a:rPr lang="en-ID" dirty="0"/>
              <a:t> </a:t>
            </a:r>
            <a:r>
              <a:rPr lang="en-ID" dirty="0" err="1"/>
              <a:t>Dosis</a:t>
            </a:r>
            <a:r>
              <a:rPr lang="en-ID" dirty="0"/>
              <a:t> Tinggi </a:t>
            </a:r>
          </a:p>
          <a:p>
            <a:pPr marL="0" indent="0">
              <a:buNone/>
            </a:pPr>
            <a:r>
              <a:rPr lang="en-ID" dirty="0"/>
              <a:t>	b. </a:t>
            </a:r>
            <a:r>
              <a:rPr lang="en-ID" dirty="0" err="1"/>
              <a:t>Progesteron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60749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0B4D4C-4DF7-4749-8CB8-4A556C0A4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ID" dirty="0"/>
              <a:t>AMENORRHEA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F3769C-35AC-43CE-AF4D-3EADEED658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25564"/>
            <a:ext cx="10515600" cy="5532436"/>
          </a:xfrm>
        </p:spPr>
        <p:txBody>
          <a:bodyPr/>
          <a:lstStyle/>
          <a:p>
            <a:pPr marL="0" indent="0">
              <a:buNone/>
            </a:pPr>
            <a:r>
              <a:rPr lang="en-ID" dirty="0"/>
              <a:t>DEFINISI </a:t>
            </a:r>
          </a:p>
          <a:p>
            <a:pPr marL="0" indent="0">
              <a:buNone/>
            </a:pPr>
            <a:r>
              <a:rPr lang="en-ID" dirty="0" err="1"/>
              <a:t>Amenore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terjadinya</a:t>
            </a:r>
            <a:r>
              <a:rPr lang="en-ID" dirty="0"/>
              <a:t> </a:t>
            </a:r>
            <a:r>
              <a:rPr lang="en-ID" dirty="0" err="1"/>
              <a:t>atau</a:t>
            </a:r>
            <a:r>
              <a:rPr lang="en-ID" dirty="0"/>
              <a:t> </a:t>
            </a:r>
            <a:r>
              <a:rPr lang="en-ID" dirty="0" err="1"/>
              <a:t>abnormalitas</a:t>
            </a:r>
            <a:r>
              <a:rPr lang="en-ID" dirty="0"/>
              <a:t> </a:t>
            </a:r>
            <a:r>
              <a:rPr lang="en-ID" dirty="0" err="1"/>
              <a:t>siklus</a:t>
            </a:r>
            <a:r>
              <a:rPr lang="en-ID" dirty="0"/>
              <a:t> </a:t>
            </a:r>
            <a:r>
              <a:rPr lang="en-ID" dirty="0" err="1"/>
              <a:t>menstruasi</a:t>
            </a:r>
            <a:r>
              <a:rPr lang="en-ID" dirty="0"/>
              <a:t> </a:t>
            </a:r>
            <a:r>
              <a:rPr lang="en-ID" dirty="0" err="1"/>
              <a:t>seorang</a:t>
            </a:r>
            <a:r>
              <a:rPr lang="en-ID" dirty="0"/>
              <a:t> </a:t>
            </a:r>
            <a:r>
              <a:rPr lang="en-ID" dirty="0" err="1"/>
              <a:t>wanita</a:t>
            </a:r>
            <a:r>
              <a:rPr lang="en-ID" dirty="0"/>
              <a:t> pada </a:t>
            </a:r>
            <a:r>
              <a:rPr lang="en-ID" dirty="0" err="1"/>
              <a:t>usia</a:t>
            </a:r>
            <a:r>
              <a:rPr lang="en-ID" dirty="0"/>
              <a:t> </a:t>
            </a:r>
            <a:r>
              <a:rPr lang="en-ID" dirty="0" err="1"/>
              <a:t>reproduktif</a:t>
            </a:r>
            <a:r>
              <a:rPr lang="en-ID" dirty="0"/>
              <a:t>. </a:t>
            </a:r>
            <a:r>
              <a:rPr lang="en-ID" dirty="0" err="1"/>
              <a:t>Amenore</a:t>
            </a:r>
            <a:r>
              <a:rPr lang="en-ID" dirty="0"/>
              <a:t> </a:t>
            </a:r>
            <a:r>
              <a:rPr lang="en-ID" dirty="0" err="1"/>
              <a:t>adalah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haid</a:t>
            </a:r>
            <a:r>
              <a:rPr lang="en-ID" dirty="0"/>
              <a:t> pada </a:t>
            </a:r>
            <a:r>
              <a:rPr lang="en-ID" dirty="0" err="1"/>
              <a:t>seorang</a:t>
            </a:r>
            <a:r>
              <a:rPr lang="en-ID" dirty="0"/>
              <a:t> </a:t>
            </a:r>
            <a:r>
              <a:rPr lang="en-ID" dirty="0" err="1"/>
              <a:t>perempuan</a:t>
            </a:r>
            <a:r>
              <a:rPr lang="en-ID" dirty="0"/>
              <a:t> </a:t>
            </a:r>
            <a:r>
              <a:rPr lang="en-ID" dirty="0" err="1"/>
              <a:t>dengan</a:t>
            </a:r>
            <a:r>
              <a:rPr lang="en-ID" dirty="0"/>
              <a:t> </a:t>
            </a:r>
            <a:r>
              <a:rPr lang="en-ID" dirty="0" err="1"/>
              <a:t>mencakup</a:t>
            </a:r>
            <a:r>
              <a:rPr lang="en-ID" dirty="0"/>
              <a:t> salah </a:t>
            </a:r>
            <a:r>
              <a:rPr lang="en-ID" dirty="0" err="1"/>
              <a:t>satu</a:t>
            </a:r>
            <a:r>
              <a:rPr lang="en-ID" dirty="0"/>
              <a:t> </a:t>
            </a:r>
            <a:r>
              <a:rPr lang="en-ID" dirty="0" err="1"/>
              <a:t>tanda</a:t>
            </a:r>
            <a:r>
              <a:rPr lang="en-ID" dirty="0"/>
              <a:t> </a:t>
            </a:r>
            <a:r>
              <a:rPr lang="en-ID" dirty="0" err="1"/>
              <a:t>dari</a:t>
            </a:r>
            <a:r>
              <a:rPr lang="en-ID" dirty="0"/>
              <a:t> </a:t>
            </a:r>
            <a:r>
              <a:rPr lang="en-ID" dirty="0" err="1"/>
              <a:t>tiga</a:t>
            </a:r>
            <a:r>
              <a:rPr lang="en-ID" dirty="0"/>
              <a:t> </a:t>
            </a:r>
            <a:r>
              <a:rPr lang="en-ID" dirty="0" err="1"/>
              <a:t>tanda</a:t>
            </a:r>
            <a:r>
              <a:rPr lang="en-ID" dirty="0"/>
              <a:t> </a:t>
            </a:r>
            <a:r>
              <a:rPr lang="en-ID" dirty="0" err="1"/>
              <a:t>sebagai</a:t>
            </a:r>
            <a:r>
              <a:rPr lang="en-ID" dirty="0"/>
              <a:t> </a:t>
            </a:r>
            <a:r>
              <a:rPr lang="en-ID" dirty="0" err="1"/>
              <a:t>berikut</a:t>
            </a:r>
            <a:r>
              <a:rPr lang="en-ID" dirty="0"/>
              <a:t>: </a:t>
            </a:r>
          </a:p>
          <a:p>
            <a:pPr marL="514350" indent="-514350">
              <a:buAutoNum type="arabicPeriod"/>
            </a:pP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haid</a:t>
            </a:r>
            <a:r>
              <a:rPr lang="en-ID" dirty="0"/>
              <a:t> </a:t>
            </a:r>
            <a:r>
              <a:rPr lang="en-ID" dirty="0" err="1"/>
              <a:t>sampai</a:t>
            </a:r>
            <a:r>
              <a:rPr lang="en-ID" dirty="0"/>
              <a:t> </a:t>
            </a:r>
            <a:r>
              <a:rPr lang="en-ID" dirty="0" err="1"/>
              <a:t>usia</a:t>
            </a:r>
            <a:r>
              <a:rPr lang="en-ID" dirty="0"/>
              <a:t> 14 </a:t>
            </a:r>
            <a:r>
              <a:rPr lang="en-ID" dirty="0" err="1"/>
              <a:t>tahun</a:t>
            </a:r>
            <a:r>
              <a:rPr lang="en-ID" dirty="0"/>
              <a:t>, </a:t>
            </a:r>
            <a:r>
              <a:rPr lang="en-ID" dirty="0" err="1"/>
              <a:t>disertai</a:t>
            </a:r>
            <a:r>
              <a:rPr lang="en-ID" dirty="0"/>
              <a:t> </a:t>
            </a: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pertumbuhan</a:t>
            </a:r>
            <a:r>
              <a:rPr lang="en-ID" dirty="0"/>
              <a:t> dan </a:t>
            </a:r>
            <a:r>
              <a:rPr lang="en-ID" dirty="0" err="1"/>
              <a:t>perkembangan</a:t>
            </a:r>
            <a:r>
              <a:rPr lang="en-ID" dirty="0"/>
              <a:t> </a:t>
            </a:r>
            <a:r>
              <a:rPr lang="en-ID" dirty="0" err="1"/>
              <a:t>tanda</a:t>
            </a:r>
            <a:r>
              <a:rPr lang="en-ID" dirty="0"/>
              <a:t> </a:t>
            </a:r>
            <a:r>
              <a:rPr lang="en-ID" dirty="0" err="1"/>
              <a:t>kelamin</a:t>
            </a:r>
            <a:r>
              <a:rPr lang="en-ID" dirty="0"/>
              <a:t> </a:t>
            </a:r>
            <a:r>
              <a:rPr lang="en-ID" dirty="0" err="1"/>
              <a:t>sekunder</a:t>
            </a:r>
            <a:endParaRPr lang="en-ID" dirty="0"/>
          </a:p>
          <a:p>
            <a:pPr marL="514350" indent="-514350">
              <a:buAutoNum type="arabicPeriod"/>
            </a:pP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haid</a:t>
            </a:r>
            <a:r>
              <a:rPr lang="en-ID" dirty="0"/>
              <a:t> </a:t>
            </a:r>
            <a:r>
              <a:rPr lang="en-ID" dirty="0" err="1"/>
              <a:t>sampai</a:t>
            </a:r>
            <a:r>
              <a:rPr lang="en-ID" dirty="0"/>
              <a:t> </a:t>
            </a:r>
            <a:r>
              <a:rPr lang="en-ID" dirty="0" err="1"/>
              <a:t>usia</a:t>
            </a:r>
            <a:r>
              <a:rPr lang="en-ID" dirty="0"/>
              <a:t> 16 </a:t>
            </a:r>
            <a:r>
              <a:rPr lang="en-ID" dirty="0" err="1"/>
              <a:t>tahun</a:t>
            </a:r>
            <a:r>
              <a:rPr lang="en-ID" dirty="0"/>
              <a:t>, </a:t>
            </a:r>
            <a:r>
              <a:rPr lang="en-ID" dirty="0" err="1"/>
              <a:t>disertai</a:t>
            </a:r>
            <a:r>
              <a:rPr lang="en-ID" dirty="0"/>
              <a:t> </a:t>
            </a:r>
            <a:r>
              <a:rPr lang="en-ID" dirty="0" err="1"/>
              <a:t>adanya</a:t>
            </a:r>
            <a:r>
              <a:rPr lang="en-ID" dirty="0"/>
              <a:t> </a:t>
            </a:r>
            <a:r>
              <a:rPr lang="en-ID" dirty="0" err="1"/>
              <a:t>pertumbuhan</a:t>
            </a:r>
            <a:r>
              <a:rPr lang="en-ID" dirty="0"/>
              <a:t> normal dan </a:t>
            </a:r>
            <a:r>
              <a:rPr lang="en-ID" dirty="0" err="1"/>
              <a:t>perkembangan</a:t>
            </a:r>
            <a:r>
              <a:rPr lang="en-ID" dirty="0"/>
              <a:t> </a:t>
            </a:r>
            <a:r>
              <a:rPr lang="en-ID" dirty="0" err="1"/>
              <a:t>tanda</a:t>
            </a:r>
            <a:r>
              <a:rPr lang="en-ID" dirty="0"/>
              <a:t> </a:t>
            </a:r>
            <a:r>
              <a:rPr lang="en-ID" dirty="0" err="1"/>
              <a:t>kelamin</a:t>
            </a:r>
            <a:r>
              <a:rPr lang="en-ID" dirty="0"/>
              <a:t> </a:t>
            </a:r>
            <a:r>
              <a:rPr lang="en-ID" dirty="0" err="1"/>
              <a:t>sekunder</a:t>
            </a:r>
            <a:r>
              <a:rPr lang="en-ID" dirty="0"/>
              <a:t> </a:t>
            </a:r>
          </a:p>
          <a:p>
            <a:pPr marL="514350" indent="-514350">
              <a:buAutoNum type="arabicPeriod"/>
            </a:pPr>
            <a:r>
              <a:rPr lang="en-ID" dirty="0" err="1"/>
              <a:t>Tidak</a:t>
            </a:r>
            <a:r>
              <a:rPr lang="en-ID" dirty="0"/>
              <a:t> </a:t>
            </a:r>
            <a:r>
              <a:rPr lang="en-ID" dirty="0" err="1"/>
              <a:t>terjadi</a:t>
            </a:r>
            <a:r>
              <a:rPr lang="en-ID" dirty="0"/>
              <a:t> </a:t>
            </a:r>
            <a:r>
              <a:rPr lang="en-ID" dirty="0" err="1"/>
              <a:t>haid</a:t>
            </a:r>
            <a:r>
              <a:rPr lang="en-ID" dirty="0"/>
              <a:t> </a:t>
            </a:r>
            <a:r>
              <a:rPr lang="en-ID" dirty="0" err="1"/>
              <a:t>untuk</a:t>
            </a:r>
            <a:r>
              <a:rPr lang="en-ID" dirty="0"/>
              <a:t> </a:t>
            </a:r>
            <a:r>
              <a:rPr lang="en-ID" dirty="0" err="1"/>
              <a:t>sedikitnya</a:t>
            </a:r>
            <a:r>
              <a:rPr lang="en-ID" dirty="0"/>
              <a:t> </a:t>
            </a:r>
            <a:r>
              <a:rPr lang="en-ID" dirty="0" err="1"/>
              <a:t>selama</a:t>
            </a:r>
            <a:r>
              <a:rPr lang="en-ID" dirty="0"/>
              <a:t> 3 </a:t>
            </a:r>
            <a:r>
              <a:rPr lang="en-ID" dirty="0" err="1"/>
              <a:t>bulan</a:t>
            </a:r>
            <a:r>
              <a:rPr lang="en-ID" dirty="0"/>
              <a:t> </a:t>
            </a:r>
            <a:r>
              <a:rPr lang="en-ID" dirty="0" err="1"/>
              <a:t>berturut-turut</a:t>
            </a:r>
            <a:r>
              <a:rPr lang="en-ID" dirty="0"/>
              <a:t> pada </a:t>
            </a:r>
            <a:r>
              <a:rPr lang="en-ID" dirty="0" err="1"/>
              <a:t>perempuan</a:t>
            </a:r>
            <a:r>
              <a:rPr lang="en-ID" dirty="0"/>
              <a:t> yang </a:t>
            </a:r>
            <a:r>
              <a:rPr lang="en-ID" dirty="0" err="1"/>
              <a:t>sebelumnya</a:t>
            </a:r>
            <a:r>
              <a:rPr lang="en-ID" dirty="0"/>
              <a:t> </a:t>
            </a:r>
            <a:r>
              <a:rPr lang="en-ID" dirty="0" err="1"/>
              <a:t>pernah</a:t>
            </a:r>
            <a:r>
              <a:rPr lang="en-ID" dirty="0"/>
              <a:t> </a:t>
            </a:r>
            <a:r>
              <a:rPr lang="en-ID" dirty="0" err="1"/>
              <a:t>haid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8478477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1464</Words>
  <Application>Microsoft Office PowerPoint</Application>
  <PresentationFormat>Widescreen</PresentationFormat>
  <Paragraphs>119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Calibri</vt:lpstr>
      <vt:lpstr>Calibri Light</vt:lpstr>
      <vt:lpstr>Office Theme</vt:lpstr>
      <vt:lpstr>Diagnosis Banding</vt:lpstr>
      <vt:lpstr>MENORRHAGIA</vt:lpstr>
      <vt:lpstr>PowerPoint Presentation</vt:lpstr>
      <vt:lpstr>PowerPoint Presentation</vt:lpstr>
      <vt:lpstr>PowerPoint Presentation</vt:lpstr>
      <vt:lpstr>METRORAGIA</vt:lpstr>
      <vt:lpstr>PowerPoint Presentation</vt:lpstr>
      <vt:lpstr>PowerPoint Presentation</vt:lpstr>
      <vt:lpstr>AMENORRHEA</vt:lpstr>
      <vt:lpstr>PowerPoint Presentation</vt:lpstr>
      <vt:lpstr>PowerPoint Presentation</vt:lpstr>
      <vt:lpstr>PowerPoint Presentation</vt:lpstr>
      <vt:lpstr>DYSMENORRHEA</vt:lpstr>
      <vt:lpstr>PowerPoint Presentation</vt:lpstr>
      <vt:lpstr>PowerPoint Presentation</vt:lpstr>
      <vt:lpstr>PowerPoint Presentation</vt:lpstr>
      <vt:lpstr>OLIGOMENORRHEA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Diagnosis Banding</dc:title>
  <dc:creator>jerin stella</dc:creator>
  <cp:lastModifiedBy>jerin stella</cp:lastModifiedBy>
  <cp:revision>8</cp:revision>
  <dcterms:created xsi:type="dcterms:W3CDTF">2021-04-14T17:33:13Z</dcterms:created>
  <dcterms:modified xsi:type="dcterms:W3CDTF">2021-04-14T18:54:08Z</dcterms:modified>
</cp:coreProperties>
</file>