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diagrams/colors1.xml" ContentType="application/vnd.openxmlformats-officedocument.drawingml.diagramColors+xml"/>
  <Override PartName="/ppt/diagrams/data1.xml" ContentType="application/vnd.openxmlformats-officedocument.drawingml.diagramData+xml"/>
  <Override PartName="/ppt/diagrams/drawing1.xml" ContentType="application/vnd.ms-office.drawingml.diagramDrawing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56" r:id="rId3"/>
    <p:sldId id="261" r:id="rId4"/>
    <p:sldId id="257" r:id="rId5"/>
    <p:sldId id="258" r:id="rId6"/>
    <p:sldId id="264" r:id="rId7"/>
    <p:sldId id="267" r:id="rId8"/>
    <p:sldId id="262" r:id="rId10"/>
    <p:sldId id="263" r:id="rId11"/>
    <p:sldId id="268" r:id="rId12"/>
    <p:sldId id="280" r:id="rId13"/>
    <p:sldId id="270" r:id="rId14"/>
    <p:sldId id="281" r:id="rId15"/>
    <p:sldId id="259" r:id="rId16"/>
    <p:sldId id="284" r:id="rId17"/>
    <p:sldId id="272" r:id="rId18"/>
    <p:sldId id="269" r:id="rId19"/>
    <p:sldId id="282" r:id="rId20"/>
    <p:sldId id="260" r:id="rId21"/>
    <p:sldId id="285" r:id="rId22"/>
    <p:sldId id="286" r:id="rId23"/>
    <p:sldId id="287" r:id="rId24"/>
    <p:sldId id="288" r:id="rId25"/>
    <p:sldId id="266" r:id="rId26"/>
    <p:sldId id="283" r:id="rId27"/>
    <p:sldId id="274" r:id="rId28"/>
    <p:sldId id="289" r:id="rId29"/>
    <p:sldId id="290" r:id="rId30"/>
    <p:sldId id="291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1" autoAdjust="0"/>
    <p:restoredTop sz="94660"/>
  </p:normalViewPr>
  <p:slideViewPr>
    <p:cSldViewPr snapToGrid="0">
      <p:cViewPr varScale="1">
        <p:scale>
          <a:sx n="53" d="100"/>
          <a:sy n="53" d="100"/>
        </p:scale>
        <p:origin x="18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4" Type="http://schemas.openxmlformats.org/officeDocument/2006/relationships/tableStyles" Target="tableStyles.xml"/><Relationship Id="rId33" Type="http://schemas.openxmlformats.org/officeDocument/2006/relationships/viewProps" Target="viewProps.xml"/><Relationship Id="rId32" Type="http://schemas.openxmlformats.org/officeDocument/2006/relationships/presProps" Target="presProps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FFDA73B-12CB-4D04-A10C-D979AFCD3B96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CC5F31E-437B-4771-8248-DDD42E607E77}">
      <dgm:prSet phldrT="[Text]"/>
      <dgm:spPr/>
      <dgm:t>
        <a:bodyPr/>
        <a:lstStyle/>
        <a:p>
          <a:r>
            <a:rPr lang="en-US" dirty="0" err="1" smtClean="0"/>
            <a:t>Terapi</a:t>
          </a:r>
          <a:r>
            <a:rPr lang="en-US" dirty="0" smtClean="0"/>
            <a:t> </a:t>
          </a:r>
          <a:r>
            <a:rPr lang="en-US" dirty="0" err="1" smtClean="0"/>
            <a:t>Balon</a:t>
          </a:r>
          <a:r>
            <a:rPr lang="en-US" dirty="0" smtClean="0"/>
            <a:t> </a:t>
          </a:r>
          <a:r>
            <a:rPr lang="en-US" dirty="0" err="1" smtClean="0"/>
            <a:t>Panas</a:t>
          </a:r>
          <a:endParaRPr lang="en-US" dirty="0"/>
        </a:p>
      </dgm:t>
    </dgm:pt>
    <dgm:pt modelId="{F63A4649-1061-4485-82C4-BA599DDF8249}" cxnId="{10588AD6-559C-4383-8CCA-5AF74320DEF5}" type="parTrans">
      <dgm:prSet/>
      <dgm:spPr/>
      <dgm:t>
        <a:bodyPr/>
        <a:lstStyle/>
        <a:p>
          <a:endParaRPr lang="en-US"/>
        </a:p>
      </dgm:t>
    </dgm:pt>
    <dgm:pt modelId="{E87CCF88-6427-40CB-914D-68EF5707C4FA}" cxnId="{10588AD6-559C-4383-8CCA-5AF74320DEF5}" type="sibTrans">
      <dgm:prSet/>
      <dgm:spPr/>
      <dgm:t>
        <a:bodyPr/>
        <a:lstStyle/>
        <a:p>
          <a:endParaRPr lang="en-US"/>
        </a:p>
      </dgm:t>
    </dgm:pt>
    <dgm:pt modelId="{08D5631E-9E61-4425-8C7F-B1368496FB5F}">
      <dgm:prSet phldrT="[Text]"/>
      <dgm:spPr/>
      <dgm:t>
        <a:bodyPr/>
        <a:lstStyle/>
        <a:p>
          <a:r>
            <a:rPr lang="en-US" dirty="0" err="1" smtClean="0"/>
            <a:t>Dengan</a:t>
          </a:r>
          <a:r>
            <a:rPr lang="en-US" dirty="0" smtClean="0"/>
            <a:t> </a:t>
          </a:r>
          <a:r>
            <a:rPr lang="en-US" dirty="0" err="1" smtClean="0"/>
            <a:t>alat</a:t>
          </a:r>
          <a:r>
            <a:rPr lang="en-US" dirty="0" smtClean="0"/>
            <a:t> </a:t>
          </a:r>
          <a:r>
            <a:rPr lang="en-US" dirty="0" err="1" smtClean="0"/>
            <a:t>khusus</a:t>
          </a:r>
          <a:r>
            <a:rPr lang="en-US" dirty="0" smtClean="0"/>
            <a:t> yang </a:t>
          </a:r>
          <a:r>
            <a:rPr lang="en-US" dirty="0" err="1" smtClean="0"/>
            <a:t>dilengkapi</a:t>
          </a:r>
          <a:r>
            <a:rPr lang="en-US" dirty="0" smtClean="0"/>
            <a:t> </a:t>
          </a:r>
          <a:r>
            <a:rPr lang="en-US" dirty="0" err="1" smtClean="0"/>
            <a:t>dengan</a:t>
          </a:r>
          <a:r>
            <a:rPr lang="en-US" dirty="0" smtClean="0"/>
            <a:t> </a:t>
          </a:r>
          <a:r>
            <a:rPr lang="en-US" dirty="0" err="1" smtClean="0"/>
            <a:t>balon</a:t>
          </a:r>
          <a:r>
            <a:rPr lang="en-US" dirty="0" smtClean="0">
              <a:sym typeface="Wingdings" panose="05000000000000000000" pitchFamily="2" charset="2"/>
            </a:rPr>
            <a:t> </a:t>
          </a:r>
          <a:r>
            <a:rPr lang="en-US" dirty="0" err="1" smtClean="0">
              <a:sym typeface="Wingdings" panose="05000000000000000000" pitchFamily="2" charset="2"/>
            </a:rPr>
            <a:t>memasukkan</a:t>
          </a:r>
          <a:r>
            <a:rPr lang="en-US" dirty="0" smtClean="0">
              <a:sym typeface="Wingdings" panose="05000000000000000000" pitchFamily="2" charset="2"/>
            </a:rPr>
            <a:t> </a:t>
          </a:r>
          <a:r>
            <a:rPr lang="en-US" dirty="0" err="1" smtClean="0">
              <a:sym typeface="Wingdings" panose="05000000000000000000" pitchFamily="2" charset="2"/>
            </a:rPr>
            <a:t>kedalam</a:t>
          </a:r>
          <a:r>
            <a:rPr lang="en-US" dirty="0" smtClean="0">
              <a:sym typeface="Wingdings" panose="05000000000000000000" pitchFamily="2" charset="2"/>
            </a:rPr>
            <a:t> </a:t>
          </a:r>
          <a:r>
            <a:rPr lang="en-US" dirty="0" err="1" smtClean="0">
              <a:sym typeface="Wingdings" panose="05000000000000000000" pitchFamily="2" charset="2"/>
            </a:rPr>
            <a:t>Rahimcairan</a:t>
          </a:r>
          <a:r>
            <a:rPr lang="en-US" dirty="0" smtClean="0">
              <a:sym typeface="Wingdings" panose="05000000000000000000" pitchFamily="2" charset="2"/>
            </a:rPr>
            <a:t> </a:t>
          </a:r>
          <a:r>
            <a:rPr lang="en-US" dirty="0" err="1" smtClean="0">
              <a:sym typeface="Wingdings" panose="05000000000000000000" pitchFamily="2" charset="2"/>
            </a:rPr>
            <a:t>panas</a:t>
          </a:r>
          <a:r>
            <a:rPr lang="en-US" dirty="0" smtClean="0">
              <a:sym typeface="Wingdings" panose="05000000000000000000" pitchFamily="2" charset="2"/>
            </a:rPr>
            <a:t> </a:t>
          </a:r>
          <a:r>
            <a:rPr lang="en-US" dirty="0" err="1" smtClean="0">
              <a:sym typeface="Wingdings" panose="05000000000000000000" pitchFamily="2" charset="2"/>
            </a:rPr>
            <a:t>dalam</a:t>
          </a:r>
          <a:r>
            <a:rPr lang="en-US" dirty="0" smtClean="0">
              <a:sym typeface="Wingdings" panose="05000000000000000000" pitchFamily="2" charset="2"/>
            </a:rPr>
            <a:t> </a:t>
          </a:r>
          <a:r>
            <a:rPr lang="en-US" dirty="0" err="1" smtClean="0">
              <a:sym typeface="Wingdings" panose="05000000000000000000" pitchFamily="2" charset="2"/>
            </a:rPr>
            <a:t>balon</a:t>
          </a:r>
          <a:r>
            <a:rPr lang="en-US" dirty="0" smtClean="0">
              <a:sym typeface="Wingdings" panose="05000000000000000000" pitchFamily="2" charset="2"/>
            </a:rPr>
            <a:t> </a:t>
          </a:r>
          <a:r>
            <a:rPr lang="en-US" dirty="0" err="1" smtClean="0">
              <a:sym typeface="Wingdings" panose="05000000000000000000" pitchFamily="2" charset="2"/>
            </a:rPr>
            <a:t>membuat</a:t>
          </a:r>
          <a:r>
            <a:rPr lang="en-US" dirty="0" smtClean="0">
              <a:sym typeface="Wingdings" panose="05000000000000000000" pitchFamily="2" charset="2"/>
            </a:rPr>
            <a:t> </a:t>
          </a:r>
          <a:r>
            <a:rPr lang="en-US" dirty="0" err="1" smtClean="0">
              <a:sym typeface="Wingdings" panose="05000000000000000000" pitchFamily="2" charset="2"/>
            </a:rPr>
            <a:t>balon</a:t>
          </a:r>
          <a:r>
            <a:rPr lang="en-US" dirty="0" smtClean="0">
              <a:sym typeface="Wingdings" panose="05000000000000000000" pitchFamily="2" charset="2"/>
            </a:rPr>
            <a:t> </a:t>
          </a:r>
          <a:r>
            <a:rPr lang="en-US" dirty="0" err="1" smtClean="0">
              <a:sym typeface="Wingdings" panose="05000000000000000000" pitchFamily="2" charset="2"/>
            </a:rPr>
            <a:t>mengembang</a:t>
          </a:r>
          <a:r>
            <a:rPr lang="en-US" dirty="0" smtClean="0">
              <a:sym typeface="Wingdings" panose="05000000000000000000" pitchFamily="2" charset="2"/>
            </a:rPr>
            <a:t> </a:t>
          </a:r>
          <a:r>
            <a:rPr lang="en-US" dirty="0" err="1" smtClean="0">
              <a:sym typeface="Wingdings" panose="05000000000000000000" pitchFamily="2" charset="2"/>
            </a:rPr>
            <a:t>dan</a:t>
          </a:r>
          <a:r>
            <a:rPr lang="en-US" dirty="0" smtClean="0">
              <a:sym typeface="Wingdings" panose="05000000000000000000" pitchFamily="2" charset="2"/>
            </a:rPr>
            <a:t> </a:t>
          </a:r>
          <a:r>
            <a:rPr lang="en-US" dirty="0" err="1" smtClean="0">
              <a:sym typeface="Wingdings" panose="05000000000000000000" pitchFamily="2" charset="2"/>
            </a:rPr>
            <a:t>memecahkan</a:t>
          </a:r>
          <a:r>
            <a:rPr lang="en-US" dirty="0" smtClean="0">
              <a:sym typeface="Wingdings" panose="05000000000000000000" pitchFamily="2" charset="2"/>
            </a:rPr>
            <a:t> </a:t>
          </a:r>
          <a:r>
            <a:rPr lang="en-US" dirty="0" err="1" smtClean="0">
              <a:sym typeface="Wingdings" panose="05000000000000000000" pitchFamily="2" charset="2"/>
            </a:rPr>
            <a:t>lapisan</a:t>
          </a:r>
          <a:r>
            <a:rPr lang="en-US" dirty="0" smtClean="0">
              <a:sym typeface="Wingdings" panose="05000000000000000000" pitchFamily="2" charset="2"/>
            </a:rPr>
            <a:t> uterus</a:t>
          </a:r>
          <a:endParaRPr lang="en-US" dirty="0"/>
        </a:p>
      </dgm:t>
    </dgm:pt>
    <dgm:pt modelId="{BF57F53A-C041-4F7F-9360-609EA7D724EE}" cxnId="{FD9F0767-EBF6-4D00-A0FC-ED2E520F866A}" type="parTrans">
      <dgm:prSet/>
      <dgm:spPr/>
      <dgm:t>
        <a:bodyPr/>
        <a:lstStyle/>
        <a:p>
          <a:endParaRPr lang="en-US"/>
        </a:p>
      </dgm:t>
    </dgm:pt>
    <dgm:pt modelId="{C756E72A-3799-47A6-98BC-8EA5658475A2}" cxnId="{FD9F0767-EBF6-4D00-A0FC-ED2E520F866A}" type="sibTrans">
      <dgm:prSet/>
      <dgm:spPr/>
      <dgm:t>
        <a:bodyPr/>
        <a:lstStyle/>
        <a:p>
          <a:endParaRPr lang="en-US"/>
        </a:p>
      </dgm:t>
    </dgm:pt>
    <dgm:pt modelId="{FDAAB8B3-86F7-4AFC-8991-B44386ABE3DA}">
      <dgm:prSet phldrT="[Text]"/>
      <dgm:spPr/>
      <dgm:t>
        <a:bodyPr/>
        <a:lstStyle/>
        <a:p>
          <a:r>
            <a:rPr lang="en-US" dirty="0" err="1" smtClean="0"/>
            <a:t>Cryoablation</a:t>
          </a:r>
          <a:endParaRPr lang="en-US" dirty="0"/>
        </a:p>
      </dgm:t>
    </dgm:pt>
    <dgm:pt modelId="{DB2EBB3D-78DC-434B-BDEE-ADC6B9A40A82}" cxnId="{67644B3A-BCC8-41AF-A4B0-D3C0DC1A90B7}" type="parTrans">
      <dgm:prSet/>
      <dgm:spPr/>
      <dgm:t>
        <a:bodyPr/>
        <a:lstStyle/>
        <a:p>
          <a:endParaRPr lang="en-US"/>
        </a:p>
      </dgm:t>
    </dgm:pt>
    <dgm:pt modelId="{23B37D38-F79A-49CB-AFBD-FB4763C6FE34}" cxnId="{67644B3A-BCC8-41AF-A4B0-D3C0DC1A90B7}" type="sibTrans">
      <dgm:prSet/>
      <dgm:spPr/>
      <dgm:t>
        <a:bodyPr/>
        <a:lstStyle/>
        <a:p>
          <a:endParaRPr lang="en-US"/>
        </a:p>
      </dgm:t>
    </dgm:pt>
    <dgm:pt modelId="{E3A97913-66F4-4751-8E07-D6D48A97EB5F}">
      <dgm:prSet phldrT="[Text]"/>
      <dgm:spPr/>
      <dgm:t>
        <a:bodyPr/>
        <a:lstStyle/>
        <a:p>
          <a:r>
            <a:rPr lang="en-US" dirty="0" err="1" smtClean="0"/>
            <a:t>Dengan</a:t>
          </a:r>
          <a:r>
            <a:rPr lang="en-US" dirty="0" smtClean="0"/>
            <a:t> </a:t>
          </a:r>
          <a:r>
            <a:rPr lang="en-US" dirty="0" err="1" smtClean="0"/>
            <a:t>alat</a:t>
          </a:r>
          <a:r>
            <a:rPr lang="en-US" dirty="0" smtClean="0"/>
            <a:t> </a:t>
          </a:r>
          <a:r>
            <a:rPr lang="en-US" dirty="0" err="1" smtClean="0"/>
            <a:t>khusus</a:t>
          </a:r>
          <a:r>
            <a:rPr lang="en-US" dirty="0" smtClean="0"/>
            <a:t> yang </a:t>
          </a:r>
          <a:r>
            <a:rPr lang="en-US" dirty="0" err="1" smtClean="0"/>
            <a:t>suhunya</a:t>
          </a:r>
          <a:r>
            <a:rPr lang="en-US" dirty="0" smtClean="0"/>
            <a:t> </a:t>
          </a:r>
          <a:r>
            <a:rPr lang="en-US" dirty="0" err="1" smtClean="0"/>
            <a:t>sangat</a:t>
          </a:r>
          <a:r>
            <a:rPr lang="en-US" dirty="0" smtClean="0"/>
            <a:t> </a:t>
          </a:r>
          <a:r>
            <a:rPr lang="en-US" dirty="0" err="1" smtClean="0"/>
            <a:t>dingin</a:t>
          </a:r>
          <a:r>
            <a:rPr lang="en-US" dirty="0" smtClean="0"/>
            <a:t> </a:t>
          </a:r>
          <a:r>
            <a:rPr lang="en-US" dirty="0" err="1" smtClean="0"/>
            <a:t>sehingga</a:t>
          </a:r>
          <a:r>
            <a:rPr lang="en-US" dirty="0" smtClean="0"/>
            <a:t> </a:t>
          </a:r>
          <a:r>
            <a:rPr lang="en-US" dirty="0" err="1" smtClean="0"/>
            <a:t>meluruhkan</a:t>
          </a:r>
          <a:r>
            <a:rPr lang="en-US" dirty="0" smtClean="0"/>
            <a:t> </a:t>
          </a:r>
          <a:r>
            <a:rPr lang="en-US" dirty="0" err="1" smtClean="0"/>
            <a:t>lapiran</a:t>
          </a:r>
          <a:r>
            <a:rPr lang="en-US" dirty="0" smtClean="0"/>
            <a:t> endometrium</a:t>
          </a:r>
          <a:endParaRPr lang="en-US" dirty="0"/>
        </a:p>
      </dgm:t>
    </dgm:pt>
    <dgm:pt modelId="{B2876472-7DB0-499E-85AA-BE6A2B7F6159}" cxnId="{855FE5DC-AA33-4906-AC0B-B62ECBC13E97}" type="parTrans">
      <dgm:prSet/>
      <dgm:spPr/>
      <dgm:t>
        <a:bodyPr/>
        <a:lstStyle/>
        <a:p>
          <a:endParaRPr lang="en-US"/>
        </a:p>
      </dgm:t>
    </dgm:pt>
    <dgm:pt modelId="{F5772103-6FEC-4901-9056-B5539BFDA561}" cxnId="{855FE5DC-AA33-4906-AC0B-B62ECBC13E97}" type="sibTrans">
      <dgm:prSet/>
      <dgm:spPr/>
      <dgm:t>
        <a:bodyPr/>
        <a:lstStyle/>
        <a:p>
          <a:endParaRPr lang="en-US"/>
        </a:p>
      </dgm:t>
    </dgm:pt>
    <dgm:pt modelId="{64130276-F62D-4BA4-9ABD-47CF0728ECB7}">
      <dgm:prSet phldrT="[Text]"/>
      <dgm:spPr/>
      <dgm:t>
        <a:bodyPr/>
        <a:lstStyle/>
        <a:p>
          <a:r>
            <a:rPr lang="en-US" dirty="0" err="1" smtClean="0"/>
            <a:t>Hidrotermal</a:t>
          </a:r>
          <a:endParaRPr lang="en-US" dirty="0"/>
        </a:p>
      </dgm:t>
    </dgm:pt>
    <dgm:pt modelId="{38F1B7AD-9259-4774-97AA-6BB6B9B5170D}" cxnId="{11D3ADBF-0B9F-43B6-BD41-A75134B4729A}" type="parTrans">
      <dgm:prSet/>
      <dgm:spPr/>
      <dgm:t>
        <a:bodyPr/>
        <a:lstStyle/>
        <a:p>
          <a:endParaRPr lang="en-US"/>
        </a:p>
      </dgm:t>
    </dgm:pt>
    <dgm:pt modelId="{AD9D9637-A88A-4AE9-B241-3311EBB5B4A0}" cxnId="{11D3ADBF-0B9F-43B6-BD41-A75134B4729A}" type="sibTrans">
      <dgm:prSet/>
      <dgm:spPr/>
      <dgm:t>
        <a:bodyPr/>
        <a:lstStyle/>
        <a:p>
          <a:endParaRPr lang="en-US"/>
        </a:p>
      </dgm:t>
    </dgm:pt>
    <dgm:pt modelId="{F82429A8-A0BA-4A72-88CA-77F337169606}">
      <dgm:prSet phldrT="[Text]"/>
      <dgm:spPr/>
      <dgm:t>
        <a:bodyPr/>
        <a:lstStyle/>
        <a:p>
          <a:r>
            <a:rPr lang="en-US" dirty="0" err="1" smtClean="0"/>
            <a:t>Memasukan</a:t>
          </a:r>
          <a:r>
            <a:rPr lang="en-US" dirty="0" smtClean="0"/>
            <a:t> </a:t>
          </a:r>
          <a:r>
            <a:rPr lang="en-US" dirty="0" err="1" smtClean="0"/>
            <a:t>cairan</a:t>
          </a:r>
          <a:r>
            <a:rPr lang="en-US" dirty="0" smtClean="0"/>
            <a:t> </a:t>
          </a:r>
          <a:r>
            <a:rPr lang="en-US" dirty="0" err="1" smtClean="0"/>
            <a:t>ke</a:t>
          </a:r>
          <a:r>
            <a:rPr lang="en-US" dirty="0" smtClean="0"/>
            <a:t> </a:t>
          </a:r>
          <a:r>
            <a:rPr lang="en-US" dirty="0" err="1" smtClean="0"/>
            <a:t>dalam</a:t>
          </a:r>
          <a:r>
            <a:rPr lang="en-US" dirty="0" smtClean="0"/>
            <a:t> Rahim </a:t>
          </a:r>
          <a:r>
            <a:rPr lang="en-US" dirty="0" err="1" smtClean="0"/>
            <a:t>lalu</a:t>
          </a:r>
          <a:r>
            <a:rPr lang="en-US" dirty="0" smtClean="0"/>
            <a:t> </a:t>
          </a:r>
          <a:r>
            <a:rPr lang="en-US" dirty="0" err="1" smtClean="0"/>
            <a:t>memanaskan</a:t>
          </a:r>
          <a:r>
            <a:rPr lang="en-US" dirty="0" smtClean="0"/>
            <a:t> </a:t>
          </a:r>
          <a:r>
            <a:rPr lang="en-US" dirty="0" err="1" smtClean="0"/>
            <a:t>cairan</a:t>
          </a:r>
          <a:r>
            <a:rPr lang="en-US" dirty="0" smtClean="0"/>
            <a:t> </a:t>
          </a:r>
          <a:r>
            <a:rPr lang="en-US" dirty="0" err="1" smtClean="0"/>
            <a:t>dalam</a:t>
          </a:r>
          <a:r>
            <a:rPr lang="en-US" dirty="0" smtClean="0"/>
            <a:t> </a:t>
          </a:r>
          <a:r>
            <a:rPr lang="en-US" dirty="0" err="1" smtClean="0"/>
            <a:t>waktu</a:t>
          </a:r>
          <a:r>
            <a:rPr lang="en-US" dirty="0" smtClean="0"/>
            <a:t> 10 </a:t>
          </a:r>
          <a:r>
            <a:rPr lang="en-US" dirty="0" err="1" smtClean="0"/>
            <a:t>menit</a:t>
          </a:r>
          <a:endParaRPr lang="en-US" dirty="0"/>
        </a:p>
      </dgm:t>
    </dgm:pt>
    <dgm:pt modelId="{DEFAC22C-B4D6-45C4-B35D-88924107F132}" cxnId="{9A51AF63-CE74-431D-AE50-DF6C23092883}" type="parTrans">
      <dgm:prSet/>
      <dgm:spPr/>
      <dgm:t>
        <a:bodyPr/>
        <a:lstStyle/>
        <a:p>
          <a:endParaRPr lang="en-US"/>
        </a:p>
      </dgm:t>
    </dgm:pt>
    <dgm:pt modelId="{599DF3AD-3112-455A-BDBB-7CB8A817B9B4}" cxnId="{9A51AF63-CE74-431D-AE50-DF6C23092883}" type="sibTrans">
      <dgm:prSet/>
      <dgm:spPr/>
      <dgm:t>
        <a:bodyPr/>
        <a:lstStyle/>
        <a:p>
          <a:endParaRPr lang="en-US"/>
        </a:p>
      </dgm:t>
    </dgm:pt>
    <dgm:pt modelId="{B3B04545-559C-4AFE-A2A7-0A00C17F9966}" type="pres">
      <dgm:prSet presAssocID="{DFFDA73B-12CB-4D04-A10C-D979AFCD3B96}" presName="Name0" presStyleCnt="0">
        <dgm:presLayoutVars>
          <dgm:dir/>
          <dgm:animLvl val="lvl"/>
          <dgm:resizeHandles val="exact"/>
        </dgm:presLayoutVars>
      </dgm:prSet>
      <dgm:spPr/>
    </dgm:pt>
    <dgm:pt modelId="{C8A59329-780C-4EA3-A3A6-DA90AF9831FB}" type="pres">
      <dgm:prSet presAssocID="{3CC5F31E-437B-4771-8248-DDD42E607E77}" presName="linNode" presStyleCnt="0"/>
      <dgm:spPr/>
    </dgm:pt>
    <dgm:pt modelId="{62AFF102-1177-404A-A0C2-597823367888}" type="pres">
      <dgm:prSet presAssocID="{3CC5F31E-437B-4771-8248-DDD42E607E77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897F049B-0909-4B4D-8556-CDD5766D1C19}" type="pres">
      <dgm:prSet presAssocID="{3CC5F31E-437B-4771-8248-DDD42E607E77}" presName="descendantText" presStyleLbl="alignAccFollowNode1" presStyleIdx="0" presStyleCnt="3" custLinFactNeighborX="0" custLinFactNeighborY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A69801-730B-484F-A687-4120E3EE8E11}" type="pres">
      <dgm:prSet presAssocID="{E87CCF88-6427-40CB-914D-68EF5707C4FA}" presName="sp" presStyleCnt="0"/>
      <dgm:spPr/>
    </dgm:pt>
    <dgm:pt modelId="{A3DD0588-E8AB-4041-8CEA-C221AE138A86}" type="pres">
      <dgm:prSet presAssocID="{FDAAB8B3-86F7-4AFC-8991-B44386ABE3DA}" presName="linNode" presStyleCnt="0"/>
      <dgm:spPr/>
    </dgm:pt>
    <dgm:pt modelId="{DBC18B8A-1AA6-4740-A276-85A76EC2A297}" type="pres">
      <dgm:prSet presAssocID="{FDAAB8B3-86F7-4AFC-8991-B44386ABE3DA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9ADCAB5D-44F7-41F5-959C-63AA9A99835C}" type="pres">
      <dgm:prSet presAssocID="{FDAAB8B3-86F7-4AFC-8991-B44386ABE3DA}" presName="descendantText" presStyleLbl="alignAccFollowNode1" presStyleIdx="1" presStyleCnt="3" custLinFactNeighborY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92A272-9E49-4168-9317-6A089342B9A2}" type="pres">
      <dgm:prSet presAssocID="{23B37D38-F79A-49CB-AFBD-FB4763C6FE34}" presName="sp" presStyleCnt="0"/>
      <dgm:spPr/>
    </dgm:pt>
    <dgm:pt modelId="{2F45CAD5-AED9-42D4-9B3A-B31FFE9F8079}" type="pres">
      <dgm:prSet presAssocID="{64130276-F62D-4BA4-9ABD-47CF0728ECB7}" presName="linNode" presStyleCnt="0"/>
      <dgm:spPr/>
    </dgm:pt>
    <dgm:pt modelId="{7C1C1C8C-2810-4608-B23D-95FD40169DB1}" type="pres">
      <dgm:prSet presAssocID="{64130276-F62D-4BA4-9ABD-47CF0728ECB7}" presName="parentText" presStyleLbl="node1" presStyleIdx="2" presStyleCnt="3">
        <dgm:presLayoutVars>
          <dgm:chMax val="1"/>
          <dgm:bulletEnabled val="1"/>
        </dgm:presLayoutVars>
      </dgm:prSet>
      <dgm:spPr/>
    </dgm:pt>
    <dgm:pt modelId="{70634176-B59A-436D-95DD-EBDFAAC770AA}" type="pres">
      <dgm:prSet presAssocID="{64130276-F62D-4BA4-9ABD-47CF0728ECB7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7644B3A-BCC8-41AF-A4B0-D3C0DC1A90B7}" srcId="{DFFDA73B-12CB-4D04-A10C-D979AFCD3B96}" destId="{FDAAB8B3-86F7-4AFC-8991-B44386ABE3DA}" srcOrd="1" destOrd="0" parTransId="{DB2EBB3D-78DC-434B-BDEE-ADC6B9A40A82}" sibTransId="{23B37D38-F79A-49CB-AFBD-FB4763C6FE34}"/>
    <dgm:cxn modelId="{9A51AF63-CE74-431D-AE50-DF6C23092883}" srcId="{64130276-F62D-4BA4-9ABD-47CF0728ECB7}" destId="{F82429A8-A0BA-4A72-88CA-77F337169606}" srcOrd="0" destOrd="0" parTransId="{DEFAC22C-B4D6-45C4-B35D-88924107F132}" sibTransId="{599DF3AD-3112-455A-BDBB-7CB8A817B9B4}"/>
    <dgm:cxn modelId="{6036FE49-396F-4173-AA69-B01F0F009A80}" type="presOf" srcId="{DFFDA73B-12CB-4D04-A10C-D979AFCD3B96}" destId="{B3B04545-559C-4AFE-A2A7-0A00C17F9966}" srcOrd="0" destOrd="0" presId="urn:microsoft.com/office/officeart/2005/8/layout/vList5"/>
    <dgm:cxn modelId="{67924D39-4763-401A-BA35-50BDDFAAE4AD}" type="presOf" srcId="{FDAAB8B3-86F7-4AFC-8991-B44386ABE3DA}" destId="{DBC18B8A-1AA6-4740-A276-85A76EC2A297}" srcOrd="0" destOrd="0" presId="urn:microsoft.com/office/officeart/2005/8/layout/vList5"/>
    <dgm:cxn modelId="{4BCB0E86-3FE9-4EE1-B383-125B9EB796D7}" type="presOf" srcId="{08D5631E-9E61-4425-8C7F-B1368496FB5F}" destId="{897F049B-0909-4B4D-8556-CDD5766D1C19}" srcOrd="0" destOrd="0" presId="urn:microsoft.com/office/officeart/2005/8/layout/vList5"/>
    <dgm:cxn modelId="{F34C406C-6758-46C4-8827-4BE0C41A9368}" type="presOf" srcId="{64130276-F62D-4BA4-9ABD-47CF0728ECB7}" destId="{7C1C1C8C-2810-4608-B23D-95FD40169DB1}" srcOrd="0" destOrd="0" presId="urn:microsoft.com/office/officeart/2005/8/layout/vList5"/>
    <dgm:cxn modelId="{0B3921A1-32F7-4EC2-A31B-274359F8A2D4}" type="presOf" srcId="{E3A97913-66F4-4751-8E07-D6D48A97EB5F}" destId="{9ADCAB5D-44F7-41F5-959C-63AA9A99835C}" srcOrd="0" destOrd="0" presId="urn:microsoft.com/office/officeart/2005/8/layout/vList5"/>
    <dgm:cxn modelId="{39CDB86E-8D3F-4C57-B275-83B43B2EC2F3}" type="presOf" srcId="{F82429A8-A0BA-4A72-88CA-77F337169606}" destId="{70634176-B59A-436D-95DD-EBDFAAC770AA}" srcOrd="0" destOrd="0" presId="urn:microsoft.com/office/officeart/2005/8/layout/vList5"/>
    <dgm:cxn modelId="{ECC905D5-91A5-463F-B880-D588915FB0BC}" type="presOf" srcId="{3CC5F31E-437B-4771-8248-DDD42E607E77}" destId="{62AFF102-1177-404A-A0C2-597823367888}" srcOrd="0" destOrd="0" presId="urn:microsoft.com/office/officeart/2005/8/layout/vList5"/>
    <dgm:cxn modelId="{855FE5DC-AA33-4906-AC0B-B62ECBC13E97}" srcId="{FDAAB8B3-86F7-4AFC-8991-B44386ABE3DA}" destId="{E3A97913-66F4-4751-8E07-D6D48A97EB5F}" srcOrd="0" destOrd="0" parTransId="{B2876472-7DB0-499E-85AA-BE6A2B7F6159}" sibTransId="{F5772103-6FEC-4901-9056-B5539BFDA561}"/>
    <dgm:cxn modelId="{10588AD6-559C-4383-8CCA-5AF74320DEF5}" srcId="{DFFDA73B-12CB-4D04-A10C-D979AFCD3B96}" destId="{3CC5F31E-437B-4771-8248-DDD42E607E77}" srcOrd="0" destOrd="0" parTransId="{F63A4649-1061-4485-82C4-BA599DDF8249}" sibTransId="{E87CCF88-6427-40CB-914D-68EF5707C4FA}"/>
    <dgm:cxn modelId="{FD9F0767-EBF6-4D00-A0FC-ED2E520F866A}" srcId="{3CC5F31E-437B-4771-8248-DDD42E607E77}" destId="{08D5631E-9E61-4425-8C7F-B1368496FB5F}" srcOrd="0" destOrd="0" parTransId="{BF57F53A-C041-4F7F-9360-609EA7D724EE}" sibTransId="{C756E72A-3799-47A6-98BC-8EA5658475A2}"/>
    <dgm:cxn modelId="{11D3ADBF-0B9F-43B6-BD41-A75134B4729A}" srcId="{DFFDA73B-12CB-4D04-A10C-D979AFCD3B96}" destId="{64130276-F62D-4BA4-9ABD-47CF0728ECB7}" srcOrd="2" destOrd="0" parTransId="{38F1B7AD-9259-4774-97AA-6BB6B9B5170D}" sibTransId="{AD9D9637-A88A-4AE9-B241-3311EBB5B4A0}"/>
    <dgm:cxn modelId="{D07171CF-F7F7-4439-859B-4B92213E3B1E}" type="presParOf" srcId="{B3B04545-559C-4AFE-A2A7-0A00C17F9966}" destId="{C8A59329-780C-4EA3-A3A6-DA90AF9831FB}" srcOrd="0" destOrd="0" presId="urn:microsoft.com/office/officeart/2005/8/layout/vList5"/>
    <dgm:cxn modelId="{EB58201D-B3C1-4A8D-AEE4-8B058D604360}" type="presParOf" srcId="{C8A59329-780C-4EA3-A3A6-DA90AF9831FB}" destId="{62AFF102-1177-404A-A0C2-597823367888}" srcOrd="0" destOrd="0" presId="urn:microsoft.com/office/officeart/2005/8/layout/vList5"/>
    <dgm:cxn modelId="{4D7E0CCB-CBBE-4122-BE8E-F05E40C825D6}" type="presParOf" srcId="{C8A59329-780C-4EA3-A3A6-DA90AF9831FB}" destId="{897F049B-0909-4B4D-8556-CDD5766D1C19}" srcOrd="1" destOrd="0" presId="urn:microsoft.com/office/officeart/2005/8/layout/vList5"/>
    <dgm:cxn modelId="{6716EFD1-9EE8-469D-924F-EC5734E13086}" type="presParOf" srcId="{B3B04545-559C-4AFE-A2A7-0A00C17F9966}" destId="{87A69801-730B-484F-A687-4120E3EE8E11}" srcOrd="1" destOrd="0" presId="urn:microsoft.com/office/officeart/2005/8/layout/vList5"/>
    <dgm:cxn modelId="{9463E9B4-4804-44C6-A93D-B8A69C844F1F}" type="presParOf" srcId="{B3B04545-559C-4AFE-A2A7-0A00C17F9966}" destId="{A3DD0588-E8AB-4041-8CEA-C221AE138A86}" srcOrd="2" destOrd="0" presId="urn:microsoft.com/office/officeart/2005/8/layout/vList5"/>
    <dgm:cxn modelId="{588EF47B-FE55-407A-B06D-D74E5E46911A}" type="presParOf" srcId="{A3DD0588-E8AB-4041-8CEA-C221AE138A86}" destId="{DBC18B8A-1AA6-4740-A276-85A76EC2A297}" srcOrd="0" destOrd="0" presId="urn:microsoft.com/office/officeart/2005/8/layout/vList5"/>
    <dgm:cxn modelId="{6E02425B-337E-458B-A1AA-1C1F18481145}" type="presParOf" srcId="{A3DD0588-E8AB-4041-8CEA-C221AE138A86}" destId="{9ADCAB5D-44F7-41F5-959C-63AA9A99835C}" srcOrd="1" destOrd="0" presId="urn:microsoft.com/office/officeart/2005/8/layout/vList5"/>
    <dgm:cxn modelId="{38AEDAF0-573B-4F78-8DE9-6E2909296813}" type="presParOf" srcId="{B3B04545-559C-4AFE-A2A7-0A00C17F9966}" destId="{8E92A272-9E49-4168-9317-6A089342B9A2}" srcOrd="3" destOrd="0" presId="urn:microsoft.com/office/officeart/2005/8/layout/vList5"/>
    <dgm:cxn modelId="{3B475BF5-CB94-4EDA-97AC-348D24671E79}" type="presParOf" srcId="{B3B04545-559C-4AFE-A2A7-0A00C17F9966}" destId="{2F45CAD5-AED9-42D4-9B3A-B31FFE9F8079}" srcOrd="4" destOrd="0" presId="urn:microsoft.com/office/officeart/2005/8/layout/vList5"/>
    <dgm:cxn modelId="{578CEDF6-89E8-4F06-A970-773669F9EF85}" type="presParOf" srcId="{2F45CAD5-AED9-42D4-9B3A-B31FFE9F8079}" destId="{7C1C1C8C-2810-4608-B23D-95FD40169DB1}" srcOrd="0" destOrd="0" presId="urn:microsoft.com/office/officeart/2005/8/layout/vList5"/>
    <dgm:cxn modelId="{9E1EFC80-D523-441C-B1EF-42EFA2EA0D10}" type="presParOf" srcId="{2F45CAD5-AED9-42D4-9B3A-B31FFE9F8079}" destId="{70634176-B59A-436D-95DD-EBDFAAC770AA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7F049B-0909-4B4D-8556-CDD5766D1C19}">
      <dsp:nvSpPr>
        <dsp:cNvPr id="0" name=""/>
        <dsp:cNvSpPr/>
      </dsp:nvSpPr>
      <dsp:spPr>
        <a:xfrm rot="5400000">
          <a:off x="6101209" y="-2511553"/>
          <a:ext cx="918293" cy="6174453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err="1" smtClean="0"/>
            <a:t>Dengan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alat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khusus</a:t>
          </a:r>
          <a:r>
            <a:rPr lang="en-US" sz="1800" kern="1200" dirty="0" smtClean="0"/>
            <a:t> yang </a:t>
          </a:r>
          <a:r>
            <a:rPr lang="en-US" sz="1800" kern="1200" dirty="0" err="1" smtClean="0"/>
            <a:t>dilengkapi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dengan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balon</a:t>
          </a:r>
          <a:r>
            <a:rPr lang="en-US" sz="1800" kern="1200" dirty="0" smtClean="0">
              <a:sym typeface="Wingdings" panose="05000000000000000000" pitchFamily="2" charset="2"/>
            </a:rPr>
            <a:t> </a:t>
          </a:r>
          <a:r>
            <a:rPr lang="en-US" sz="1800" kern="1200" dirty="0" err="1" smtClean="0">
              <a:sym typeface="Wingdings" panose="05000000000000000000" pitchFamily="2" charset="2"/>
            </a:rPr>
            <a:t>memasukkan</a:t>
          </a:r>
          <a:r>
            <a:rPr lang="en-US" sz="1800" kern="1200" dirty="0" smtClean="0">
              <a:sym typeface="Wingdings" panose="05000000000000000000" pitchFamily="2" charset="2"/>
            </a:rPr>
            <a:t> </a:t>
          </a:r>
          <a:r>
            <a:rPr lang="en-US" sz="1800" kern="1200" dirty="0" err="1" smtClean="0">
              <a:sym typeface="Wingdings" panose="05000000000000000000" pitchFamily="2" charset="2"/>
            </a:rPr>
            <a:t>kedalam</a:t>
          </a:r>
          <a:r>
            <a:rPr lang="en-US" sz="1800" kern="1200" dirty="0" smtClean="0">
              <a:sym typeface="Wingdings" panose="05000000000000000000" pitchFamily="2" charset="2"/>
            </a:rPr>
            <a:t> </a:t>
          </a:r>
          <a:r>
            <a:rPr lang="en-US" sz="1800" kern="1200" dirty="0" err="1" smtClean="0">
              <a:sym typeface="Wingdings" panose="05000000000000000000" pitchFamily="2" charset="2"/>
            </a:rPr>
            <a:t>Rahimcairan</a:t>
          </a:r>
          <a:r>
            <a:rPr lang="en-US" sz="1800" kern="1200" dirty="0" smtClean="0">
              <a:sym typeface="Wingdings" panose="05000000000000000000" pitchFamily="2" charset="2"/>
            </a:rPr>
            <a:t> </a:t>
          </a:r>
          <a:r>
            <a:rPr lang="en-US" sz="1800" kern="1200" dirty="0" err="1" smtClean="0">
              <a:sym typeface="Wingdings" panose="05000000000000000000" pitchFamily="2" charset="2"/>
            </a:rPr>
            <a:t>panas</a:t>
          </a:r>
          <a:r>
            <a:rPr lang="en-US" sz="1800" kern="1200" dirty="0" smtClean="0">
              <a:sym typeface="Wingdings" panose="05000000000000000000" pitchFamily="2" charset="2"/>
            </a:rPr>
            <a:t> </a:t>
          </a:r>
          <a:r>
            <a:rPr lang="en-US" sz="1800" kern="1200" dirty="0" err="1" smtClean="0">
              <a:sym typeface="Wingdings" panose="05000000000000000000" pitchFamily="2" charset="2"/>
            </a:rPr>
            <a:t>dalam</a:t>
          </a:r>
          <a:r>
            <a:rPr lang="en-US" sz="1800" kern="1200" dirty="0" smtClean="0">
              <a:sym typeface="Wingdings" panose="05000000000000000000" pitchFamily="2" charset="2"/>
            </a:rPr>
            <a:t> </a:t>
          </a:r>
          <a:r>
            <a:rPr lang="en-US" sz="1800" kern="1200" dirty="0" err="1" smtClean="0">
              <a:sym typeface="Wingdings" panose="05000000000000000000" pitchFamily="2" charset="2"/>
            </a:rPr>
            <a:t>balon</a:t>
          </a:r>
          <a:r>
            <a:rPr lang="en-US" sz="1800" kern="1200" dirty="0" smtClean="0">
              <a:sym typeface="Wingdings" panose="05000000000000000000" pitchFamily="2" charset="2"/>
            </a:rPr>
            <a:t> </a:t>
          </a:r>
          <a:r>
            <a:rPr lang="en-US" sz="1800" kern="1200" dirty="0" err="1" smtClean="0">
              <a:sym typeface="Wingdings" panose="05000000000000000000" pitchFamily="2" charset="2"/>
            </a:rPr>
            <a:t>membuat</a:t>
          </a:r>
          <a:r>
            <a:rPr lang="en-US" sz="1800" kern="1200" dirty="0" smtClean="0">
              <a:sym typeface="Wingdings" panose="05000000000000000000" pitchFamily="2" charset="2"/>
            </a:rPr>
            <a:t> </a:t>
          </a:r>
          <a:r>
            <a:rPr lang="en-US" sz="1800" kern="1200" dirty="0" err="1" smtClean="0">
              <a:sym typeface="Wingdings" panose="05000000000000000000" pitchFamily="2" charset="2"/>
            </a:rPr>
            <a:t>balon</a:t>
          </a:r>
          <a:r>
            <a:rPr lang="en-US" sz="1800" kern="1200" dirty="0" smtClean="0">
              <a:sym typeface="Wingdings" panose="05000000000000000000" pitchFamily="2" charset="2"/>
            </a:rPr>
            <a:t> </a:t>
          </a:r>
          <a:r>
            <a:rPr lang="en-US" sz="1800" kern="1200" dirty="0" err="1" smtClean="0">
              <a:sym typeface="Wingdings" panose="05000000000000000000" pitchFamily="2" charset="2"/>
            </a:rPr>
            <a:t>mengembang</a:t>
          </a:r>
          <a:r>
            <a:rPr lang="en-US" sz="1800" kern="1200" dirty="0" smtClean="0">
              <a:sym typeface="Wingdings" panose="05000000000000000000" pitchFamily="2" charset="2"/>
            </a:rPr>
            <a:t> </a:t>
          </a:r>
          <a:r>
            <a:rPr lang="en-US" sz="1800" kern="1200" dirty="0" err="1" smtClean="0">
              <a:sym typeface="Wingdings" panose="05000000000000000000" pitchFamily="2" charset="2"/>
            </a:rPr>
            <a:t>dan</a:t>
          </a:r>
          <a:r>
            <a:rPr lang="en-US" sz="1800" kern="1200" dirty="0" smtClean="0">
              <a:sym typeface="Wingdings" panose="05000000000000000000" pitchFamily="2" charset="2"/>
            </a:rPr>
            <a:t> </a:t>
          </a:r>
          <a:r>
            <a:rPr lang="en-US" sz="1800" kern="1200" dirty="0" err="1" smtClean="0">
              <a:sym typeface="Wingdings" panose="05000000000000000000" pitchFamily="2" charset="2"/>
            </a:rPr>
            <a:t>memecahkan</a:t>
          </a:r>
          <a:r>
            <a:rPr lang="en-US" sz="1800" kern="1200" dirty="0" smtClean="0">
              <a:sym typeface="Wingdings" panose="05000000000000000000" pitchFamily="2" charset="2"/>
            </a:rPr>
            <a:t> </a:t>
          </a:r>
          <a:r>
            <a:rPr lang="en-US" sz="1800" kern="1200" dirty="0" err="1" smtClean="0">
              <a:sym typeface="Wingdings" panose="05000000000000000000" pitchFamily="2" charset="2"/>
            </a:rPr>
            <a:t>lapisan</a:t>
          </a:r>
          <a:r>
            <a:rPr lang="en-US" sz="1800" kern="1200" dirty="0" smtClean="0">
              <a:sym typeface="Wingdings" panose="05000000000000000000" pitchFamily="2" charset="2"/>
            </a:rPr>
            <a:t> uterus</a:t>
          </a:r>
          <a:endParaRPr lang="en-US" sz="1800" kern="1200" dirty="0"/>
        </a:p>
      </dsp:txBody>
      <dsp:txXfrm rot="-5400000">
        <a:off x="3473130" y="161353"/>
        <a:ext cx="6129626" cy="828639"/>
      </dsp:txXfrm>
    </dsp:sp>
    <dsp:sp modelId="{62AFF102-1177-404A-A0C2-597823367888}">
      <dsp:nvSpPr>
        <dsp:cNvPr id="0" name=""/>
        <dsp:cNvSpPr/>
      </dsp:nvSpPr>
      <dsp:spPr>
        <a:xfrm>
          <a:off x="0" y="1739"/>
          <a:ext cx="3473129" cy="114786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err="1" smtClean="0"/>
            <a:t>Terapi</a:t>
          </a:r>
          <a:r>
            <a:rPr lang="en-US" sz="3400" kern="1200" dirty="0" smtClean="0"/>
            <a:t> </a:t>
          </a:r>
          <a:r>
            <a:rPr lang="en-US" sz="3400" kern="1200" dirty="0" err="1" smtClean="0"/>
            <a:t>Balon</a:t>
          </a:r>
          <a:r>
            <a:rPr lang="en-US" sz="3400" kern="1200" dirty="0" smtClean="0"/>
            <a:t> </a:t>
          </a:r>
          <a:r>
            <a:rPr lang="en-US" sz="3400" kern="1200" dirty="0" err="1" smtClean="0"/>
            <a:t>Panas</a:t>
          </a:r>
          <a:endParaRPr lang="en-US" sz="3400" kern="1200" dirty="0"/>
        </a:p>
      </dsp:txBody>
      <dsp:txXfrm>
        <a:off x="56034" y="57773"/>
        <a:ext cx="3361061" cy="1035798"/>
      </dsp:txXfrm>
    </dsp:sp>
    <dsp:sp modelId="{9ADCAB5D-44F7-41F5-959C-63AA9A99835C}">
      <dsp:nvSpPr>
        <dsp:cNvPr id="0" name=""/>
        <dsp:cNvSpPr/>
      </dsp:nvSpPr>
      <dsp:spPr>
        <a:xfrm rot="5400000">
          <a:off x="6101209" y="-1306293"/>
          <a:ext cx="918293" cy="6174453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err="1" smtClean="0"/>
            <a:t>Dengan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alat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khusus</a:t>
          </a:r>
          <a:r>
            <a:rPr lang="en-US" sz="1800" kern="1200" dirty="0" smtClean="0"/>
            <a:t> yang </a:t>
          </a:r>
          <a:r>
            <a:rPr lang="en-US" sz="1800" kern="1200" dirty="0" err="1" smtClean="0"/>
            <a:t>suhunya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sangat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dingin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sehingga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meluruhkan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lapiran</a:t>
          </a:r>
          <a:r>
            <a:rPr lang="en-US" sz="1800" kern="1200" dirty="0" smtClean="0"/>
            <a:t> endometrium</a:t>
          </a:r>
          <a:endParaRPr lang="en-US" sz="1800" kern="1200" dirty="0"/>
        </a:p>
      </dsp:txBody>
      <dsp:txXfrm rot="-5400000">
        <a:off x="3473130" y="1366613"/>
        <a:ext cx="6129626" cy="828639"/>
      </dsp:txXfrm>
    </dsp:sp>
    <dsp:sp modelId="{DBC18B8A-1AA6-4740-A276-85A76EC2A297}">
      <dsp:nvSpPr>
        <dsp:cNvPr id="0" name=""/>
        <dsp:cNvSpPr/>
      </dsp:nvSpPr>
      <dsp:spPr>
        <a:xfrm>
          <a:off x="0" y="1206999"/>
          <a:ext cx="3473129" cy="114786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err="1" smtClean="0"/>
            <a:t>Cryoablation</a:t>
          </a:r>
          <a:endParaRPr lang="en-US" sz="3400" kern="1200" dirty="0"/>
        </a:p>
      </dsp:txBody>
      <dsp:txXfrm>
        <a:off x="56034" y="1263033"/>
        <a:ext cx="3361061" cy="1035798"/>
      </dsp:txXfrm>
    </dsp:sp>
    <dsp:sp modelId="{70634176-B59A-436D-95DD-EBDFAAC770AA}">
      <dsp:nvSpPr>
        <dsp:cNvPr id="0" name=""/>
        <dsp:cNvSpPr/>
      </dsp:nvSpPr>
      <dsp:spPr>
        <a:xfrm rot="5400000">
          <a:off x="6101209" y="-101033"/>
          <a:ext cx="918293" cy="6174453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err="1" smtClean="0"/>
            <a:t>Memasukan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cairan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ke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dalam</a:t>
          </a:r>
          <a:r>
            <a:rPr lang="en-US" sz="1800" kern="1200" dirty="0" smtClean="0"/>
            <a:t> Rahim </a:t>
          </a:r>
          <a:r>
            <a:rPr lang="en-US" sz="1800" kern="1200" dirty="0" err="1" smtClean="0"/>
            <a:t>lalu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memanaskan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cairan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dalam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waktu</a:t>
          </a:r>
          <a:r>
            <a:rPr lang="en-US" sz="1800" kern="1200" dirty="0" smtClean="0"/>
            <a:t> 10 </a:t>
          </a:r>
          <a:r>
            <a:rPr lang="en-US" sz="1800" kern="1200" dirty="0" err="1" smtClean="0"/>
            <a:t>menit</a:t>
          </a:r>
          <a:endParaRPr lang="en-US" sz="1800" kern="1200" dirty="0"/>
        </a:p>
      </dsp:txBody>
      <dsp:txXfrm rot="-5400000">
        <a:off x="3473130" y="2571873"/>
        <a:ext cx="6129626" cy="828639"/>
      </dsp:txXfrm>
    </dsp:sp>
    <dsp:sp modelId="{7C1C1C8C-2810-4608-B23D-95FD40169DB1}">
      <dsp:nvSpPr>
        <dsp:cNvPr id="0" name=""/>
        <dsp:cNvSpPr/>
      </dsp:nvSpPr>
      <dsp:spPr>
        <a:xfrm>
          <a:off x="0" y="2412259"/>
          <a:ext cx="3473129" cy="114786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err="1" smtClean="0"/>
            <a:t>Hidrotermal</a:t>
          </a:r>
          <a:endParaRPr lang="en-US" sz="3400" kern="1200" dirty="0"/>
        </a:p>
      </dsp:txBody>
      <dsp:txXfrm>
        <a:off x="56034" y="2468293"/>
        <a:ext cx="3361061" cy="10357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>
          <dgm:prSet csTypeId="urn:microsoft.com/office/officeart/2005/8/colors/accent6_5"/>
        </dgm:pt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type="round2SameRect" r:blip="" rot="90">
                    <dgm:adjLst/>
                  </dgm:shape>
                </dgm:if>
                <dgm:else name="Name12">
                  <dgm:shape xmlns:r="http://schemas.openxmlformats.org/officeDocument/2006/relationships" type="round2SameRect" r:blip="" rot="-90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/>
          <p:nvPr>
            <p:ph type="sldImg" idx="2"/>
          </p:nvPr>
        </p:nvSpPr>
        <p:spPr/>
      </p:sp>
      <p:sp>
        <p:nvSpPr>
          <p:cNvPr id="3" name="Text Placeholder 2"/>
          <p:cNvSpPr/>
          <p:nvPr>
            <p:ph type="body" idx="3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063751" y="1701800"/>
            <a:ext cx="9211733" cy="1082675"/>
          </a:xfrm>
        </p:spPr>
        <p:txBody>
          <a:bodyPr/>
          <a:lstStyle>
            <a:lvl1pPr algn="r">
              <a:defRPr/>
            </a:lvl1pPr>
          </a:lstStyle>
          <a:p>
            <a:pPr lvl="0"/>
            <a:r>
              <a:rPr lang="en-US" altLang="zh-CN" noProof="0" smtClean="0"/>
              <a:t>Click to edit Master title style</a:t>
            </a:r>
            <a:endParaRPr lang="en-US" altLang="zh-CN" noProof="0" smtClean="0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063751" y="2927350"/>
            <a:ext cx="9218083" cy="1752600"/>
          </a:xfrm>
        </p:spPr>
        <p:txBody>
          <a:bodyPr/>
          <a:lstStyle>
            <a:lvl1pPr marL="0" indent="0" algn="r">
              <a:buFontTx/>
              <a:buNone/>
              <a:defRPr/>
            </a:lvl1pPr>
          </a:lstStyle>
          <a:p>
            <a:pPr lvl="0"/>
            <a:r>
              <a:rPr lang="en-US" altLang="zh-CN" noProof="0" smtClean="0"/>
              <a:t>Click to edit Master subtitle style</a:t>
            </a:r>
            <a:endParaRPr lang="en-US" altLang="zh-CN" noProof="0" smtClean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90500"/>
            <a:ext cx="2743200" cy="59372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90500"/>
            <a:ext cx="8026400" cy="59372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174750"/>
            <a:ext cx="53848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174750"/>
            <a:ext cx="53848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7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7" y="2505075"/>
            <a:ext cx="51583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7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5"/>
            <a:ext cx="617220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7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2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1026" name="Picture 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-8467" y="0"/>
            <a:ext cx="12200467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7" name="Rectangle 3"/>
          <p:cNvSpPr>
            <a:spLocks noGrp="1"/>
          </p:cNvSpPr>
          <p:nvPr>
            <p:ph type="title"/>
          </p:nvPr>
        </p:nvSpPr>
        <p:spPr>
          <a:xfrm>
            <a:off x="609600" y="190500"/>
            <a:ext cx="10972800" cy="58261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en-US" altLang="zh-CN" dirty="0"/>
              <a:t>Click to edit Master title style</a:t>
            </a:r>
            <a:endParaRPr lang="en-US" altLang="zh-CN" dirty="0"/>
          </a:p>
        </p:txBody>
      </p:sp>
      <p:sp>
        <p:nvSpPr>
          <p:cNvPr id="1028" name="Rectangle 4"/>
          <p:cNvSpPr>
            <a:spLocks noGrp="1"/>
          </p:cNvSpPr>
          <p:nvPr>
            <p:ph type="body" idx="1"/>
          </p:nvPr>
        </p:nvSpPr>
        <p:spPr>
          <a:xfrm>
            <a:off x="609600" y="1174750"/>
            <a:ext cx="10972800" cy="49530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en-US" altLang="zh-CN" dirty="0"/>
              <a:t>Click to edit Master text styles</a:t>
            </a:r>
            <a:endParaRPr lang="en-US" altLang="zh-CN" dirty="0"/>
          </a:p>
          <a:p>
            <a:pPr lvl="1"/>
            <a:r>
              <a:rPr lang="en-US" altLang="zh-CN" dirty="0"/>
              <a:t>Second level</a:t>
            </a:r>
            <a:endParaRPr lang="en-US" altLang="zh-CN" dirty="0"/>
          </a:p>
          <a:p>
            <a:pPr lvl="2"/>
            <a:r>
              <a:rPr lang="en-US" altLang="zh-CN" dirty="0"/>
              <a:t>Third level</a:t>
            </a:r>
            <a:endParaRPr lang="en-US" altLang="zh-CN" dirty="0"/>
          </a:p>
          <a:p>
            <a:pPr lvl="3"/>
            <a:r>
              <a:rPr lang="en-US" altLang="zh-CN" dirty="0"/>
              <a:t>Fourth level</a:t>
            </a:r>
            <a:endParaRPr lang="en-US" altLang="zh-CN" dirty="0"/>
          </a:p>
          <a:p>
            <a:pPr lvl="4"/>
            <a:r>
              <a:rPr lang="en-US" altLang="zh-CN" dirty="0"/>
              <a:t>Fifth level</a:t>
            </a:r>
            <a:endParaRPr lang="en-US" altLang="zh-CN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4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microsoft.com/office/2007/relationships/diagramDrawing" Target="../diagrams/drawing1.xml"/><Relationship Id="rId4" Type="http://schemas.openxmlformats.org/officeDocument/2006/relationships/diagramColors" Target="../diagrams/colors1.xml"/><Relationship Id="rId3" Type="http://schemas.openxmlformats.org/officeDocument/2006/relationships/diagramQuickStyle" Target="../diagrams/quickStyle1.xml"/><Relationship Id="rId2" Type="http://schemas.openxmlformats.org/officeDocument/2006/relationships/diagramLayout" Target="../diagrams/layout1.xml"/><Relationship Id="rId1" Type="http://schemas.openxmlformats.org/officeDocument/2006/relationships/diagramData" Target="../diagrams/data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hyperlink" Target="https://ejournal.unsrat.ac.id/index.php/eclinic/article/download/14395/13968" TargetMode="External"/><Relationship Id="rId1" Type="http://schemas.openxmlformats.org/officeDocument/2006/relationships/hyperlink" Target="https://www.ncbi.nlm.nih.gov/pmc/articles/PMC1305317/pdf/westjmed00326-0026.pdf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Perdarahan Uterus Disfungsional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Ramadhina Karimah</a:t>
            </a:r>
            <a:endParaRPr lang="en-US"/>
          </a:p>
          <a:p>
            <a:r>
              <a:rPr lang="en-US"/>
              <a:t>1810211087</a:t>
            </a:r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4" name="Content Placeholder 3" descr="Screenshot (195)"/>
          <p:cNvPicPr>
            <a:picLocks noChangeAspect="1"/>
          </p:cNvPicPr>
          <p:nvPr>
            <p:ph idx="1"/>
          </p:nvPr>
        </p:nvPicPr>
        <p:blipFill>
          <a:blip r:embed="rId1"/>
          <a:srcRect l="25077" t="19667" r="27384" b="15192"/>
          <a:stretch>
            <a:fillRect/>
          </a:stretch>
        </p:blipFill>
        <p:spPr>
          <a:xfrm>
            <a:off x="1806575" y="190500"/>
            <a:ext cx="8250555" cy="635698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4" name="Content Placeholder 3" descr="Screenshot (192)"/>
          <p:cNvPicPr>
            <a:picLocks noChangeAspect="1"/>
          </p:cNvPicPr>
          <p:nvPr>
            <p:ph sz="half" idx="1"/>
          </p:nvPr>
        </p:nvPicPr>
        <p:blipFill>
          <a:blip r:embed="rId1"/>
          <a:srcRect l="49536" t="23607" r="25692" b="6104"/>
          <a:stretch>
            <a:fillRect/>
          </a:stretch>
        </p:blipFill>
        <p:spPr>
          <a:xfrm>
            <a:off x="3000375" y="0"/>
            <a:ext cx="5181600" cy="6858635"/>
          </a:xfrm>
          <a:prstGeom prst="rect">
            <a:avLst/>
          </a:prstGeom>
        </p:spPr>
      </p:pic>
      <p:sp>
        <p:nvSpPr>
          <p:cNvPr id="7" name="Content Placeholder 6"/>
          <p:cNvSpPr/>
          <p:nvPr>
            <p:ph sz="half" idx="2"/>
          </p:nvPr>
        </p:nvSpPr>
        <p:spPr>
          <a:xfrm>
            <a:off x="8345170" y="1461135"/>
            <a:ext cx="3237230" cy="4666615"/>
          </a:xfrm>
        </p:spPr>
        <p:txBody>
          <a:bodyPr/>
          <a:p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Pemeriksaan Fisik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p>
            <a:r>
              <a:rPr lang="en-US" sz="2000"/>
              <a:t>Stabilitas Hemodinamik?</a:t>
            </a:r>
            <a:endParaRPr lang="en-US" sz="2000"/>
          </a:p>
          <a:p>
            <a:r>
              <a:rPr lang="en-US" sz="2000" b="1"/>
              <a:t>Selanjutnya menilai:</a:t>
            </a:r>
            <a:endParaRPr lang="en-US" sz="2000" b="1"/>
          </a:p>
          <a:p>
            <a:r>
              <a:rPr lang="en-US" sz="2000"/>
              <a:t>Indeks massa tubuh (IMT &gt; 27 termasuk obesitas)</a:t>
            </a:r>
            <a:endParaRPr lang="en-US" sz="2000"/>
          </a:p>
          <a:p>
            <a:r>
              <a:rPr lang="en-US" sz="2000"/>
              <a:t>Tanda-tanda hiperandrogen</a:t>
            </a:r>
            <a:endParaRPr lang="en-US" sz="2000"/>
          </a:p>
          <a:p>
            <a:r>
              <a:rPr lang="en-US" sz="2000"/>
              <a:t>Pembesaran kelenjar tiroid atau manifestasi hipo / hipertiroid</a:t>
            </a:r>
            <a:endParaRPr lang="en-US" sz="2000"/>
          </a:p>
          <a:p>
            <a:r>
              <a:rPr lang="en-US" sz="2000"/>
              <a:t>Galaktorea (kelainan hiperprolaktinemia)</a:t>
            </a:r>
            <a:endParaRPr lang="en-US" sz="2000"/>
          </a:p>
          <a:p>
            <a:r>
              <a:rPr lang="en-US" sz="2000"/>
              <a:t>Gangguan lapang pandang (karena adenoma hipofisis)</a:t>
            </a:r>
            <a:endParaRPr lang="en-US" sz="2000"/>
          </a:p>
          <a:p>
            <a:r>
              <a:rPr lang="en-US" sz="2000"/>
              <a:t>Faktor risiko keganasan endometrium (obesitas, nulligravida, hipertensi, diabetes mellitus, riwayat keluarga, SOPK)</a:t>
            </a:r>
            <a:endParaRPr lang="en-US" sz="2000"/>
          </a:p>
        </p:txBody>
      </p:sp>
      <p:pic>
        <p:nvPicPr>
          <p:cNvPr id="5" name="Content Placeholder 4" descr="Screenshot (196)"/>
          <p:cNvPicPr>
            <a:picLocks noChangeAspect="1"/>
          </p:cNvPicPr>
          <p:nvPr>
            <p:ph sz="half" idx="2"/>
          </p:nvPr>
        </p:nvPicPr>
        <p:blipFill>
          <a:blip r:embed="rId1"/>
          <a:srcRect l="29917" t="18817" r="32913" b="10971"/>
          <a:stretch>
            <a:fillRect/>
          </a:stretch>
        </p:blipFill>
        <p:spPr>
          <a:xfrm>
            <a:off x="6118225" y="958850"/>
            <a:ext cx="5071745" cy="538543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Diagnosis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p>
            <a:r>
              <a:rPr lang="en-US"/>
              <a:t>Diagnosis dari PUD baru dapat </a:t>
            </a:r>
            <a:r>
              <a:rPr lang="en-US" b="1"/>
              <a:t>ditegakkan bila penyebab organik dan fungsional lain</a:t>
            </a:r>
            <a:r>
              <a:rPr lang="en-US"/>
              <a:t> (seperti kehamilan, infeksi maupun tumor) dari perdarahan abnormal tersebut sudah disingkirkan. </a:t>
            </a:r>
            <a:endParaRPr lang="en-US"/>
          </a:p>
          <a:p>
            <a:r>
              <a:rPr lang="en-US"/>
              <a:t>Diagnosis PUD ditegakkan per eksklusionum dengan </a:t>
            </a:r>
            <a:r>
              <a:rPr lang="en-US" b="1"/>
              <a:t>cara </a:t>
            </a:r>
            <a:r>
              <a:rPr lang="en-US" sz="2800" b="1"/>
              <a:t>menyingkirkan </a:t>
            </a:r>
            <a:r>
              <a:rPr lang="en-US" b="1"/>
              <a:t>penyebab keadaan patologi</a:t>
            </a:r>
            <a:r>
              <a:rPr lang="en-US"/>
              <a:t> pada panggul, penyakit sistemik, penyebab iatrogenik, dan kehamilan.</a:t>
            </a:r>
            <a:endParaRPr lang="en-US"/>
          </a:p>
          <a:p>
            <a:r>
              <a:rPr lang="en-US"/>
              <a:t>Di diagnosis dalam waktu yang lama</a:t>
            </a:r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4" name="Content Placeholder 3" descr="Screenshot (199)"/>
          <p:cNvPicPr>
            <a:picLocks noChangeAspect="1"/>
          </p:cNvPicPr>
          <p:nvPr>
            <p:ph idx="1"/>
          </p:nvPr>
        </p:nvPicPr>
        <p:blipFill>
          <a:blip r:embed="rId1"/>
          <a:srcRect l="32819" t="17167" r="34600" b="8936"/>
          <a:stretch>
            <a:fillRect/>
          </a:stretch>
        </p:blipFill>
        <p:spPr>
          <a:xfrm>
            <a:off x="3077845" y="0"/>
            <a:ext cx="5149215" cy="667512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3106420" y="93980"/>
            <a:ext cx="5662930" cy="667004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Px Penunjang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en-US" sz="2200" b="1"/>
              <a:t>Pregnancy — Urine or blood tests</a:t>
            </a:r>
            <a:endParaRPr lang="en-US" sz="2200" b="1"/>
          </a:p>
          <a:p>
            <a:r>
              <a:rPr lang="en-US" sz="2200" b="1"/>
              <a:t>Thyroid hormone and prolactin</a:t>
            </a:r>
            <a:r>
              <a:rPr lang="en-US" sz="2200"/>
              <a:t> hormone abnormalities — Blood tests</a:t>
            </a:r>
            <a:endParaRPr lang="en-US" sz="2200"/>
          </a:p>
          <a:p>
            <a:r>
              <a:rPr lang="en-US" sz="2200" b="1"/>
              <a:t>Menopause</a:t>
            </a:r>
            <a:r>
              <a:rPr lang="en-US" sz="2200"/>
              <a:t> (especially in women in their 40s or 50s) — Blood tests to determine if estrogen levels are falling, which suggests the beginning stages of menopause</a:t>
            </a:r>
            <a:endParaRPr lang="en-US" sz="2200"/>
          </a:p>
          <a:p>
            <a:r>
              <a:rPr lang="en-US" sz="2200"/>
              <a:t>Abnormalities of the uterus or ovaries — A </a:t>
            </a:r>
            <a:r>
              <a:rPr lang="en-US" sz="2200" b="1"/>
              <a:t>transvaginal ultrasound</a:t>
            </a:r>
            <a:r>
              <a:rPr lang="en-US" sz="2200"/>
              <a:t> in which a small, rodlike probe is inserted into the vagina to take measurements of the endometrial lining</a:t>
            </a:r>
            <a:endParaRPr lang="en-US" sz="2200"/>
          </a:p>
          <a:p>
            <a:r>
              <a:rPr lang="en-US" sz="2200" b="1"/>
              <a:t>Possible cancer in women over 35</a:t>
            </a:r>
            <a:r>
              <a:rPr lang="en-US" sz="2200"/>
              <a:t>; or those who have had breast, ovarian or colon cancer; or who have a strong family history of these cancers; or who have not had a period in six months — An endometrial biopsy, done in the office, in which the doctor uses a speculum to look at the cervix, then inserts a thin, straw-like tube through the cervix into the uterus, and brushes it along the endometrial layer to collect a tissue sample</a:t>
            </a:r>
            <a:endParaRPr lang="en-US" sz="22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4" name="Content Placeholder 3" descr="Screenshot (197)"/>
          <p:cNvPicPr>
            <a:picLocks noChangeAspect="1"/>
          </p:cNvPicPr>
          <p:nvPr>
            <p:ph sz="half" idx="1"/>
          </p:nvPr>
        </p:nvPicPr>
        <p:blipFill>
          <a:blip r:embed="rId1"/>
          <a:srcRect l="29121" t="18103" r="31435" b="12372"/>
          <a:stretch>
            <a:fillRect/>
          </a:stretch>
        </p:blipFill>
        <p:spPr>
          <a:xfrm>
            <a:off x="403860" y="184150"/>
            <a:ext cx="7651115" cy="6489700"/>
          </a:xfrm>
          <a:prstGeom prst="rect">
            <a:avLst/>
          </a:prstGeom>
        </p:spPr>
      </p:pic>
      <p:pic>
        <p:nvPicPr>
          <p:cNvPr id="5" name="Content Placeholder 4"/>
          <p:cNvPicPr>
            <a:picLocks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8847455" y="285115"/>
            <a:ext cx="3006725" cy="207454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9935" y="2825115"/>
            <a:ext cx="3630930" cy="347091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Penanganan PUD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174750"/>
            <a:ext cx="10972165" cy="4953000"/>
          </a:xfrm>
        </p:spPr>
        <p:txBody>
          <a:bodyPr/>
          <a:p>
            <a:r>
              <a:rPr lang="en-US" sz="2800"/>
              <a:t>Ada 2 tujuan yang saling berkaitan :</a:t>
            </a:r>
            <a:endParaRPr lang="en-US" sz="2800"/>
          </a:p>
          <a:p>
            <a:pPr marL="0" indent="0">
              <a:buNone/>
            </a:pPr>
            <a:r>
              <a:rPr lang="en-US" sz="2800"/>
              <a:t>1. Mengembalikan pertumbuhan dan perkembangan endometrium yang menghasilkan keadaan anovulasi</a:t>
            </a:r>
            <a:endParaRPr lang="en-US" sz="2800"/>
          </a:p>
          <a:p>
            <a:pPr marL="0" indent="0">
              <a:buNone/>
            </a:pPr>
            <a:r>
              <a:rPr lang="en-US" sz="2800"/>
              <a:t>2. Membuat haid teratur, siklik, dengan volume dan jumlah normal.</a:t>
            </a:r>
            <a:endParaRPr lang="en-US" sz="2800"/>
          </a:p>
          <a:p>
            <a:pPr marL="0" indent="0">
              <a:buNone/>
            </a:pPr>
            <a:endParaRPr lang="en-US" sz="2800"/>
          </a:p>
        </p:txBody>
      </p:sp>
      <p:pic>
        <p:nvPicPr>
          <p:cNvPr id="4" name="Content Placeholder 3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2390775" y="3553460"/>
            <a:ext cx="6703060" cy="284226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Tatalaksana non hormonal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p>
            <a:pPr marL="514350" indent="-514350">
              <a:buAutoNum type="arabicPeriod"/>
            </a:pPr>
            <a:r>
              <a:rPr lang="en-US" b="1"/>
              <a:t>Asam Traneksamat</a:t>
            </a:r>
            <a:endParaRPr lang="en-US" b="1"/>
          </a:p>
          <a:p>
            <a:pPr lvl="1"/>
            <a:r>
              <a:rPr lang="en-US" sz="2800"/>
              <a:t>antifibrinolitik</a:t>
            </a:r>
            <a:endParaRPr lang="en-US" sz="2800"/>
          </a:p>
          <a:p>
            <a:pPr lvl="1"/>
            <a:r>
              <a:rPr lang="en-US" sz="2800"/>
              <a:t>2 tab 500mg 3-4x/hari selama 4 hari </a:t>
            </a:r>
            <a:endParaRPr lang="en-US"/>
          </a:p>
          <a:p>
            <a:pPr marL="514350" indent="-514350">
              <a:buAutoNum type="arabicPeriod"/>
            </a:pPr>
            <a:r>
              <a:rPr lang="en-US" b="1"/>
              <a:t>Doksisiklin</a:t>
            </a:r>
            <a:endParaRPr lang="en-US" b="1"/>
          </a:p>
          <a:p>
            <a:pPr lvl="1"/>
            <a:r>
              <a:rPr lang="en-US"/>
              <a:t>menghambat MMP yang diatur oleh progesteron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p>
            <a:pPr marL="0" indent="0">
              <a:buNone/>
            </a:pPr>
            <a:r>
              <a:rPr lang="en-US" sz="2800" b="1"/>
              <a:t>3. AINS</a:t>
            </a:r>
            <a:endParaRPr lang="en-US" sz="2800" b="1"/>
          </a:p>
          <a:p>
            <a:pPr marL="0" indent="0">
              <a:buNone/>
            </a:pPr>
            <a:r>
              <a:rPr lang="en-US" sz="2800"/>
              <a:t>Menurunkan sintesis PG dengan menghambat enzim COX</a:t>
            </a:r>
            <a:endParaRPr lang="en-US" sz="2800"/>
          </a:p>
          <a:p>
            <a:pPr marL="0" indent="0">
              <a:buNone/>
            </a:pPr>
            <a:r>
              <a:rPr lang="en-US" sz="2800"/>
              <a:t>-Asam mefenamat 500mg x3 /hari selama 5 hari</a:t>
            </a:r>
            <a:endParaRPr lang="en-US" sz="2800"/>
          </a:p>
          <a:p>
            <a:pPr marL="0" indent="0">
              <a:buNone/>
            </a:pPr>
            <a:r>
              <a:rPr lang="en-US" sz="2800"/>
              <a:t>-Naproxen 250mg</a:t>
            </a:r>
            <a:endParaRPr lang="en-US" sz="28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FIGO’s Classification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p>
            <a:r>
              <a:rPr lang="en-US" sz="3600"/>
              <a:t>PALM</a:t>
            </a:r>
            <a:endParaRPr lang="en-US" sz="360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83870" y="2505075"/>
            <a:ext cx="5513705" cy="3684905"/>
          </a:xfrm>
        </p:spPr>
        <p:txBody>
          <a:bodyPr/>
          <a:p>
            <a:r>
              <a:rPr lang="en-US"/>
              <a:t>Kelainan </a:t>
            </a:r>
            <a:r>
              <a:rPr lang="en-US" b="1"/>
              <a:t>struktur</a:t>
            </a:r>
            <a:r>
              <a:rPr lang="en-US"/>
              <a:t>, </a:t>
            </a:r>
            <a:r>
              <a:rPr lang="en-US" b="1"/>
              <a:t>dapat dinilai</a:t>
            </a:r>
            <a:r>
              <a:rPr lang="en-US"/>
              <a:t> dengan pencitraan dan histopatologi</a:t>
            </a:r>
            <a:endParaRPr lang="en-US"/>
          </a:p>
          <a:p>
            <a:pPr marL="514350" indent="-514350">
              <a:buAutoNum type="arabicPeriod"/>
            </a:pPr>
            <a:r>
              <a:rPr lang="en-US" b="1"/>
              <a:t>P</a:t>
            </a:r>
            <a:r>
              <a:rPr lang="en-US"/>
              <a:t>olip</a:t>
            </a:r>
            <a:endParaRPr lang="en-US"/>
          </a:p>
          <a:p>
            <a:pPr marL="514350" indent="-514350">
              <a:buAutoNum type="arabicPeriod"/>
            </a:pPr>
            <a:r>
              <a:rPr lang="en-US" b="1"/>
              <a:t>A</a:t>
            </a:r>
            <a:r>
              <a:rPr lang="en-US"/>
              <a:t>denomiosis</a:t>
            </a:r>
            <a:endParaRPr lang="en-US"/>
          </a:p>
          <a:p>
            <a:pPr marL="514350" indent="-514350">
              <a:buAutoNum type="arabicPeriod"/>
            </a:pPr>
            <a:r>
              <a:rPr lang="en-US" b="1"/>
              <a:t>L</a:t>
            </a:r>
            <a:r>
              <a:rPr lang="en-US"/>
              <a:t>eiomioma</a:t>
            </a:r>
            <a:endParaRPr lang="en-US"/>
          </a:p>
          <a:p>
            <a:pPr marL="514350" indent="-514350">
              <a:buAutoNum type="arabicPeriod"/>
            </a:pPr>
            <a:r>
              <a:rPr lang="en-US" b="1"/>
              <a:t>M</a:t>
            </a:r>
            <a:r>
              <a:rPr lang="en-US"/>
              <a:t>alignancy &amp; Hyperplasia</a:t>
            </a:r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p>
            <a:r>
              <a:rPr lang="en-US" sz="3600"/>
              <a:t>COEIN</a:t>
            </a:r>
            <a:endParaRPr lang="en-US" sz="360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5830570" y="2505075"/>
            <a:ext cx="5835650" cy="3684905"/>
          </a:xfrm>
        </p:spPr>
        <p:txBody>
          <a:bodyPr>
            <a:normAutofit lnSpcReduction="20000"/>
          </a:bodyPr>
          <a:p>
            <a:r>
              <a:rPr lang="en-US"/>
              <a:t>Kelainan </a:t>
            </a:r>
            <a:r>
              <a:rPr lang="en-US" b="1"/>
              <a:t>nonstruktural, tidak dapat dinilai</a:t>
            </a:r>
            <a:r>
              <a:rPr lang="en-US"/>
              <a:t> dengan pencitraan dan histopatologi</a:t>
            </a:r>
            <a:endParaRPr lang="en-US"/>
          </a:p>
          <a:p>
            <a:pPr marL="514350" indent="-514350">
              <a:buAutoNum type="arabicPeriod"/>
            </a:pPr>
            <a:r>
              <a:rPr lang="en-US" b="1"/>
              <a:t>C</a:t>
            </a:r>
            <a:r>
              <a:rPr lang="en-US"/>
              <a:t>oagulopathy</a:t>
            </a:r>
            <a:endParaRPr lang="en-US"/>
          </a:p>
          <a:p>
            <a:pPr marL="514350" indent="-514350">
              <a:buAutoNum type="arabicPeriod"/>
            </a:pPr>
            <a:r>
              <a:rPr lang="en-US" b="1"/>
              <a:t>O</a:t>
            </a:r>
            <a:r>
              <a:rPr lang="en-US"/>
              <a:t>vulatory Disfunction</a:t>
            </a:r>
            <a:endParaRPr lang="en-US"/>
          </a:p>
          <a:p>
            <a:pPr marL="514350" indent="-514350">
              <a:buAutoNum type="arabicPeriod"/>
            </a:pPr>
            <a:r>
              <a:rPr lang="en-US" b="1"/>
              <a:t>E</a:t>
            </a:r>
            <a:r>
              <a:rPr lang="en-US"/>
              <a:t>ndometrial</a:t>
            </a:r>
            <a:endParaRPr lang="en-US"/>
          </a:p>
          <a:p>
            <a:pPr marL="514350" indent="-514350">
              <a:buAutoNum type="arabicPeriod"/>
            </a:pPr>
            <a:r>
              <a:rPr lang="en-US" b="1"/>
              <a:t>I</a:t>
            </a:r>
            <a:r>
              <a:rPr lang="en-US"/>
              <a:t>atrogenik</a:t>
            </a:r>
            <a:endParaRPr lang="en-US"/>
          </a:p>
          <a:p>
            <a:pPr marL="514350" indent="-514350">
              <a:buAutoNum type="arabicPeriod"/>
            </a:pPr>
            <a:r>
              <a:rPr lang="en-US" b="1">
                <a:solidFill>
                  <a:srgbClr val="0070C0"/>
                </a:solidFill>
              </a:rPr>
              <a:t>N</a:t>
            </a:r>
            <a:r>
              <a:rPr lang="en-US">
                <a:solidFill>
                  <a:srgbClr val="0070C0"/>
                </a:solidFill>
              </a:rPr>
              <a:t>ot yet classified -&gt; Dysfunctional</a:t>
            </a:r>
            <a:endParaRPr lang="en-US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825" y="389255"/>
            <a:ext cx="10972800" cy="1105535"/>
          </a:xfrm>
        </p:spPr>
        <p:txBody>
          <a:bodyPr/>
          <a:p>
            <a:r>
              <a:rPr lang="en-US"/>
              <a:t>Hormonal</a:t>
            </a:r>
            <a:br>
              <a:rPr lang="en-US"/>
            </a:br>
            <a:r>
              <a:rPr lang="en-US" b="1"/>
              <a:t>1. Estrogen</a:t>
            </a:r>
            <a:endParaRPr lang="en-US" b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8825" y="1746885"/>
            <a:ext cx="9788525" cy="4953000"/>
          </a:xfrm>
        </p:spPr>
        <p:txBody>
          <a:bodyPr/>
          <a:p>
            <a:r>
              <a:rPr lang="en-US" sz="2800" dirty="0" smtClean="0">
                <a:sym typeface="+mn-ea"/>
              </a:rPr>
              <a:t>Estrogen </a:t>
            </a:r>
            <a:r>
              <a:rPr lang="en-US" sz="2800" dirty="0" err="1" smtClean="0">
                <a:sym typeface="+mn-ea"/>
              </a:rPr>
              <a:t>dapat</a:t>
            </a:r>
            <a:r>
              <a:rPr lang="en-US" sz="2800" dirty="0" smtClean="0">
                <a:sym typeface="+mn-ea"/>
              </a:rPr>
              <a:t> </a:t>
            </a:r>
            <a:r>
              <a:rPr lang="en-US" sz="2800" dirty="0" err="1" smtClean="0">
                <a:sym typeface="+mn-ea"/>
              </a:rPr>
              <a:t>mengatur</a:t>
            </a:r>
            <a:r>
              <a:rPr lang="en-US" sz="2800" dirty="0" smtClean="0">
                <a:sym typeface="+mn-ea"/>
              </a:rPr>
              <a:t> </a:t>
            </a:r>
            <a:r>
              <a:rPr lang="en-US" sz="2800" dirty="0" err="1">
                <a:sym typeface="+mn-ea"/>
              </a:rPr>
              <a:t>aksi</a:t>
            </a:r>
            <a:r>
              <a:rPr lang="en-US" sz="2800" dirty="0">
                <a:sym typeface="+mn-ea"/>
              </a:rPr>
              <a:t> </a:t>
            </a:r>
            <a:r>
              <a:rPr lang="en-US" sz="2800" dirty="0" err="1">
                <a:sym typeface="+mn-ea"/>
              </a:rPr>
              <a:t>vasospastik</a:t>
            </a:r>
            <a:r>
              <a:rPr lang="en-US" sz="2800" dirty="0">
                <a:sym typeface="+mn-ea"/>
              </a:rPr>
              <a:t> </a:t>
            </a:r>
            <a:r>
              <a:rPr lang="en-US" sz="2800" dirty="0" err="1">
                <a:sym typeface="+mn-ea"/>
              </a:rPr>
              <a:t>pada</a:t>
            </a:r>
            <a:r>
              <a:rPr lang="en-US" sz="2800" dirty="0">
                <a:sym typeface="+mn-ea"/>
              </a:rPr>
              <a:t> </a:t>
            </a:r>
            <a:r>
              <a:rPr lang="en-US" sz="2800" dirty="0" err="1">
                <a:sym typeface="+mn-ea"/>
              </a:rPr>
              <a:t>perdarahan</a:t>
            </a:r>
            <a:r>
              <a:rPr lang="en-US" sz="2800" dirty="0">
                <a:sym typeface="+mn-ea"/>
              </a:rPr>
              <a:t> </a:t>
            </a:r>
            <a:r>
              <a:rPr lang="en-US" sz="2800" dirty="0" err="1">
                <a:sym typeface="+mn-ea"/>
              </a:rPr>
              <a:t>kapiler</a:t>
            </a:r>
            <a:r>
              <a:rPr lang="en-US" sz="2800" dirty="0">
                <a:sym typeface="+mn-ea"/>
              </a:rPr>
              <a:t> </a:t>
            </a:r>
            <a:r>
              <a:rPr lang="en-US" sz="2800" dirty="0" err="1">
                <a:sym typeface="+mn-ea"/>
              </a:rPr>
              <a:t>dengan</a:t>
            </a:r>
            <a:r>
              <a:rPr lang="en-US" sz="2800" dirty="0">
                <a:sym typeface="+mn-ea"/>
              </a:rPr>
              <a:t> </a:t>
            </a:r>
            <a:r>
              <a:rPr lang="en-US" sz="2800" dirty="0" err="1">
                <a:sym typeface="+mn-ea"/>
              </a:rPr>
              <a:t>cara</a:t>
            </a:r>
            <a:r>
              <a:rPr lang="en-US" sz="2800" dirty="0">
                <a:sym typeface="+mn-ea"/>
              </a:rPr>
              <a:t> </a:t>
            </a:r>
            <a:r>
              <a:rPr lang="en-US" sz="2800" dirty="0" err="1">
                <a:sym typeface="+mn-ea"/>
              </a:rPr>
              <a:t>mempengaruhi</a:t>
            </a:r>
            <a:r>
              <a:rPr lang="en-US" sz="2800" dirty="0">
                <a:sym typeface="+mn-ea"/>
              </a:rPr>
              <a:t> </a:t>
            </a:r>
            <a:r>
              <a:rPr lang="en-US" sz="2800" dirty="0" err="1">
                <a:sym typeface="+mn-ea"/>
              </a:rPr>
              <a:t>kadar</a:t>
            </a:r>
            <a:r>
              <a:rPr lang="en-US" sz="2800" dirty="0">
                <a:sym typeface="+mn-ea"/>
              </a:rPr>
              <a:t> fibrinogen, </a:t>
            </a:r>
            <a:r>
              <a:rPr lang="en-US" sz="2800" dirty="0" err="1">
                <a:sym typeface="+mn-ea"/>
              </a:rPr>
              <a:t>fakor</a:t>
            </a:r>
            <a:r>
              <a:rPr lang="en-US" sz="2800" dirty="0">
                <a:sym typeface="+mn-ea"/>
              </a:rPr>
              <a:t> IV, </a:t>
            </a:r>
            <a:r>
              <a:rPr lang="en-US" sz="2800" dirty="0" err="1">
                <a:sym typeface="+mn-ea"/>
              </a:rPr>
              <a:t>dan</a:t>
            </a:r>
            <a:r>
              <a:rPr lang="en-US" sz="2800" dirty="0">
                <a:sym typeface="+mn-ea"/>
              </a:rPr>
              <a:t> </a:t>
            </a:r>
            <a:r>
              <a:rPr lang="en-US" sz="2800" dirty="0" err="1">
                <a:sym typeface="+mn-ea"/>
              </a:rPr>
              <a:t>faktor</a:t>
            </a:r>
            <a:r>
              <a:rPr lang="en-US" sz="2800" dirty="0">
                <a:sym typeface="+mn-ea"/>
              </a:rPr>
              <a:t> X di </a:t>
            </a:r>
            <a:r>
              <a:rPr lang="en-US" sz="2800" dirty="0" err="1">
                <a:sym typeface="+mn-ea"/>
              </a:rPr>
              <a:t>dalam</a:t>
            </a:r>
            <a:r>
              <a:rPr lang="en-US" sz="2800" dirty="0">
                <a:sym typeface="+mn-ea"/>
              </a:rPr>
              <a:t> </a:t>
            </a:r>
            <a:r>
              <a:rPr lang="en-US" sz="2800" dirty="0" err="1">
                <a:sym typeface="+mn-ea"/>
              </a:rPr>
              <a:t>darah</a:t>
            </a:r>
            <a:r>
              <a:rPr lang="en-US" sz="2800" dirty="0">
                <a:sym typeface="+mn-ea"/>
              </a:rPr>
              <a:t>, </a:t>
            </a:r>
            <a:r>
              <a:rPr lang="en-US" sz="2800" dirty="0" err="1">
                <a:sym typeface="+mn-ea"/>
              </a:rPr>
              <a:t>dan</a:t>
            </a:r>
            <a:r>
              <a:rPr lang="en-US" sz="2800" dirty="0">
                <a:sym typeface="+mn-ea"/>
              </a:rPr>
              <a:t> </a:t>
            </a:r>
            <a:r>
              <a:rPr lang="en-US" sz="2800" dirty="0" err="1">
                <a:sym typeface="+mn-ea"/>
              </a:rPr>
              <a:t>juga</a:t>
            </a:r>
            <a:r>
              <a:rPr lang="en-US" sz="2800" dirty="0">
                <a:sym typeface="+mn-ea"/>
              </a:rPr>
              <a:t> </a:t>
            </a:r>
            <a:r>
              <a:rPr lang="en-US" sz="2800" dirty="0" err="1">
                <a:sym typeface="+mn-ea"/>
              </a:rPr>
              <a:t>agregasi</a:t>
            </a:r>
            <a:r>
              <a:rPr lang="en-US" sz="2800" dirty="0">
                <a:sym typeface="+mn-ea"/>
              </a:rPr>
              <a:t> </a:t>
            </a:r>
            <a:r>
              <a:rPr lang="en-US" sz="2800" dirty="0" err="1">
                <a:sym typeface="+mn-ea"/>
              </a:rPr>
              <a:t>trombosit</a:t>
            </a:r>
            <a:r>
              <a:rPr lang="en-US" sz="2800" dirty="0">
                <a:sym typeface="+mn-ea"/>
              </a:rPr>
              <a:t> </a:t>
            </a:r>
            <a:r>
              <a:rPr lang="en-US" sz="2800" dirty="0" err="1">
                <a:sym typeface="+mn-ea"/>
              </a:rPr>
              <a:t>serta</a:t>
            </a:r>
            <a:r>
              <a:rPr lang="en-US" sz="2800" dirty="0">
                <a:sym typeface="+mn-ea"/>
              </a:rPr>
              <a:t> </a:t>
            </a:r>
            <a:r>
              <a:rPr lang="en-US" sz="2800" dirty="0" err="1">
                <a:sym typeface="+mn-ea"/>
              </a:rPr>
              <a:t>permeabilitas</a:t>
            </a:r>
            <a:r>
              <a:rPr lang="en-US" sz="2800" dirty="0">
                <a:sym typeface="+mn-ea"/>
              </a:rPr>
              <a:t> </a:t>
            </a:r>
            <a:r>
              <a:rPr lang="en-US" sz="2800" dirty="0" err="1">
                <a:sym typeface="+mn-ea"/>
              </a:rPr>
              <a:t>kapiler</a:t>
            </a:r>
            <a:r>
              <a:rPr lang="en-US" sz="2800" dirty="0" smtClean="0">
                <a:sym typeface="+mn-ea"/>
              </a:rPr>
              <a:t>.</a:t>
            </a:r>
            <a:endParaRPr lang="en-US" sz="2800" dirty="0" smtClean="0"/>
          </a:p>
          <a:p>
            <a:r>
              <a:rPr lang="en-US" sz="2800" dirty="0" err="1" smtClean="0">
                <a:sym typeface="+mn-ea"/>
              </a:rPr>
              <a:t>Dosis</a:t>
            </a:r>
            <a:r>
              <a:rPr lang="en-US" sz="2800" dirty="0" smtClean="0">
                <a:sym typeface="+mn-ea"/>
              </a:rPr>
              <a:t> 1.25 mg </a:t>
            </a:r>
            <a:r>
              <a:rPr lang="en-US" sz="2800" dirty="0" err="1">
                <a:sym typeface="+mn-ea"/>
              </a:rPr>
              <a:t>atau</a:t>
            </a:r>
            <a:r>
              <a:rPr lang="en-US" sz="2800" dirty="0">
                <a:sym typeface="+mn-ea"/>
              </a:rPr>
              <a:t> 17</a:t>
            </a:r>
            <a:r>
              <a:rPr lang="el-GR" sz="2800" dirty="0">
                <a:sym typeface="+mn-ea"/>
              </a:rPr>
              <a:t>β </a:t>
            </a:r>
            <a:r>
              <a:rPr lang="en-US" sz="2800" dirty="0">
                <a:sym typeface="+mn-ea"/>
              </a:rPr>
              <a:t>estradiol 2 mg </a:t>
            </a:r>
            <a:r>
              <a:rPr lang="en-US" sz="2800" dirty="0" err="1">
                <a:sym typeface="+mn-ea"/>
              </a:rPr>
              <a:t>setiap</a:t>
            </a:r>
            <a:r>
              <a:rPr lang="en-US" sz="2800" dirty="0">
                <a:sym typeface="+mn-ea"/>
              </a:rPr>
              <a:t> 6 jam </a:t>
            </a:r>
            <a:r>
              <a:rPr lang="en-US" sz="2800" dirty="0" err="1">
                <a:sym typeface="+mn-ea"/>
              </a:rPr>
              <a:t>selama</a:t>
            </a:r>
            <a:r>
              <a:rPr lang="en-US" sz="2800" dirty="0">
                <a:sym typeface="+mn-ea"/>
              </a:rPr>
              <a:t> 24 jam</a:t>
            </a:r>
            <a:endParaRPr lang="en-US" sz="2800" dirty="0">
              <a:sym typeface="+mn-ea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b="1"/>
              <a:t>2. Progestin</a:t>
            </a:r>
            <a:endParaRPr lang="en-US" b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174750"/>
            <a:ext cx="9241790" cy="4953000"/>
          </a:xfrm>
        </p:spPr>
        <p:txBody>
          <a:bodyPr/>
          <a:p>
            <a:r>
              <a:rPr lang="en-US" sz="2400" dirty="0">
                <a:sym typeface="+mn-ea"/>
              </a:rPr>
              <a:t>Progestin </a:t>
            </a:r>
            <a:r>
              <a:rPr lang="en-US" sz="2400" dirty="0" err="1">
                <a:sym typeface="+mn-ea"/>
              </a:rPr>
              <a:t>merupakan</a:t>
            </a:r>
            <a:r>
              <a:rPr lang="en-US" sz="2400" dirty="0">
                <a:sym typeface="+mn-ea"/>
              </a:rPr>
              <a:t> antiestrogen yang </a:t>
            </a:r>
            <a:r>
              <a:rPr lang="en-US" sz="2400" dirty="0" err="1">
                <a:sym typeface="+mn-ea"/>
              </a:rPr>
              <a:t>akan</a:t>
            </a:r>
            <a:r>
              <a:rPr lang="en-US" sz="2400" dirty="0">
                <a:sym typeface="+mn-ea"/>
              </a:rPr>
              <a:t> </a:t>
            </a:r>
            <a:r>
              <a:rPr lang="en-US" sz="2400" dirty="0" err="1">
                <a:sym typeface="+mn-ea"/>
              </a:rPr>
              <a:t>menstimulasi</a:t>
            </a:r>
            <a:r>
              <a:rPr lang="en-US" sz="2400" dirty="0">
                <a:sym typeface="+mn-ea"/>
              </a:rPr>
              <a:t> </a:t>
            </a:r>
            <a:r>
              <a:rPr lang="en-US" sz="2400" dirty="0" err="1">
                <a:sym typeface="+mn-ea"/>
              </a:rPr>
              <a:t>aktivitas</a:t>
            </a:r>
            <a:r>
              <a:rPr lang="en-US" sz="2400" dirty="0">
                <a:sym typeface="+mn-ea"/>
              </a:rPr>
              <a:t> </a:t>
            </a:r>
            <a:r>
              <a:rPr lang="en-US" sz="2400" dirty="0" err="1">
                <a:sym typeface="+mn-ea"/>
              </a:rPr>
              <a:t>enzim</a:t>
            </a:r>
            <a:r>
              <a:rPr lang="en-US" sz="2400" dirty="0">
                <a:sym typeface="+mn-ea"/>
              </a:rPr>
              <a:t> 17</a:t>
            </a:r>
            <a:r>
              <a:rPr lang="el-GR" sz="2400" dirty="0">
                <a:sym typeface="+mn-ea"/>
              </a:rPr>
              <a:t>β </a:t>
            </a:r>
            <a:r>
              <a:rPr lang="en-US" sz="2400" dirty="0" err="1">
                <a:sym typeface="+mn-ea"/>
              </a:rPr>
              <a:t>hidroksi</a:t>
            </a:r>
            <a:r>
              <a:rPr lang="en-US" sz="2400" dirty="0">
                <a:sym typeface="+mn-ea"/>
              </a:rPr>
              <a:t>-steroid </a:t>
            </a:r>
            <a:r>
              <a:rPr lang="en-US" sz="2400" dirty="0" err="1">
                <a:sym typeface="+mn-ea"/>
              </a:rPr>
              <a:t>dehidrogenase</a:t>
            </a:r>
            <a:r>
              <a:rPr lang="en-US" sz="2400" dirty="0">
                <a:sym typeface="+mn-ea"/>
              </a:rPr>
              <a:t> </a:t>
            </a:r>
            <a:r>
              <a:rPr lang="en-US" sz="2400" dirty="0" err="1">
                <a:sym typeface="+mn-ea"/>
              </a:rPr>
              <a:t>dan</a:t>
            </a:r>
            <a:r>
              <a:rPr lang="en-US" sz="2400" dirty="0">
                <a:sym typeface="+mn-ea"/>
              </a:rPr>
              <a:t> sulfotransferase </a:t>
            </a:r>
            <a:r>
              <a:rPr lang="en-US" sz="2400" dirty="0" err="1">
                <a:sym typeface="+mn-ea"/>
              </a:rPr>
              <a:t>sehingga</a:t>
            </a:r>
            <a:r>
              <a:rPr lang="en-US" sz="2400" dirty="0">
                <a:sym typeface="+mn-ea"/>
              </a:rPr>
              <a:t> </a:t>
            </a:r>
            <a:r>
              <a:rPr lang="en-US" sz="2400" dirty="0" err="1">
                <a:sym typeface="+mn-ea"/>
              </a:rPr>
              <a:t>mengonversi</a:t>
            </a:r>
            <a:r>
              <a:rPr lang="en-US" sz="2400" dirty="0">
                <a:sym typeface="+mn-ea"/>
              </a:rPr>
              <a:t> </a:t>
            </a:r>
            <a:r>
              <a:rPr lang="en-US" sz="2400" dirty="0" err="1">
                <a:sym typeface="+mn-ea"/>
              </a:rPr>
              <a:t>etsradiol</a:t>
            </a:r>
            <a:r>
              <a:rPr lang="en-US" sz="2400" dirty="0">
                <a:sym typeface="+mn-ea"/>
              </a:rPr>
              <a:t> </a:t>
            </a:r>
            <a:r>
              <a:rPr lang="en-US" sz="2400" dirty="0" err="1">
                <a:sym typeface="+mn-ea"/>
              </a:rPr>
              <a:t>menjadi</a:t>
            </a:r>
            <a:r>
              <a:rPr lang="en-US" sz="2400" dirty="0">
                <a:sym typeface="+mn-ea"/>
              </a:rPr>
              <a:t> </a:t>
            </a:r>
            <a:r>
              <a:rPr lang="en-US" sz="2400" dirty="0" err="1">
                <a:sym typeface="+mn-ea"/>
              </a:rPr>
              <a:t>estron</a:t>
            </a:r>
            <a:r>
              <a:rPr lang="en-US" sz="2400" dirty="0" smtClean="0">
                <a:sym typeface="+mn-ea"/>
              </a:rPr>
              <a:t>.</a:t>
            </a:r>
            <a:endParaRPr lang="en-US" sz="2400" dirty="0" smtClean="0"/>
          </a:p>
          <a:p>
            <a:r>
              <a:rPr lang="en-US" sz="2400" dirty="0" err="1" smtClean="0">
                <a:sym typeface="+mn-ea"/>
              </a:rPr>
              <a:t>Umumnya</a:t>
            </a:r>
            <a:r>
              <a:rPr lang="en-US" sz="2400" dirty="0" smtClean="0">
                <a:sym typeface="+mn-ea"/>
              </a:rPr>
              <a:t> </a:t>
            </a:r>
            <a:r>
              <a:rPr lang="en-US" sz="2400" dirty="0" err="1" smtClean="0">
                <a:sym typeface="+mn-ea"/>
              </a:rPr>
              <a:t>digunakan</a:t>
            </a:r>
            <a:r>
              <a:rPr lang="en-US" sz="2400" dirty="0" smtClean="0">
                <a:sym typeface="+mn-ea"/>
              </a:rPr>
              <a:t> </a:t>
            </a:r>
            <a:r>
              <a:rPr lang="en-US" sz="2400" dirty="0" err="1" smtClean="0">
                <a:sym typeface="+mn-ea"/>
              </a:rPr>
              <a:t>jika</a:t>
            </a:r>
            <a:r>
              <a:rPr lang="en-US" sz="2400" dirty="0" smtClean="0">
                <a:sym typeface="+mn-ea"/>
              </a:rPr>
              <a:t> </a:t>
            </a:r>
            <a:r>
              <a:rPr lang="en-US" sz="2400" dirty="0" err="1" smtClean="0">
                <a:sym typeface="+mn-ea"/>
              </a:rPr>
              <a:t>terdapat</a:t>
            </a:r>
            <a:r>
              <a:rPr lang="en-US" sz="2400" dirty="0" smtClean="0">
                <a:sym typeface="+mn-ea"/>
              </a:rPr>
              <a:t> </a:t>
            </a:r>
            <a:r>
              <a:rPr lang="en-US" sz="2400" dirty="0" err="1" smtClean="0">
                <a:sym typeface="+mn-ea"/>
              </a:rPr>
              <a:t>kontraindikasi</a:t>
            </a:r>
            <a:r>
              <a:rPr lang="en-US" sz="2400" dirty="0" smtClean="0">
                <a:sym typeface="+mn-ea"/>
              </a:rPr>
              <a:t> </a:t>
            </a:r>
            <a:r>
              <a:rPr lang="en-US" sz="2400" dirty="0" err="1" smtClean="0">
                <a:sym typeface="+mn-ea"/>
              </a:rPr>
              <a:t>terhadap</a:t>
            </a:r>
            <a:r>
              <a:rPr lang="en-US" sz="2400" dirty="0" smtClean="0">
                <a:sym typeface="+mn-ea"/>
              </a:rPr>
              <a:t> estrogen</a:t>
            </a:r>
            <a:endParaRPr lang="en-US" sz="2400" dirty="0" smtClean="0"/>
          </a:p>
          <a:p>
            <a:pPr fontAlgn="base"/>
            <a:r>
              <a:rPr lang="en-US" sz="2400" dirty="0" err="1">
                <a:sym typeface="+mn-ea"/>
              </a:rPr>
              <a:t>S</a:t>
            </a:r>
            <a:r>
              <a:rPr lang="en-US" sz="2400" dirty="0" err="1" smtClean="0">
                <a:sym typeface="+mn-ea"/>
              </a:rPr>
              <a:t>ediaan</a:t>
            </a:r>
            <a:r>
              <a:rPr lang="en-US" sz="2400" dirty="0" smtClean="0">
                <a:sym typeface="+mn-ea"/>
              </a:rPr>
              <a:t> </a:t>
            </a:r>
            <a:r>
              <a:rPr lang="en-US" sz="2400" dirty="0">
                <a:sym typeface="+mn-ea"/>
              </a:rPr>
              <a:t>progestin oral yang </a:t>
            </a:r>
            <a:r>
              <a:rPr lang="en-US" sz="2400" dirty="0" err="1">
                <a:sym typeface="+mn-ea"/>
              </a:rPr>
              <a:t>bisa</a:t>
            </a:r>
            <a:r>
              <a:rPr lang="en-US" sz="2400" dirty="0">
                <a:sym typeface="+mn-ea"/>
              </a:rPr>
              <a:t> </a:t>
            </a:r>
            <a:r>
              <a:rPr lang="en-US" sz="2400" dirty="0" err="1">
                <a:sym typeface="+mn-ea"/>
              </a:rPr>
              <a:t>digunakan</a:t>
            </a:r>
            <a:r>
              <a:rPr lang="en-US" sz="2400" dirty="0">
                <a:sym typeface="+mn-ea"/>
              </a:rPr>
              <a:t> </a:t>
            </a:r>
            <a:r>
              <a:rPr lang="en-US" sz="2400" dirty="0" err="1">
                <a:sym typeface="+mn-ea"/>
              </a:rPr>
              <a:t>seperti</a:t>
            </a:r>
            <a:r>
              <a:rPr lang="en-US" sz="2400" dirty="0">
                <a:sym typeface="+mn-ea"/>
              </a:rPr>
              <a:t> :</a:t>
            </a:r>
            <a:endParaRPr lang="en-US" sz="2400" dirty="0"/>
          </a:p>
          <a:p>
            <a:pPr lvl="1" fontAlgn="base"/>
            <a:r>
              <a:rPr lang="en-US" sz="2400" dirty="0" err="1">
                <a:sym typeface="+mn-ea"/>
              </a:rPr>
              <a:t>Medroksi</a:t>
            </a:r>
            <a:r>
              <a:rPr lang="en-US" sz="2400" dirty="0">
                <a:sym typeface="+mn-ea"/>
              </a:rPr>
              <a:t> </a:t>
            </a:r>
            <a:r>
              <a:rPr lang="en-US" sz="2400" dirty="0" err="1">
                <a:sym typeface="+mn-ea"/>
              </a:rPr>
              <a:t>Progesteron</a:t>
            </a:r>
            <a:r>
              <a:rPr lang="en-US" sz="2400" dirty="0">
                <a:sym typeface="+mn-ea"/>
              </a:rPr>
              <a:t> </a:t>
            </a:r>
            <a:r>
              <a:rPr lang="en-US" sz="2400" dirty="0" err="1">
                <a:sym typeface="+mn-ea"/>
              </a:rPr>
              <a:t>Asetat</a:t>
            </a:r>
            <a:r>
              <a:rPr lang="en-US" sz="2400" dirty="0">
                <a:sym typeface="+mn-ea"/>
              </a:rPr>
              <a:t>-MPA </a:t>
            </a:r>
            <a:r>
              <a:rPr lang="en-US" sz="2400" dirty="0" err="1" smtClean="0">
                <a:sym typeface="+mn-ea"/>
              </a:rPr>
              <a:t>dengan</a:t>
            </a:r>
            <a:r>
              <a:rPr lang="en-US" sz="2400" dirty="0" smtClean="0">
                <a:sym typeface="+mn-ea"/>
              </a:rPr>
              <a:t> </a:t>
            </a:r>
            <a:r>
              <a:rPr lang="en-US" sz="2400" dirty="0" err="1">
                <a:sym typeface="+mn-ea"/>
              </a:rPr>
              <a:t>dosis</a:t>
            </a:r>
            <a:r>
              <a:rPr lang="en-US" sz="2400" dirty="0">
                <a:sym typeface="+mn-ea"/>
              </a:rPr>
              <a:t> 2x100 mg per oral</a:t>
            </a:r>
            <a:endParaRPr lang="en-US" sz="2400" dirty="0"/>
          </a:p>
          <a:p>
            <a:pPr lvl="1" fontAlgn="base"/>
            <a:r>
              <a:rPr lang="en-US" sz="2400" dirty="0" err="1">
                <a:sym typeface="+mn-ea"/>
              </a:rPr>
              <a:t>Noretisteron</a:t>
            </a:r>
            <a:r>
              <a:rPr lang="en-US" sz="2400" dirty="0">
                <a:sym typeface="+mn-ea"/>
              </a:rPr>
              <a:t> </a:t>
            </a:r>
            <a:r>
              <a:rPr lang="en-US" sz="2400" dirty="0" err="1">
                <a:sym typeface="+mn-ea"/>
              </a:rPr>
              <a:t>Asetat</a:t>
            </a:r>
            <a:r>
              <a:rPr lang="en-US" sz="2400" dirty="0">
                <a:sym typeface="+mn-ea"/>
              </a:rPr>
              <a:t> </a:t>
            </a:r>
            <a:r>
              <a:rPr lang="en-US" sz="2400" dirty="0" err="1">
                <a:sym typeface="+mn-ea"/>
              </a:rPr>
              <a:t>dosis</a:t>
            </a:r>
            <a:r>
              <a:rPr lang="en-US" sz="2400" dirty="0">
                <a:sym typeface="+mn-ea"/>
              </a:rPr>
              <a:t> </a:t>
            </a:r>
            <a:r>
              <a:rPr lang="en-US" sz="2400" dirty="0" smtClean="0">
                <a:sym typeface="+mn-ea"/>
              </a:rPr>
              <a:t>2x5 mg </a:t>
            </a:r>
            <a:r>
              <a:rPr lang="en-US" sz="2400" dirty="0">
                <a:sym typeface="+mn-ea"/>
              </a:rPr>
              <a:t>per oral</a:t>
            </a:r>
            <a:endParaRPr lang="en-US" sz="2400" dirty="0"/>
          </a:p>
          <a:p>
            <a:pPr lvl="1" fontAlgn="base"/>
            <a:r>
              <a:rPr lang="en-US" sz="2400" dirty="0" err="1">
                <a:sym typeface="+mn-ea"/>
              </a:rPr>
              <a:t>Didrogesteron</a:t>
            </a:r>
            <a:r>
              <a:rPr lang="en-US" sz="2400" dirty="0">
                <a:sym typeface="+mn-ea"/>
              </a:rPr>
              <a:t> </a:t>
            </a:r>
            <a:r>
              <a:rPr lang="en-US" sz="2400" dirty="0" err="1">
                <a:sym typeface="+mn-ea"/>
              </a:rPr>
              <a:t>dosis</a:t>
            </a:r>
            <a:r>
              <a:rPr lang="en-US" sz="2400" dirty="0">
                <a:sym typeface="+mn-ea"/>
              </a:rPr>
              <a:t> 2x10 mg per oral</a:t>
            </a:r>
            <a:endParaRPr lang="en-US" sz="2400" dirty="0"/>
          </a:p>
          <a:p>
            <a:pPr lvl="1" fontAlgn="base"/>
            <a:r>
              <a:rPr lang="en-US" sz="2400" dirty="0" err="1">
                <a:sym typeface="+mn-ea"/>
              </a:rPr>
              <a:t>Normegestrol</a:t>
            </a:r>
            <a:r>
              <a:rPr lang="en-US" sz="2400" dirty="0">
                <a:sym typeface="+mn-ea"/>
              </a:rPr>
              <a:t> </a:t>
            </a:r>
            <a:r>
              <a:rPr lang="en-US" sz="2400" dirty="0" err="1">
                <a:sym typeface="+mn-ea"/>
              </a:rPr>
              <a:t>Asetat</a:t>
            </a:r>
            <a:r>
              <a:rPr lang="en-US" sz="2400" dirty="0">
                <a:sym typeface="+mn-ea"/>
              </a:rPr>
              <a:t> </a:t>
            </a:r>
            <a:r>
              <a:rPr lang="en-US" sz="2400" dirty="0" err="1">
                <a:sym typeface="+mn-ea"/>
              </a:rPr>
              <a:t>dosis</a:t>
            </a:r>
            <a:r>
              <a:rPr lang="en-US" sz="2400" dirty="0">
                <a:sym typeface="+mn-ea"/>
              </a:rPr>
              <a:t> 2x5 mg per oral</a:t>
            </a:r>
            <a:endParaRPr lang="en-US" sz="2400" dirty="0"/>
          </a:p>
          <a:p>
            <a:endParaRPr lang="en-US" sz="24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09600" y="389890"/>
            <a:ext cx="10972800" cy="582613"/>
          </a:xfrm>
        </p:spPr>
        <p:txBody>
          <a:bodyPr/>
          <a:p>
            <a:r>
              <a:rPr lang="en-US" b="1"/>
              <a:t>3. Kombinasi Estrogen-Progestin</a:t>
            </a:r>
            <a:endParaRPr lang="en-US" b="1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p>
            <a:pPr fontAlgn="base"/>
            <a:r>
              <a:rPr lang="en-US" sz="2800" dirty="0" err="1" smtClean="0">
                <a:sym typeface="+mn-ea"/>
              </a:rPr>
              <a:t>Dosis</a:t>
            </a:r>
            <a:r>
              <a:rPr lang="en-US" sz="2800" dirty="0" smtClean="0">
                <a:sym typeface="+mn-ea"/>
              </a:rPr>
              <a:t> </a:t>
            </a:r>
            <a:r>
              <a:rPr lang="en-US" sz="2800" dirty="0" err="1">
                <a:sym typeface="+mn-ea"/>
              </a:rPr>
              <a:t>dimulai</a:t>
            </a:r>
            <a:r>
              <a:rPr lang="en-US" sz="2800" dirty="0">
                <a:sym typeface="+mn-ea"/>
              </a:rPr>
              <a:t> </a:t>
            </a:r>
            <a:r>
              <a:rPr lang="en-US" sz="2800" dirty="0" err="1">
                <a:sym typeface="+mn-ea"/>
              </a:rPr>
              <a:t>dengan</a:t>
            </a:r>
            <a:r>
              <a:rPr lang="en-US" sz="2800" dirty="0">
                <a:sym typeface="+mn-ea"/>
              </a:rPr>
              <a:t> 2x1 tablet </a:t>
            </a:r>
            <a:r>
              <a:rPr lang="en-US" sz="2800" dirty="0" err="1">
                <a:sym typeface="+mn-ea"/>
              </a:rPr>
              <a:t>selama</a:t>
            </a:r>
            <a:r>
              <a:rPr lang="en-US" sz="2800" dirty="0">
                <a:sym typeface="+mn-ea"/>
              </a:rPr>
              <a:t> 5-7 </a:t>
            </a:r>
            <a:r>
              <a:rPr lang="en-US" sz="2800" dirty="0" err="1">
                <a:sym typeface="+mn-ea"/>
              </a:rPr>
              <a:t>hari</a:t>
            </a:r>
            <a:r>
              <a:rPr lang="en-US" sz="2800" dirty="0">
                <a:sym typeface="+mn-ea"/>
              </a:rPr>
              <a:t> </a:t>
            </a:r>
            <a:r>
              <a:rPr lang="en-US" sz="2800" dirty="0" err="1">
                <a:sym typeface="+mn-ea"/>
              </a:rPr>
              <a:t>dan</a:t>
            </a:r>
            <a:r>
              <a:rPr lang="en-US" sz="2800" dirty="0">
                <a:sym typeface="+mn-ea"/>
              </a:rPr>
              <a:t> </a:t>
            </a:r>
            <a:r>
              <a:rPr lang="en-US" sz="2800" dirty="0" err="1">
                <a:sym typeface="+mn-ea"/>
              </a:rPr>
              <a:t>setelah</a:t>
            </a:r>
            <a:r>
              <a:rPr lang="en-US" sz="2800" dirty="0">
                <a:sym typeface="+mn-ea"/>
              </a:rPr>
              <a:t> </a:t>
            </a:r>
            <a:r>
              <a:rPr lang="en-US" sz="2800" dirty="0" err="1">
                <a:sym typeface="+mn-ea"/>
              </a:rPr>
              <a:t>terjadi</a:t>
            </a:r>
            <a:r>
              <a:rPr lang="en-US" sz="2800" dirty="0">
                <a:sym typeface="+mn-ea"/>
              </a:rPr>
              <a:t> </a:t>
            </a:r>
            <a:r>
              <a:rPr lang="en-US" sz="2800" dirty="0" err="1">
                <a:sym typeface="+mn-ea"/>
              </a:rPr>
              <a:t>perdarahan</a:t>
            </a:r>
            <a:r>
              <a:rPr lang="en-US" sz="2800" dirty="0">
                <a:sym typeface="+mn-ea"/>
              </a:rPr>
              <a:t> </a:t>
            </a:r>
            <a:r>
              <a:rPr lang="en-US" sz="2800" dirty="0" err="1">
                <a:sym typeface="+mn-ea"/>
              </a:rPr>
              <a:t>akut</a:t>
            </a:r>
            <a:r>
              <a:rPr lang="en-US" sz="2800" dirty="0">
                <a:sym typeface="+mn-ea"/>
              </a:rPr>
              <a:t> </a:t>
            </a:r>
            <a:r>
              <a:rPr lang="en-US" sz="2800" dirty="0" err="1">
                <a:sym typeface="+mn-ea"/>
              </a:rPr>
              <a:t>dilanjutkan</a:t>
            </a:r>
            <a:r>
              <a:rPr lang="en-US" sz="2800" dirty="0">
                <a:sym typeface="+mn-ea"/>
              </a:rPr>
              <a:t> 1x1 tablet </a:t>
            </a:r>
            <a:r>
              <a:rPr lang="en-US" sz="2800" dirty="0" err="1">
                <a:sym typeface="+mn-ea"/>
              </a:rPr>
              <a:t>selama</a:t>
            </a:r>
            <a:r>
              <a:rPr lang="en-US" sz="2800" dirty="0">
                <a:sym typeface="+mn-ea"/>
              </a:rPr>
              <a:t> 3-6 </a:t>
            </a:r>
            <a:r>
              <a:rPr lang="en-US" sz="2800" dirty="0" err="1">
                <a:sym typeface="+mn-ea"/>
              </a:rPr>
              <a:t>siklus</a:t>
            </a:r>
            <a:r>
              <a:rPr lang="en-US" sz="2800" dirty="0">
                <a:sym typeface="+mn-ea"/>
              </a:rPr>
              <a:t>.</a:t>
            </a:r>
            <a:endParaRPr lang="en-US" sz="2800" dirty="0"/>
          </a:p>
          <a:p>
            <a:pPr fontAlgn="base"/>
            <a:r>
              <a:rPr lang="en-US" sz="2800" dirty="0" err="1">
                <a:sym typeface="+mn-ea"/>
              </a:rPr>
              <a:t>Dapat</a:t>
            </a:r>
            <a:r>
              <a:rPr lang="en-US" sz="2800" dirty="0">
                <a:sym typeface="+mn-ea"/>
              </a:rPr>
              <a:t> pula </a:t>
            </a:r>
            <a:r>
              <a:rPr lang="en-US" sz="2800" dirty="0" err="1">
                <a:sym typeface="+mn-ea"/>
              </a:rPr>
              <a:t>diberikan</a:t>
            </a:r>
            <a:r>
              <a:rPr lang="en-US" sz="2800" dirty="0">
                <a:sym typeface="+mn-ea"/>
              </a:rPr>
              <a:t> </a:t>
            </a:r>
            <a:r>
              <a:rPr lang="en-US" sz="2800" dirty="0" err="1">
                <a:sym typeface="+mn-ea"/>
              </a:rPr>
              <a:t>dosis</a:t>
            </a:r>
            <a:r>
              <a:rPr lang="en-US" sz="2800" dirty="0">
                <a:sym typeface="+mn-ea"/>
              </a:rPr>
              <a:t> </a:t>
            </a:r>
            <a:r>
              <a:rPr lang="en-US" sz="2800" i="1" dirty="0">
                <a:sym typeface="+mn-ea"/>
              </a:rPr>
              <a:t>tapering</a:t>
            </a:r>
            <a:r>
              <a:rPr lang="en-US" sz="2800" dirty="0">
                <a:sym typeface="+mn-ea"/>
              </a:rPr>
              <a:t> 4x1 tablet </a:t>
            </a:r>
            <a:r>
              <a:rPr lang="en-US" sz="2800" dirty="0" err="1">
                <a:sym typeface="+mn-ea"/>
              </a:rPr>
              <a:t>selama</a:t>
            </a:r>
            <a:r>
              <a:rPr lang="en-US" sz="2800" dirty="0">
                <a:sym typeface="+mn-ea"/>
              </a:rPr>
              <a:t> 4 </a:t>
            </a:r>
            <a:r>
              <a:rPr lang="en-US" sz="2800" dirty="0" err="1">
                <a:sym typeface="+mn-ea"/>
              </a:rPr>
              <a:t>hari</a:t>
            </a:r>
            <a:r>
              <a:rPr lang="en-US" sz="2800" dirty="0">
                <a:sym typeface="+mn-ea"/>
              </a:rPr>
              <a:t>, </a:t>
            </a:r>
            <a:r>
              <a:rPr lang="en-US" sz="2800" dirty="0" err="1">
                <a:sym typeface="+mn-ea"/>
              </a:rPr>
              <a:t>diturunkan</a:t>
            </a:r>
            <a:r>
              <a:rPr lang="en-US" sz="2800" dirty="0">
                <a:sym typeface="+mn-ea"/>
              </a:rPr>
              <a:t> </a:t>
            </a:r>
            <a:r>
              <a:rPr lang="en-US" sz="2800" dirty="0" err="1">
                <a:sym typeface="+mn-ea"/>
              </a:rPr>
              <a:t>dosis</a:t>
            </a:r>
            <a:r>
              <a:rPr lang="en-US" sz="2800" dirty="0">
                <a:sym typeface="+mn-ea"/>
              </a:rPr>
              <a:t> </a:t>
            </a:r>
            <a:r>
              <a:rPr lang="en-US" sz="2800" dirty="0" err="1">
                <a:sym typeface="+mn-ea"/>
              </a:rPr>
              <a:t>menjadi</a:t>
            </a:r>
            <a:r>
              <a:rPr lang="en-US" sz="2800" dirty="0">
                <a:sym typeface="+mn-ea"/>
              </a:rPr>
              <a:t> 3x1 tablet </a:t>
            </a:r>
            <a:r>
              <a:rPr lang="en-US" sz="2800" dirty="0" err="1">
                <a:sym typeface="+mn-ea"/>
              </a:rPr>
              <a:t>selama</a:t>
            </a:r>
            <a:r>
              <a:rPr lang="en-US" sz="2800" dirty="0">
                <a:sym typeface="+mn-ea"/>
              </a:rPr>
              <a:t> 3 </a:t>
            </a:r>
            <a:r>
              <a:rPr lang="en-US" sz="2800" dirty="0" err="1">
                <a:sym typeface="+mn-ea"/>
              </a:rPr>
              <a:t>hari</a:t>
            </a:r>
            <a:r>
              <a:rPr lang="en-US" sz="2800" dirty="0">
                <a:sym typeface="+mn-ea"/>
              </a:rPr>
              <a:t>, 2x1 tablet </a:t>
            </a:r>
            <a:r>
              <a:rPr lang="en-US" sz="2800" dirty="0" err="1">
                <a:sym typeface="+mn-ea"/>
              </a:rPr>
              <a:t>selama</a:t>
            </a:r>
            <a:r>
              <a:rPr lang="en-US" sz="2800" dirty="0">
                <a:sym typeface="+mn-ea"/>
              </a:rPr>
              <a:t> 2 </a:t>
            </a:r>
            <a:r>
              <a:rPr lang="en-US" sz="2800" dirty="0" err="1">
                <a:sym typeface="+mn-ea"/>
              </a:rPr>
              <a:t>hari</a:t>
            </a:r>
            <a:r>
              <a:rPr lang="en-US" sz="2800" dirty="0">
                <a:sym typeface="+mn-ea"/>
              </a:rPr>
              <a:t>, 1x1 tablet </a:t>
            </a:r>
            <a:r>
              <a:rPr lang="en-US" sz="2800" dirty="0" err="1">
                <a:sym typeface="+mn-ea"/>
              </a:rPr>
              <a:t>selama</a:t>
            </a:r>
            <a:r>
              <a:rPr lang="en-US" sz="2800" dirty="0">
                <a:sym typeface="+mn-ea"/>
              </a:rPr>
              <a:t> 3 </a:t>
            </a:r>
            <a:r>
              <a:rPr lang="en-US" sz="2800" dirty="0" err="1">
                <a:sym typeface="+mn-ea"/>
              </a:rPr>
              <a:t>minggu</a:t>
            </a:r>
            <a:r>
              <a:rPr lang="en-US" sz="2800" dirty="0">
                <a:sym typeface="+mn-ea"/>
              </a:rPr>
              <a:t> </a:t>
            </a:r>
            <a:r>
              <a:rPr lang="en-US" sz="2800" dirty="0" err="1">
                <a:sym typeface="+mn-ea"/>
              </a:rPr>
              <a:t>kemudian</a:t>
            </a:r>
            <a:r>
              <a:rPr lang="en-US" sz="2800" dirty="0">
                <a:sym typeface="+mn-ea"/>
              </a:rPr>
              <a:t> </a:t>
            </a:r>
            <a:r>
              <a:rPr lang="en-US" sz="2800" dirty="0" err="1">
                <a:sym typeface="+mn-ea"/>
              </a:rPr>
              <a:t>berhenti</a:t>
            </a:r>
            <a:r>
              <a:rPr lang="en-US" sz="2800" dirty="0">
                <a:sym typeface="+mn-ea"/>
              </a:rPr>
              <a:t> </a:t>
            </a:r>
            <a:r>
              <a:rPr lang="en-US" sz="2800" dirty="0" err="1">
                <a:sym typeface="+mn-ea"/>
              </a:rPr>
              <a:t>tanpa</a:t>
            </a:r>
            <a:r>
              <a:rPr lang="en-US" sz="2800" dirty="0">
                <a:sym typeface="+mn-ea"/>
              </a:rPr>
              <a:t> </a:t>
            </a:r>
            <a:r>
              <a:rPr lang="en-US" sz="2800" dirty="0" err="1">
                <a:sym typeface="+mn-ea"/>
              </a:rPr>
              <a:t>obat</a:t>
            </a:r>
            <a:r>
              <a:rPr lang="en-US" sz="2800" dirty="0">
                <a:sym typeface="+mn-ea"/>
              </a:rPr>
              <a:t> </a:t>
            </a:r>
            <a:r>
              <a:rPr lang="en-US" sz="2800" dirty="0" err="1">
                <a:sym typeface="+mn-ea"/>
              </a:rPr>
              <a:t>selama</a:t>
            </a:r>
            <a:r>
              <a:rPr lang="en-US" sz="2800" dirty="0">
                <a:sym typeface="+mn-ea"/>
              </a:rPr>
              <a:t> 1minggu. </a:t>
            </a:r>
            <a:r>
              <a:rPr lang="en-US" sz="2800" dirty="0" err="1">
                <a:sym typeface="+mn-ea"/>
              </a:rPr>
              <a:t>Lalu</a:t>
            </a:r>
            <a:r>
              <a:rPr lang="en-US" sz="2800" dirty="0">
                <a:sym typeface="+mn-ea"/>
              </a:rPr>
              <a:t> </a:t>
            </a:r>
            <a:r>
              <a:rPr lang="en-US" sz="2800" dirty="0" err="1">
                <a:sym typeface="+mn-ea"/>
              </a:rPr>
              <a:t>dilanjutkan</a:t>
            </a:r>
            <a:r>
              <a:rPr lang="en-US" sz="2800" dirty="0">
                <a:sym typeface="+mn-ea"/>
              </a:rPr>
              <a:t> </a:t>
            </a:r>
            <a:r>
              <a:rPr lang="en-US" sz="2800" dirty="0" err="1">
                <a:sym typeface="+mn-ea"/>
              </a:rPr>
              <a:t>pil</a:t>
            </a:r>
            <a:r>
              <a:rPr lang="en-US" sz="2800" dirty="0">
                <a:sym typeface="+mn-ea"/>
              </a:rPr>
              <a:t> </a:t>
            </a:r>
            <a:r>
              <a:rPr lang="en-US" sz="2800" dirty="0" err="1">
                <a:sym typeface="+mn-ea"/>
              </a:rPr>
              <a:t>kombinasi</a:t>
            </a:r>
            <a:r>
              <a:rPr lang="en-US" sz="2800" dirty="0">
                <a:sym typeface="+mn-ea"/>
              </a:rPr>
              <a:t> 1x1 tablet </a:t>
            </a:r>
            <a:r>
              <a:rPr lang="en-US" sz="2800" dirty="0" err="1">
                <a:sym typeface="+mn-ea"/>
              </a:rPr>
              <a:t>selama</a:t>
            </a:r>
            <a:r>
              <a:rPr lang="en-US" sz="2800" dirty="0">
                <a:sym typeface="+mn-ea"/>
              </a:rPr>
              <a:t> 3 </a:t>
            </a:r>
            <a:r>
              <a:rPr lang="en-US" sz="2800" dirty="0" err="1">
                <a:sym typeface="+mn-ea"/>
              </a:rPr>
              <a:t>siklus</a:t>
            </a:r>
            <a:r>
              <a:rPr lang="en-US" sz="2800" dirty="0">
                <a:sym typeface="+mn-ea"/>
              </a:rPr>
              <a:t>.</a:t>
            </a:r>
            <a:endParaRPr lang="en-US" sz="2800" dirty="0">
              <a:sym typeface="+mn-ea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Berdasarkan umur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0000" lnSpcReduction="20000"/>
          </a:bodyPr>
          <a:p>
            <a:r>
              <a:rPr lang="en-US"/>
              <a:t>Usia Remaja, dapat diberikan obat:</a:t>
            </a:r>
            <a:endParaRPr lang="en-US"/>
          </a:p>
          <a:p>
            <a:pPr marL="514350" indent="-514350">
              <a:buAutoNum type="arabicPeriod"/>
            </a:pPr>
            <a:r>
              <a:rPr lang="en-US"/>
              <a:t>Kombinasi estrogen progesteron (pil kontrasepsi kombinasi)</a:t>
            </a:r>
            <a:endParaRPr lang="en-US"/>
          </a:p>
          <a:p>
            <a:pPr marL="514350" indent="-514350">
              <a:buAutoNum type="arabicPeriod"/>
            </a:pPr>
            <a:r>
              <a:rPr lang="en-US"/>
              <a:t>Progestin siklik, misalnya MPA dosis 10 mg per hari selama 14 hari, 14 hari berikutnya tanpa diberikan obat. Kedua pengobatan di atas diulang selama 3 bulan.</a:t>
            </a:r>
            <a:endParaRPr lang="en-US"/>
          </a:p>
          <a:p>
            <a:r>
              <a:rPr lang="en-US"/>
              <a:t>Usia Reproduksi</a:t>
            </a:r>
            <a:endParaRPr lang="en-US"/>
          </a:p>
          <a:p>
            <a:pPr marL="514350" indent="-514350">
              <a:buAutoNum type="arabicPeriod"/>
            </a:pPr>
            <a:r>
              <a:rPr lang="en-US"/>
              <a:t>Bila paritas multipara: berikan kontrasepsi hormon</a:t>
            </a:r>
            <a:endParaRPr lang="en-US"/>
          </a:p>
          <a:p>
            <a:pPr marL="514350" indent="-514350">
              <a:buAutoNum type="arabicPeriod"/>
            </a:pPr>
            <a:r>
              <a:rPr lang="en-US"/>
              <a:t>Bila infertilitas dan ingin hamil: berikan obat induksi ovulasi</a:t>
            </a:r>
            <a:endParaRPr lang="en-US"/>
          </a:p>
          <a:p>
            <a:r>
              <a:rPr lang="en-US"/>
              <a:t>Usia Perimenopause</a:t>
            </a:r>
            <a:endParaRPr lang="en-US"/>
          </a:p>
          <a:p>
            <a:pPr marL="0" indent="0">
              <a:buNone/>
            </a:pPr>
            <a:r>
              <a:rPr lang="en-US"/>
              <a:t>Berikan pil kontrasepsi kombinasi dosis rendah atau injeksi Depo Medroksiprogesteron Asetat (DMPA) setiap 3 bulan</a:t>
            </a:r>
            <a:endParaRPr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4" name="Content Placeholder 3" descr="Screenshot (198)"/>
          <p:cNvPicPr>
            <a:picLocks noChangeAspect="1"/>
          </p:cNvPicPr>
          <p:nvPr>
            <p:ph idx="1"/>
          </p:nvPr>
        </p:nvPicPr>
        <p:blipFill>
          <a:blip r:embed="rId1"/>
          <a:srcRect l="34405" t="18103" r="36012" b="7987"/>
          <a:stretch>
            <a:fillRect/>
          </a:stretch>
        </p:blipFill>
        <p:spPr>
          <a:xfrm>
            <a:off x="3800475" y="0"/>
            <a:ext cx="4855210" cy="6820535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Hysteroscopy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4180" y="1174750"/>
            <a:ext cx="7228205" cy="5324475"/>
          </a:xfrm>
        </p:spPr>
        <p:txBody>
          <a:bodyPr/>
          <a:p>
            <a:r>
              <a:rPr lang="en-US" sz="2400"/>
              <a:t>Hysteroscopy is a procedure that can be used to </a:t>
            </a:r>
            <a:r>
              <a:rPr lang="en-US" sz="2400" b="1"/>
              <a:t>both diagnose and treat </a:t>
            </a:r>
            <a:r>
              <a:rPr lang="en-US" sz="2400"/>
              <a:t>causes of abnormal bleeding. </a:t>
            </a:r>
            <a:endParaRPr lang="en-US" sz="2400"/>
          </a:p>
          <a:p>
            <a:r>
              <a:rPr lang="en-US" sz="2400"/>
              <a:t>The procedure allows your doctor to look inside your uterus with a tool called a hysteroscope. This is a thin, lighted tube that is inserted into the vagina to examine the cervix and inside of the uterus</a:t>
            </a:r>
            <a:endParaRPr lang="en-US" sz="2400"/>
          </a:p>
          <a:p>
            <a:r>
              <a:rPr lang="en-US" sz="2400"/>
              <a:t>Indication : Polyps, fibroid, adhesion, septum, abnormal bleeding</a:t>
            </a:r>
            <a:endParaRPr lang="en-US" sz="2400"/>
          </a:p>
          <a:p>
            <a:endParaRPr lang="en-US" sz="2400"/>
          </a:p>
        </p:txBody>
      </p:sp>
      <p:pic>
        <p:nvPicPr>
          <p:cNvPr id="4" name="Content Placeholder 3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7652385" y="773430"/>
            <a:ext cx="4106545" cy="4953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Ablasi Endometrium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en-US" sz="2800" b="1">
                <a:sym typeface="+mn-ea"/>
              </a:rPr>
              <a:t>Endometrial ablation (microcurretage) </a:t>
            </a:r>
            <a:r>
              <a:rPr lang="en-US" sz="2800">
                <a:sym typeface="+mn-ea"/>
              </a:rPr>
              <a:t>is one procedure in which the hysteroscope, along with other instruments, is used to destroy the uterine lining in order to treat some causes of heavy bleeding</a:t>
            </a:r>
            <a:endParaRPr lang="en-US" sz="2800"/>
          </a:p>
          <a:p>
            <a:pPr lvl="1"/>
            <a:r>
              <a:rPr lang="en-US">
                <a:sym typeface="+mn-ea"/>
              </a:rPr>
              <a:t>Risks associated with anesthesia.</a:t>
            </a:r>
            <a:endParaRPr lang="en-US"/>
          </a:p>
          <a:p>
            <a:pPr lvl="1"/>
            <a:r>
              <a:rPr lang="en-US">
                <a:sym typeface="+mn-ea"/>
              </a:rPr>
              <a:t>Infection.</a:t>
            </a:r>
            <a:endParaRPr lang="en-US"/>
          </a:p>
          <a:p>
            <a:pPr lvl="1"/>
            <a:r>
              <a:rPr lang="en-US">
                <a:sym typeface="+mn-ea"/>
              </a:rPr>
              <a:t>Heavy bleeding.</a:t>
            </a:r>
            <a:endParaRPr lang="en-US"/>
          </a:p>
          <a:p>
            <a:pPr lvl="1"/>
            <a:r>
              <a:rPr lang="en-US">
                <a:sym typeface="+mn-ea"/>
              </a:rPr>
              <a:t>Injury to the cervix, uterus, bowel or bladder.</a:t>
            </a:r>
            <a:endParaRPr lang="en-US"/>
          </a:p>
          <a:p>
            <a:pPr lvl="1"/>
            <a:r>
              <a:rPr lang="en-US">
                <a:sym typeface="+mn-ea"/>
              </a:rPr>
              <a:t>Intrauterine scarring.</a:t>
            </a:r>
            <a:endParaRPr lang="en-US"/>
          </a:p>
          <a:p>
            <a:pPr lvl="1"/>
            <a:r>
              <a:rPr lang="en-US">
                <a:sym typeface="+mn-ea"/>
              </a:rPr>
              <a:t>Reaction to the substance used to expand the uterus</a:t>
            </a:r>
            <a:endParaRPr lang="en-US">
              <a:sym typeface="+mn-ea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en-US"/>
          </a:p>
        </p:txBody>
      </p:sp>
      <p:graphicFrame>
        <p:nvGraphicFramePr>
          <p:cNvPr id="4" name="Diagram 3"/>
          <p:cNvGraphicFramePr>
            <a:graphicFrameLocks noGrp="1"/>
          </p:cNvGraphicFramePr>
          <p:nvPr/>
        </p:nvGraphicFramePr>
        <p:xfrm>
          <a:off x="1066800" y="2103439"/>
          <a:ext cx="9647583" cy="35618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Referensi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4240" y="952500"/>
            <a:ext cx="10972800" cy="4953000"/>
          </a:xfrm>
        </p:spPr>
        <p:txBody>
          <a:bodyPr/>
          <a:p>
            <a:endParaRPr lang="en-US" sz="2600" dirty="0" err="1" smtClean="0">
              <a:sym typeface="+mn-ea"/>
            </a:endParaRPr>
          </a:p>
          <a:p>
            <a:r>
              <a:rPr lang="en-US" sz="2600" dirty="0" err="1" smtClean="0">
                <a:sym typeface="+mn-ea"/>
              </a:rPr>
              <a:t>Buku Ilmu Kandungan Sarwono Edisi Ketiga</a:t>
            </a:r>
            <a:endParaRPr lang="en-US" sz="2600" dirty="0" err="1" smtClean="0">
              <a:sym typeface="+mn-ea"/>
            </a:endParaRPr>
          </a:p>
          <a:p>
            <a:r>
              <a:rPr lang="en-US" sz="2600" dirty="0" err="1" smtClean="0">
                <a:sym typeface="+mn-ea"/>
              </a:rPr>
              <a:t>Panduan Tatalaksana Pendarahan Uterus Disfungsional POGI 2007</a:t>
            </a:r>
            <a:endParaRPr lang="en-US" sz="2600" dirty="0" err="1" smtClean="0">
              <a:sym typeface="+mn-ea"/>
            </a:endParaRPr>
          </a:p>
          <a:p>
            <a:r>
              <a:rPr lang="en-US" sz="2600" dirty="0" err="1" smtClean="0">
                <a:sym typeface="+mn-ea"/>
              </a:rPr>
              <a:t>Konsensus</a:t>
            </a:r>
            <a:r>
              <a:rPr lang="en-US" sz="2600" dirty="0" smtClean="0">
                <a:sym typeface="+mn-ea"/>
              </a:rPr>
              <a:t> </a:t>
            </a:r>
            <a:r>
              <a:rPr lang="en-US" sz="2600" dirty="0" err="1" smtClean="0">
                <a:sym typeface="+mn-ea"/>
              </a:rPr>
              <a:t>Tatalaksana</a:t>
            </a:r>
            <a:r>
              <a:rPr lang="en-US" sz="2600" dirty="0" smtClean="0">
                <a:sym typeface="+mn-ea"/>
              </a:rPr>
              <a:t> </a:t>
            </a:r>
            <a:r>
              <a:rPr lang="en-US" sz="2600" dirty="0" err="1" smtClean="0">
                <a:sym typeface="+mn-ea"/>
              </a:rPr>
              <a:t>Pendarahan</a:t>
            </a:r>
            <a:r>
              <a:rPr lang="en-US" sz="2600" dirty="0" smtClean="0">
                <a:sym typeface="+mn-ea"/>
              </a:rPr>
              <a:t> Uterus Abnormal POGI JAYA</a:t>
            </a:r>
            <a:endParaRPr lang="en-US" sz="2600" dirty="0" smtClean="0"/>
          </a:p>
          <a:p>
            <a:r>
              <a:rPr lang="en-US" sz="2600" dirty="0">
                <a:sym typeface="+mn-ea"/>
                <a:hlinkClick r:id="rId1"/>
              </a:rPr>
              <a:t>https://</a:t>
            </a:r>
            <a:r>
              <a:rPr lang="en-US" sz="2600" dirty="0" smtClean="0">
                <a:sym typeface="+mn-ea"/>
                <a:hlinkClick r:id="rId1"/>
              </a:rPr>
              <a:t>www.ncbi.nlm.nih.gov/pmc/articles/PMC1305317/pdf/westjmed00326-0026.pdf</a:t>
            </a:r>
            <a:endParaRPr lang="en-US" sz="2600" dirty="0" smtClean="0">
              <a:sym typeface="+mn-ea"/>
              <a:hlinkClick r:id="rId1"/>
            </a:endParaRPr>
          </a:p>
          <a:p>
            <a:r>
              <a:rPr lang="en-US" sz="2600" dirty="0" smtClean="0"/>
              <a:t>http://repository.maranatha.edu/1503/3/0210132_Chapter1.pdf</a:t>
            </a:r>
            <a:endParaRPr lang="en-US" sz="2600" dirty="0" smtClean="0"/>
          </a:p>
          <a:p>
            <a:r>
              <a:rPr lang="en-US" sz="2600" dirty="0">
                <a:sym typeface="+mn-ea"/>
                <a:hlinkClick r:id="rId2"/>
              </a:rPr>
              <a:t>https://</a:t>
            </a:r>
            <a:r>
              <a:rPr lang="en-US" sz="2600" dirty="0" smtClean="0">
                <a:sym typeface="+mn-ea"/>
                <a:hlinkClick r:id="rId2"/>
              </a:rPr>
              <a:t>ejournal.unsrat.ac.id/index.php/eclinic/article/download/14395/13968</a:t>
            </a:r>
            <a:endParaRPr lang="en-US" sz="2600" dirty="0" smtClean="0"/>
          </a:p>
          <a:p>
            <a:r>
              <a:rPr lang="en-US" sz="2600" dirty="0" smtClean="0"/>
              <a:t>https://www.sciencedirect.com/science/article/abs/pii/S0020729211000129</a:t>
            </a:r>
            <a:endParaRPr lang="en-US" sz="2600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Definisi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p>
            <a:r>
              <a:rPr lang="en-US" sz="2800"/>
              <a:t>Perdarahan uterus disfungsional (PUD) adalah perdarahan uterus abnormal dalam hal jumlah, frekuensi, dan lamanya yang terjadi baik di dalam maupun diluar siklus haid</a:t>
            </a:r>
            <a:endParaRPr lang="en-US" sz="2800"/>
          </a:p>
          <a:p>
            <a:r>
              <a:rPr lang="en-US" sz="2800"/>
              <a:t>Merupakan gejala klinis yang semata-mata karena suatu gangguan fungsional </a:t>
            </a:r>
            <a:r>
              <a:rPr lang="en-US" sz="2800" b="1">
                <a:solidFill>
                  <a:srgbClr val="0070C0"/>
                </a:solidFill>
              </a:rPr>
              <a:t>mekanisme kerja poros hipotalamus-hipofisis-ovarium-endometrium</a:t>
            </a:r>
            <a:r>
              <a:rPr lang="en-US" sz="2800"/>
              <a:t> </a:t>
            </a:r>
            <a:r>
              <a:rPr lang="en-US" sz="2800" b="1"/>
              <a:t>tanpa adanya kelainan organik</a:t>
            </a:r>
            <a:r>
              <a:rPr lang="en-US" sz="2800"/>
              <a:t> alat reproduksi </a:t>
            </a:r>
            <a:endParaRPr lang="en-US" sz="2800"/>
          </a:p>
          <a:p>
            <a:r>
              <a:rPr lang="en-US" sz="2800" b="1"/>
              <a:t>Tanpa adanya</a:t>
            </a:r>
            <a:r>
              <a:rPr lang="en-US" sz="2800"/>
              <a:t> keadaan </a:t>
            </a:r>
            <a:r>
              <a:rPr lang="en-US" sz="2800" b="1"/>
              <a:t>patologi pada panggul, penyakit sistemik tertentu, atau kehamilan</a:t>
            </a:r>
            <a:r>
              <a:rPr lang="en-US" sz="2800"/>
              <a:t>.</a:t>
            </a:r>
            <a:endParaRPr lang="en-US" sz="2800"/>
          </a:p>
          <a:p>
            <a:r>
              <a:rPr lang="en-US" sz="2800"/>
              <a:t>Perdarahan uterus abnormal-Mechanisms Currently Unexplained (MCU)</a:t>
            </a:r>
            <a:endParaRPr lang="en-US" sz="28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Epidemiologi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en-US"/>
              <a:t>Penyebab tersering perdarahan abnormal per vaginam pada masa reproduksi wanita</a:t>
            </a:r>
            <a:endParaRPr lang="en-US"/>
          </a:p>
          <a:p>
            <a:r>
              <a:rPr lang="en-US"/>
              <a:t>Dilaporkan gangguan initerjadi pada 5-10% wanita </a:t>
            </a:r>
            <a:endParaRPr lang="en-US"/>
          </a:p>
          <a:p>
            <a:r>
              <a:rPr lang="en-US"/>
              <a:t>Lebih dari  </a:t>
            </a:r>
            <a:r>
              <a:rPr lang="en-US">
                <a:solidFill>
                  <a:srgbClr val="0070C0"/>
                </a:solidFill>
              </a:rPr>
              <a:t>50% terjadi pada masa perimenopause</a:t>
            </a:r>
            <a:r>
              <a:rPr lang="en-US"/>
              <a:t>, sekitar </a:t>
            </a:r>
            <a:r>
              <a:rPr lang="en-US">
                <a:solidFill>
                  <a:srgbClr val="FF0000"/>
                </a:solidFill>
              </a:rPr>
              <a:t>20% pada masa remaja</a:t>
            </a:r>
            <a:r>
              <a:rPr lang="en-US"/>
              <a:t>, dan kira-kira</a:t>
            </a:r>
            <a:r>
              <a:rPr lang="en-US">
                <a:solidFill>
                  <a:srgbClr val="00B050"/>
                </a:solidFill>
              </a:rPr>
              <a:t> 30% pada wanita usia reproduktif</a:t>
            </a:r>
            <a:endParaRPr lang="en-US">
              <a:solidFill>
                <a:srgbClr val="00B050"/>
              </a:solidFill>
            </a:endParaRPr>
          </a:p>
          <a:p>
            <a:endParaRPr lang="en-US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Faktor Resiko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en-US">
                <a:sym typeface="+mn-ea"/>
              </a:rPr>
              <a:t>PUA : In total 22 (9.3 %) women were obese, 15 (6.3 %) were hypertensive, nine (3.8 %) had thyroid abnormalities, and only four (1.6 %) had diabetes mellitus</a:t>
            </a:r>
            <a:endParaRPr lang="en-US">
              <a:sym typeface="+mn-ea"/>
            </a:endParaRPr>
          </a:p>
          <a:p>
            <a:r>
              <a:rPr lang="en-US">
                <a:solidFill>
                  <a:schemeClr val="tx1"/>
                </a:solidFill>
              </a:rPr>
              <a:t>Usia reproduksi : kehamilan, abortus, kehamilan ektopik</a:t>
            </a:r>
            <a:endParaRPr lang="en-US">
              <a:solidFill>
                <a:schemeClr val="tx1"/>
              </a:solidFill>
            </a:endParaRPr>
          </a:p>
          <a:p>
            <a:r>
              <a:rPr lang="en-US">
                <a:solidFill>
                  <a:schemeClr val="tx1"/>
                </a:solidFill>
              </a:rPr>
              <a:t>Iatrogenik : pil KB, alat kontrasepsi, obat antikoagulan, antipsikotik</a:t>
            </a:r>
            <a:endParaRPr lang="en-US">
              <a:solidFill>
                <a:schemeClr val="tx1"/>
              </a:solidFill>
            </a:endParaRPr>
          </a:p>
          <a:p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4" name="Content Placeholder 3" descr="Screenshot (194)"/>
          <p:cNvPicPr>
            <a:picLocks noChangeAspect="1"/>
          </p:cNvPicPr>
          <p:nvPr>
            <p:ph idx="1"/>
          </p:nvPr>
        </p:nvPicPr>
        <p:blipFill>
          <a:blip r:embed="rId1"/>
          <a:srcRect l="22965" t="18462" r="27298" b="8692"/>
          <a:stretch>
            <a:fillRect/>
          </a:stretch>
        </p:blipFill>
        <p:spPr>
          <a:xfrm>
            <a:off x="1537970" y="297180"/>
            <a:ext cx="7788275" cy="64135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Patofisiologi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en-US" sz="2800"/>
              <a:t>Pada siklus anovulasi terjadi stimulasi </a:t>
            </a:r>
            <a:r>
              <a:rPr lang="en-US" sz="2800">
                <a:solidFill>
                  <a:srgbClr val="0070C0"/>
                </a:solidFill>
              </a:rPr>
              <a:t>estrogen berlebihan</a:t>
            </a:r>
            <a:r>
              <a:rPr lang="en-US" sz="2800"/>
              <a:t> pada endometrium. Endometrium mengalami</a:t>
            </a:r>
            <a:r>
              <a:rPr lang="en-US" sz="2800">
                <a:solidFill>
                  <a:srgbClr val="0070C0"/>
                </a:solidFill>
              </a:rPr>
              <a:t> proliferasi berlebih. </a:t>
            </a:r>
            <a:r>
              <a:rPr lang="en-US" sz="2800">
                <a:solidFill>
                  <a:schemeClr val="tx1"/>
                </a:solidFill>
              </a:rPr>
              <a:t>Tapi</a:t>
            </a:r>
            <a:r>
              <a:rPr lang="en-US" sz="2800">
                <a:solidFill>
                  <a:srgbClr val="C00000"/>
                </a:solidFill>
              </a:rPr>
              <a:t> tidak diikuti dengan pembentukan jaringan pernyangga</a:t>
            </a:r>
            <a:r>
              <a:rPr lang="en-US" sz="2800"/>
              <a:t> yang baik karena kadar </a:t>
            </a:r>
            <a:r>
              <a:rPr lang="en-US" sz="2800">
                <a:solidFill>
                  <a:srgbClr val="C00000"/>
                </a:solidFill>
              </a:rPr>
              <a:t>progesteron rendah -&gt; </a:t>
            </a:r>
            <a:r>
              <a:rPr lang="en-US" sz="2800"/>
              <a:t>Endometrium menjadi tebal tapi rapuh  sehingga terjadi perdarahan yang tidak teratur. </a:t>
            </a:r>
            <a:endParaRPr lang="en-US" sz="2800"/>
          </a:p>
          <a:p>
            <a:r>
              <a:rPr lang="en-US" sz="2800"/>
              <a:t>Penyebab anovulasi bermacam-macam mulai dari belum matangnya aksis hipotalamus - hipofisis -ovarium sampai suatu keadaan yang mengganggu aksis tersebut. </a:t>
            </a:r>
            <a:endParaRPr lang="en-US" sz="2800"/>
          </a:p>
          <a:p>
            <a:r>
              <a:rPr lang="en-US" sz="2800"/>
              <a:t>Sindroma ovarium polikistik merupakan contoh salah satu keadaan yang mengganggu aksis hipotalamus -hipofisis - ovarium sehingga terjadi perdarahan uterus disfungsi anovulasi</a:t>
            </a:r>
            <a:endParaRPr lang="en-US" sz="28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Gambaran Klinis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en-US"/>
              <a:t>PUD menggambarkan spektrum pola perdarahan uterus abnormal yang dapat terjadi setiap saat dan tidak diduga</a:t>
            </a:r>
            <a:endParaRPr lang="en-US"/>
          </a:p>
          <a:p>
            <a:r>
              <a:rPr lang="en-US"/>
              <a:t>perdarahan akut dan banyak</a:t>
            </a:r>
            <a:endParaRPr lang="en-US"/>
          </a:p>
          <a:p>
            <a:r>
              <a:rPr lang="en-US"/>
              <a:t>perdarahan ireguler, menometroragia</a:t>
            </a:r>
            <a:endParaRPr lang="en-US"/>
          </a:p>
          <a:p>
            <a:r>
              <a:rPr lang="en-US"/>
              <a:t>PUD dapat terjadi pada setiap umur antara menarche dan menopause, tetapi paling sering dijumpai pada masa</a:t>
            </a:r>
            <a:r>
              <a:rPr lang="en-US" b="1"/>
              <a:t> perimenarce dan perimenopause</a:t>
            </a:r>
            <a:endParaRPr lang="en-US" b="1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Gejala Klinis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0000"/>
          </a:bodyPr>
          <a:p>
            <a:r>
              <a:rPr lang="en-US"/>
              <a:t>heavy menstrual bleeding &gt; 80cc</a:t>
            </a:r>
            <a:endParaRPr lang="en-US"/>
          </a:p>
          <a:p>
            <a:r>
              <a:rPr lang="en-US"/>
              <a:t>bleeding that contains many clots or large clots</a:t>
            </a:r>
            <a:endParaRPr lang="en-US"/>
          </a:p>
          <a:p>
            <a:r>
              <a:rPr lang="en-US"/>
              <a:t>bleeding that lasts more than 7 days</a:t>
            </a:r>
            <a:endParaRPr lang="en-US"/>
          </a:p>
          <a:p>
            <a:r>
              <a:rPr lang="en-US"/>
              <a:t>bleeding that occurs less than 21 days or later than 35 days from the last cycle</a:t>
            </a:r>
            <a:endParaRPr lang="en-US"/>
          </a:p>
          <a:p>
            <a:r>
              <a:rPr lang="en-US"/>
              <a:t>bleeding between periods</a:t>
            </a:r>
            <a:endParaRPr lang="en-US"/>
          </a:p>
          <a:p>
            <a:r>
              <a:rPr lang="en-US"/>
              <a:t>Other common symptoms that can occur with DUB are:</a:t>
            </a:r>
            <a:endParaRPr lang="en-US"/>
          </a:p>
          <a:p>
            <a:r>
              <a:rPr lang="en-US"/>
              <a:t>bloating</a:t>
            </a:r>
            <a:endParaRPr lang="en-US"/>
          </a:p>
          <a:p>
            <a:r>
              <a:rPr lang="en-US"/>
              <a:t>pelvic pain or pressure</a:t>
            </a:r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Gear Drives">
  <a:themeElements>
    <a:clrScheme name="Gear Drives 13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5F5F5F"/>
      </a:accent1>
      <a:accent2>
        <a:srgbClr val="969696"/>
      </a:accent2>
      <a:accent3>
        <a:srgbClr val="FFFFFF"/>
      </a:accent3>
      <a:accent4>
        <a:srgbClr val="000000"/>
      </a:accent4>
      <a:accent5>
        <a:srgbClr val="B6B6B6"/>
      </a:accent5>
      <a:accent6>
        <a:srgbClr val="878787"/>
      </a:accent6>
      <a:hlink>
        <a:srgbClr val="CC3300"/>
      </a:hlink>
      <a:folHlink>
        <a:srgbClr val="996600"/>
      </a:folHlink>
    </a:clrScheme>
    <a:fontScheme name="Gear Drives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lnDef>
  </a:objectDefaults>
  <a:extraClrSchemeLst>
    <a:extraClrScheme>
      <a:clrScheme name="Gear Driv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ar Driv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ar Driv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ar Drive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ar Drive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ar Drive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ar Drive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ar Drive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ar Drive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ar Drive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ar Drive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ar Drive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ar Drives 13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5F5F5F"/>
        </a:accent1>
        <a:accent2>
          <a:srgbClr val="969696"/>
        </a:accent2>
        <a:accent3>
          <a:srgbClr val="FFFFFF"/>
        </a:accent3>
        <a:accent4>
          <a:srgbClr val="000000"/>
        </a:accent4>
        <a:accent5>
          <a:srgbClr val="B6B6B6"/>
        </a:accent5>
        <a:accent6>
          <a:srgbClr val="878787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7793</Words>
  <Application>WPS Presentation</Application>
  <PresentationFormat>Widescreen</PresentationFormat>
  <Paragraphs>173</Paragraphs>
  <Slides>28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28</vt:i4>
      </vt:variant>
    </vt:vector>
  </HeadingPairs>
  <TitlesOfParts>
    <vt:vector size="35" baseType="lpstr">
      <vt:lpstr>Arial</vt:lpstr>
      <vt:lpstr>SimSun</vt:lpstr>
      <vt:lpstr>Wingdings</vt:lpstr>
      <vt:lpstr>Microsoft YaHei</vt:lpstr>
      <vt:lpstr>Arial Unicode MS</vt:lpstr>
      <vt:lpstr>Calibri</vt:lpstr>
      <vt:lpstr>Gear Drives</vt:lpstr>
      <vt:lpstr>Perdarahan Uterus Disfungsional</vt:lpstr>
      <vt:lpstr>FIGO’s Classification</vt:lpstr>
      <vt:lpstr>Definisi</vt:lpstr>
      <vt:lpstr>Epidemiologi</vt:lpstr>
      <vt:lpstr>Faktor Resiko</vt:lpstr>
      <vt:lpstr>PowerPoint 演示文稿</vt:lpstr>
      <vt:lpstr>Patofisiologi</vt:lpstr>
      <vt:lpstr>Gambaran Klinis</vt:lpstr>
      <vt:lpstr>Gejala Klinis</vt:lpstr>
      <vt:lpstr>PowerPoint 演示文稿</vt:lpstr>
      <vt:lpstr>PowerPoint 演示文稿</vt:lpstr>
      <vt:lpstr>PowerPoint 演示文稿</vt:lpstr>
      <vt:lpstr>Diagnosis</vt:lpstr>
      <vt:lpstr>PowerPoint 演示文稿</vt:lpstr>
      <vt:lpstr>PowerPoint 演示文稿</vt:lpstr>
      <vt:lpstr>Px Penunjang</vt:lpstr>
      <vt:lpstr>PowerPoint 演示文稿</vt:lpstr>
      <vt:lpstr>Penanganan PUD</vt:lpstr>
      <vt:lpstr>PowerPoint 演示文稿</vt:lpstr>
      <vt:lpstr>PowerPoint 演示文稿</vt:lpstr>
      <vt:lpstr>PowerPoint 演示文稿</vt:lpstr>
      <vt:lpstr>PowerPoint 演示文稿</vt:lpstr>
      <vt:lpstr>Tatalaksana PUD</vt:lpstr>
      <vt:lpstr>PowerPoint 演示文稿</vt:lpstr>
      <vt:lpstr>Hysteroscopy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Perdarahan Uterus Disfungsional</dc:title>
  <dc:creator/>
  <cp:lastModifiedBy>rarar</cp:lastModifiedBy>
  <cp:revision>5</cp:revision>
  <dcterms:created xsi:type="dcterms:W3CDTF">2021-04-13T11:42:00Z</dcterms:created>
  <dcterms:modified xsi:type="dcterms:W3CDTF">2021-04-15T01:18:20Z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1033-11.2.0.10078</vt:lpwstr>
  </property>
</Properties>
</file>