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7" r:id="rId4"/>
    <p:sldId id="259" r:id="rId5"/>
    <p:sldId id="260" r:id="rId6"/>
    <p:sldId id="258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49F5F-BA24-44EA-8D56-D32127853DCF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B7469-9ACB-4FF0-B7C7-A1B3CAB464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5162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Anovulatory uterine bleeding :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ireguler</a:t>
            </a:r>
            <a:r>
              <a:rPr lang="en-US" dirty="0"/>
              <a:t> yang </a:t>
            </a:r>
            <a:r>
              <a:rPr lang="en-US" dirty="0" err="1"/>
              <a:t>berasosiasi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anovulasi</a:t>
            </a:r>
            <a:r>
              <a:rPr lang="en-US" dirty="0"/>
              <a:t> (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ovulasi</a:t>
            </a:r>
            <a:r>
              <a:rPr lang="en-US" dirty="0"/>
              <a:t>)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lesi</a:t>
            </a:r>
            <a:r>
              <a:rPr lang="en-US" dirty="0"/>
              <a:t> </a:t>
            </a:r>
            <a:r>
              <a:rPr lang="en-US" dirty="0" err="1"/>
              <a:t>anatomi</a:t>
            </a:r>
            <a:r>
              <a:rPr lang="en-US" dirty="0"/>
              <a:t> uterus. Abnormal uterine bleeding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disfungsi</a:t>
            </a:r>
            <a:r>
              <a:rPr lang="en-US" dirty="0"/>
              <a:t> </a:t>
            </a:r>
            <a:r>
              <a:rPr lang="en-US" dirty="0" err="1"/>
              <a:t>ovulasi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B7469-9ACB-4FF0-B7C7-A1B3CAB46427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9621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traneksamat</a:t>
            </a:r>
            <a:r>
              <a:rPr lang="en-US" dirty="0"/>
              <a:t> : inhibitor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aktivasi</a:t>
            </a:r>
            <a:r>
              <a:rPr lang="en-US" dirty="0"/>
              <a:t> plasminogen.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pembekuan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koagulasi</a:t>
            </a:r>
            <a:r>
              <a:rPr lang="en-US" dirty="0"/>
              <a:t> PD yang </a:t>
            </a:r>
            <a:r>
              <a:rPr lang="en-US" dirty="0" err="1"/>
              <a:t>sehat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/</a:t>
            </a:r>
            <a:r>
              <a:rPr lang="en-US" dirty="0" err="1"/>
              <a:t>agregasi</a:t>
            </a:r>
            <a:r>
              <a:rPr lang="en-US" dirty="0"/>
              <a:t> platelet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fibrin.</a:t>
            </a:r>
          </a:p>
          <a:p>
            <a:pPr marL="171450" indent="-171450">
              <a:buFontTx/>
              <a:buChar char="-"/>
            </a:pPr>
            <a:r>
              <a:rPr lang="en-US" dirty="0"/>
              <a:t>NSAID : </a:t>
            </a:r>
            <a:r>
              <a:rPr lang="en-US" dirty="0" err="1"/>
              <a:t>menghambat</a:t>
            </a:r>
            <a:r>
              <a:rPr lang="en-US" dirty="0"/>
              <a:t> COX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prostaglandin. Prostaglandin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vasodilatasi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PUA</a:t>
            </a:r>
          </a:p>
          <a:p>
            <a:pPr marL="171450" indent="-171450">
              <a:buFontTx/>
              <a:buChar char="-"/>
            </a:pPr>
            <a:r>
              <a:rPr lang="en-US" dirty="0" err="1">
                <a:sym typeface="Wingdings" panose="05000000000000000000" pitchFamily="2" charset="2"/>
              </a:rPr>
              <a:t>Doksisiklin</a:t>
            </a:r>
            <a:r>
              <a:rPr lang="en-US" dirty="0">
                <a:sym typeface="Wingdings" panose="05000000000000000000" pitchFamily="2" charset="2"/>
              </a:rPr>
              <a:t> : PUA </a:t>
            </a:r>
            <a:r>
              <a:rPr lang="en-US" dirty="0" err="1">
                <a:sym typeface="Wingdings" panose="05000000000000000000" pitchFamily="2" charset="2"/>
              </a:rPr>
              <a:t>dikaitkan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up-</a:t>
            </a:r>
            <a:r>
              <a:rPr lang="en-US" dirty="0" err="1">
                <a:sym typeface="Wingdings" panose="05000000000000000000" pitchFamily="2" charset="2"/>
              </a:rPr>
              <a:t>regulasi</a:t>
            </a:r>
            <a:r>
              <a:rPr lang="en-US" dirty="0">
                <a:sym typeface="Wingdings" panose="05000000000000000000" pitchFamily="2" charset="2"/>
              </a:rPr>
              <a:t> MMP. </a:t>
            </a:r>
            <a:r>
              <a:rPr lang="en-US" dirty="0" err="1">
                <a:sym typeface="Wingdings" panose="05000000000000000000" pitchFamily="2" charset="2"/>
              </a:rPr>
              <a:t>Biasanya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PUA </a:t>
            </a:r>
            <a:r>
              <a:rPr lang="en-US" dirty="0" err="1">
                <a:sym typeface="Wingdings" panose="05000000000000000000" pitchFamily="2" charset="2"/>
              </a:rPr>
              <a:t>disebabkan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penggunaan</a:t>
            </a:r>
            <a:r>
              <a:rPr lang="en-US" dirty="0">
                <a:sym typeface="Wingdings" panose="05000000000000000000" pitchFamily="2" charset="2"/>
              </a:rPr>
              <a:t> OCP </a:t>
            </a:r>
            <a:r>
              <a:rPr lang="en-US" dirty="0" err="1">
                <a:sym typeface="Wingdings" panose="05000000000000000000" pitchFamily="2" charset="2"/>
              </a:rPr>
              <a:t>jangka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panjang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B7469-9ACB-4FF0-B7C7-A1B3CAB46427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183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Kontrasepsi</a:t>
            </a:r>
            <a:r>
              <a:rPr lang="en-US" dirty="0"/>
              <a:t> oral : </a:t>
            </a:r>
            <a:r>
              <a:rPr lang="en-US" dirty="0" err="1"/>
              <a:t>menekan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endometrium,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diprediksi</a:t>
            </a:r>
            <a:r>
              <a:rPr lang="en-US" dirty="0"/>
              <a:t>,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menstruasi</a:t>
            </a:r>
            <a:r>
              <a:rPr lang="en-US" dirty="0"/>
              <a:t>, dan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anemia </a:t>
            </a:r>
            <a:r>
              <a:rPr lang="en-US" dirty="0" err="1"/>
              <a:t>defisiensi</a:t>
            </a:r>
            <a:r>
              <a:rPr lang="en-US" dirty="0"/>
              <a:t> </a:t>
            </a:r>
            <a:r>
              <a:rPr lang="en-US" dirty="0" err="1"/>
              <a:t>besi</a:t>
            </a:r>
            <a:r>
              <a:rPr lang="en-US" dirty="0"/>
              <a:t>. OCP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kombinasi</a:t>
            </a:r>
            <a:r>
              <a:rPr lang="en-US" dirty="0">
                <a:sym typeface="Wingdings" panose="05000000000000000000" pitchFamily="2" charset="2"/>
              </a:rPr>
              <a:t> estrogen dan </a:t>
            </a:r>
            <a:r>
              <a:rPr lang="en-US" dirty="0" err="1">
                <a:sym typeface="Wingdings" panose="05000000000000000000" pitchFamily="2" charset="2"/>
              </a:rPr>
              <a:t>progesteron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sintetik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ID" dirty="0" err="1"/>
              <a:t>Estrogen</a:t>
            </a:r>
            <a:r>
              <a:rPr lang="en-ID" dirty="0"/>
              <a:t> :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progestin (</a:t>
            </a:r>
            <a:r>
              <a:rPr lang="en-ID" dirty="0" err="1"/>
              <a:t>menginduksi</a:t>
            </a:r>
            <a:r>
              <a:rPr lang="en-ID" dirty="0"/>
              <a:t> </a:t>
            </a:r>
            <a:r>
              <a:rPr lang="en-ID" dirty="0" err="1"/>
              <a:t>pembentukan</a:t>
            </a:r>
            <a:r>
              <a:rPr lang="en-ID" dirty="0"/>
              <a:t> </a:t>
            </a:r>
            <a:r>
              <a:rPr lang="en-ID" dirty="0" err="1"/>
              <a:t>reseptor</a:t>
            </a:r>
            <a:r>
              <a:rPr lang="en-ID" dirty="0"/>
              <a:t> </a:t>
            </a:r>
            <a:r>
              <a:rPr lang="en-ID" dirty="0" err="1"/>
              <a:t>progesteron</a:t>
            </a:r>
            <a:r>
              <a:rPr lang="en-ID" dirty="0"/>
              <a:t>). Kadar </a:t>
            </a:r>
            <a:r>
              <a:rPr lang="en-ID" dirty="0" err="1"/>
              <a:t>estrogen</a:t>
            </a:r>
            <a:r>
              <a:rPr lang="en-ID" dirty="0"/>
              <a:t> yang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memicu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endometrium yang </a:t>
            </a:r>
            <a:r>
              <a:rPr lang="en-ID" dirty="0" err="1"/>
              <a:t>cepat</a:t>
            </a:r>
            <a:r>
              <a:rPr lang="en-ID" dirty="0"/>
              <a:t> dan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menghentikan</a:t>
            </a:r>
            <a:r>
              <a:rPr lang="en-ID" dirty="0"/>
              <a:t> </a:t>
            </a:r>
            <a:r>
              <a:rPr lang="en-ID" dirty="0" err="1"/>
              <a:t>pendarahan</a:t>
            </a:r>
            <a:r>
              <a:rPr lang="en-ID" dirty="0"/>
              <a:t> </a:t>
            </a:r>
            <a:r>
              <a:rPr lang="en-ID" dirty="0" err="1"/>
              <a:t>hebat</a:t>
            </a:r>
            <a:r>
              <a:rPr lang="en-ID" dirty="0"/>
              <a:t> </a:t>
            </a:r>
            <a:r>
              <a:rPr lang="en-ID" dirty="0" err="1"/>
              <a:t>mendadak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permukaan</a:t>
            </a:r>
            <a:r>
              <a:rPr lang="en-ID" dirty="0"/>
              <a:t> </a:t>
            </a:r>
            <a:r>
              <a:rPr lang="en-ID" dirty="0" err="1"/>
              <a:t>rahim</a:t>
            </a:r>
            <a:r>
              <a:rPr lang="en-ID" dirty="0"/>
              <a:t>.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</a:t>
            </a:r>
            <a:r>
              <a:rPr lang="en-ID" dirty="0" err="1"/>
              <a:t>terkonjugasi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kontraindikasi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kanker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dan /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trombosis</a:t>
            </a:r>
            <a:r>
              <a:rPr lang="en-ID" dirty="0"/>
              <a:t>.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</a:t>
            </a:r>
            <a:r>
              <a:rPr lang="en-ID" dirty="0" err="1"/>
              <a:t>alamiah</a:t>
            </a:r>
            <a:endParaRPr lang="en-ID" dirty="0"/>
          </a:p>
          <a:p>
            <a:pPr marL="171450" indent="-171450">
              <a:buFontTx/>
              <a:buChar char="-"/>
            </a:pPr>
            <a:r>
              <a:rPr lang="en-ID" dirty="0"/>
              <a:t>Progestin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progesteron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sintetik</a:t>
            </a:r>
            <a:r>
              <a:rPr lang="en-ID" dirty="0">
                <a:sym typeface="Wingdings" panose="05000000000000000000" pitchFamily="2" charset="2"/>
              </a:rPr>
              <a:t>. </a:t>
            </a:r>
            <a:r>
              <a:rPr lang="en-ID" dirty="0" err="1">
                <a:sym typeface="Wingdings" panose="05000000000000000000" pitchFamily="2" charset="2"/>
              </a:rPr>
              <a:t>Menghambat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produksi</a:t>
            </a:r>
            <a:r>
              <a:rPr lang="en-ID" dirty="0">
                <a:sym typeface="Wingdings" panose="05000000000000000000" pitchFamily="2" charset="2"/>
              </a:rPr>
              <a:t> gonadotropin, </a:t>
            </a:r>
            <a:r>
              <a:rPr lang="en-ID" dirty="0" err="1">
                <a:sym typeface="Wingdings" panose="05000000000000000000" pitchFamily="2" charset="2"/>
              </a:rPr>
              <a:t>mengurangi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reseptor</a:t>
            </a:r>
            <a:r>
              <a:rPr lang="en-ID" dirty="0">
                <a:sym typeface="Wingdings" panose="05000000000000000000" pitchFamily="2" charset="2"/>
              </a:rPr>
              <a:t> inti </a:t>
            </a:r>
            <a:r>
              <a:rPr lang="en-ID" dirty="0" err="1">
                <a:sym typeface="Wingdings" panose="05000000000000000000" pitchFamily="2" charset="2"/>
              </a:rPr>
              <a:t>estrogen</a:t>
            </a:r>
            <a:r>
              <a:rPr lang="en-ID" dirty="0">
                <a:sym typeface="Wingdings" panose="05000000000000000000" pitchFamily="2" charset="2"/>
              </a:rPr>
              <a:t> dan </a:t>
            </a:r>
            <a:r>
              <a:rPr lang="en-ID" dirty="0" err="1">
                <a:sym typeface="Wingdings" panose="05000000000000000000" pitchFamily="2" charset="2"/>
              </a:rPr>
              <a:t>sintesis</a:t>
            </a:r>
            <a:r>
              <a:rPr lang="en-ID" dirty="0">
                <a:sym typeface="Wingdings" panose="05000000000000000000" pitchFamily="2" charset="2"/>
              </a:rPr>
              <a:t> DNA </a:t>
            </a:r>
            <a:r>
              <a:rPr lang="en-ID" dirty="0" err="1">
                <a:sym typeface="Wingdings" panose="05000000000000000000" pitchFamily="2" charset="2"/>
              </a:rPr>
              <a:t>dalam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sel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epitel</a:t>
            </a:r>
            <a:r>
              <a:rPr lang="en-ID" dirty="0">
                <a:sym typeface="Wingdings" panose="05000000000000000000" pitchFamily="2" charset="2"/>
              </a:rPr>
              <a:t> endometrium, dan </a:t>
            </a:r>
            <a:r>
              <a:rPr lang="en-ID" dirty="0" err="1">
                <a:sym typeface="Wingdings" panose="05000000000000000000" pitchFamily="2" charset="2"/>
              </a:rPr>
              <a:t>menginduksi</a:t>
            </a:r>
            <a:r>
              <a:rPr lang="en-ID" dirty="0">
                <a:sym typeface="Wingdings" panose="05000000000000000000" pitchFamily="2" charset="2"/>
              </a:rPr>
              <a:t> apoptosis </a:t>
            </a:r>
            <a:r>
              <a:rPr lang="en-ID" dirty="0" err="1">
                <a:sym typeface="Wingdings" panose="05000000000000000000" pitchFamily="2" charset="2"/>
              </a:rPr>
              <a:t>dependen</a:t>
            </a:r>
            <a:r>
              <a:rPr lang="en-ID" dirty="0">
                <a:sym typeface="Wingdings" panose="05000000000000000000" pitchFamily="2" charset="2"/>
              </a:rPr>
              <a:t> p53 pada </a:t>
            </a:r>
            <a:r>
              <a:rPr lang="en-ID" dirty="0" err="1">
                <a:sym typeface="Wingdings" panose="05000000000000000000" pitchFamily="2" charset="2"/>
              </a:rPr>
              <a:t>jalur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sel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kanker</a:t>
            </a:r>
            <a:r>
              <a:rPr lang="en-ID" dirty="0">
                <a:sym typeface="Wingdings" panose="05000000000000000000" pitchFamily="2" charset="2"/>
              </a:rPr>
              <a:t>.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B7469-9ACB-4FF0-B7C7-A1B3CAB46427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102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Kontraindikasi</a:t>
            </a:r>
            <a:r>
              <a:rPr lang="en-US" dirty="0"/>
              <a:t> : ca </a:t>
            </a:r>
            <a:r>
              <a:rPr lang="en-US" dirty="0" err="1"/>
              <a:t>payudara</a:t>
            </a:r>
            <a:r>
              <a:rPr lang="en-US" dirty="0"/>
              <a:t>, ca endometrium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B7469-9ACB-4FF0-B7C7-A1B3CAB46427}" type="slidenum">
              <a:rPr lang="en-ID" smtClean="0"/>
              <a:t>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9008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perdarahan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berhenti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setelah</a:t>
            </a:r>
            <a:r>
              <a:rPr lang="en-US" dirty="0">
                <a:sym typeface="Wingdings" panose="05000000000000000000" pitchFamily="2" charset="2"/>
              </a:rPr>
              <a:t> 3 </a:t>
            </a:r>
            <a:r>
              <a:rPr lang="en-US" dirty="0" err="1">
                <a:sym typeface="Wingdings" panose="05000000000000000000" pitchFamily="2" charset="2"/>
              </a:rPr>
              <a:t>siklus</a:t>
            </a:r>
            <a:r>
              <a:rPr lang="en-US" dirty="0">
                <a:sym typeface="Wingdings" panose="05000000000000000000" pitchFamily="2" charset="2"/>
              </a:rPr>
              <a:t>. Hal </a:t>
            </a:r>
            <a:r>
              <a:rPr lang="en-US" dirty="0" err="1">
                <a:sym typeface="Wingdings" panose="05000000000000000000" pitchFamily="2" charset="2"/>
              </a:rPr>
              <a:t>ini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membantu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mengurangi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penghentian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terapi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B7469-9ACB-4FF0-B7C7-A1B3CAB46427}" type="slidenum">
              <a:rPr lang="en-ID" smtClean="0"/>
              <a:t>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1733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436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958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40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682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410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336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071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525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656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783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533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ECF1BC6E-C269-4034-8392-B791EC83EF27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C991997-7647-49D4-BB76-17EA481054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4536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boss.com/us/knowledge/The_menstrual_cycle_and_menstrual_cycle_abnormalities" TargetMode="External"/><Relationship Id="rId2" Type="http://schemas.openxmlformats.org/officeDocument/2006/relationships/hyperlink" Target="https://emedicine.medscape.com/article/257007-treatment#d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102E-783D-47C3-A245-3218CD99F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191625" cy="2387600"/>
          </a:xfrm>
        </p:spPr>
        <p:txBody>
          <a:bodyPr/>
          <a:lstStyle/>
          <a:p>
            <a:r>
              <a:rPr lang="en-US" dirty="0"/>
              <a:t>Tata </a:t>
            </a:r>
            <a:r>
              <a:rPr lang="en-US" dirty="0" err="1"/>
              <a:t>Laksana</a:t>
            </a: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Uterus Abnormal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97366-7380-47D6-B6D8-F99A9D2BC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Oleh : Ravena Hasna H</a:t>
            </a:r>
          </a:p>
          <a:p>
            <a:r>
              <a:rPr lang="en-US" dirty="0"/>
              <a:t>1810211097</a:t>
            </a:r>
          </a:p>
          <a:p>
            <a:r>
              <a:rPr lang="en-US" dirty="0"/>
              <a:t>Tutorial E-1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2000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6BFB-3532-4B45-B021-879EA944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SUMBER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E6150-9CB6-47DB-A5A4-CAD20A72F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Beckmann and Ling’s Obstetric and Gynecology 8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  <a:p>
            <a:pPr marL="0" indent="0">
              <a:buNone/>
            </a:pPr>
            <a:r>
              <a:rPr lang="en-US" dirty="0" err="1"/>
              <a:t>Konsensus</a:t>
            </a:r>
            <a:r>
              <a:rPr lang="en-US" dirty="0"/>
              <a:t> </a:t>
            </a:r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Uterus Abnormal POGI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https://emedicine.medscape.com/article/257007-treatment#d1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The menstrual cycle and menstrual cycle abnormalities - AMBOSS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8393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F5237-215F-4853-9CC3-D958AD2B2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78906"/>
            <a:ext cx="10515600" cy="1500187"/>
          </a:xfrm>
        </p:spPr>
        <p:txBody>
          <a:bodyPr/>
          <a:lstStyle/>
          <a:p>
            <a:pPr algn="ctr"/>
            <a:r>
              <a:rPr lang="sv-SE" dirty="0"/>
              <a:t>Tujuan utama pengobatan pendarahan uterus abnormal adalah untuk memastikan peluruhan endometrium secara teratur dan regulasi akibat dari perdarahan uterus.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396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71368-60A0-49EF-AC9B-6C1E2D67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Farmakologi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3630C-78A4-49FC-BED3-F73414153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Terapi</a:t>
            </a:r>
            <a:r>
              <a:rPr lang="en-US" dirty="0"/>
              <a:t> non-hormonal</a:t>
            </a:r>
          </a:p>
          <a:p>
            <a:r>
              <a:rPr lang="en-US" dirty="0" err="1"/>
              <a:t>Terapi</a:t>
            </a:r>
            <a:r>
              <a:rPr lang="en-US" dirty="0"/>
              <a:t> hormonal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4709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217C3-E753-4EE3-B431-D57F5EB05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Terapi</a:t>
            </a:r>
            <a:r>
              <a:rPr lang="en-US" dirty="0"/>
              <a:t> Non-hormonal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A1ABA-E715-458E-B199-64EA8742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Terapi</a:t>
            </a:r>
            <a:r>
              <a:rPr lang="en-US" dirty="0"/>
              <a:t> non-hormonal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lini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PUA,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dan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.</a:t>
            </a:r>
            <a:endParaRPr lang="en-ID" dirty="0"/>
          </a:p>
          <a:p>
            <a:pPr>
              <a:buFont typeface="Wingdings" panose="05000000000000000000" pitchFamily="2" charset="2"/>
              <a:buChar char="ü"/>
            </a:pPr>
            <a:r>
              <a:rPr lang="en-ID" dirty="0"/>
              <a:t> </a:t>
            </a:r>
            <a:r>
              <a:rPr lang="en-ID" dirty="0" err="1"/>
              <a:t>Asam</a:t>
            </a:r>
            <a:r>
              <a:rPr lang="en-ID" dirty="0"/>
              <a:t> </a:t>
            </a:r>
            <a:r>
              <a:rPr lang="en-ID" dirty="0" err="1"/>
              <a:t>traneksamat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antifibrinolitik</a:t>
            </a:r>
            <a:r>
              <a:rPr lang="en-ID" dirty="0">
                <a:sym typeface="Wingdings" panose="05000000000000000000" pitchFamily="2" charset="2"/>
              </a:rPr>
              <a:t> (</a:t>
            </a:r>
            <a:r>
              <a:rPr lang="en-ID" dirty="0" err="1">
                <a:sym typeface="Wingdings" panose="05000000000000000000" pitchFamily="2" charset="2"/>
              </a:rPr>
              <a:t>dosis</a:t>
            </a:r>
            <a:r>
              <a:rPr lang="en-ID" dirty="0">
                <a:sym typeface="Wingdings" panose="05000000000000000000" pitchFamily="2" charset="2"/>
              </a:rPr>
              <a:t> : 2 x 500 mg tablet 3-4 kali/</a:t>
            </a:r>
            <a:r>
              <a:rPr lang="en-ID" dirty="0" err="1">
                <a:sym typeface="Wingdings" panose="05000000000000000000" pitchFamily="2" charset="2"/>
              </a:rPr>
              <a:t>hari</a:t>
            </a:r>
            <a:r>
              <a:rPr lang="en-ID" dirty="0">
                <a:sym typeface="Wingdings" panose="05000000000000000000" pitchFamily="2" charset="2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D" dirty="0">
                <a:sym typeface="Wingdings" panose="05000000000000000000" pitchFamily="2" charset="2"/>
              </a:rPr>
              <a:t> NSAID  </a:t>
            </a:r>
            <a:r>
              <a:rPr lang="en-ID" dirty="0" err="1">
                <a:sym typeface="Wingdings" panose="05000000000000000000" pitchFamily="2" charset="2"/>
              </a:rPr>
              <a:t>asam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mefenamat</a:t>
            </a:r>
            <a:r>
              <a:rPr lang="en-ID" dirty="0">
                <a:sym typeface="Wingdings" panose="05000000000000000000" pitchFamily="2" charset="2"/>
              </a:rPr>
              <a:t> (</a:t>
            </a:r>
            <a:r>
              <a:rPr lang="en-ID" dirty="0" err="1">
                <a:sym typeface="Wingdings" panose="05000000000000000000" pitchFamily="2" charset="2"/>
              </a:rPr>
              <a:t>dosis</a:t>
            </a:r>
            <a:r>
              <a:rPr lang="en-ID" dirty="0">
                <a:sym typeface="Wingdings" panose="05000000000000000000" pitchFamily="2" charset="2"/>
              </a:rPr>
              <a:t> : 500 mg 3 kali/</a:t>
            </a:r>
            <a:r>
              <a:rPr lang="en-ID" dirty="0" err="1">
                <a:sym typeface="Wingdings" panose="05000000000000000000" pitchFamily="2" charset="2"/>
              </a:rPr>
              <a:t>hari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selama</a:t>
            </a:r>
            <a:r>
              <a:rPr lang="en-ID" dirty="0">
                <a:sym typeface="Wingdings" panose="05000000000000000000" pitchFamily="2" charset="2"/>
              </a:rPr>
              <a:t> 5 </a:t>
            </a:r>
            <a:r>
              <a:rPr lang="en-ID" dirty="0" err="1">
                <a:sym typeface="Wingdings" panose="05000000000000000000" pitchFamily="2" charset="2"/>
              </a:rPr>
              <a:t>hari</a:t>
            </a:r>
            <a:r>
              <a:rPr lang="en-ID" dirty="0">
                <a:sym typeface="Wingdings" panose="05000000000000000000" pitchFamily="2" charset="2"/>
              </a:rPr>
              <a:t>) dan naproxen (250-275 mg)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Doksisiklin</a:t>
            </a:r>
            <a:r>
              <a:rPr lang="en-ID" dirty="0">
                <a:sym typeface="Wingdings" panose="05000000000000000000" pitchFamily="2" charset="2"/>
              </a:rPr>
              <a:t>  </a:t>
            </a:r>
            <a:r>
              <a:rPr lang="en-ID" dirty="0" err="1">
                <a:sym typeface="Wingdings" panose="05000000000000000000" pitchFamily="2" charset="2"/>
              </a:rPr>
              <a:t>penghambat</a:t>
            </a:r>
            <a:r>
              <a:rPr lang="en-ID" dirty="0">
                <a:sym typeface="Wingdings" panose="05000000000000000000" pitchFamily="2" charset="2"/>
              </a:rPr>
              <a:t> MMP (</a:t>
            </a:r>
            <a:r>
              <a:rPr lang="en-ID" dirty="0" err="1">
                <a:sym typeface="Wingdings" panose="05000000000000000000" pitchFamily="2" charset="2"/>
              </a:rPr>
              <a:t>dosis</a:t>
            </a:r>
            <a:r>
              <a:rPr lang="en-ID" dirty="0">
                <a:sym typeface="Wingdings" panose="05000000000000000000" pitchFamily="2" charset="2"/>
              </a:rPr>
              <a:t> : 20-40 mg/</a:t>
            </a:r>
            <a:r>
              <a:rPr lang="en-ID" dirty="0" err="1">
                <a:sym typeface="Wingdings" panose="05000000000000000000" pitchFamily="2" charset="2"/>
              </a:rPr>
              <a:t>hari</a:t>
            </a:r>
            <a:r>
              <a:rPr lang="en-ID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05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632F-70A3-4056-8929-43F56F01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Terapi</a:t>
            </a:r>
            <a:r>
              <a:rPr lang="en-US" dirty="0"/>
              <a:t> Hormonal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F62BE-C944-4801-B50B-9C24CFB3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Progestin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medroksi</a:t>
            </a:r>
            <a:r>
              <a:rPr lang="en-US" dirty="0">
                <a:sym typeface="Wingdings" panose="05000000000000000000" pitchFamily="2" charset="2"/>
              </a:rPr>
              <a:t> progesterone </a:t>
            </a:r>
            <a:r>
              <a:rPr lang="en-US" dirty="0" err="1">
                <a:sym typeface="Wingdings" panose="05000000000000000000" pitchFamily="2" charset="2"/>
              </a:rPr>
              <a:t>asetat</a:t>
            </a:r>
            <a:r>
              <a:rPr lang="en-US" dirty="0">
                <a:sym typeface="Wingdings" panose="05000000000000000000" pitchFamily="2" charset="2"/>
              </a:rPr>
              <a:t> (p.o. </a:t>
            </a:r>
            <a:r>
              <a:rPr lang="en-US" dirty="0" err="1">
                <a:sym typeface="Wingdings" panose="05000000000000000000" pitchFamily="2" charset="2"/>
              </a:rPr>
              <a:t>selama</a:t>
            </a:r>
            <a:r>
              <a:rPr lang="en-US" dirty="0">
                <a:sym typeface="Wingdings" panose="05000000000000000000" pitchFamily="2" charset="2"/>
              </a:rPr>
              <a:t> 10 </a:t>
            </a:r>
            <a:r>
              <a:rPr lang="en-US" dirty="0" err="1">
                <a:sym typeface="Wingdings" panose="05000000000000000000" pitchFamily="2" charset="2"/>
              </a:rPr>
              <a:t>hari</a:t>
            </a:r>
            <a:r>
              <a:rPr lang="en-US" dirty="0">
                <a:sym typeface="Wingdings" panose="05000000000000000000" pitchFamily="2" charset="2"/>
              </a:rPr>
              <a:t>. </a:t>
            </a:r>
            <a:r>
              <a:rPr lang="en-US" dirty="0" err="1">
                <a:sym typeface="Wingdings" panose="05000000000000000000" pitchFamily="2" charset="2"/>
              </a:rPr>
              <a:t>Dosis</a:t>
            </a:r>
            <a:r>
              <a:rPr lang="en-US" dirty="0">
                <a:sym typeface="Wingdings" panose="05000000000000000000" pitchFamily="2" charset="2"/>
              </a:rPr>
              <a:t> : 250 mg/</a:t>
            </a:r>
            <a:r>
              <a:rPr lang="en-US" dirty="0" err="1">
                <a:sym typeface="Wingdings" panose="05000000000000000000" pitchFamily="2" charset="2"/>
              </a:rPr>
              <a:t>hari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r>
              <a:rPr lang="en-US" dirty="0">
                <a:sym typeface="Wingdings" panose="05000000000000000000" pitchFamily="2" charset="2"/>
              </a:rPr>
              <a:t>Estrogen </a:t>
            </a:r>
            <a:r>
              <a:rPr lang="en-US" dirty="0" err="1">
                <a:sym typeface="Wingdings" panose="05000000000000000000" pitchFamily="2" charset="2"/>
              </a:rPr>
              <a:t>dosis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tinggi</a:t>
            </a:r>
            <a:r>
              <a:rPr lang="en-US" dirty="0">
                <a:sym typeface="Wingdings" panose="05000000000000000000" pitchFamily="2" charset="2"/>
              </a:rPr>
              <a:t>  estrogen </a:t>
            </a:r>
            <a:r>
              <a:rPr lang="en-US" dirty="0" err="1">
                <a:sym typeface="Wingdings" panose="05000000000000000000" pitchFamily="2" charset="2"/>
              </a:rPr>
              <a:t>konjugasi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17 </a:t>
            </a:r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β estradiol (2 mg tablet </a:t>
            </a:r>
            <a:r>
              <a:rPr lang="en-US" dirty="0" err="1">
                <a:latin typeface="Century Gothic" panose="020B0502020202020204" pitchFamily="34" charset="0"/>
                <a:sym typeface="Wingdings" panose="05000000000000000000" pitchFamily="2" charset="2"/>
              </a:rPr>
              <a:t>setiap</a:t>
            </a:r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 6 jam/</a:t>
            </a:r>
            <a:r>
              <a:rPr lang="en-US" dirty="0" err="1">
                <a:latin typeface="Century Gothic" panose="020B0502020202020204" pitchFamily="34" charset="0"/>
                <a:sym typeface="Wingdings" panose="05000000000000000000" pitchFamily="2" charset="2"/>
              </a:rPr>
              <a:t>hari</a:t>
            </a:r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ID" dirty="0" err="1"/>
              <a:t>Kontrasepsi</a:t>
            </a:r>
            <a:r>
              <a:rPr lang="en-ID" dirty="0"/>
              <a:t> oral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kombinasi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estrogen</a:t>
            </a:r>
            <a:r>
              <a:rPr lang="en-ID" dirty="0">
                <a:sym typeface="Wingdings" panose="05000000000000000000" pitchFamily="2" charset="2"/>
              </a:rPr>
              <a:t>-progestin (</a:t>
            </a:r>
            <a:r>
              <a:rPr lang="en-ID" dirty="0" err="1">
                <a:sym typeface="Wingdings" panose="05000000000000000000" pitchFamily="2" charset="2"/>
              </a:rPr>
              <a:t>etinil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estradiol</a:t>
            </a:r>
            <a:r>
              <a:rPr lang="en-ID" dirty="0">
                <a:sym typeface="Wingdings" panose="05000000000000000000" pitchFamily="2" charset="2"/>
              </a:rPr>
              <a:t> 30 mcg + levonorgestrel 150 mcg : 3 kali/</a:t>
            </a:r>
            <a:r>
              <a:rPr lang="en-ID" dirty="0" err="1">
                <a:sym typeface="Wingdings" panose="05000000000000000000" pitchFamily="2" charset="2"/>
              </a:rPr>
              <a:t>hari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selama</a:t>
            </a:r>
            <a:r>
              <a:rPr lang="en-ID" dirty="0">
                <a:sym typeface="Wingdings" panose="05000000000000000000" pitchFamily="2" charset="2"/>
              </a:rPr>
              <a:t> 1 </a:t>
            </a:r>
            <a:r>
              <a:rPr lang="en-ID" dirty="0" err="1">
                <a:sym typeface="Wingdings" panose="05000000000000000000" pitchFamily="2" charset="2"/>
              </a:rPr>
              <a:t>minggu</a:t>
            </a:r>
            <a:r>
              <a:rPr lang="en-ID" dirty="0"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101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2E57-CE4C-4572-B534-FDB7C4D17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Non-</a:t>
            </a:r>
            <a:r>
              <a:rPr lang="en-US" dirty="0" err="1"/>
              <a:t>farmakologi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D5EFD-A16C-418C-A3EC-79770DC9D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Pembedahan</a:t>
            </a:r>
            <a:endParaRPr lang="en-US" dirty="0"/>
          </a:p>
          <a:p>
            <a:r>
              <a:rPr lang="en-US" dirty="0" err="1"/>
              <a:t>Konseling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0455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E5C33-52EB-4013-AB49-8C3F6D0E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Pembedahan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99486-0228-4C75-B651-D5E0EC6CE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Indikasi</a:t>
            </a:r>
            <a:r>
              <a:rPr lang="en-US" dirty="0"/>
              <a:t>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/</a:t>
            </a:r>
            <a:r>
              <a:rPr lang="en-US" dirty="0" err="1"/>
              <a:t>hemodinamik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stabil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responsif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hormonal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Kontraindikasi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hormonal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r>
              <a:rPr lang="en-US" dirty="0"/>
              <a:t> </a:t>
            </a:r>
            <a:r>
              <a:rPr lang="en-US" dirty="0" err="1"/>
              <a:t>mebutuhkan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pembedahan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0762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633FA-BBF3-4E4E-B74C-636F48395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Pembedahan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90645-B5C8-44D3-92F3-809712D3E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450"/>
            <a:ext cx="10515600" cy="429895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Dilatation &amp; Curettage </a:t>
            </a:r>
            <a:r>
              <a:rPr lang="en-US" dirty="0"/>
              <a:t>(D&amp;C)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diagnostik</a:t>
            </a:r>
            <a:r>
              <a:rPr lang="en-US" dirty="0">
                <a:sym typeface="Wingdings" panose="05000000000000000000" pitchFamily="2" charset="2"/>
              </a:rPr>
              <a:t> dan </a:t>
            </a:r>
            <a:r>
              <a:rPr lang="en-US" dirty="0" err="1">
                <a:sym typeface="Wingdings" panose="05000000000000000000" pitchFamily="2" charset="2"/>
              </a:rPr>
              <a:t>terapeutik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biopsi</a:t>
            </a:r>
            <a:r>
              <a:rPr lang="en-US" dirty="0">
                <a:sym typeface="Wingdings" panose="05000000000000000000" pitchFamily="2" charset="2"/>
              </a:rPr>
              <a:t>; </a:t>
            </a:r>
            <a:r>
              <a:rPr lang="en-US" dirty="0" err="1">
                <a:sym typeface="Wingdings" panose="05000000000000000000" pitchFamily="2" charset="2"/>
              </a:rPr>
              <a:t>bersama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histeroskopi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terapi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polip</a:t>
            </a:r>
            <a:r>
              <a:rPr lang="en-US" dirty="0">
                <a:sym typeface="Wingdings" panose="05000000000000000000" pitchFamily="2" charset="2"/>
              </a:rPr>
              <a:t> endometrium)</a:t>
            </a:r>
          </a:p>
          <a:p>
            <a:r>
              <a:rPr lang="en-US" dirty="0" err="1">
                <a:sym typeface="Wingdings" panose="05000000000000000000" pitchFamily="2" charset="2"/>
              </a:rPr>
              <a:t>Ablasi</a:t>
            </a:r>
            <a:r>
              <a:rPr lang="en-US" dirty="0">
                <a:sym typeface="Wingdings" panose="05000000000000000000" pitchFamily="2" charset="2"/>
              </a:rPr>
              <a:t> endometrium  </a:t>
            </a:r>
            <a:r>
              <a:rPr lang="en-US" dirty="0" err="1">
                <a:sym typeface="Wingdings" panose="05000000000000000000" pitchFamily="2" charset="2"/>
              </a:rPr>
              <a:t>menghancurkan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lapisan</a:t>
            </a:r>
            <a:r>
              <a:rPr lang="en-US" dirty="0">
                <a:sym typeface="Wingdings" panose="05000000000000000000" pitchFamily="2" charset="2"/>
              </a:rPr>
              <a:t> tipis endometrium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suhu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ekstrem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energi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radiofrekuensi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Histerektomi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indikasi</a:t>
            </a:r>
            <a:r>
              <a:rPr lang="en-US" dirty="0">
                <a:sym typeface="Wingdings" panose="05000000000000000000" pitchFamily="2" charset="2"/>
              </a:rPr>
              <a:t> :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respon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pengobatan</a:t>
            </a:r>
            <a:r>
              <a:rPr lang="en-US" dirty="0">
                <a:sym typeface="Wingdings" panose="05000000000000000000" pitchFamily="2" charset="2"/>
              </a:rPr>
              <a:t> lain,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lagi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menginginkan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fertilitas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mengalami</a:t>
            </a:r>
            <a:r>
              <a:rPr lang="en-US" dirty="0">
                <a:sym typeface="Wingdings" panose="05000000000000000000" pitchFamily="2" charset="2"/>
              </a:rPr>
              <a:t> anemia </a:t>
            </a:r>
            <a:r>
              <a:rPr lang="en-US" dirty="0" err="1">
                <a:sym typeface="Wingdings" panose="05000000000000000000" pitchFamily="2" charset="2"/>
              </a:rPr>
              <a:t>simtomatik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216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ACD47-0B23-40E4-B05B-825EA8E8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Konseling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09EC9-826E-4F14-B6D9-B2457B989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8765"/>
            <a:ext cx="10515600" cy="122047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memberikan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pemahaman</a:t>
            </a:r>
            <a:r>
              <a:rPr lang="en-US" dirty="0">
                <a:sym typeface="Wingdings" panose="05000000000000000000" pitchFamily="2" charset="2"/>
              </a:rPr>
              <a:t> dan </a:t>
            </a:r>
            <a:r>
              <a:rPr lang="en-US" dirty="0" err="1">
                <a:sym typeface="Wingdings" panose="05000000000000000000" pitchFamily="2" charset="2"/>
              </a:rPr>
              <a:t>motivasi</a:t>
            </a:r>
            <a:r>
              <a:rPr lang="en-US" dirty="0">
                <a:sym typeface="Wingdings" panose="05000000000000000000" pitchFamily="2" charset="2"/>
              </a:rPr>
              <a:t> pada </a:t>
            </a:r>
            <a:r>
              <a:rPr lang="en-US" dirty="0" err="1">
                <a:sym typeface="Wingdings" panose="05000000000000000000" pitchFamily="2" charset="2"/>
              </a:rPr>
              <a:t>pasien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66118639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TM78075113[[fn=Blockprint]]</Template>
  <TotalTime>117</TotalTime>
  <Words>563</Words>
  <Application>Microsoft Office PowerPoint</Application>
  <PresentationFormat>Widescreen</PresentationFormat>
  <Paragraphs>51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Avenir Next LT Pro</vt:lpstr>
      <vt:lpstr>AvenirNext LT Pro Medium</vt:lpstr>
      <vt:lpstr>Calibri</vt:lpstr>
      <vt:lpstr>Century Gothic</vt:lpstr>
      <vt:lpstr>Wingdings</vt:lpstr>
      <vt:lpstr>BlockprintVTI</vt:lpstr>
      <vt:lpstr>Tata Laksana Pendarahan Uterus Abnormal</vt:lpstr>
      <vt:lpstr>PowerPoint Presentation</vt:lpstr>
      <vt:lpstr>1. Farmakologi</vt:lpstr>
      <vt:lpstr>Terapi Non-hormonal</vt:lpstr>
      <vt:lpstr>Terapi Hormonal</vt:lpstr>
      <vt:lpstr>2. Non-farmakologi</vt:lpstr>
      <vt:lpstr>Pembedahan</vt:lpstr>
      <vt:lpstr>Pembedahan</vt:lpstr>
      <vt:lpstr>Konseling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 Laksana Perdarahan Uterus Abnormal</dc:title>
  <dc:creator>Ravena Hasna Haniyah</dc:creator>
  <cp:lastModifiedBy>Ravena Hasna Haniyah</cp:lastModifiedBy>
  <cp:revision>12</cp:revision>
  <dcterms:created xsi:type="dcterms:W3CDTF">2021-04-15T00:16:02Z</dcterms:created>
  <dcterms:modified xsi:type="dcterms:W3CDTF">2021-04-15T02:20:41Z</dcterms:modified>
</cp:coreProperties>
</file>