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7"/>
  </p:notesMasterIdLst>
  <p:sldIdLst>
    <p:sldId id="256" r:id="rId2"/>
    <p:sldId id="258" r:id="rId3"/>
    <p:sldId id="257" r:id="rId4"/>
    <p:sldId id="260" r:id="rId5"/>
    <p:sldId id="278" r:id="rId6"/>
    <p:sldId id="279" r:id="rId7"/>
    <p:sldId id="280" r:id="rId8"/>
    <p:sldId id="320" r:id="rId9"/>
    <p:sldId id="321" r:id="rId10"/>
    <p:sldId id="262" r:id="rId11"/>
    <p:sldId id="322" r:id="rId12"/>
    <p:sldId id="265" r:id="rId13"/>
    <p:sldId id="323" r:id="rId14"/>
    <p:sldId id="325" r:id="rId15"/>
    <p:sldId id="324" r:id="rId16"/>
    <p:sldId id="266" r:id="rId17"/>
    <p:sldId id="264" r:id="rId18"/>
    <p:sldId id="269" r:id="rId19"/>
    <p:sldId id="270" r:id="rId20"/>
    <p:sldId id="326" r:id="rId21"/>
    <p:sldId id="271" r:id="rId22"/>
    <p:sldId id="273" r:id="rId23"/>
    <p:sldId id="274"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722C4-322B-49BE-A499-F1E64F730032}" type="datetimeFigureOut">
              <a:rPr lang="id-ID" smtClean="0"/>
              <a:t>15/04/2021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87FE5-0C0F-445F-8603-B6211F68B45B}" type="slidenum">
              <a:rPr lang="id-ID" smtClean="0"/>
              <a:t>‹#›</a:t>
            </a:fld>
            <a:endParaRPr lang="id-ID"/>
          </a:p>
        </p:txBody>
      </p:sp>
    </p:spTree>
    <p:extLst>
      <p:ext uri="{BB962C8B-B14F-4D97-AF65-F5344CB8AC3E}">
        <p14:creationId xmlns:p14="http://schemas.microsoft.com/office/powerpoint/2010/main" val="41935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Organa genitalia feminina externa; dilihat dari kaudal. </a:t>
            </a:r>
            <a:r>
              <a:rPr lang="id-ID" sz="1200" b="0" i="0" u="none" strike="noStrike" kern="1200" baseline="0" dirty="0">
                <a:solidFill>
                  <a:schemeClr val="tx1"/>
                </a:solidFill>
                <a:latin typeface="+mn-lt"/>
                <a:ea typeface="+mn-ea"/>
                <a:cs typeface="+mn-cs"/>
              </a:rPr>
              <a:t>setelah pengangkatan Fascia tubuh dan struktur-struktur neurovaskular (ka) </a:t>
            </a:r>
            <a:r>
              <a:rPr lang="it-IT" sz="1200" b="0" i="0" u="none" strike="noStrike" kern="1200" baseline="0" dirty="0">
                <a:solidFill>
                  <a:schemeClr val="tx1"/>
                </a:solidFill>
                <a:latin typeface="+mn-lt"/>
                <a:ea typeface="+mn-ea"/>
                <a:cs typeface="+mn-cs"/>
              </a:rPr>
              <a:t>Labia majora pudendi dihilangkan pada ilustrasi ini</a:t>
            </a:r>
            <a:r>
              <a:rPr lang="id-ID" sz="1200" b="0" i="0" u="none" strike="noStrike" kern="1200" baseline="0" dirty="0">
                <a:solidFill>
                  <a:schemeClr val="tx1"/>
                </a:solidFill>
                <a:latin typeface="+mn-lt"/>
                <a:ea typeface="+mn-ea"/>
                <a:cs typeface="+mn-cs"/>
              </a:rPr>
              <a:t>.</a:t>
            </a:r>
            <a:endParaRPr lang="id-ID" dirty="0"/>
          </a:p>
        </p:txBody>
      </p:sp>
      <p:sp>
        <p:nvSpPr>
          <p:cNvPr id="4" name="Slide Number Placeholder 3"/>
          <p:cNvSpPr>
            <a:spLocks noGrp="1"/>
          </p:cNvSpPr>
          <p:nvPr>
            <p:ph type="sldNum" sz="quarter" idx="10"/>
          </p:nvPr>
        </p:nvSpPr>
        <p:spPr/>
        <p:txBody>
          <a:bodyPr/>
          <a:lstStyle/>
          <a:p>
            <a:fld id="{96887FE5-0C0F-445F-8603-B6211F68B45B}" type="slidenum">
              <a:rPr lang="id-ID" smtClean="0"/>
              <a:t>3</a:t>
            </a:fld>
            <a:endParaRPr lang="id-ID"/>
          </a:p>
        </p:txBody>
      </p:sp>
    </p:spTree>
    <p:extLst>
      <p:ext uri="{BB962C8B-B14F-4D97-AF65-F5344CB8AC3E}">
        <p14:creationId xmlns:p14="http://schemas.microsoft.com/office/powerpoint/2010/main" val="181981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Uterus, Ovarium, dan Tuba uterina, dengan duplikasi</a:t>
            </a:r>
            <a:r>
              <a:rPr lang="id-ID" sz="1200" b="0" i="0" u="none" strike="noStrike" kern="1200" baseline="0" dirty="0">
                <a:solidFill>
                  <a:schemeClr val="tx1"/>
                </a:solidFill>
                <a:latin typeface="+mn-lt"/>
                <a:ea typeface="+mn-ea"/>
                <a:cs typeface="+mn-cs"/>
              </a:rPr>
              <a:t> peritoneal; dilihat dari dorsal.</a:t>
            </a:r>
            <a:endParaRPr lang="id-ID" dirty="0"/>
          </a:p>
        </p:txBody>
      </p:sp>
      <p:sp>
        <p:nvSpPr>
          <p:cNvPr id="4" name="Slide Number Placeholder 3"/>
          <p:cNvSpPr>
            <a:spLocks noGrp="1"/>
          </p:cNvSpPr>
          <p:nvPr>
            <p:ph type="sldNum" sz="quarter" idx="10"/>
          </p:nvPr>
        </p:nvSpPr>
        <p:spPr/>
        <p:txBody>
          <a:bodyPr/>
          <a:lstStyle/>
          <a:p>
            <a:fld id="{96887FE5-0C0F-445F-8603-B6211F68B45B}" type="slidenum">
              <a:rPr lang="id-ID" smtClean="0"/>
              <a:t>10</a:t>
            </a:fld>
            <a:endParaRPr lang="id-ID"/>
          </a:p>
        </p:txBody>
      </p:sp>
    </p:spTree>
    <p:extLst>
      <p:ext uri="{BB962C8B-B14F-4D97-AF65-F5344CB8AC3E}">
        <p14:creationId xmlns:p14="http://schemas.microsoft.com/office/powerpoint/2010/main" val="107246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Uterus, Vagina, Ovarium dan Tuba uterina; potongan</a:t>
            </a:r>
            <a:r>
              <a:rPr lang="id-ID" sz="1200" b="0" i="0" u="none" strike="noStrike" kern="1200" baseline="0" dirty="0">
                <a:solidFill>
                  <a:schemeClr val="tx1"/>
                </a:solidFill>
                <a:latin typeface="+mn-lt"/>
                <a:ea typeface="+mn-ea"/>
                <a:cs typeface="+mn-cs"/>
              </a:rPr>
              <a:t> frontal; dilihat dari dorsal.</a:t>
            </a:r>
            <a:endParaRPr lang="id-ID" dirty="0"/>
          </a:p>
        </p:txBody>
      </p:sp>
      <p:sp>
        <p:nvSpPr>
          <p:cNvPr id="4" name="Slide Number Placeholder 3"/>
          <p:cNvSpPr>
            <a:spLocks noGrp="1"/>
          </p:cNvSpPr>
          <p:nvPr>
            <p:ph type="sldNum" sz="quarter" idx="10"/>
          </p:nvPr>
        </p:nvSpPr>
        <p:spPr/>
        <p:txBody>
          <a:bodyPr/>
          <a:lstStyle/>
          <a:p>
            <a:fld id="{96887FE5-0C0F-445F-8603-B6211F68B45B}" type="slidenum">
              <a:rPr lang="id-ID" smtClean="0"/>
              <a:t>12</a:t>
            </a:fld>
            <a:endParaRPr lang="id-ID"/>
          </a:p>
        </p:txBody>
      </p:sp>
    </p:spTree>
    <p:extLst>
      <p:ext uri="{BB962C8B-B14F-4D97-AF65-F5344CB8AC3E}">
        <p14:creationId xmlns:p14="http://schemas.microsoft.com/office/powerpoint/2010/main" val="276592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Uterus, Ovarium, dan Tuba uterina, dengan duplikasi</a:t>
            </a:r>
            <a:r>
              <a:rPr lang="id-ID" sz="1200" b="0" i="0" u="none" strike="noStrike" kern="1200" baseline="0" dirty="0">
                <a:solidFill>
                  <a:schemeClr val="tx1"/>
                </a:solidFill>
                <a:latin typeface="+mn-lt"/>
                <a:ea typeface="+mn-ea"/>
                <a:cs typeface="+mn-cs"/>
              </a:rPr>
              <a:t> peritoneal; dilihat dari dorsal.</a:t>
            </a:r>
            <a:endParaRPr lang="id-ID" dirty="0"/>
          </a:p>
        </p:txBody>
      </p:sp>
      <p:sp>
        <p:nvSpPr>
          <p:cNvPr id="4" name="Slide Number Placeholder 3"/>
          <p:cNvSpPr>
            <a:spLocks noGrp="1"/>
          </p:cNvSpPr>
          <p:nvPr>
            <p:ph type="sldNum" sz="quarter" idx="10"/>
          </p:nvPr>
        </p:nvSpPr>
        <p:spPr/>
        <p:txBody>
          <a:bodyPr/>
          <a:lstStyle/>
          <a:p>
            <a:fld id="{96887FE5-0C0F-445F-8603-B6211F68B45B}" type="slidenum">
              <a:rPr lang="id-ID" smtClean="0"/>
              <a:t>15</a:t>
            </a:fld>
            <a:endParaRPr lang="id-ID"/>
          </a:p>
        </p:txBody>
      </p:sp>
    </p:spTree>
    <p:extLst>
      <p:ext uri="{BB962C8B-B14F-4D97-AF65-F5344CB8AC3E}">
        <p14:creationId xmlns:p14="http://schemas.microsoft.com/office/powerpoint/2010/main" val="383081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u="none" strike="noStrike" kern="1200" baseline="0" dirty="0">
                <a:solidFill>
                  <a:schemeClr val="tx1"/>
                </a:solidFill>
                <a:latin typeface="+mn-lt"/>
                <a:ea typeface="+mn-ea"/>
                <a:cs typeface="+mn-cs"/>
              </a:rPr>
              <a:t>Arleri pada Organa genitalia feminina interna; dilihat dari dorsal.</a:t>
            </a:r>
            <a:endParaRPr lang="id-ID" dirty="0"/>
          </a:p>
        </p:txBody>
      </p:sp>
      <p:sp>
        <p:nvSpPr>
          <p:cNvPr id="4" name="Slide Number Placeholder 3"/>
          <p:cNvSpPr>
            <a:spLocks noGrp="1"/>
          </p:cNvSpPr>
          <p:nvPr>
            <p:ph type="sldNum" sz="quarter" idx="10"/>
          </p:nvPr>
        </p:nvSpPr>
        <p:spPr/>
        <p:txBody>
          <a:bodyPr/>
          <a:lstStyle/>
          <a:p>
            <a:fld id="{96887FE5-0C0F-445F-8603-B6211F68B45B}" type="slidenum">
              <a:rPr lang="id-ID" smtClean="0"/>
              <a:t>21</a:t>
            </a:fld>
            <a:endParaRPr lang="id-ID"/>
          </a:p>
        </p:txBody>
      </p:sp>
    </p:spTree>
    <p:extLst>
      <p:ext uri="{BB962C8B-B14F-4D97-AF65-F5344CB8AC3E}">
        <p14:creationId xmlns:p14="http://schemas.microsoft.com/office/powerpoint/2010/main" val="332011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4/15/2021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4/15/2021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4/15/2021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4/15/2021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4/15/2021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6000" dirty="0"/>
              <a:t>ANATOMI </a:t>
            </a:r>
            <a:br>
              <a:rPr lang="id-ID" sz="6000" dirty="0"/>
            </a:br>
            <a:r>
              <a:rPr lang="id-ID" sz="4800" dirty="0"/>
              <a:t>(Organ GENITALIA FEMININA)</a:t>
            </a:r>
          </a:p>
        </p:txBody>
      </p:sp>
      <p:sp>
        <p:nvSpPr>
          <p:cNvPr id="3" name="Subtitle 2"/>
          <p:cNvSpPr>
            <a:spLocks noGrp="1"/>
          </p:cNvSpPr>
          <p:nvPr>
            <p:ph type="subTitle" idx="1"/>
          </p:nvPr>
        </p:nvSpPr>
        <p:spPr>
          <a:xfrm>
            <a:off x="1562100" y="4343400"/>
            <a:ext cx="9070848" cy="1062318"/>
          </a:xfrm>
        </p:spPr>
        <p:txBody>
          <a:bodyPr/>
          <a:lstStyle/>
          <a:p>
            <a:r>
              <a:rPr lang="id-ID" dirty="0"/>
              <a:t>Siti Jubaedah</a:t>
            </a:r>
          </a:p>
          <a:p>
            <a:r>
              <a:rPr lang="id-ID" dirty="0"/>
              <a:t>1810211027</a:t>
            </a:r>
          </a:p>
          <a:p>
            <a:r>
              <a:rPr lang="id-ID" dirty="0"/>
              <a:t>E1</a:t>
            </a:r>
          </a:p>
        </p:txBody>
      </p:sp>
    </p:spTree>
    <p:extLst>
      <p:ext uri="{BB962C8B-B14F-4D97-AF65-F5344CB8AC3E}">
        <p14:creationId xmlns:p14="http://schemas.microsoft.com/office/powerpoint/2010/main" val="320759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9492" t="27489" r="21602" b="10189"/>
          <a:stretch/>
        </p:blipFill>
        <p:spPr>
          <a:xfrm>
            <a:off x="1428751" y="1059755"/>
            <a:ext cx="9329736" cy="4744203"/>
          </a:xfrm>
          <a:prstGeom prst="rect">
            <a:avLst/>
          </a:prstGeom>
        </p:spPr>
      </p:pic>
    </p:spTree>
    <p:extLst>
      <p:ext uri="{BB962C8B-B14F-4D97-AF65-F5344CB8AC3E}">
        <p14:creationId xmlns:p14="http://schemas.microsoft.com/office/powerpoint/2010/main" val="171989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Tuba Uterina</a:t>
            </a:r>
          </a:p>
        </p:txBody>
      </p:sp>
      <p:sp>
        <p:nvSpPr>
          <p:cNvPr id="3" name="Content Placeholder 2"/>
          <p:cNvSpPr>
            <a:spLocks noGrp="1"/>
          </p:cNvSpPr>
          <p:nvPr>
            <p:ph idx="1"/>
          </p:nvPr>
        </p:nvSpPr>
        <p:spPr/>
        <p:txBody>
          <a:bodyPr/>
          <a:lstStyle/>
          <a:p>
            <a:r>
              <a:rPr lang="id-ID"/>
              <a:t>memiliki panjang 10-14 cm dan memiliki beberapa bagian:</a:t>
            </a:r>
          </a:p>
          <a:p>
            <a:r>
              <a:rPr lang="id-ID"/>
              <a:t>lnfundibulum tubae uterinae: panjang 1-2 cm, terdiri dari muara ke Ostium abdominale tubae uterinae dan fimbriae (Fimbriae tubae uterinae) untuk pengumpulan ova yang diovulasi.</a:t>
            </a:r>
          </a:p>
          <a:p>
            <a:r>
              <a:rPr lang="id-ID"/>
              <a:t>Ampulla tubae uterinae: panjang 7-8 cm, berbentuk sabit di sekitar Ovarium</a:t>
            </a:r>
          </a:p>
          <a:p>
            <a:r>
              <a:rPr lang="nb-NO"/>
              <a:t>lsthmus tubae uterinae: panjang 3-6 cm, mengalami konstriksi</a:t>
            </a:r>
            <a:r>
              <a:rPr lang="id-ID"/>
              <a:t> pada transisi menjadi Uterus bagian intramural (Pars uterina tubae), masuk Uterus (Ostium uterinum)</a:t>
            </a:r>
          </a:p>
          <a:p>
            <a:endParaRPr lang="id-ID" dirty="0"/>
          </a:p>
        </p:txBody>
      </p:sp>
    </p:spTree>
    <p:extLst>
      <p:ext uri="{BB962C8B-B14F-4D97-AF65-F5344CB8AC3E}">
        <p14:creationId xmlns:p14="http://schemas.microsoft.com/office/powerpoint/2010/main" val="288246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3"/>
          <a:srcRect l="6797" t="24988" r="22422" b="12898"/>
          <a:stretch/>
        </p:blipFill>
        <p:spPr>
          <a:xfrm>
            <a:off x="947737" y="954966"/>
            <a:ext cx="10296525" cy="5080074"/>
          </a:xfrm>
          <a:prstGeom prst="rect">
            <a:avLst/>
          </a:prstGeom>
        </p:spPr>
      </p:pic>
    </p:spTree>
    <p:extLst>
      <p:ext uri="{BB962C8B-B14F-4D97-AF65-F5344CB8AC3E}">
        <p14:creationId xmlns:p14="http://schemas.microsoft.com/office/powerpoint/2010/main" val="117161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Uterus </a:t>
            </a:r>
          </a:p>
        </p:txBody>
      </p:sp>
      <p:sp>
        <p:nvSpPr>
          <p:cNvPr id="3" name="Content Placeholder 2"/>
          <p:cNvSpPr>
            <a:spLocks noGrp="1"/>
          </p:cNvSpPr>
          <p:nvPr>
            <p:ph idx="1"/>
          </p:nvPr>
        </p:nvSpPr>
        <p:spPr>
          <a:xfrm>
            <a:off x="1066800" y="2103120"/>
            <a:ext cx="3605213" cy="3931920"/>
          </a:xfrm>
        </p:spPr>
        <p:txBody>
          <a:bodyPr/>
          <a:lstStyle/>
          <a:p>
            <a:r>
              <a:rPr lang="id-ID" b="1" dirty="0"/>
              <a:t>Uterus</a:t>
            </a:r>
            <a:r>
              <a:rPr lang="id-ID" dirty="0"/>
              <a:t> (Metra) memiliki panjang B cm, lebar 5 cm dan tebal 2-3 cm.</a:t>
            </a:r>
          </a:p>
          <a:p>
            <a:r>
              <a:rPr lang="id-ID" dirty="0"/>
              <a:t>Uterus terdiri dari Corpus uteri dengan Fundus superior {Fundus uteri) dan leher (Cervix uteri).</a:t>
            </a:r>
          </a:p>
          <a:p>
            <a:r>
              <a:rPr lang="id-ID" dirty="0"/>
              <a:t>Suatu penyempitan (lsthmus uteri) menandai </a:t>
            </a:r>
            <a:r>
              <a:rPr lang="es-ES" dirty="0" err="1"/>
              <a:t>transisi</a:t>
            </a:r>
            <a:r>
              <a:rPr lang="es-ES" dirty="0"/>
              <a:t> antara Corpus dan </a:t>
            </a:r>
            <a:r>
              <a:rPr lang="es-ES" dirty="0" err="1"/>
              <a:t>Cervix</a:t>
            </a:r>
            <a:r>
              <a:rPr lang="es-ES" dirty="0"/>
              <a:t> </a:t>
            </a:r>
            <a:r>
              <a:rPr lang="es-ES" dirty="0" err="1"/>
              <a:t>uteri</a:t>
            </a:r>
            <a:r>
              <a:rPr lang="es-ES" dirty="0"/>
              <a:t>. Tuba uterina </a:t>
            </a:r>
            <a:r>
              <a:rPr lang="es-ES" dirty="0" err="1"/>
              <a:t>memanjang</a:t>
            </a:r>
            <a:r>
              <a:rPr lang="id-ID" dirty="0"/>
              <a:t> pada kedua sisi Corpus uteri untuk berhubungan dengan Ovarium.</a:t>
            </a:r>
          </a:p>
          <a:p>
            <a:endParaRPr lang="id-ID" dirty="0"/>
          </a:p>
        </p:txBody>
      </p:sp>
      <p:pic>
        <p:nvPicPr>
          <p:cNvPr id="4" name="Picture 3"/>
          <p:cNvPicPr>
            <a:picLocks noChangeAspect="1"/>
          </p:cNvPicPr>
          <p:nvPr/>
        </p:nvPicPr>
        <p:blipFill rotWithShape="1">
          <a:blip r:embed="rId2"/>
          <a:srcRect l="15703" t="20611" r="33437" b="17901"/>
          <a:stretch/>
        </p:blipFill>
        <p:spPr>
          <a:xfrm>
            <a:off x="5815014" y="171452"/>
            <a:ext cx="6200774" cy="4214812"/>
          </a:xfrm>
          <a:prstGeom prst="rect">
            <a:avLst/>
          </a:prstGeom>
        </p:spPr>
      </p:pic>
    </p:spTree>
    <p:extLst>
      <p:ext uri="{BB962C8B-B14F-4D97-AF65-F5344CB8AC3E}">
        <p14:creationId xmlns:p14="http://schemas.microsoft.com/office/powerpoint/2010/main" val="355397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0312" t="38536" r="62031" b="22694"/>
          <a:stretch/>
        </p:blipFill>
        <p:spPr>
          <a:xfrm>
            <a:off x="2471738" y="1080426"/>
            <a:ext cx="6286500" cy="4954614"/>
          </a:xfrm>
          <a:prstGeom prst="rect">
            <a:avLst/>
          </a:prstGeom>
        </p:spPr>
      </p:pic>
    </p:spTree>
    <p:extLst>
      <p:ext uri="{BB962C8B-B14F-4D97-AF65-F5344CB8AC3E}">
        <p14:creationId xmlns:p14="http://schemas.microsoft.com/office/powerpoint/2010/main" val="82510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9492" t="27489" r="21602" b="10189"/>
          <a:stretch/>
        </p:blipFill>
        <p:spPr>
          <a:xfrm>
            <a:off x="1428751" y="1059755"/>
            <a:ext cx="9329736" cy="4744203"/>
          </a:xfrm>
          <a:prstGeom prst="rect">
            <a:avLst/>
          </a:prstGeom>
        </p:spPr>
      </p:pic>
    </p:spTree>
    <p:extLst>
      <p:ext uri="{BB962C8B-B14F-4D97-AF65-F5344CB8AC3E}">
        <p14:creationId xmlns:p14="http://schemas.microsoft.com/office/powerpoint/2010/main" val="33185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28688"/>
            <a:ext cx="10058400" cy="5106352"/>
          </a:xfrm>
        </p:spPr>
        <p:txBody>
          <a:bodyPr>
            <a:normAutofit/>
          </a:bodyPr>
          <a:lstStyle/>
          <a:p>
            <a:r>
              <a:rPr lang="it-IT" sz="2000" dirty="0"/>
              <a:t>Ruang di dalam Uterus dibagi menjadi Cavitas uteri di dalam Corpus</a:t>
            </a:r>
            <a:r>
              <a:rPr lang="id-ID" sz="2000" dirty="0"/>
              <a:t> </a:t>
            </a:r>
            <a:r>
              <a:rPr lang="it-IT" sz="2000" dirty="0"/>
              <a:t>uteri dan Canalis cervicis uteri di dalam Cervix uteri. Bagian bawah</a:t>
            </a:r>
            <a:r>
              <a:rPr lang="id-ID" sz="2000" dirty="0"/>
              <a:t> </a:t>
            </a:r>
            <a:r>
              <a:rPr lang="sv-SE" sz="2000" dirty="0"/>
              <a:t>Cervix masuk ke dalam Vagina dan dikenal dengan nama Portio vaginalis</a:t>
            </a:r>
            <a:r>
              <a:rPr lang="id-ID" sz="2000" dirty="0"/>
              <a:t> cervicis. Bagian atasnya adalah Portio supravaginalis cervicis.</a:t>
            </a:r>
          </a:p>
          <a:p>
            <a:r>
              <a:rPr lang="id-ID" sz="2000" dirty="0"/>
              <a:t>Potongan frontal juga memperlihatkan struktur dinding Uterus: lapisan mukosa dalam {Tunica mucosa; endometrium), kemudian lapisan otot yang kuat (Tunica muscularis; miometrium) otot polos, dan lapisan peritoneal paling luar (Tunica serosa; perimetrium).</a:t>
            </a:r>
          </a:p>
        </p:txBody>
      </p:sp>
    </p:spTree>
    <p:extLst>
      <p:ext uri="{BB962C8B-B14F-4D97-AF65-F5344CB8AC3E}">
        <p14:creationId xmlns:p14="http://schemas.microsoft.com/office/powerpoint/2010/main" val="88614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28688"/>
            <a:ext cx="10058400" cy="5106352"/>
          </a:xfrm>
        </p:spPr>
        <p:txBody>
          <a:bodyPr>
            <a:normAutofit/>
          </a:bodyPr>
          <a:lstStyle/>
          <a:p>
            <a:r>
              <a:rPr lang="sv-SE" sz="2000" dirty="0"/>
              <a:t>Uterus, Tuba uterina, dan Ovarium berada di intraperitoneal sehingga,</a:t>
            </a:r>
            <a:r>
              <a:rPr lang="id-ID" sz="2000" dirty="0"/>
              <a:t> masing-masing memiliki duplikatur peritoneal yang dilapisi oleh Tunica serosa. Ligamen dan pelekatan berikut ini memiliki relevansi dengan prosedur bedah ginekologis:</a:t>
            </a:r>
          </a:p>
          <a:p>
            <a:r>
              <a:rPr lang="id-ID" sz="2000" dirty="0"/>
              <a:t>Lig. latum uteri: ligamen yang lebar sebagai lipat peritoneal frontal Mesovar dan Mesosalpinx: duplikatur peritoneal Ovarium dan </a:t>
            </a:r>
            <a:r>
              <a:rPr lang="sv-SE" sz="2000" dirty="0"/>
              <a:t>Tuba uterina, dihubungkan dengan Lig. latum</a:t>
            </a:r>
          </a:p>
          <a:p>
            <a:r>
              <a:rPr lang="id-ID" sz="2000" dirty="0"/>
              <a:t>Lig. cardinale (Lig.transversum cervicis): jaringan ikat yang menghubungkan Cervix dengan dinding Pelvis lateral</a:t>
            </a:r>
          </a:p>
          <a:p>
            <a:r>
              <a:rPr lang="id-ID" sz="2000" dirty="0"/>
              <a:t>Lig. rectouterinum {istilah klinis: Lig. sacrouterinum): jaringan ikat </a:t>
            </a:r>
            <a:r>
              <a:rPr lang="it-IT" sz="2000" dirty="0"/>
              <a:t>yang menempel pada Cervix di dorsal</a:t>
            </a:r>
          </a:p>
          <a:p>
            <a:r>
              <a:rPr lang="id-ID" sz="2000" dirty="0"/>
              <a:t>Lig. teres uteri (istilah klinis: Lig. rotundum): ligamen bundar yang berjalan dari taut uterotubal melalui Canalis inguinalis menuju Labia majora</a:t>
            </a:r>
          </a:p>
          <a:p>
            <a:r>
              <a:rPr lang="id-ID" sz="2000" dirty="0"/>
              <a:t> Lig. ovarii proprium: ligamen ovarium yang menghubungkan Ovarium dan Uterus</a:t>
            </a:r>
          </a:p>
          <a:p>
            <a:r>
              <a:rPr lang="id-ID" sz="2000" dirty="0"/>
              <a:t>Lig. suspensorium ovarii (istilah klinis: Lig. infundibulopelvicum): menghubungkan Ovarium dan dinding Pelvis lateral, membawa A. dan V. ovarica</a:t>
            </a:r>
          </a:p>
        </p:txBody>
      </p:sp>
    </p:spTree>
    <p:extLst>
      <p:ext uri="{BB962C8B-B14F-4D97-AF65-F5344CB8AC3E}">
        <p14:creationId xmlns:p14="http://schemas.microsoft.com/office/powerpoint/2010/main" val="366860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8438" t="24779" r="20899" b="10397"/>
          <a:stretch/>
        </p:blipFill>
        <p:spPr>
          <a:xfrm>
            <a:off x="771525" y="642594"/>
            <a:ext cx="10665990" cy="5501032"/>
          </a:xfrm>
          <a:prstGeom prst="rect">
            <a:avLst/>
          </a:prstGeom>
        </p:spPr>
      </p:pic>
    </p:spTree>
    <p:extLst>
      <p:ext uri="{BB962C8B-B14F-4D97-AF65-F5344CB8AC3E}">
        <p14:creationId xmlns:p14="http://schemas.microsoft.com/office/powerpoint/2010/main" val="149054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7735" t="24154" r="21602" b="10398"/>
          <a:stretch/>
        </p:blipFill>
        <p:spPr>
          <a:xfrm>
            <a:off x="813959" y="642594"/>
            <a:ext cx="10564082" cy="5501031"/>
          </a:xfrm>
          <a:prstGeom prst="rect">
            <a:avLst/>
          </a:prstGeom>
        </p:spPr>
      </p:pic>
    </p:spTree>
    <p:extLst>
      <p:ext uri="{BB962C8B-B14F-4D97-AF65-F5344CB8AC3E}">
        <p14:creationId xmlns:p14="http://schemas.microsoft.com/office/powerpoint/2010/main" val="297339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582" y="1756017"/>
            <a:ext cx="5660932" cy="1433457"/>
          </a:xfrm>
        </p:spPr>
        <p:txBody>
          <a:bodyPr>
            <a:normAutofit fontScale="85000" lnSpcReduction="10000"/>
          </a:bodyPr>
          <a:lstStyle/>
          <a:p>
            <a:r>
              <a:rPr lang="id-ID" sz="2400" dirty="0"/>
              <a:t>Genitalia perempuan dapat digolongkan menjadi </a:t>
            </a:r>
          </a:p>
          <a:p>
            <a:pPr lvl="1"/>
            <a:r>
              <a:rPr lang="id-ID" sz="2200" dirty="0"/>
              <a:t>genitalia eksterna (Organa genitalia feminina externa) </a:t>
            </a:r>
          </a:p>
          <a:p>
            <a:pPr lvl="1"/>
            <a:r>
              <a:rPr lang="id-ID" sz="2200" dirty="0"/>
              <a:t>genitalia interna (Organa genitalia feminina interna)</a:t>
            </a:r>
          </a:p>
        </p:txBody>
      </p:sp>
      <p:pic>
        <p:nvPicPr>
          <p:cNvPr id="5" name="Picture 4"/>
          <p:cNvPicPr>
            <a:picLocks noChangeAspect="1"/>
          </p:cNvPicPr>
          <p:nvPr/>
        </p:nvPicPr>
        <p:blipFill rotWithShape="1">
          <a:blip r:embed="rId2"/>
          <a:srcRect l="20295" t="20967" r="32389" b="23908"/>
          <a:stretch/>
        </p:blipFill>
        <p:spPr>
          <a:xfrm>
            <a:off x="7384957" y="230034"/>
            <a:ext cx="4659406" cy="3051966"/>
          </a:xfrm>
          <a:prstGeom prst="rect">
            <a:avLst/>
          </a:prstGeom>
        </p:spPr>
      </p:pic>
      <p:pic>
        <p:nvPicPr>
          <p:cNvPr id="6" name="Picture 5"/>
          <p:cNvPicPr>
            <a:picLocks noChangeAspect="1"/>
          </p:cNvPicPr>
          <p:nvPr/>
        </p:nvPicPr>
        <p:blipFill rotWithShape="1">
          <a:blip r:embed="rId3"/>
          <a:srcRect l="12774" t="43514" r="60156" b="17092"/>
          <a:stretch/>
        </p:blipFill>
        <p:spPr>
          <a:xfrm>
            <a:off x="7384957" y="3189474"/>
            <a:ext cx="4659406" cy="3812241"/>
          </a:xfrm>
          <a:prstGeom prst="rect">
            <a:avLst/>
          </a:prstGeom>
        </p:spPr>
      </p:pic>
    </p:spTree>
    <p:extLst>
      <p:ext uri="{BB962C8B-B14F-4D97-AF65-F5344CB8AC3E}">
        <p14:creationId xmlns:p14="http://schemas.microsoft.com/office/powerpoint/2010/main" val="164209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Vagina </a:t>
            </a:r>
          </a:p>
        </p:txBody>
      </p:sp>
      <p:sp>
        <p:nvSpPr>
          <p:cNvPr id="3" name="Content Placeholder 2"/>
          <p:cNvSpPr>
            <a:spLocks noGrp="1"/>
          </p:cNvSpPr>
          <p:nvPr>
            <p:ph idx="1"/>
          </p:nvPr>
        </p:nvSpPr>
        <p:spPr>
          <a:xfrm>
            <a:off x="1066800" y="2103120"/>
            <a:ext cx="6273754" cy="3931920"/>
          </a:xfrm>
        </p:spPr>
        <p:txBody>
          <a:bodyPr/>
          <a:lstStyle/>
          <a:p>
            <a:r>
              <a:rPr lang="id-ID" dirty="0"/>
              <a:t>Vagina adalah organ muskular berongga dengan panjang sekitar 1O cm, terletak di subperitoneal. Fornix vaginae mengelilingi Portio vaginalis </a:t>
            </a:r>
            <a:r>
              <a:rPr lang="pt-BR" dirty="0"/>
              <a:t>cervicis. Pada permukaan dalam, baik dinding anterior maupun</a:t>
            </a:r>
            <a:r>
              <a:rPr lang="id-ID" dirty="0"/>
              <a:t> posterior (Paries anterior dan Paries posterior) Vagina memperlihatkan </a:t>
            </a:r>
            <a:r>
              <a:rPr lang="sv-SE" dirty="0"/>
              <a:t>lipatan mukosa transversa (Rugae vaginales).</a:t>
            </a:r>
            <a:endParaRPr lang="id-ID" dirty="0"/>
          </a:p>
          <a:p>
            <a:endParaRPr lang="id-ID" dirty="0"/>
          </a:p>
        </p:txBody>
      </p:sp>
      <p:pic>
        <p:nvPicPr>
          <p:cNvPr id="4" name="Picture 3"/>
          <p:cNvPicPr>
            <a:picLocks noChangeAspect="1"/>
          </p:cNvPicPr>
          <p:nvPr/>
        </p:nvPicPr>
        <p:blipFill rotWithShape="1">
          <a:blip r:embed="rId2"/>
          <a:srcRect l="16992" t="54016" r="60771" b="20282"/>
          <a:stretch/>
        </p:blipFill>
        <p:spPr>
          <a:xfrm>
            <a:off x="2952750" y="3844289"/>
            <a:ext cx="4387804" cy="2851177"/>
          </a:xfrm>
          <a:prstGeom prst="rect">
            <a:avLst/>
          </a:prstGeom>
        </p:spPr>
      </p:pic>
      <p:pic>
        <p:nvPicPr>
          <p:cNvPr id="5" name="Picture 4"/>
          <p:cNvPicPr>
            <a:picLocks noChangeAspect="1"/>
          </p:cNvPicPr>
          <p:nvPr/>
        </p:nvPicPr>
        <p:blipFill rotWithShape="1">
          <a:blip r:embed="rId3"/>
          <a:srcRect l="16758" t="17901" r="59336" b="27906"/>
          <a:stretch/>
        </p:blipFill>
        <p:spPr>
          <a:xfrm>
            <a:off x="7643812" y="1114425"/>
            <a:ext cx="4014787" cy="5116885"/>
          </a:xfrm>
          <a:prstGeom prst="rect">
            <a:avLst/>
          </a:prstGeom>
        </p:spPr>
      </p:pic>
    </p:spTree>
    <p:extLst>
      <p:ext uri="{BB962C8B-B14F-4D97-AF65-F5344CB8AC3E}">
        <p14:creationId xmlns:p14="http://schemas.microsoft.com/office/powerpoint/2010/main" val="15486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7878"/>
            <a:ext cx="10058400" cy="1371600"/>
          </a:xfrm>
        </p:spPr>
        <p:txBody>
          <a:bodyPr/>
          <a:lstStyle/>
          <a:p>
            <a:pPr algn="ctr"/>
            <a:r>
              <a:rPr lang="id-ID" dirty="0"/>
              <a:t>Perdarahan </a:t>
            </a:r>
          </a:p>
        </p:txBody>
      </p:sp>
      <p:sp>
        <p:nvSpPr>
          <p:cNvPr id="3" name="Content Placeholder 2"/>
          <p:cNvSpPr>
            <a:spLocks noGrp="1"/>
          </p:cNvSpPr>
          <p:nvPr>
            <p:ph idx="1"/>
          </p:nvPr>
        </p:nvSpPr>
        <p:spPr>
          <a:xfrm>
            <a:off x="1066799" y="2103120"/>
            <a:ext cx="4791075" cy="3931920"/>
          </a:xfrm>
        </p:spPr>
        <p:txBody>
          <a:bodyPr>
            <a:normAutofit fontScale="85000" lnSpcReduction="20000"/>
          </a:bodyPr>
          <a:lstStyle/>
          <a:p>
            <a:r>
              <a:rPr lang="id-ID" sz="2000" dirty="0"/>
              <a:t>Organa genitalia feminina interna didarahi oleh tiga pasang arteri:</a:t>
            </a:r>
          </a:p>
          <a:p>
            <a:pPr lvl="1"/>
            <a:r>
              <a:rPr lang="id-ID" sz="1800" dirty="0"/>
              <a:t>Uterus: A. uterina (dari A. iliaca interna) dengan Rr. helicini</a:t>
            </a:r>
          </a:p>
          <a:p>
            <a:pPr lvl="1"/>
            <a:r>
              <a:rPr lang="id-ID" sz="1800" dirty="0"/>
              <a:t>Ovarium: A. ovarica {dari Aorta abdominalis) dan A. uterina de ngan R. ovaricus</a:t>
            </a:r>
          </a:p>
          <a:p>
            <a:pPr lvl="1"/>
            <a:r>
              <a:rPr lang="sv-SE" sz="1800" dirty="0"/>
              <a:t>Tuba uterina: A. uterina dengan R. tubarius dan A. ovarica.</a:t>
            </a:r>
          </a:p>
          <a:p>
            <a:pPr lvl="1"/>
            <a:r>
              <a:rPr lang="id-ID" sz="1800" dirty="0"/>
              <a:t>Vagina: A. vaginalis (dari A. iliaca interna) dan A. uterina dengan Rr. Vaginales</a:t>
            </a:r>
          </a:p>
          <a:p>
            <a:endParaRPr lang="id-ID" sz="2000" dirty="0"/>
          </a:p>
          <a:p>
            <a:r>
              <a:rPr lang="it-IT" sz="2000" dirty="0"/>
              <a:t>Aliran vena terjadi melalui dua sistem vena:</a:t>
            </a:r>
          </a:p>
          <a:p>
            <a:pPr lvl="1"/>
            <a:r>
              <a:rPr lang="id-ID" sz="1800" dirty="0"/>
              <a:t>Plexus venosus pada Pelvis minor (Plexus venosi uterinus dan vaginalis) dengan aliran ke dalam V. iliaca interna</a:t>
            </a:r>
          </a:p>
          <a:p>
            <a:pPr lvl="1"/>
            <a:r>
              <a:rPr lang="id-ID" sz="1800" dirty="0"/>
              <a:t>V. ovarica: bermuara ke dalam V. cava inferior pada sisi kanan dan V. renalis sinistra pada sisi kiri.</a:t>
            </a:r>
          </a:p>
          <a:p>
            <a:endParaRPr lang="id-ID" dirty="0"/>
          </a:p>
        </p:txBody>
      </p:sp>
      <p:pic>
        <p:nvPicPr>
          <p:cNvPr id="4" name="Picture 3"/>
          <p:cNvPicPr>
            <a:picLocks noChangeAspect="1"/>
          </p:cNvPicPr>
          <p:nvPr/>
        </p:nvPicPr>
        <p:blipFill rotWithShape="1">
          <a:blip r:embed="rId3"/>
          <a:srcRect l="9727" t="22486" r="27343" b="12899"/>
          <a:stretch/>
        </p:blipFill>
        <p:spPr>
          <a:xfrm>
            <a:off x="6681786" y="1849478"/>
            <a:ext cx="5395421" cy="3114675"/>
          </a:xfrm>
          <a:prstGeom prst="rect">
            <a:avLst/>
          </a:prstGeom>
        </p:spPr>
      </p:pic>
    </p:spTree>
    <p:extLst>
      <p:ext uri="{BB962C8B-B14F-4D97-AF65-F5344CB8AC3E}">
        <p14:creationId xmlns:p14="http://schemas.microsoft.com/office/powerpoint/2010/main" val="290024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8906" t="29156" r="22305" b="13315"/>
          <a:stretch/>
        </p:blipFill>
        <p:spPr>
          <a:xfrm>
            <a:off x="899853" y="1042987"/>
            <a:ext cx="10392293" cy="4886325"/>
          </a:xfrm>
          <a:prstGeom prst="rect">
            <a:avLst/>
          </a:prstGeom>
        </p:spPr>
      </p:pic>
    </p:spTree>
    <p:extLst>
      <p:ext uri="{BB962C8B-B14F-4D97-AF65-F5344CB8AC3E}">
        <p14:creationId xmlns:p14="http://schemas.microsoft.com/office/powerpoint/2010/main" val="275086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8024" y="657225"/>
            <a:ext cx="4067175" cy="5500688"/>
          </a:xfrm>
        </p:spPr>
        <p:txBody>
          <a:bodyPr>
            <a:normAutofit fontScale="85000" lnSpcReduction="20000"/>
          </a:bodyPr>
          <a:lstStyle/>
          <a:p>
            <a:r>
              <a:rPr lang="it-IT" sz="2000" dirty="0"/>
              <a:t>lnervasi Organa genitalia feminina; dilihat dari ventral;</a:t>
            </a:r>
            <a:r>
              <a:rPr lang="id-ID" sz="2000" dirty="0"/>
              <a:t> gambar skematik. Plexus hypogastricus inferior dan Plexus uterovaginalis berisi serat saraf simpatis (hijau) dan parasimpatis (ungu).</a:t>
            </a:r>
          </a:p>
          <a:p>
            <a:r>
              <a:rPr lang="id-ID" sz="2000" dirty="0"/>
              <a:t>Serabut saraf simpatis preganglionik (T10-L2) turun dari Plexus aorticus </a:t>
            </a:r>
            <a:r>
              <a:rPr lang="pt-BR" sz="2000" dirty="0"/>
              <a:t>abdominalls melalui Plexus hypogastricus superior dan dari</a:t>
            </a:r>
          </a:p>
          <a:p>
            <a:r>
              <a:rPr lang="id-ID" sz="2000" dirty="0"/>
              <a:t>Ganglia sacralis pada Truncus sympathicus melalui Nn. Splanchnici sacrales bersinaps ke neuron postganglionik dalam ganglia Plexus hypogastricus inferior. Akson-akson neuron postganglionik berlanjut ke organ target di Pelvis dan mencapai Plexus uterovaginalis (pleksus FRANKENHAUSER) untuk inervasi Uterus, Tuba uterina, dan Vagina. Serabut saraf simpatis postganglionik (terutama) ke Ovarium telah bersinaps di dalam Ganglia aorticorenalia atau dalam Plexus hypogastricus superior dan turun di dalam plexus ovaricus bersama A. ovarica.</a:t>
            </a:r>
          </a:p>
          <a:p>
            <a:endParaRPr lang="id-ID" sz="2000" dirty="0"/>
          </a:p>
        </p:txBody>
      </p:sp>
      <p:pic>
        <p:nvPicPr>
          <p:cNvPr id="4" name="Picture 3"/>
          <p:cNvPicPr>
            <a:picLocks noChangeAspect="1"/>
          </p:cNvPicPr>
          <p:nvPr/>
        </p:nvPicPr>
        <p:blipFill rotWithShape="1">
          <a:blip r:embed="rId2"/>
          <a:srcRect l="20508" t="17484" r="34258" b="6646"/>
          <a:stretch/>
        </p:blipFill>
        <p:spPr>
          <a:xfrm>
            <a:off x="428625" y="400050"/>
            <a:ext cx="6424037" cy="6057900"/>
          </a:xfrm>
          <a:prstGeom prst="rect">
            <a:avLst/>
          </a:prstGeom>
        </p:spPr>
      </p:pic>
    </p:spTree>
    <p:extLst>
      <p:ext uri="{BB962C8B-B14F-4D97-AF65-F5344CB8AC3E}">
        <p14:creationId xmlns:p14="http://schemas.microsoft.com/office/powerpoint/2010/main" val="127697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sz="2000" dirty="0"/>
              <a:t>Serabut saraf parasimpatis preganglionik berasal dari divisi parasimpatis </a:t>
            </a:r>
            <a:r>
              <a:rPr lang="pt-BR" sz="2000" dirty="0"/>
              <a:t>Sacral S2-S4) dan mencapai ganglia Plexus hypogastricus inferior</a:t>
            </a:r>
            <a:r>
              <a:rPr lang="id-ID" sz="2000" dirty="0"/>
              <a:t> melalui Nn, splanchnici pelvici. Serabut saraf tersebut bersinaps </a:t>
            </a:r>
            <a:r>
              <a:rPr lang="it-IT" sz="2000" dirty="0"/>
              <a:t>dengan neuron postganglionik di sini atau di dekat organ dalam</a:t>
            </a:r>
            <a:r>
              <a:rPr lang="id-ID" sz="2000" dirty="0"/>
              <a:t> pelvik (Ganglia pelvica) untuk menginervasi Uterus, Tuba uterina dan Vagina.</a:t>
            </a:r>
          </a:p>
          <a:p>
            <a:r>
              <a:rPr lang="id-ID" sz="2000" dirty="0"/>
              <a:t>lnervasi somatik oleh N. pudendus membawa inervasi sensorik ke bagian bawah Vagina dan Labia minora dan majora melalui Rr. Labiales </a:t>
            </a:r>
            <a:r>
              <a:rPr lang="pt-BR" sz="2000" dirty="0"/>
              <a:t>posteriores dan ke Clitoris melalui N. dorsalis clitoridis.</a:t>
            </a:r>
            <a:endParaRPr lang="id-ID" sz="2000" dirty="0"/>
          </a:p>
        </p:txBody>
      </p:sp>
    </p:spTree>
    <p:extLst>
      <p:ext uri="{BB962C8B-B14F-4D97-AF65-F5344CB8AC3E}">
        <p14:creationId xmlns:p14="http://schemas.microsoft.com/office/powerpoint/2010/main" val="263923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7031" t="24363" r="22539" b="13315"/>
          <a:stretch/>
        </p:blipFill>
        <p:spPr>
          <a:xfrm>
            <a:off x="1472690" y="1143000"/>
            <a:ext cx="9246620" cy="4600231"/>
          </a:xfrm>
          <a:prstGeom prst="rect">
            <a:avLst/>
          </a:prstGeom>
        </p:spPr>
      </p:pic>
    </p:spTree>
    <p:extLst>
      <p:ext uri="{BB962C8B-B14F-4D97-AF65-F5344CB8AC3E}">
        <p14:creationId xmlns:p14="http://schemas.microsoft.com/office/powerpoint/2010/main" val="59789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503466"/>
            <a:ext cx="10058400" cy="1371600"/>
          </a:xfrm>
        </p:spPr>
        <p:txBody>
          <a:bodyPr/>
          <a:lstStyle/>
          <a:p>
            <a:pPr algn="ctr"/>
            <a:r>
              <a:rPr lang="id-ID" dirty="0"/>
              <a:t>Genitalia Eksterna</a:t>
            </a:r>
          </a:p>
        </p:txBody>
      </p:sp>
      <p:sp>
        <p:nvSpPr>
          <p:cNvPr id="3" name="Content Placeholder 2"/>
          <p:cNvSpPr>
            <a:spLocks noGrp="1"/>
          </p:cNvSpPr>
          <p:nvPr>
            <p:ph idx="1"/>
          </p:nvPr>
        </p:nvSpPr>
        <p:spPr>
          <a:xfrm>
            <a:off x="8029575" y="2169181"/>
            <a:ext cx="3481387" cy="3931920"/>
          </a:xfrm>
        </p:spPr>
        <p:txBody>
          <a:bodyPr>
            <a:normAutofit/>
          </a:bodyPr>
          <a:lstStyle/>
          <a:p>
            <a:r>
              <a:rPr lang="id-ID" sz="2000" dirty="0"/>
              <a:t>Genitalia eksterna disebut juga Vulva terdiri dari:</a:t>
            </a:r>
          </a:p>
          <a:p>
            <a:pPr lvl="1"/>
            <a:r>
              <a:rPr lang="id-ID" sz="1800" dirty="0"/>
              <a:t>Mons pubis </a:t>
            </a:r>
          </a:p>
          <a:p>
            <a:pPr lvl="1"/>
            <a:r>
              <a:rPr lang="id-ID" sz="1800" dirty="0"/>
              <a:t>Labia majora pudendi</a:t>
            </a:r>
          </a:p>
          <a:p>
            <a:pPr lvl="1"/>
            <a:r>
              <a:rPr lang="id-ID" sz="1800" dirty="0"/>
              <a:t>Labia minora pudendi</a:t>
            </a:r>
          </a:p>
          <a:p>
            <a:pPr lvl="1"/>
            <a:r>
              <a:rPr lang="id-ID" sz="1800" dirty="0"/>
              <a:t>Clitoris</a:t>
            </a:r>
          </a:p>
          <a:p>
            <a:pPr lvl="1"/>
            <a:r>
              <a:rPr lang="id-ID" sz="1800" dirty="0"/>
              <a:t>Vestibulum (Vestibulum vaginae)</a:t>
            </a:r>
            <a:endParaRPr lang="id-ID" sz="900" dirty="0"/>
          </a:p>
          <a:p>
            <a:pPr lvl="1"/>
            <a:r>
              <a:rPr lang="id-ID" sz="1800" dirty="0"/>
              <a:t>Glandulae vestibulares majores (kelenjar Bartholin) </a:t>
            </a:r>
            <a:endParaRPr lang="id-ID" sz="900" dirty="0"/>
          </a:p>
          <a:p>
            <a:endParaRPr lang="id-ID" sz="2400" dirty="0"/>
          </a:p>
        </p:txBody>
      </p:sp>
      <p:pic>
        <p:nvPicPr>
          <p:cNvPr id="6" name="Picture 5"/>
          <p:cNvPicPr>
            <a:picLocks noChangeAspect="1"/>
          </p:cNvPicPr>
          <p:nvPr/>
        </p:nvPicPr>
        <p:blipFill rotWithShape="1">
          <a:blip r:embed="rId3"/>
          <a:srcRect l="20295" t="20967" r="32389" b="23908"/>
          <a:stretch/>
        </p:blipFill>
        <p:spPr>
          <a:xfrm>
            <a:off x="0" y="1631748"/>
            <a:ext cx="7643811" cy="5006786"/>
          </a:xfrm>
          <a:prstGeom prst="rect">
            <a:avLst/>
          </a:prstGeom>
        </p:spPr>
      </p:pic>
    </p:spTree>
    <p:extLst>
      <p:ext uri="{BB962C8B-B14F-4D97-AF65-F5344CB8AC3E}">
        <p14:creationId xmlns:p14="http://schemas.microsoft.com/office/powerpoint/2010/main" val="302812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00162"/>
            <a:ext cx="10058400" cy="4549140"/>
          </a:xfrm>
        </p:spPr>
        <p:txBody>
          <a:bodyPr>
            <a:noAutofit/>
          </a:bodyPr>
          <a:lstStyle/>
          <a:p>
            <a:r>
              <a:rPr lang="id-ID" dirty="0"/>
              <a:t>Labia majora terdiri dari Corpus cavernosum vestibulum (Bulbus vestibuli). </a:t>
            </a:r>
          </a:p>
          <a:p>
            <a:r>
              <a:rPr lang="id-ID" dirty="0"/>
              <a:t>Labia minora pudendi mengelilingi Vestibulum (Vestibulum vaginae) dan berlanjut ke anterior sebagai Frenulum clitoridis menuju Glans clitoridis. </a:t>
            </a:r>
          </a:p>
          <a:p>
            <a:r>
              <a:rPr lang="id-ID" dirty="0"/>
              <a:t>Kelenjar vestibular (Glandulae vestibulares majores [kelenjar BARTHOLIN] dan minores) masuk ke dalam Vestibulum dari sisi lateral.</a:t>
            </a:r>
          </a:p>
          <a:p>
            <a:r>
              <a:rPr lang="id-ID" dirty="0"/>
              <a:t>Clitoris adalah organ sensorik untuk membangkitkan gairah seks. Corpora cavernosa clitoridis membentuk Corpus clitoridis dengan Glans clitoridis pada ujung inferiornya. </a:t>
            </a:r>
          </a:p>
          <a:p>
            <a:r>
              <a:rPr lang="id-ID" dirty="0"/>
              <a:t>Crura clitoridis melekat pada Rami ischiopubica inferior dan ditutupi oleh M. ischiocavernosus pada kedua sisi.</a:t>
            </a:r>
          </a:p>
          <a:p>
            <a:r>
              <a:rPr lang="id-ID" dirty="0"/>
              <a:t>Musculus bulbospongiosus berfungsi menstabilkan Bulbus vestibuli.</a:t>
            </a:r>
          </a:p>
          <a:p>
            <a:r>
              <a:rPr lang="id-ID" dirty="0"/>
              <a:t>Organisasi Penis dan Clitoris berdasarkan perkembangannya adalah sama, termasuk adanya Preputium (Preputium clitoridis). Mekanisme pengisian Corpus </a:t>
            </a:r>
            <a:r>
              <a:rPr lang="fi-FI" dirty="0"/>
              <a:t>cavernosum dan proses ereksi juga sama pada kedua</a:t>
            </a:r>
            <a:r>
              <a:rPr lang="id-ID" dirty="0"/>
              <a:t> jenis kelamin.</a:t>
            </a:r>
          </a:p>
        </p:txBody>
      </p:sp>
    </p:spTree>
    <p:extLst>
      <p:ext uri="{BB962C8B-B14F-4D97-AF65-F5344CB8AC3E}">
        <p14:creationId xmlns:p14="http://schemas.microsoft.com/office/powerpoint/2010/main" val="28036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6406" t="23369" r="33555" b="6437"/>
          <a:stretch/>
        </p:blipFill>
        <p:spPr>
          <a:xfrm>
            <a:off x="1790875" y="33396"/>
            <a:ext cx="8653288" cy="6824604"/>
          </a:xfrm>
          <a:prstGeom prst="rect">
            <a:avLst/>
          </a:prstGeom>
        </p:spPr>
      </p:pic>
    </p:spTree>
    <p:extLst>
      <p:ext uri="{BB962C8B-B14F-4D97-AF65-F5344CB8AC3E}">
        <p14:creationId xmlns:p14="http://schemas.microsoft.com/office/powerpoint/2010/main" val="74028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41367" t="29365" r="33906" b="9981"/>
          <a:stretch/>
        </p:blipFill>
        <p:spPr>
          <a:xfrm>
            <a:off x="3800475" y="255956"/>
            <a:ext cx="4600575" cy="6344869"/>
          </a:xfrm>
          <a:prstGeom prst="rect">
            <a:avLst/>
          </a:prstGeom>
        </p:spPr>
      </p:pic>
    </p:spTree>
    <p:extLst>
      <p:ext uri="{BB962C8B-B14F-4D97-AF65-F5344CB8AC3E}">
        <p14:creationId xmlns:p14="http://schemas.microsoft.com/office/powerpoint/2010/main" val="21871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t>
            </a:r>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9804" t="31241" r="36601" b="37077"/>
          <a:stretch/>
        </p:blipFill>
        <p:spPr>
          <a:xfrm>
            <a:off x="1402556" y="1479449"/>
            <a:ext cx="9386887" cy="3835502"/>
          </a:xfrm>
          <a:prstGeom prst="rect">
            <a:avLst/>
          </a:prstGeom>
        </p:spPr>
      </p:pic>
    </p:spTree>
    <p:extLst>
      <p:ext uri="{BB962C8B-B14F-4D97-AF65-F5344CB8AC3E}">
        <p14:creationId xmlns:p14="http://schemas.microsoft.com/office/powerpoint/2010/main" val="173859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Genitalia Interna</a:t>
            </a:r>
          </a:p>
        </p:txBody>
      </p:sp>
      <p:sp>
        <p:nvSpPr>
          <p:cNvPr id="3" name="Content Placeholder 2"/>
          <p:cNvSpPr>
            <a:spLocks noGrp="1"/>
          </p:cNvSpPr>
          <p:nvPr>
            <p:ph idx="1"/>
          </p:nvPr>
        </p:nvSpPr>
        <p:spPr/>
        <p:txBody>
          <a:bodyPr>
            <a:normAutofit/>
          </a:bodyPr>
          <a:lstStyle/>
          <a:p>
            <a:r>
              <a:rPr lang="it-IT" sz="2000" dirty="0"/>
              <a:t>Organa Genitalia interna terdiri dari:</a:t>
            </a:r>
          </a:p>
          <a:p>
            <a:pPr lvl="1"/>
            <a:r>
              <a:rPr lang="id-ID" sz="1800" dirty="0"/>
              <a:t>Ovarium</a:t>
            </a:r>
          </a:p>
          <a:p>
            <a:pPr lvl="1"/>
            <a:r>
              <a:rPr lang="id-ID" sz="1800" dirty="0"/>
              <a:t>Tuba uterina</a:t>
            </a:r>
          </a:p>
          <a:p>
            <a:pPr lvl="1"/>
            <a:r>
              <a:rPr lang="id-ID" sz="1800" dirty="0"/>
              <a:t>Uterus</a:t>
            </a:r>
          </a:p>
          <a:p>
            <a:pPr lvl="1"/>
            <a:r>
              <a:rPr lang="id-ID" sz="1800" dirty="0"/>
              <a:t>Vagina</a:t>
            </a:r>
          </a:p>
          <a:p>
            <a:endParaRPr lang="id-ID" sz="2400" dirty="0"/>
          </a:p>
        </p:txBody>
      </p:sp>
      <p:pic>
        <p:nvPicPr>
          <p:cNvPr id="4" name="Picture 3"/>
          <p:cNvPicPr>
            <a:picLocks noChangeAspect="1"/>
          </p:cNvPicPr>
          <p:nvPr/>
        </p:nvPicPr>
        <p:blipFill rotWithShape="1">
          <a:blip r:embed="rId2"/>
          <a:srcRect l="12070" t="43723" r="60039" b="16675"/>
          <a:stretch/>
        </p:blipFill>
        <p:spPr>
          <a:xfrm>
            <a:off x="5786437" y="1725149"/>
            <a:ext cx="5872163" cy="4687861"/>
          </a:xfrm>
          <a:prstGeom prst="rect">
            <a:avLst/>
          </a:prstGeom>
        </p:spPr>
      </p:pic>
    </p:spTree>
    <p:extLst>
      <p:ext uri="{BB962C8B-B14F-4D97-AF65-F5344CB8AC3E}">
        <p14:creationId xmlns:p14="http://schemas.microsoft.com/office/powerpoint/2010/main" val="149941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Ovarium </a:t>
            </a:r>
          </a:p>
        </p:txBody>
      </p:sp>
      <p:sp>
        <p:nvSpPr>
          <p:cNvPr id="3" name="Content Placeholder 2"/>
          <p:cNvSpPr>
            <a:spLocks noGrp="1"/>
          </p:cNvSpPr>
          <p:nvPr>
            <p:ph idx="1"/>
          </p:nvPr>
        </p:nvSpPr>
        <p:spPr/>
        <p:txBody>
          <a:bodyPr/>
          <a:lstStyle/>
          <a:p>
            <a:r>
              <a:rPr lang="nl-NL" dirty="0"/>
              <a:t>berukuran 3 x 1,5 x 1 cm dan berbentuk oval</a:t>
            </a:r>
            <a:endParaRPr lang="id-ID" dirty="0"/>
          </a:p>
          <a:p>
            <a:endParaRPr lang="id-ID" dirty="0"/>
          </a:p>
          <a:p>
            <a:endParaRPr lang="id-ID" dirty="0"/>
          </a:p>
          <a:p>
            <a:endParaRPr lang="id-ID" dirty="0"/>
          </a:p>
          <a:p>
            <a:endParaRPr lang="id-ID" dirty="0"/>
          </a:p>
          <a:p>
            <a:endParaRPr lang="id-ID" dirty="0"/>
          </a:p>
          <a:p>
            <a:r>
              <a:rPr lang="id-ID" dirty="0"/>
              <a:t>Secara fungsional, Ovarium berperan untuk maturasi folikel (dan ova) dan produksi hormon seks perempuan (estrogen dan progesteron).</a:t>
            </a:r>
          </a:p>
          <a:p>
            <a:r>
              <a:rPr lang="id-ID" dirty="0"/>
              <a:t>Tuba uterina memberikan tempat untuk fertilisasi ova dan membawa zigot ke Uterus yang merupakan tempat bagi embrio janin untuk berkembang dan tumbuh selama kehamilan. </a:t>
            </a:r>
          </a:p>
          <a:p>
            <a:endParaRPr lang="id-ID" dirty="0"/>
          </a:p>
          <a:p>
            <a:endParaRPr lang="id-ID" dirty="0"/>
          </a:p>
          <a:p>
            <a:endParaRPr lang="id-ID" dirty="0"/>
          </a:p>
        </p:txBody>
      </p:sp>
      <p:pic>
        <p:nvPicPr>
          <p:cNvPr id="4" name="Picture 3"/>
          <p:cNvPicPr>
            <a:picLocks noChangeAspect="1"/>
          </p:cNvPicPr>
          <p:nvPr/>
        </p:nvPicPr>
        <p:blipFill rotWithShape="1">
          <a:blip r:embed="rId2"/>
          <a:srcRect l="10313" t="25197" r="59219" b="62297"/>
          <a:stretch/>
        </p:blipFill>
        <p:spPr>
          <a:xfrm>
            <a:off x="1185862" y="2728912"/>
            <a:ext cx="6562725" cy="1514475"/>
          </a:xfrm>
          <a:prstGeom prst="rect">
            <a:avLst/>
          </a:prstGeom>
        </p:spPr>
      </p:pic>
    </p:spTree>
    <p:extLst>
      <p:ext uri="{BB962C8B-B14F-4D97-AF65-F5344CB8AC3E}">
        <p14:creationId xmlns:p14="http://schemas.microsoft.com/office/powerpoint/2010/main" val="2682880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417</TotalTime>
  <Words>1126</Words>
  <Application>Microsoft Office PowerPoint</Application>
  <PresentationFormat>Layar Lebar</PresentationFormat>
  <Paragraphs>84</Paragraphs>
  <Slides>25</Slides>
  <Notes>5</Notes>
  <HiddenSlides>0</HiddenSlides>
  <MMClips>0</MMClips>
  <ScaleCrop>false</ScaleCrop>
  <HeadingPairs>
    <vt:vector size="4" baseType="variant">
      <vt:variant>
        <vt:lpstr>Tema</vt:lpstr>
      </vt:variant>
      <vt:variant>
        <vt:i4>1</vt:i4>
      </vt:variant>
      <vt:variant>
        <vt:lpstr>Judul Slide</vt:lpstr>
      </vt:variant>
      <vt:variant>
        <vt:i4>25</vt:i4>
      </vt:variant>
    </vt:vector>
  </HeadingPairs>
  <TitlesOfParts>
    <vt:vector size="26" baseType="lpstr">
      <vt:lpstr>Savon</vt:lpstr>
      <vt:lpstr>ANATOMI  (Organ GENITALIA FEMININA)</vt:lpstr>
      <vt:lpstr>Presentasi PowerPoint</vt:lpstr>
      <vt:lpstr>Genitalia Eksterna</vt:lpstr>
      <vt:lpstr>Presentasi PowerPoint</vt:lpstr>
      <vt:lpstr>Presentasi PowerPoint</vt:lpstr>
      <vt:lpstr>Presentasi PowerPoint</vt:lpstr>
      <vt:lpstr>h</vt:lpstr>
      <vt:lpstr>Genitalia Interna</vt:lpstr>
      <vt:lpstr>Ovarium </vt:lpstr>
      <vt:lpstr>Presentasi PowerPoint</vt:lpstr>
      <vt:lpstr>Tuba Uterina</vt:lpstr>
      <vt:lpstr>Presentasi PowerPoint</vt:lpstr>
      <vt:lpstr>Uterus </vt:lpstr>
      <vt:lpstr>Presentasi PowerPoint</vt:lpstr>
      <vt:lpstr>Presentasi PowerPoint</vt:lpstr>
      <vt:lpstr>Presentasi PowerPoint</vt:lpstr>
      <vt:lpstr>Presentasi PowerPoint</vt:lpstr>
      <vt:lpstr>Presentasi PowerPoint</vt:lpstr>
      <vt:lpstr>Presentasi PowerPoint</vt:lpstr>
      <vt:lpstr>Vagina </vt:lpstr>
      <vt:lpstr>Perdarahan </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  (GENITALIA INTERNA DAN EKSTERNA FEMININA)</dc:title>
  <dc:creator>Asus</dc:creator>
  <cp:lastModifiedBy>Pengguna Tidak dikenal</cp:lastModifiedBy>
  <cp:revision>30</cp:revision>
  <dcterms:created xsi:type="dcterms:W3CDTF">2021-04-13T13:51:28Z</dcterms:created>
  <dcterms:modified xsi:type="dcterms:W3CDTF">2021-04-15T13:59:51Z</dcterms:modified>
</cp:coreProperties>
</file>