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8"/>
  </p:notesMasterIdLst>
  <p:sldIdLst>
    <p:sldId id="256" r:id="rId2"/>
    <p:sldId id="257" r:id="rId3"/>
    <p:sldId id="264" r:id="rId4"/>
    <p:sldId id="265" r:id="rId5"/>
    <p:sldId id="259" r:id="rId6"/>
    <p:sldId id="267" r:id="rId7"/>
    <p:sldId id="258" r:id="rId8"/>
    <p:sldId id="260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1" r:id="rId20"/>
    <p:sldId id="262" r:id="rId21"/>
    <p:sldId id="278" r:id="rId22"/>
    <p:sldId id="279" r:id="rId23"/>
    <p:sldId id="263" r:id="rId24"/>
    <p:sldId id="280" r:id="rId25"/>
    <p:sldId id="281" r:id="rId26"/>
    <p:sldId id="26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456" y="-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826AB-A445-4DC3-86BC-DC4EF037B26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BF235-2B81-4DBB-B26E-58F6D302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6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ovulasi</a:t>
            </a:r>
            <a:r>
              <a:rPr lang="en-US" dirty="0" smtClean="0"/>
              <a:t>, </a:t>
            </a:r>
            <a:r>
              <a:rPr lang="en-US" dirty="0" err="1" smtClean="0"/>
              <a:t>korpus</a:t>
            </a:r>
            <a:r>
              <a:rPr lang="en-US" dirty="0" smtClean="0"/>
              <a:t> luteum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progesteron</a:t>
            </a:r>
            <a:r>
              <a:rPr lang="en-US" dirty="0" smtClean="0"/>
              <a:t>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menghentikan</a:t>
            </a:r>
            <a:r>
              <a:rPr lang="en-US" dirty="0" smtClean="0"/>
              <a:t> </a:t>
            </a:r>
            <a:r>
              <a:rPr lang="en-US" dirty="0" err="1" smtClean="0"/>
              <a:t>penebalan</a:t>
            </a:r>
            <a:r>
              <a:rPr lang="en-US" dirty="0" smtClean="0"/>
              <a:t> endometrium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menstabilkan</a:t>
            </a:r>
            <a:r>
              <a:rPr lang="en-US" dirty="0" smtClean="0"/>
              <a:t> endometrium.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ovulasi</a:t>
            </a:r>
            <a:r>
              <a:rPr lang="en-US" dirty="0" smtClean="0"/>
              <a:t>, estrogen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stimulasi</a:t>
            </a:r>
            <a:r>
              <a:rPr lang="en-US" dirty="0" smtClean="0"/>
              <a:t> endometrium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proliferasi</a:t>
            </a:r>
            <a:r>
              <a:rPr lang="en-US" dirty="0" smtClean="0"/>
              <a:t> </a:t>
            </a:r>
            <a:r>
              <a:rPr lang="en-US" dirty="0" err="1" smtClean="0"/>
              <a:t>berlebihan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endometrium. Endometrium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stabil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berdiferensiasi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luruh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terduga</a:t>
            </a:r>
            <a:r>
              <a:rPr lang="en-US" dirty="0" smtClean="0"/>
              <a:t>.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berliku-liku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rapuh</a:t>
            </a:r>
            <a:r>
              <a:rPr lang="en-US" dirty="0" smtClean="0"/>
              <a:t>. Hal </a:t>
            </a:r>
            <a:r>
              <a:rPr lang="en-US" dirty="0" err="1" smtClean="0"/>
              <a:t>inilah</a:t>
            </a:r>
            <a:r>
              <a:rPr lang="en-US" dirty="0" smtClean="0"/>
              <a:t> yang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perdarahan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BF235-2B81-4DBB-B26E-58F6D3029F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2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4970656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PERDARAHAN UTERUS ABNORMAL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Merry </a:t>
            </a:r>
            <a:r>
              <a:rPr lang="en-US" dirty="0" err="1" smtClean="0"/>
              <a:t>Yustia</a:t>
            </a:r>
            <a:r>
              <a:rPr lang="en-US" dirty="0" smtClean="0"/>
              <a:t> Karim – 1810211074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PUA-P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3936492"/>
          </a:xfrm>
        </p:spPr>
        <p:txBody>
          <a:bodyPr/>
          <a:lstStyle/>
          <a:p>
            <a:r>
              <a:rPr lang="en-US" dirty="0" err="1"/>
              <a:t>Polip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b="1" dirty="0" err="1"/>
              <a:t>proliferasi</a:t>
            </a:r>
            <a:r>
              <a:rPr lang="en-US" b="1" dirty="0"/>
              <a:t> </a:t>
            </a:r>
            <a:r>
              <a:rPr lang="en-US" b="1" dirty="0" err="1"/>
              <a:t>epitelial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b="1" dirty="0" err="1"/>
              <a:t>vaskular</a:t>
            </a:r>
            <a:r>
              <a:rPr lang="en-US" b="1" dirty="0"/>
              <a:t>, </a:t>
            </a:r>
            <a:r>
              <a:rPr lang="en-US" b="1" dirty="0" err="1"/>
              <a:t>kelenjar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fibromuskular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jaringan</a:t>
            </a:r>
            <a:r>
              <a:rPr lang="en-US" b="1" dirty="0"/>
              <a:t> </a:t>
            </a:r>
            <a:r>
              <a:rPr lang="en-US" b="1" dirty="0" err="1"/>
              <a:t>konektif</a:t>
            </a:r>
            <a:r>
              <a:rPr lang="en-US" dirty="0"/>
              <a:t> yang </a:t>
            </a:r>
            <a:r>
              <a:rPr lang="en-US" dirty="0" err="1"/>
              <a:t>bervariasi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endometrium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endocerviks</a:t>
            </a:r>
            <a:r>
              <a:rPr lang="en-US" dirty="0"/>
              <a:t> yang </a:t>
            </a:r>
            <a:r>
              <a:rPr lang="en-US" dirty="0" err="1"/>
              <a:t>dilapisi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epitel</a:t>
            </a:r>
            <a:r>
              <a:rPr lang="en-US" dirty="0"/>
              <a:t>.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pembuluh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berdinding</a:t>
            </a:r>
            <a:r>
              <a:rPr lang="en-US" dirty="0"/>
              <a:t> </a:t>
            </a:r>
            <a:r>
              <a:rPr lang="en-US" dirty="0" err="1"/>
              <a:t>tebal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terhialinisasi</a:t>
            </a:r>
            <a:r>
              <a:rPr lang="en-US" dirty="0"/>
              <a:t> di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epitel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 smtClean="0"/>
              <a:t>perdarahan</a:t>
            </a:r>
            <a:endParaRPr lang="en-US" dirty="0" smtClean="0"/>
          </a:p>
          <a:p>
            <a:r>
              <a:rPr lang="en-US" dirty="0" err="1" smtClean="0"/>
              <a:t>Dinilai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inspekulo</a:t>
            </a:r>
            <a:r>
              <a:rPr lang="en-US" dirty="0"/>
              <a:t>, </a:t>
            </a:r>
            <a:r>
              <a:rPr lang="en-US" dirty="0" err="1"/>
              <a:t>ultrasonografi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histerokopis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 smtClean="0"/>
              <a:t>histopatologis</a:t>
            </a:r>
            <a:endParaRPr lang="en-US" dirty="0" smtClean="0"/>
          </a:p>
          <a:p>
            <a:r>
              <a:rPr lang="en-US" dirty="0" err="1" smtClean="0"/>
              <a:t>Dikategorikan</a:t>
            </a:r>
            <a:r>
              <a:rPr lang="en-US" dirty="0" smtClean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ditambahkan</a:t>
            </a:r>
            <a:r>
              <a:rPr lang="en-US" dirty="0" smtClean="0"/>
              <a:t> </a:t>
            </a:r>
            <a:r>
              <a:rPr lang="fi-FI" dirty="0"/>
              <a:t>informasi ukuran, jumlah, lokasi, morfologi, dan histologi.</a:t>
            </a:r>
            <a:endParaRPr lang="en-US" dirty="0"/>
          </a:p>
        </p:txBody>
      </p:sp>
      <p:pic>
        <p:nvPicPr>
          <p:cNvPr id="1026" name="Picture 2" descr="Mengenal Histeroskopi, Diagnosa Kelainan pada Rahim yang Minim Risiko -  Mommies Da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4379912"/>
            <a:ext cx="3207881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075" y="4920157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4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PUA-A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kelenjar endometrium ditemukan pada </a:t>
            </a:r>
            <a:r>
              <a:rPr lang="sv-SE" dirty="0" smtClean="0"/>
              <a:t>miometrium</a:t>
            </a:r>
          </a:p>
          <a:p>
            <a:r>
              <a:rPr lang="en-US" dirty="0" err="1"/>
              <a:t>J</a:t>
            </a:r>
            <a:r>
              <a:rPr lang="en-US" dirty="0" err="1" smtClean="0"/>
              <a:t>aringan</a:t>
            </a:r>
            <a:r>
              <a:rPr lang="en-US" dirty="0" smtClean="0"/>
              <a:t> </a:t>
            </a:r>
            <a:r>
              <a:rPr lang="en-US" dirty="0"/>
              <a:t>endometrium </a:t>
            </a:r>
            <a:r>
              <a:rPr lang="en-US" dirty="0" err="1" smtClean="0"/>
              <a:t>heterotopik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miometrium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hipertrofi</a:t>
            </a:r>
            <a:r>
              <a:rPr lang="en-US" dirty="0"/>
              <a:t> </a:t>
            </a:r>
            <a:r>
              <a:rPr lang="en-US" dirty="0" smtClean="0"/>
              <a:t>myometrium</a:t>
            </a:r>
            <a:endParaRPr lang="en-US" dirty="0"/>
          </a:p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emas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histopatologi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magnetic resonance imaging (MRI)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ultrasonografi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mendiagnosis</a:t>
            </a:r>
            <a:r>
              <a:rPr lang="en-US" dirty="0"/>
              <a:t> </a:t>
            </a:r>
            <a:r>
              <a:rPr lang="en-US" dirty="0" err="1" smtClean="0"/>
              <a:t>adenomiosis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510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PUA-L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861" y="618448"/>
            <a:ext cx="7315200" cy="1761105"/>
          </a:xfrm>
        </p:spPr>
        <p:txBody>
          <a:bodyPr/>
          <a:lstStyle/>
          <a:p>
            <a:r>
              <a:rPr lang="en-US" dirty="0" smtClean="0"/>
              <a:t>Tumor </a:t>
            </a:r>
            <a:r>
              <a:rPr lang="en-US" dirty="0" err="1"/>
              <a:t>jinak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polos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tumor </a:t>
            </a:r>
            <a:r>
              <a:rPr lang="en-US" dirty="0" err="1"/>
              <a:t>fibromuskular</a:t>
            </a:r>
            <a:r>
              <a:rPr lang="en-US" dirty="0"/>
              <a:t> </a:t>
            </a:r>
            <a:r>
              <a:rPr lang="en-US" dirty="0" err="1"/>
              <a:t>jinak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myometrium. Tumor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mioma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fibroid</a:t>
            </a: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15" y="1769283"/>
            <a:ext cx="5111891" cy="457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75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PUA-M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Hiperplasia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keganasan</a:t>
            </a:r>
            <a:r>
              <a:rPr lang="en-US" dirty="0"/>
              <a:t> </a:t>
            </a:r>
            <a:r>
              <a:rPr lang="en-US" dirty="0" err="1"/>
              <a:t>atipikal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PUA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dipertimbangkan</a:t>
            </a:r>
            <a:r>
              <a:rPr lang="en-US" dirty="0"/>
              <a:t> di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reproduksi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Histolpatologi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atipik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endometrial carcinoma. </a:t>
            </a:r>
            <a:r>
              <a:rPr lang="en-US" dirty="0" err="1"/>
              <a:t>Pasien</a:t>
            </a:r>
            <a:r>
              <a:rPr lang="en-US" dirty="0"/>
              <a:t> yang </a:t>
            </a:r>
            <a:r>
              <a:rPr lang="en-US" dirty="0" err="1"/>
              <a:t>didapatkan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histopatologi</a:t>
            </a:r>
            <a:r>
              <a:rPr lang="en-US" dirty="0"/>
              <a:t> </a:t>
            </a:r>
            <a:r>
              <a:rPr lang="en-US" dirty="0" err="1"/>
              <a:t>dikategorikan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PUA-M,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World Health Organization (WHO)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smtClean="0"/>
              <a:t>FIGO</a:t>
            </a:r>
          </a:p>
          <a:p>
            <a:r>
              <a:rPr lang="en-US" dirty="0" err="1"/>
              <a:t>Hiperplasia</a:t>
            </a:r>
            <a:r>
              <a:rPr lang="en-US" dirty="0"/>
              <a:t> endometrium paling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sekresi</a:t>
            </a:r>
            <a:r>
              <a:rPr lang="en-US" dirty="0"/>
              <a:t> estrogen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sekresi</a:t>
            </a:r>
            <a:r>
              <a:rPr lang="en-US" dirty="0"/>
              <a:t> </a:t>
            </a:r>
            <a:r>
              <a:rPr lang="en-US" dirty="0" err="1"/>
              <a:t>progesteron</a:t>
            </a:r>
            <a:r>
              <a:rPr lang="en-US" dirty="0"/>
              <a:t>. </a:t>
            </a:r>
            <a:r>
              <a:rPr lang="en-US" dirty="0" smtClean="0"/>
              <a:t>Dan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perimenopause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teratur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berkepanjangan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anovulasi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629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PUA-C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/>
              <a:t>hemostasis </a:t>
            </a:r>
            <a:r>
              <a:rPr lang="en-US" dirty="0" err="1"/>
              <a:t>sistemik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PUA. </a:t>
            </a:r>
            <a:r>
              <a:rPr lang="en-US" dirty="0" err="1"/>
              <a:t>Sekitar</a:t>
            </a:r>
            <a:r>
              <a:rPr lang="en-US" dirty="0"/>
              <a:t> 13 %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mestruasi</a:t>
            </a:r>
            <a:r>
              <a:rPr lang="en-US" dirty="0"/>
              <a:t> yang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sistemik</a:t>
            </a:r>
            <a:r>
              <a:rPr lang="en-US" dirty="0"/>
              <a:t> hemostasis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dideteksi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 smtClean="0"/>
              <a:t>biokimia</a:t>
            </a:r>
            <a:r>
              <a:rPr lang="en-US" dirty="0"/>
              <a:t>, paling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von </a:t>
            </a:r>
            <a:r>
              <a:rPr lang="en-US" dirty="0" err="1" smtClean="0"/>
              <a:t>Willebrand</a:t>
            </a:r>
            <a:endParaRPr lang="en-US" dirty="0" smtClean="0"/>
          </a:p>
          <a:p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antikoagulan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reproduksi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diinginkan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PUA, paling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Hypermenstrual</a:t>
            </a:r>
            <a:r>
              <a:rPr lang="en-US" dirty="0"/>
              <a:t> Bleeding (HMB)</a:t>
            </a:r>
          </a:p>
        </p:txBody>
      </p:sp>
    </p:spTree>
    <p:extLst>
      <p:ext uri="{BB962C8B-B14F-4D97-AF65-F5344CB8AC3E}">
        <p14:creationId xmlns:p14="http://schemas.microsoft.com/office/powerpoint/2010/main" val="2853945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PUA-O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ovulasi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ketidaknormalan</a:t>
            </a:r>
            <a:r>
              <a:rPr lang="en-US" dirty="0"/>
              <a:t> </a:t>
            </a:r>
            <a:r>
              <a:rPr lang="en-US" dirty="0" err="1"/>
              <a:t>menstruasi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amenore</a:t>
            </a:r>
            <a:r>
              <a:rPr lang="en-US" dirty="0"/>
              <a:t>,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pendarahan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jarang</a:t>
            </a:r>
            <a:r>
              <a:rPr lang="en-US" dirty="0"/>
              <a:t>, </a:t>
            </a:r>
            <a:r>
              <a:rPr lang="en-US" dirty="0" err="1"/>
              <a:t>hingga</a:t>
            </a:r>
            <a:r>
              <a:rPr lang="en-US" dirty="0"/>
              <a:t> episode HMB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diprediksi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ekstrem</a:t>
            </a:r>
            <a:endParaRPr lang="en-US" dirty="0"/>
          </a:p>
          <a:p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ovulasi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etiologi</a:t>
            </a:r>
            <a:r>
              <a:rPr lang="en-US" dirty="0"/>
              <a:t> yang </a:t>
            </a:r>
            <a:r>
              <a:rPr lang="en-US" dirty="0" err="1"/>
              <a:t>jelas</a:t>
            </a:r>
            <a:r>
              <a:rPr lang="en-US" dirty="0"/>
              <a:t>, </a:t>
            </a:r>
            <a:r>
              <a:rPr lang="en-US" dirty="0" err="1"/>
              <a:t>banyak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endokrinopati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sindrom</a:t>
            </a:r>
            <a:r>
              <a:rPr lang="en-US" dirty="0"/>
              <a:t> ovarium </a:t>
            </a:r>
            <a:r>
              <a:rPr lang="en-US" dirty="0" err="1" smtClean="0"/>
              <a:t>polikistik</a:t>
            </a:r>
            <a:r>
              <a:rPr lang="en-US" dirty="0"/>
              <a:t>, </a:t>
            </a:r>
            <a:r>
              <a:rPr lang="en-US" dirty="0" err="1"/>
              <a:t>hipotiroidisme</a:t>
            </a:r>
            <a:r>
              <a:rPr lang="en-US" dirty="0"/>
              <a:t>, </a:t>
            </a:r>
            <a:r>
              <a:rPr lang="en-US" dirty="0" err="1"/>
              <a:t>hiperprolaktinemia</a:t>
            </a:r>
            <a:r>
              <a:rPr lang="en-US" dirty="0"/>
              <a:t>, </a:t>
            </a:r>
            <a:r>
              <a:rPr lang="en-US" dirty="0" err="1"/>
              <a:t>stres</a:t>
            </a:r>
            <a:r>
              <a:rPr lang="en-US" dirty="0"/>
              <a:t> mental, </a:t>
            </a:r>
            <a:r>
              <a:rPr lang="en-US" dirty="0" err="1"/>
              <a:t>obesitas</a:t>
            </a:r>
            <a:r>
              <a:rPr lang="en-US" dirty="0"/>
              <a:t>, </a:t>
            </a:r>
            <a:r>
              <a:rPr lang="en-US" dirty="0" err="1"/>
              <a:t>anoreksia</a:t>
            </a:r>
            <a:r>
              <a:rPr lang="en-US" dirty="0"/>
              <a:t>,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olahraga</a:t>
            </a:r>
            <a:r>
              <a:rPr lang="en-US" dirty="0"/>
              <a:t> </a:t>
            </a:r>
            <a:r>
              <a:rPr lang="en-US" dirty="0" err="1"/>
              <a:t>ekstrem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atletik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Manifestasi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progesteron</a:t>
            </a:r>
            <a:r>
              <a:rPr lang="en-US" dirty="0"/>
              <a:t> </a:t>
            </a:r>
            <a:r>
              <a:rPr lang="en-US" dirty="0" err="1"/>
              <a:t>siklik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diprediksi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korpus</a:t>
            </a:r>
            <a:r>
              <a:rPr lang="en-US" dirty="0"/>
              <a:t> luteum </a:t>
            </a:r>
            <a:r>
              <a:rPr lang="en-US" dirty="0" err="1"/>
              <a:t>setiap</a:t>
            </a:r>
            <a:r>
              <a:rPr lang="en-US" dirty="0"/>
              <a:t> 22-35 </a:t>
            </a:r>
            <a:r>
              <a:rPr lang="en-US" dirty="0" err="1"/>
              <a:t>hari</a:t>
            </a:r>
            <a:r>
              <a:rPr lang="en-US" dirty="0"/>
              <a:t>, </a:t>
            </a:r>
            <a:r>
              <a:rPr lang="en-US" dirty="0" err="1"/>
              <a:t>keadaan</a:t>
            </a:r>
            <a:r>
              <a:rPr lang="en-US" dirty="0"/>
              <a:t> luteal-out-of-phase </a:t>
            </a:r>
            <a:r>
              <a:rPr lang="en-US" dirty="0" err="1"/>
              <a:t>yaitu</a:t>
            </a:r>
            <a:r>
              <a:rPr lang="en-US" dirty="0"/>
              <a:t> recruitment </a:t>
            </a:r>
            <a:r>
              <a:rPr lang="en-US" dirty="0" err="1"/>
              <a:t>folikel</a:t>
            </a:r>
            <a:r>
              <a:rPr lang="en-US" dirty="0"/>
              <a:t> yang </a:t>
            </a:r>
            <a:r>
              <a:rPr lang="en-US" dirty="0" err="1"/>
              <a:t>matang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,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estradiol, yang </a:t>
            </a:r>
            <a:r>
              <a:rPr lang="en-US" dirty="0" err="1"/>
              <a:t>menyebabkan</a:t>
            </a:r>
            <a:r>
              <a:rPr lang="en-US" dirty="0"/>
              <a:t> endometrium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proliferasi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09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PUA-E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yang </a:t>
            </a:r>
            <a:r>
              <a:rPr lang="en-US" dirty="0" err="1"/>
              <a:t>mengatur</a:t>
            </a:r>
            <a:r>
              <a:rPr lang="en-US" dirty="0"/>
              <a:t> "hemostasis" </a:t>
            </a:r>
            <a:r>
              <a:rPr lang="en-US" dirty="0" err="1"/>
              <a:t>pada</a:t>
            </a:r>
            <a:r>
              <a:rPr lang="en-US" dirty="0"/>
              <a:t> endometrium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vasokonstriktor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endotelin1 </a:t>
            </a:r>
            <a:r>
              <a:rPr lang="en-US" dirty="0" err="1"/>
              <a:t>dan</a:t>
            </a:r>
            <a:r>
              <a:rPr lang="en-US" dirty="0"/>
              <a:t> prostaglandin F2</a:t>
            </a:r>
            <a:r>
              <a:rPr lang="el-GR" dirty="0"/>
              <a:t>α, </a:t>
            </a:r>
            <a:r>
              <a:rPr lang="en-US" dirty="0" err="1"/>
              <a:t>dan</a:t>
            </a:r>
            <a:r>
              <a:rPr lang="en-US" dirty="0"/>
              <a:t> /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percepatan</a:t>
            </a:r>
            <a:r>
              <a:rPr lang="en-US" dirty="0"/>
              <a:t> </a:t>
            </a:r>
            <a:r>
              <a:rPr lang="en-US" dirty="0" err="1"/>
              <a:t>lisis</a:t>
            </a:r>
            <a:r>
              <a:rPr lang="en-US" dirty="0"/>
              <a:t> endometrium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 smtClean="0"/>
              <a:t>berlebihan</a:t>
            </a:r>
            <a:r>
              <a:rPr lang="en-US" dirty="0" smtClean="0"/>
              <a:t> </a:t>
            </a:r>
            <a:r>
              <a:rPr lang="en-US" dirty="0" err="1"/>
              <a:t>aktivator</a:t>
            </a:r>
            <a:r>
              <a:rPr lang="en-US" dirty="0"/>
              <a:t> </a:t>
            </a:r>
            <a:r>
              <a:rPr lang="en-US" dirty="0" smtClean="0"/>
              <a:t>plasminogen 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yang </a:t>
            </a:r>
            <a:r>
              <a:rPr lang="en-US" dirty="0" err="1"/>
              <a:t>mempromosikan</a:t>
            </a:r>
            <a:r>
              <a:rPr lang="en-US" dirty="0"/>
              <a:t> </a:t>
            </a:r>
            <a:r>
              <a:rPr lang="en-US" dirty="0" err="1"/>
              <a:t>vasodilatasi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prostaglandin E2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prostasiklin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7764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PUA-I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 err="1" smtClean="0"/>
              <a:t>ntervensi</a:t>
            </a:r>
            <a:r>
              <a:rPr lang="en-US" dirty="0" smtClean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medicated </a:t>
            </a:r>
            <a:r>
              <a:rPr lang="en-US" dirty="0" err="1"/>
              <a:t>atau</a:t>
            </a:r>
            <a:r>
              <a:rPr lang="en-US" dirty="0"/>
              <a:t> insert intrauterine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agen</a:t>
            </a:r>
            <a:r>
              <a:rPr lang="en-US" dirty="0"/>
              <a:t> </a:t>
            </a:r>
            <a:r>
              <a:rPr lang="en-US" dirty="0" err="1"/>
              <a:t>farmakologis</a:t>
            </a:r>
            <a:r>
              <a:rPr lang="en-US" dirty="0"/>
              <a:t>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berdampak</a:t>
            </a:r>
            <a:r>
              <a:rPr lang="en-US" dirty="0"/>
              <a:t> endometrium, </a:t>
            </a:r>
            <a:r>
              <a:rPr lang="en-US" dirty="0" err="1"/>
              <a:t>mengganggu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pembekuan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sistemik</a:t>
            </a:r>
            <a:r>
              <a:rPr lang="en-US" dirty="0"/>
              <a:t> </a:t>
            </a:r>
            <a:r>
              <a:rPr lang="en-US" dirty="0" err="1" smtClean="0"/>
              <a:t>ovulasi</a:t>
            </a:r>
            <a:endParaRPr lang="en-US" dirty="0"/>
          </a:p>
          <a:p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steroid gonad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sistemik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estrogen, progestin, </a:t>
            </a:r>
            <a:r>
              <a:rPr lang="en-US" dirty="0" err="1"/>
              <a:t>dan</a:t>
            </a:r>
            <a:r>
              <a:rPr lang="en-US" dirty="0"/>
              <a:t> androgen </a:t>
            </a:r>
            <a:r>
              <a:rPr lang="en-US" dirty="0" err="1"/>
              <a:t>memengaruhi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steroidogenesis ovarium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hipotalamus</a:t>
            </a:r>
            <a:r>
              <a:rPr lang="en-US" dirty="0"/>
              <a:t>, </a:t>
            </a:r>
            <a:r>
              <a:rPr lang="en-US" dirty="0" err="1"/>
              <a:t>hipofisis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ovarium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juga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endometrium</a:t>
            </a:r>
          </a:p>
        </p:txBody>
      </p:sp>
    </p:spTree>
    <p:extLst>
      <p:ext uri="{BB962C8B-B14F-4D97-AF65-F5344CB8AC3E}">
        <p14:creationId xmlns:p14="http://schemas.microsoft.com/office/powerpoint/2010/main" val="1460729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PUA-N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Penyebab</a:t>
            </a:r>
            <a:r>
              <a:rPr lang="en-US" dirty="0" smtClean="0"/>
              <a:t> lain yang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berkontribusi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PUA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dibuktikan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pasti</a:t>
            </a:r>
            <a:endParaRPr lang="en-US" dirty="0" smtClean="0"/>
          </a:p>
          <a:p>
            <a:r>
              <a:rPr lang="en-US" dirty="0" smtClean="0"/>
              <a:t>Ex : endometritis </a:t>
            </a:r>
            <a:r>
              <a:rPr lang="en-US" dirty="0" err="1" smtClean="0"/>
              <a:t>kronis</a:t>
            </a:r>
            <a:r>
              <a:rPr lang="en-US" dirty="0" smtClean="0"/>
              <a:t>, </a:t>
            </a:r>
            <a:r>
              <a:rPr lang="en-US" dirty="0" err="1" smtClean="0"/>
              <a:t>malformasi</a:t>
            </a:r>
            <a:r>
              <a:rPr lang="en-US" dirty="0" smtClean="0"/>
              <a:t> </a:t>
            </a:r>
            <a:r>
              <a:rPr lang="en-US" dirty="0" err="1" smtClean="0"/>
              <a:t>arteriovenosa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40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GEJALA KLINIS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Menoragia</a:t>
            </a:r>
            <a:r>
              <a:rPr lang="en-US" sz="1800" dirty="0"/>
              <a:t> </a:t>
            </a:r>
            <a:r>
              <a:rPr lang="en-US" sz="1800" dirty="0" err="1"/>
              <a:t>yaitu</a:t>
            </a:r>
            <a:r>
              <a:rPr lang="en-US" sz="1800" dirty="0"/>
              <a:t> </a:t>
            </a:r>
            <a:r>
              <a:rPr lang="en-US" sz="1800" dirty="0" err="1"/>
              <a:t>perdarahan</a:t>
            </a:r>
            <a:r>
              <a:rPr lang="en-US" sz="1800" dirty="0"/>
              <a:t> </a:t>
            </a:r>
            <a:r>
              <a:rPr lang="en-US" sz="1800" dirty="0" err="1"/>
              <a:t>menstruasi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volume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durasi</a:t>
            </a:r>
            <a:r>
              <a:rPr lang="en-US" sz="1800" dirty="0"/>
              <a:t> yang </a:t>
            </a:r>
            <a:r>
              <a:rPr lang="en-US" sz="1800" dirty="0" err="1"/>
              <a:t>berlebihan</a:t>
            </a:r>
            <a:r>
              <a:rPr lang="en-US" sz="1800" dirty="0"/>
              <a:t>, </a:t>
            </a:r>
            <a:r>
              <a:rPr lang="en-US" sz="1800" dirty="0" err="1"/>
              <a:t>tetapi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interval </a:t>
            </a:r>
            <a:r>
              <a:rPr lang="en-US" sz="1800" dirty="0" err="1" smtClean="0"/>
              <a:t>teratur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Metrorrhagia</a:t>
            </a:r>
            <a:r>
              <a:rPr lang="en-US" sz="1800" dirty="0" smtClean="0"/>
              <a:t> </a:t>
            </a:r>
            <a:r>
              <a:rPr lang="en-US" sz="1800" dirty="0" err="1"/>
              <a:t>yaitu</a:t>
            </a:r>
            <a:r>
              <a:rPr lang="en-US" sz="1800" dirty="0"/>
              <a:t> </a:t>
            </a:r>
            <a:r>
              <a:rPr lang="en-US" sz="1800" dirty="0" err="1"/>
              <a:t>perdarahan</a:t>
            </a:r>
            <a:r>
              <a:rPr lang="en-US" sz="1800" dirty="0"/>
              <a:t> </a:t>
            </a:r>
            <a:r>
              <a:rPr lang="en-US" sz="1800" dirty="0" err="1"/>
              <a:t>menstruasi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interval yang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teratur</a:t>
            </a:r>
            <a:r>
              <a:rPr lang="en-US" sz="1800" dirty="0"/>
              <a:t>. </a:t>
            </a:r>
            <a:endParaRPr lang="en-US" sz="1800" dirty="0" smtClean="0"/>
          </a:p>
          <a:p>
            <a:r>
              <a:rPr lang="en-US" sz="1800" dirty="0" err="1" smtClean="0"/>
              <a:t>Menometrorrhagia</a:t>
            </a:r>
            <a:r>
              <a:rPr lang="en-US" sz="1800" dirty="0" smtClean="0"/>
              <a:t> </a:t>
            </a:r>
            <a:r>
              <a:rPr lang="en-US" sz="1800" dirty="0" err="1"/>
              <a:t>yaitu</a:t>
            </a:r>
            <a:r>
              <a:rPr lang="en-US" sz="1800" dirty="0"/>
              <a:t> </a:t>
            </a:r>
            <a:r>
              <a:rPr lang="en-US" sz="1800" dirty="0" err="1"/>
              <a:t>menstruasi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volume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durasi</a:t>
            </a:r>
            <a:r>
              <a:rPr lang="en-US" sz="1800" dirty="0"/>
              <a:t> yang </a:t>
            </a:r>
            <a:r>
              <a:rPr lang="en-US" sz="1800" dirty="0" err="1"/>
              <a:t>berlebihan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interval yang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teratur</a:t>
            </a:r>
            <a:r>
              <a:rPr lang="en-US" sz="1800" dirty="0"/>
              <a:t>. </a:t>
            </a:r>
            <a:endParaRPr lang="en-US" sz="1800" dirty="0" smtClean="0"/>
          </a:p>
          <a:p>
            <a:r>
              <a:rPr lang="en-US" sz="1800" dirty="0" err="1" smtClean="0"/>
              <a:t>Perdarahan</a:t>
            </a:r>
            <a:r>
              <a:rPr lang="en-US" sz="1800" dirty="0" smtClean="0"/>
              <a:t> </a:t>
            </a:r>
            <a:r>
              <a:rPr lang="en-US" sz="1800" dirty="0" err="1"/>
              <a:t>intermenstruasi</a:t>
            </a:r>
            <a:r>
              <a:rPr lang="en-US" sz="1800" dirty="0"/>
              <a:t> </a:t>
            </a:r>
            <a:r>
              <a:rPr lang="en-US" sz="1800" dirty="0" err="1"/>
              <a:t>yaitu</a:t>
            </a:r>
            <a:r>
              <a:rPr lang="en-US" sz="1800" dirty="0"/>
              <a:t> </a:t>
            </a:r>
            <a:r>
              <a:rPr lang="en-US" sz="1800" dirty="0" err="1"/>
              <a:t>perdarahan</a:t>
            </a:r>
            <a:r>
              <a:rPr lang="en-US" sz="1800" dirty="0"/>
              <a:t> yang </a:t>
            </a:r>
            <a:r>
              <a:rPr lang="en-US" sz="1800" dirty="0" err="1"/>
              <a:t>bervariasi</a:t>
            </a:r>
            <a:r>
              <a:rPr lang="en-US" sz="1800" dirty="0"/>
              <a:t> </a:t>
            </a:r>
            <a:r>
              <a:rPr lang="en-US" sz="1800" dirty="0" err="1"/>
              <a:t>diantara</a:t>
            </a:r>
            <a:r>
              <a:rPr lang="en-US" sz="1800" dirty="0"/>
              <a:t> </a:t>
            </a:r>
            <a:r>
              <a:rPr lang="en-US" sz="1800" dirty="0" err="1"/>
              <a:t>periode</a:t>
            </a:r>
            <a:r>
              <a:rPr lang="en-US" sz="1800" dirty="0"/>
              <a:t> </a:t>
            </a:r>
            <a:r>
              <a:rPr lang="en-US" sz="1800" dirty="0" err="1"/>
              <a:t>menstruasi</a:t>
            </a:r>
            <a:r>
              <a:rPr lang="en-US" sz="1800" dirty="0"/>
              <a:t> normal yang normal. 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Polymenorrhea</a:t>
            </a:r>
            <a:r>
              <a:rPr lang="en-US" sz="1800" dirty="0" smtClean="0"/>
              <a:t> </a:t>
            </a:r>
            <a:r>
              <a:rPr lang="en-US" sz="1800" dirty="0" err="1"/>
              <a:t>yaitu</a:t>
            </a:r>
            <a:r>
              <a:rPr lang="en-US" sz="1800" dirty="0"/>
              <a:t> </a:t>
            </a:r>
            <a:r>
              <a:rPr lang="en-US" sz="1800" dirty="0" err="1"/>
              <a:t>menstruasi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interval </a:t>
            </a:r>
            <a:r>
              <a:rPr lang="en-US" sz="1800" dirty="0" err="1"/>
              <a:t>kurang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21 </a:t>
            </a:r>
            <a:r>
              <a:rPr lang="en-US" sz="1800" dirty="0" err="1"/>
              <a:t>hari</a:t>
            </a:r>
            <a:r>
              <a:rPr lang="en-US" sz="1800" dirty="0"/>
              <a:t>. 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Oligomenorrhea</a:t>
            </a:r>
            <a:r>
              <a:rPr lang="en-US" sz="1800" dirty="0" smtClean="0"/>
              <a:t> </a:t>
            </a:r>
            <a:r>
              <a:rPr lang="en-US" sz="1800" dirty="0" err="1"/>
              <a:t>yaitu</a:t>
            </a:r>
            <a:r>
              <a:rPr lang="en-US" sz="1800" dirty="0"/>
              <a:t> </a:t>
            </a:r>
            <a:r>
              <a:rPr lang="en-US" sz="1800" dirty="0" err="1"/>
              <a:t>menstruasi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interval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35 </a:t>
            </a:r>
            <a:r>
              <a:rPr lang="en-US" sz="1800" dirty="0" err="1"/>
              <a:t>hari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Perdarahan</a:t>
            </a:r>
            <a:r>
              <a:rPr lang="en-US" sz="1800" dirty="0" smtClean="0"/>
              <a:t> </a:t>
            </a:r>
            <a:r>
              <a:rPr lang="en-US" sz="1800" dirty="0" err="1"/>
              <a:t>menstruasi</a:t>
            </a:r>
            <a:r>
              <a:rPr lang="en-US" sz="1800" dirty="0"/>
              <a:t> yang </a:t>
            </a:r>
            <a:r>
              <a:rPr lang="en-US" sz="1800" dirty="0" err="1"/>
              <a:t>berat</a:t>
            </a:r>
            <a:r>
              <a:rPr lang="en-US" sz="1800" dirty="0"/>
              <a:t> </a:t>
            </a:r>
            <a:r>
              <a:rPr lang="en-US" sz="1800" dirty="0" err="1"/>
              <a:t>baik</a:t>
            </a:r>
            <a:r>
              <a:rPr lang="en-US" sz="1800" dirty="0"/>
              <a:t> menorrhagia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 smtClean="0"/>
              <a:t>menometrorrhagia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mengacu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kehilangan</a:t>
            </a:r>
            <a:r>
              <a:rPr lang="en-US" sz="1800" dirty="0"/>
              <a:t> </a:t>
            </a:r>
            <a:r>
              <a:rPr lang="en-US" sz="1800" dirty="0" err="1"/>
              <a:t>darah</a:t>
            </a:r>
            <a:r>
              <a:rPr lang="en-US" sz="1800" dirty="0"/>
              <a:t> </a:t>
            </a:r>
            <a:r>
              <a:rPr lang="en-US" sz="1800" dirty="0" err="1"/>
              <a:t>menstruasi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 smtClean="0"/>
              <a:t>tinggi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80 ml/</a:t>
            </a:r>
            <a:r>
              <a:rPr lang="en-US" sz="1800" dirty="0" err="1" smtClean="0"/>
              <a:t>siklus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3460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 smtClean="0"/>
              <a:t>pendarahan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b="1" dirty="0" err="1"/>
              <a:t>perubahan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siklus</a:t>
            </a:r>
            <a:r>
              <a:rPr lang="en-US" b="1" dirty="0"/>
              <a:t> </a:t>
            </a:r>
            <a:r>
              <a:rPr lang="en-US" b="1" dirty="0" err="1"/>
              <a:t>menstruasi</a:t>
            </a:r>
            <a:r>
              <a:rPr lang="en-US" b="1" dirty="0"/>
              <a:t> normal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interval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, </a:t>
            </a:r>
            <a:r>
              <a:rPr lang="en-US" dirty="0" err="1"/>
              <a:t>durasi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dijumpai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reproduksi</a:t>
            </a:r>
            <a:r>
              <a:rPr lang="en-US" dirty="0"/>
              <a:t> (Singh, 2013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/>
              <a:t>Pendarahan</a:t>
            </a:r>
            <a:r>
              <a:rPr lang="en-US" dirty="0"/>
              <a:t> Uterus Abnormal (PUA)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mengambarkan</a:t>
            </a:r>
            <a:r>
              <a:rPr lang="en-US" dirty="0"/>
              <a:t> </a:t>
            </a:r>
            <a:r>
              <a:rPr lang="en-US" b="1" dirty="0" err="1"/>
              <a:t>kondisi</a:t>
            </a:r>
            <a:r>
              <a:rPr lang="en-US" b="1" dirty="0"/>
              <a:t> </a:t>
            </a:r>
            <a:r>
              <a:rPr lang="en-US" b="1" dirty="0" err="1"/>
              <a:t>perubahan</a:t>
            </a:r>
            <a:r>
              <a:rPr lang="en-US" b="1" dirty="0"/>
              <a:t> </a:t>
            </a:r>
            <a:r>
              <a:rPr lang="en-US" b="1" dirty="0" err="1"/>
              <a:t>pola</a:t>
            </a:r>
            <a:r>
              <a:rPr lang="en-US" b="1" dirty="0"/>
              <a:t> </a:t>
            </a:r>
            <a:r>
              <a:rPr lang="en-US" b="1" dirty="0" err="1"/>
              <a:t>menstruasi</a:t>
            </a:r>
            <a:r>
              <a:rPr lang="en-US" b="1" dirty="0"/>
              <a:t> </a:t>
            </a:r>
            <a:r>
              <a:rPr lang="en-US" b="1" dirty="0" err="1"/>
              <a:t>akibat</a:t>
            </a:r>
            <a:r>
              <a:rPr lang="en-US" b="1" dirty="0"/>
              <a:t> </a:t>
            </a:r>
            <a:r>
              <a:rPr lang="en-US" b="1" dirty="0" err="1"/>
              <a:t>peningkatan</a:t>
            </a:r>
            <a:r>
              <a:rPr lang="en-US" b="1" dirty="0"/>
              <a:t> volume, </a:t>
            </a:r>
            <a:r>
              <a:rPr lang="en-US" b="1" dirty="0" err="1"/>
              <a:t>durasi</a:t>
            </a:r>
            <a:r>
              <a:rPr lang="en-US" b="1" dirty="0"/>
              <a:t>,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frekuensi</a:t>
            </a:r>
            <a:r>
              <a:rPr lang="en-US" b="1" dirty="0"/>
              <a:t> </a:t>
            </a:r>
            <a:r>
              <a:rPr lang="en-US" b="1" dirty="0" err="1"/>
              <a:t>perdarahan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u="sng" dirty="0" err="1"/>
              <a:t>Menstruasi</a:t>
            </a:r>
            <a:r>
              <a:rPr lang="en-US" b="1" u="sng" dirty="0"/>
              <a:t> normal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uterus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 err="1"/>
              <a:t>frekuensi</a:t>
            </a:r>
            <a:r>
              <a:rPr lang="en-US" b="1" dirty="0"/>
              <a:t> 24 – 38 </a:t>
            </a:r>
            <a:r>
              <a:rPr lang="en-US" b="1" dirty="0" err="1"/>
              <a:t>hari</a:t>
            </a:r>
            <a:r>
              <a:rPr lang="en-US" dirty="0"/>
              <a:t>, </a:t>
            </a:r>
            <a:r>
              <a:rPr lang="en-US" dirty="0" err="1"/>
              <a:t>regularitas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keteraturan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b="1" dirty="0" err="1"/>
              <a:t>menstruasi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siklus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siklus</a:t>
            </a:r>
            <a:r>
              <a:rPr lang="en-US" b="1" dirty="0"/>
              <a:t> </a:t>
            </a:r>
            <a:r>
              <a:rPr lang="en-US" b="1" dirty="0" err="1"/>
              <a:t>yaitu</a:t>
            </a:r>
            <a:r>
              <a:rPr lang="en-US" b="1" dirty="0"/>
              <a:t> 2 – 20 </a:t>
            </a:r>
            <a:r>
              <a:rPr lang="en-US" b="1" dirty="0" err="1"/>
              <a:t>hari</a:t>
            </a:r>
            <a:r>
              <a:rPr lang="en-US" dirty="0"/>
              <a:t>, </a:t>
            </a:r>
            <a:r>
              <a:rPr lang="en-US" b="1" dirty="0" err="1"/>
              <a:t>durasi</a:t>
            </a:r>
            <a:r>
              <a:rPr lang="en-US" b="1" dirty="0"/>
              <a:t> 4-8 </a:t>
            </a:r>
            <a:r>
              <a:rPr lang="en-US" b="1" dirty="0" err="1"/>
              <a:t>hari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/>
              <a:t>volume ≤ 80 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ANAMNESIS </a:t>
            </a:r>
          </a:p>
          <a:p>
            <a:pPr lvl="1"/>
            <a:r>
              <a:rPr lang="en-US" dirty="0" err="1"/>
              <a:t>Pada</a:t>
            </a:r>
            <a:r>
              <a:rPr lang="en-US" dirty="0"/>
              <a:t>  </a:t>
            </a:r>
            <a:r>
              <a:rPr lang="en-US" dirty="0" err="1"/>
              <a:t>anamnesisperlu</a:t>
            </a:r>
            <a:r>
              <a:rPr lang="en-US" dirty="0"/>
              <a:t>  </a:t>
            </a:r>
            <a:r>
              <a:rPr lang="en-US" dirty="0" err="1"/>
              <a:t>diketahui</a:t>
            </a:r>
            <a:r>
              <a:rPr lang="en-US" dirty="0"/>
              <a:t> 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menarke</a:t>
            </a:r>
            <a:r>
              <a:rPr lang="en-US" dirty="0"/>
              <a:t>,    </a:t>
            </a:r>
            <a:r>
              <a:rPr lang="en-US" dirty="0" err="1"/>
              <a:t>frekuensi</a:t>
            </a:r>
            <a:r>
              <a:rPr lang="en-US" dirty="0"/>
              <a:t>,    </a:t>
            </a:r>
            <a:r>
              <a:rPr lang="en-US" dirty="0" err="1"/>
              <a:t>durasi</a:t>
            </a:r>
            <a:r>
              <a:rPr lang="en-US" dirty="0"/>
              <a:t>,    </a:t>
            </a:r>
            <a:r>
              <a:rPr lang="en-US" dirty="0" err="1"/>
              <a:t>dan</a:t>
            </a:r>
            <a:r>
              <a:rPr lang="en-US" dirty="0"/>
              <a:t>   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 smtClean="0"/>
              <a:t>perdarahan</a:t>
            </a:r>
            <a:endParaRPr lang="en-US" dirty="0" smtClean="0"/>
          </a:p>
          <a:p>
            <a:pPr lvl="1"/>
            <a:r>
              <a:rPr lang="en-US" dirty="0" err="1" smtClean="0"/>
              <a:t>Berapa</a:t>
            </a:r>
            <a:r>
              <a:rPr lang="en-US" dirty="0" smtClean="0"/>
              <a:t>  </a:t>
            </a:r>
            <a:r>
              <a:rPr lang="en-US" dirty="0" err="1"/>
              <a:t>jumlah</a:t>
            </a:r>
            <a:r>
              <a:rPr lang="en-US" dirty="0"/>
              <a:t>  </a:t>
            </a:r>
            <a:r>
              <a:rPr lang="en-US" dirty="0" err="1"/>
              <a:t>produk</a:t>
            </a:r>
            <a:r>
              <a:rPr lang="en-US" dirty="0"/>
              <a:t>  tampon </a:t>
            </a:r>
            <a:r>
              <a:rPr lang="en-US" dirty="0" err="1"/>
              <a:t>maupun</a:t>
            </a:r>
            <a:r>
              <a:rPr lang="en-US" dirty="0"/>
              <a:t>  </a:t>
            </a:r>
            <a:r>
              <a:rPr lang="en-US" dirty="0" err="1"/>
              <a:t>pembalut</a:t>
            </a:r>
            <a:r>
              <a:rPr lang="en-US" dirty="0"/>
              <a:t>  yang  </a:t>
            </a:r>
            <a:r>
              <a:rPr lang="en-US" dirty="0" err="1"/>
              <a:t>digunakan</a:t>
            </a:r>
            <a:r>
              <a:rPr lang="en-US" dirty="0"/>
              <a:t>. 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remaja</a:t>
            </a:r>
            <a:r>
              <a:rPr lang="en-US" dirty="0"/>
              <a:t>    yang    </a:t>
            </a:r>
            <a:r>
              <a:rPr lang="en-US" dirty="0" err="1"/>
              <a:t>mengeluhkan</a:t>
            </a:r>
            <a:r>
              <a:rPr lang="en-US" dirty="0"/>
              <a:t>    </a:t>
            </a:r>
            <a:r>
              <a:rPr lang="en-US" dirty="0" err="1"/>
              <a:t>haid</a:t>
            </a:r>
            <a:r>
              <a:rPr lang="en-US" dirty="0"/>
              <a:t>    yang </a:t>
            </a:r>
            <a:r>
              <a:rPr lang="en-US" dirty="0" err="1"/>
              <a:t>banyak</a:t>
            </a:r>
            <a:r>
              <a:rPr lang="en-US" dirty="0"/>
              <a:t>   </a:t>
            </a:r>
            <a:r>
              <a:rPr lang="en-US" dirty="0" err="1"/>
              <a:t>perlu</a:t>
            </a:r>
            <a:r>
              <a:rPr lang="en-US" dirty="0"/>
              <a:t>   </a:t>
            </a:r>
            <a:r>
              <a:rPr lang="en-US" dirty="0" err="1"/>
              <a:t>ditanyakan</a:t>
            </a:r>
            <a:r>
              <a:rPr lang="en-US" dirty="0"/>
              <a:t>   </a:t>
            </a:r>
            <a:r>
              <a:rPr lang="en-US" dirty="0" err="1"/>
              <a:t>riwayat</a:t>
            </a:r>
            <a:r>
              <a:rPr lang="en-US" dirty="0"/>
              <a:t>   </a:t>
            </a:r>
            <a:r>
              <a:rPr lang="en-US" dirty="0" err="1"/>
              <a:t>mudahmemar</a:t>
            </a:r>
            <a:r>
              <a:rPr lang="en-US" dirty="0"/>
              <a:t>, </a:t>
            </a:r>
            <a:r>
              <a:rPr lang="en-US" dirty="0" err="1"/>
              <a:t>perdarahan</a:t>
            </a:r>
            <a:r>
              <a:rPr lang="en-US" dirty="0"/>
              <a:t> yang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berhenti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 minor, </a:t>
            </a:r>
            <a:r>
              <a:rPr lang="en-US" dirty="0" err="1"/>
              <a:t>epistaksis</a:t>
            </a:r>
            <a:r>
              <a:rPr lang="en-US" dirty="0"/>
              <a:t>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dikontrol</a:t>
            </a:r>
            <a:r>
              <a:rPr lang="en-US" dirty="0"/>
              <a:t>,   </a:t>
            </a:r>
            <a:r>
              <a:rPr lang="en-US" dirty="0" err="1"/>
              <a:t>atau</a:t>
            </a:r>
            <a:r>
              <a:rPr lang="en-US" dirty="0"/>
              <a:t>   </a:t>
            </a:r>
            <a:r>
              <a:rPr lang="en-US" dirty="0" err="1"/>
              <a:t>perdarahan</a:t>
            </a:r>
            <a:r>
              <a:rPr lang="en-US" dirty="0"/>
              <a:t>   </a:t>
            </a:r>
            <a:r>
              <a:rPr lang="en-US" dirty="0" err="1"/>
              <a:t>hebat</a:t>
            </a:r>
            <a:r>
              <a:rPr lang="en-US" dirty="0"/>
              <a:t>  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endParaRPr lang="en-US" dirty="0" smtClean="0"/>
          </a:p>
          <a:p>
            <a:pPr lvl="1"/>
            <a:r>
              <a:rPr lang="en-US" dirty="0" err="1"/>
              <a:t>Riwayat</a:t>
            </a:r>
            <a:r>
              <a:rPr lang="en-US" dirty="0"/>
              <a:t>    </a:t>
            </a:r>
            <a:r>
              <a:rPr lang="en-US" dirty="0" err="1"/>
              <a:t>perdarahan</a:t>
            </a:r>
            <a:r>
              <a:rPr lang="en-US" dirty="0"/>
              <a:t>    </a:t>
            </a:r>
            <a:r>
              <a:rPr lang="en-US" dirty="0" err="1"/>
              <a:t>pada</a:t>
            </a:r>
            <a:r>
              <a:rPr lang="en-US" dirty="0"/>
              <a:t>   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  </a:t>
            </a:r>
            <a:r>
              <a:rPr lang="en-US" dirty="0" err="1"/>
              <a:t>riwayat</a:t>
            </a:r>
            <a:r>
              <a:rPr lang="en-US" dirty="0"/>
              <a:t>  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smtClean="0"/>
              <a:t>postpartum</a:t>
            </a:r>
          </a:p>
          <a:p>
            <a:pPr lvl="1"/>
            <a:r>
              <a:rPr lang="sv-SE" dirty="0"/>
              <a:t>riwayat   penggunaan   obat-obat dan    kontrasepsi    hormonal    juga    perlu </a:t>
            </a:r>
            <a:r>
              <a:rPr lang="sv-SE" dirty="0" smtClean="0"/>
              <a:t>ditanyakan</a:t>
            </a:r>
          </a:p>
          <a:p>
            <a:pPr marL="50292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03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PEMERIKSAAN FISIK</a:t>
            </a:r>
          </a:p>
          <a:p>
            <a:pPr lvl="1"/>
            <a:r>
              <a:rPr lang="sv-SE" dirty="0"/>
              <a:t>Pemeriksaan    fisik    harus    sebaiknya dilakukan  walaupun  sebagian  besar  kasus normal</a:t>
            </a:r>
            <a:r>
              <a:rPr lang="sv-SE" dirty="0" smtClean="0"/>
              <a:t>.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    </a:t>
            </a:r>
            <a:r>
              <a:rPr lang="en-US" dirty="0" err="1"/>
              <a:t>takikardia</a:t>
            </a:r>
            <a:r>
              <a:rPr lang="en-US" dirty="0"/>
              <a:t>, </a:t>
            </a:r>
            <a:r>
              <a:rPr lang="en-US" dirty="0" err="1"/>
              <a:t>penampilan</a:t>
            </a:r>
            <a:r>
              <a:rPr lang="en-US" dirty="0"/>
              <a:t>  </a:t>
            </a:r>
            <a:r>
              <a:rPr lang="en-US" dirty="0" err="1"/>
              <a:t>pucat</a:t>
            </a:r>
            <a:r>
              <a:rPr lang="en-US" dirty="0"/>
              <a:t>,  </a:t>
            </a:r>
            <a:r>
              <a:rPr lang="en-US" dirty="0" err="1"/>
              <a:t>atau</a:t>
            </a:r>
            <a:r>
              <a:rPr lang="en-US" dirty="0"/>
              <a:t>  </a:t>
            </a:r>
            <a:r>
              <a:rPr lang="en-US" dirty="0" err="1"/>
              <a:t>bunyi</a:t>
            </a:r>
            <a:r>
              <a:rPr lang="en-US" dirty="0"/>
              <a:t> </a:t>
            </a:r>
            <a:r>
              <a:rPr lang="en-US" dirty="0" err="1"/>
              <a:t>bisingpada</a:t>
            </a:r>
            <a:r>
              <a:rPr lang="en-US" dirty="0"/>
              <a:t> </a:t>
            </a:r>
            <a:r>
              <a:rPr lang="en-US" dirty="0" err="1"/>
              <a:t>auskultasi</a:t>
            </a:r>
            <a:r>
              <a:rPr lang="en-US" dirty="0"/>
              <a:t>  </a:t>
            </a:r>
            <a:r>
              <a:rPr lang="en-US" dirty="0" err="1"/>
              <a:t>jantung</a:t>
            </a:r>
            <a:r>
              <a:rPr lang="en-US" dirty="0"/>
              <a:t>  </a:t>
            </a:r>
            <a:r>
              <a:rPr lang="en-US" dirty="0" err="1"/>
              <a:t>mengarah</a:t>
            </a:r>
            <a:r>
              <a:rPr lang="en-US" dirty="0"/>
              <a:t>  </a:t>
            </a:r>
            <a:r>
              <a:rPr lang="en-US" dirty="0" err="1"/>
              <a:t>pada</a:t>
            </a:r>
            <a:r>
              <a:rPr lang="en-US" dirty="0"/>
              <a:t>  anemia</a:t>
            </a:r>
            <a:r>
              <a:rPr lang="en-US" dirty="0" smtClean="0"/>
              <a:t>.</a:t>
            </a:r>
          </a:p>
          <a:p>
            <a:pPr lvl="1"/>
            <a:r>
              <a:rPr lang="sv-SE" dirty="0"/>
              <a:t>Petekia  atau  memar  yang  berlebihan  dapat mengarah pada defek platelet atau kelainan perdarahan  lainnya</a:t>
            </a:r>
            <a:r>
              <a:rPr lang="sv-SE" dirty="0" smtClean="0"/>
              <a:t>.</a:t>
            </a:r>
          </a:p>
          <a:p>
            <a:pPr lvl="1"/>
            <a:r>
              <a:rPr lang="en-US" dirty="0" err="1" smtClean="0"/>
              <a:t>Takikardi</a:t>
            </a:r>
            <a:r>
              <a:rPr lang="en-US" dirty="0" smtClean="0"/>
              <a:t>   </a:t>
            </a:r>
            <a:r>
              <a:rPr lang="en-US" dirty="0" err="1"/>
              <a:t>dan</a:t>
            </a:r>
            <a:r>
              <a:rPr lang="en-US" dirty="0"/>
              <a:t>   </a:t>
            </a:r>
            <a:r>
              <a:rPr lang="en-US" dirty="0" err="1"/>
              <a:t>hipotensi</a:t>
            </a:r>
            <a:r>
              <a:rPr lang="en-US" dirty="0"/>
              <a:t>  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     </a:t>
            </a:r>
            <a:r>
              <a:rPr lang="en-US" dirty="0" err="1"/>
              <a:t>petunjuk</a:t>
            </a:r>
            <a:r>
              <a:rPr lang="en-US" dirty="0"/>
              <a:t>      </a:t>
            </a:r>
            <a:r>
              <a:rPr lang="en-US" dirty="0" err="1"/>
              <a:t>ketidakstabilan</a:t>
            </a:r>
            <a:r>
              <a:rPr lang="en-US" dirty="0"/>
              <a:t> </a:t>
            </a:r>
            <a:r>
              <a:rPr lang="en-US" dirty="0" err="1"/>
              <a:t>hemodinamik</a:t>
            </a:r>
            <a:r>
              <a:rPr lang="en-US" dirty="0"/>
              <a:t>     </a:t>
            </a:r>
            <a:r>
              <a:rPr lang="en-US" dirty="0" err="1"/>
              <a:t>akut</a:t>
            </a:r>
            <a:r>
              <a:rPr lang="en-US" dirty="0"/>
              <a:t>     yang    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intervensi</a:t>
            </a:r>
            <a:r>
              <a:rPr lang="en-US" dirty="0"/>
              <a:t>     </a:t>
            </a:r>
            <a:r>
              <a:rPr lang="en-US" dirty="0" err="1"/>
              <a:t>cepat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err="1"/>
              <a:t>Pemeriksaan</a:t>
            </a:r>
            <a:r>
              <a:rPr lang="en-US" dirty="0"/>
              <a:t>     bimanual     </a:t>
            </a:r>
            <a:r>
              <a:rPr lang="en-US" dirty="0" err="1"/>
              <a:t>dan</a:t>
            </a:r>
            <a:r>
              <a:rPr lang="en-US" dirty="0"/>
              <a:t>     </a:t>
            </a:r>
            <a:r>
              <a:rPr lang="en-US" dirty="0" err="1"/>
              <a:t>spekulum</a:t>
            </a:r>
            <a:r>
              <a:rPr lang="en-US" dirty="0"/>
              <a:t> </a:t>
            </a:r>
            <a:r>
              <a:rPr lang="en-US" dirty="0" err="1"/>
              <a:t>disarankan</a:t>
            </a:r>
            <a:r>
              <a:rPr lang="en-US" dirty="0"/>
              <a:t>  </a:t>
            </a:r>
            <a:r>
              <a:rPr lang="en-US" dirty="0" err="1"/>
              <a:t>pada</a:t>
            </a:r>
            <a:r>
              <a:rPr lang="en-US" dirty="0"/>
              <a:t>  </a:t>
            </a:r>
            <a:r>
              <a:rPr lang="en-US" dirty="0" err="1"/>
              <a:t>pasien</a:t>
            </a:r>
            <a:r>
              <a:rPr lang="en-US" dirty="0"/>
              <a:t>  yang  </a:t>
            </a:r>
            <a:r>
              <a:rPr lang="en-US" dirty="0" err="1"/>
              <a:t>aktif</a:t>
            </a:r>
            <a:r>
              <a:rPr lang="en-US" dirty="0"/>
              <a:t> 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   </a:t>
            </a:r>
            <a:r>
              <a:rPr lang="en-US" dirty="0" err="1"/>
              <a:t>atau</a:t>
            </a:r>
            <a:r>
              <a:rPr lang="en-US" dirty="0"/>
              <a:t>    </a:t>
            </a:r>
            <a:r>
              <a:rPr lang="en-US" dirty="0" err="1"/>
              <a:t>pada</a:t>
            </a:r>
            <a:r>
              <a:rPr lang="en-US" dirty="0"/>
              <a:t>    </a:t>
            </a:r>
            <a:r>
              <a:rPr lang="en-US" dirty="0" err="1"/>
              <a:t>pasien</a:t>
            </a:r>
            <a:r>
              <a:rPr lang="en-US" dirty="0"/>
              <a:t>    </a:t>
            </a:r>
            <a:r>
              <a:rPr lang="en-US" dirty="0" err="1"/>
              <a:t>yangtidak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terapi.5</a:t>
            </a:r>
          </a:p>
        </p:txBody>
      </p:sp>
    </p:spTree>
    <p:extLst>
      <p:ext uri="{BB962C8B-B14F-4D97-AF65-F5344CB8AC3E}">
        <p14:creationId xmlns:p14="http://schemas.microsoft.com/office/powerpoint/2010/main" val="375741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0564" y="864108"/>
            <a:ext cx="3752975" cy="5120640"/>
          </a:xfrm>
        </p:spPr>
        <p:txBody>
          <a:bodyPr/>
          <a:lstStyle/>
          <a:p>
            <a:r>
              <a:rPr lang="en-US" dirty="0" smtClean="0"/>
              <a:t>PEMERIKSAAN PENUNJANG</a:t>
            </a:r>
          </a:p>
          <a:p>
            <a:pPr lvl="1"/>
            <a:r>
              <a:rPr lang="en-US" dirty="0" err="1" smtClean="0"/>
              <a:t>Laboratorium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Histeroskopi</a:t>
            </a:r>
            <a:endParaRPr lang="en-US" dirty="0" smtClean="0"/>
          </a:p>
          <a:p>
            <a:pPr lvl="1"/>
            <a:r>
              <a:rPr lang="en-US" dirty="0" smtClean="0"/>
              <a:t>USG</a:t>
            </a:r>
          </a:p>
          <a:p>
            <a:pPr lvl="2"/>
            <a:r>
              <a:rPr lang="en-US" dirty="0" err="1"/>
              <a:t>Sonografi</a:t>
            </a:r>
            <a:r>
              <a:rPr lang="en-US" dirty="0"/>
              <a:t> transvaginal (TVS) </a:t>
            </a:r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ketebalan</a:t>
            </a:r>
            <a:r>
              <a:rPr lang="en-US" dirty="0"/>
              <a:t> endometrium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polip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mioma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sensitivitas</a:t>
            </a:r>
            <a:r>
              <a:rPr lang="en-US" dirty="0"/>
              <a:t> 80 </a:t>
            </a:r>
            <a:r>
              <a:rPr lang="en-US" dirty="0" err="1"/>
              <a:t>persen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spesifisitas</a:t>
            </a:r>
            <a:r>
              <a:rPr lang="en-US" dirty="0"/>
              <a:t> 69 </a:t>
            </a:r>
            <a:r>
              <a:rPr lang="en-US" dirty="0" err="1"/>
              <a:t>persen</a:t>
            </a:r>
            <a:r>
              <a:rPr lang="en-US" dirty="0" smtClean="0"/>
              <a:t>.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539" y="1123837"/>
            <a:ext cx="4629796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71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TATA LAKSANA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33" y="477837"/>
            <a:ext cx="6099057" cy="5893182"/>
          </a:xfrm>
        </p:spPr>
      </p:pic>
    </p:spTree>
    <p:extLst>
      <p:ext uri="{BB962C8B-B14F-4D97-AF65-F5344CB8AC3E}">
        <p14:creationId xmlns:p14="http://schemas.microsoft.com/office/powerpoint/2010/main" val="365152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TATA </a:t>
            </a:r>
            <a:br>
              <a:rPr lang="en-US" dirty="0" smtClean="0"/>
            </a:br>
            <a:r>
              <a:rPr lang="en-US" dirty="0" smtClean="0"/>
              <a:t>LAKSANA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06" y="332509"/>
            <a:ext cx="6226357" cy="4416664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06" y="4416664"/>
            <a:ext cx="6082516" cy="21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32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218" y="207817"/>
            <a:ext cx="8458200" cy="6276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PEMBEDAHAN</a:t>
            </a:r>
          </a:p>
          <a:p>
            <a:r>
              <a:rPr lang="en-US" dirty="0" err="1"/>
              <a:t>Tatalaksana</a:t>
            </a:r>
            <a:r>
              <a:rPr lang="en-US" dirty="0"/>
              <a:t> </a:t>
            </a:r>
            <a:r>
              <a:rPr lang="en-US" dirty="0" err="1"/>
              <a:t>bedah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dipikirkan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medikamentosa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penanganan</a:t>
            </a:r>
            <a:r>
              <a:rPr lang="en-US" dirty="0"/>
              <a:t> definitive (</a:t>
            </a:r>
            <a:r>
              <a:rPr lang="en-US" dirty="0" err="1"/>
              <a:t>histerektomi</a:t>
            </a:r>
            <a:r>
              <a:rPr lang="en-US" dirty="0"/>
              <a:t>). HMB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anatomi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indikasi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operasi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PENANGANAN PERDARAHAN UTERUS ABNORMAL AKUT:</a:t>
            </a:r>
          </a:p>
          <a:p>
            <a:r>
              <a:rPr lang="en-US" dirty="0" err="1" smtClean="0"/>
              <a:t>Prinsip</a:t>
            </a:r>
            <a:r>
              <a:rPr lang="en-US" dirty="0" smtClean="0"/>
              <a:t> :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perdarahan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menganggu</a:t>
            </a:r>
            <a:r>
              <a:rPr lang="en-US" dirty="0" smtClean="0"/>
              <a:t> </a:t>
            </a:r>
            <a:r>
              <a:rPr lang="en-US" dirty="0" err="1" smtClean="0"/>
              <a:t>hemodinamik</a:t>
            </a:r>
            <a:r>
              <a:rPr lang="en-US" dirty="0" smtClean="0"/>
              <a:t>?</a:t>
            </a:r>
          </a:p>
          <a:p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hemodinamik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infus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kristaloid</a:t>
            </a:r>
            <a:r>
              <a:rPr lang="en-US" dirty="0"/>
              <a:t>, </a:t>
            </a:r>
            <a:r>
              <a:rPr lang="en-US" dirty="0" err="1"/>
              <a:t>oksigen</a:t>
            </a:r>
            <a:r>
              <a:rPr lang="en-US" dirty="0"/>
              <a:t> 2 liter /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transfusi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Hb</a:t>
            </a:r>
            <a:r>
              <a:rPr lang="en-US" dirty="0"/>
              <a:t> &lt; 7,5 g / dl,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 smtClean="0"/>
              <a:t>hemodinamik</a:t>
            </a:r>
            <a:endParaRPr lang="en-US" dirty="0" smtClean="0"/>
          </a:p>
          <a:p>
            <a:r>
              <a:rPr lang="en-US" dirty="0" err="1"/>
              <a:t>Hentikan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EEK 2.5 mg per oral </a:t>
            </a:r>
            <a:r>
              <a:rPr lang="en-US" dirty="0" err="1"/>
              <a:t>setiap</a:t>
            </a:r>
            <a:r>
              <a:rPr lang="en-US" dirty="0"/>
              <a:t> 4-6 jam, </a:t>
            </a:r>
            <a:r>
              <a:rPr lang="en-US" dirty="0" err="1"/>
              <a:t>ditambah</a:t>
            </a:r>
            <a:r>
              <a:rPr lang="en-US" dirty="0"/>
              <a:t> </a:t>
            </a:r>
            <a:r>
              <a:rPr lang="en-US" dirty="0" err="1"/>
              <a:t>prometasin</a:t>
            </a:r>
            <a:r>
              <a:rPr lang="en-US" dirty="0"/>
              <a:t> 25 mg </a:t>
            </a:r>
            <a:r>
              <a:rPr lang="en-US" dirty="0" err="1"/>
              <a:t>peroral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injeksi</a:t>
            </a:r>
            <a:r>
              <a:rPr lang="en-US" dirty="0"/>
              <a:t> IM </a:t>
            </a:r>
            <a:r>
              <a:rPr lang="en-US" dirty="0" err="1"/>
              <a:t>setiap</a:t>
            </a:r>
            <a:r>
              <a:rPr lang="en-US" dirty="0"/>
              <a:t> 4-6 jam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mual</a:t>
            </a:r>
            <a:r>
              <a:rPr lang="en-US" dirty="0"/>
              <a:t>.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traneksamat</a:t>
            </a:r>
            <a:r>
              <a:rPr lang="en-US" dirty="0"/>
              <a:t> 3 x 1 gram </a:t>
            </a:r>
            <a:r>
              <a:rPr lang="en-US" dirty="0" err="1"/>
              <a:t>dan</a:t>
            </a:r>
            <a:r>
              <a:rPr lang="en-US" dirty="0"/>
              <a:t> OAINS 3 x 500 mg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smtClean="0"/>
              <a:t>EEK</a:t>
            </a:r>
            <a:endParaRPr lang="en-US" dirty="0"/>
          </a:p>
          <a:p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hemodinamik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,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diagnostik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.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USG transvaginal / </a:t>
            </a:r>
            <a:r>
              <a:rPr lang="en-US" dirty="0" err="1"/>
              <a:t>transrektal</a:t>
            </a:r>
            <a:r>
              <a:rPr lang="en-US" dirty="0"/>
              <a:t>, </a:t>
            </a:r>
            <a:r>
              <a:rPr lang="en-US" dirty="0" err="1" smtClean="0"/>
              <a:t>periksa</a:t>
            </a:r>
            <a:r>
              <a:rPr lang="en-US" dirty="0" smtClean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perifer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(DPL)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hemostasis (</a:t>
            </a: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trombosit</a:t>
            </a:r>
            <a:r>
              <a:rPr lang="en-US" dirty="0"/>
              <a:t>, PT, </a:t>
            </a:r>
            <a:r>
              <a:rPr lang="en-US" dirty="0" err="1"/>
              <a:t>aPTT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TSH)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1266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DAFTAR 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https://www.ncbi.nlm.nih.gov/pmc/articles/PMC4970656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uterus abnormal di RSUP Prof. Dr. R. D. </a:t>
            </a:r>
            <a:r>
              <a:rPr lang="en-US" dirty="0" err="1"/>
              <a:t>Kandou</a:t>
            </a:r>
            <a:r>
              <a:rPr lang="en-US" dirty="0"/>
              <a:t> Manado </a:t>
            </a:r>
            <a:r>
              <a:rPr lang="en-US" dirty="0" err="1"/>
              <a:t>periode</a:t>
            </a:r>
            <a:r>
              <a:rPr lang="en-US" dirty="0"/>
              <a:t> 1 </a:t>
            </a:r>
            <a:r>
              <a:rPr lang="en-US" dirty="0" err="1"/>
              <a:t>Januari</a:t>
            </a:r>
            <a:r>
              <a:rPr lang="en-US" dirty="0"/>
              <a:t> 2013 – 31 </a:t>
            </a:r>
            <a:r>
              <a:rPr lang="en-US" dirty="0" err="1"/>
              <a:t>Desember</a:t>
            </a:r>
            <a:r>
              <a:rPr lang="en-US" dirty="0"/>
              <a:t> </a:t>
            </a:r>
            <a:r>
              <a:rPr lang="en-US" dirty="0" smtClean="0"/>
              <a:t>2014</a:t>
            </a:r>
          </a:p>
          <a:p>
            <a:r>
              <a:rPr lang="sv-SE" dirty="0"/>
              <a:t>ANALISIS KASUS PERDARAHAN UTERUS ABNORMAL (PUA) DI RUMAH SAKIT UMUM PUSAT HAJI ADAM MALIK MEDAN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7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TERMINOLOGI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05" y="99326"/>
            <a:ext cx="5938630" cy="6685405"/>
          </a:xfrm>
        </p:spPr>
      </p:pic>
    </p:spTree>
    <p:extLst>
      <p:ext uri="{BB962C8B-B14F-4D97-AF65-F5344CB8AC3E}">
        <p14:creationId xmlns:p14="http://schemas.microsoft.com/office/powerpoint/2010/main" val="36281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TERMINOLOGI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88" y="530166"/>
            <a:ext cx="5588562" cy="2308568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88" y="2838734"/>
            <a:ext cx="5604224" cy="346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tudi</a:t>
            </a:r>
            <a:r>
              <a:rPr lang="en-US" dirty="0" smtClean="0"/>
              <a:t> </a:t>
            </a:r>
            <a:r>
              <a:rPr lang="en-US" dirty="0"/>
              <a:t>di RSUD </a:t>
            </a:r>
            <a:r>
              <a:rPr lang="en-US" dirty="0" err="1"/>
              <a:t>Dr.Soetomo</a:t>
            </a:r>
            <a:r>
              <a:rPr lang="en-US" dirty="0"/>
              <a:t> Surabaya </a:t>
            </a:r>
            <a:r>
              <a:rPr lang="en-US" dirty="0" err="1"/>
              <a:t>didapatkan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uterus abnormal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12.48%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kunjungan</a:t>
            </a:r>
            <a:r>
              <a:rPr lang="en-US" dirty="0"/>
              <a:t> </a:t>
            </a:r>
            <a:r>
              <a:rPr lang="en-US" dirty="0" err="1"/>
              <a:t>poli</a:t>
            </a:r>
            <a:r>
              <a:rPr lang="en-US" dirty="0"/>
              <a:t> </a:t>
            </a:r>
            <a:r>
              <a:rPr lang="en-US" dirty="0" err="1"/>
              <a:t>kandungan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2007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8.8%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 smtClean="0"/>
              <a:t>berikutnya</a:t>
            </a:r>
            <a:endParaRPr lang="en-US" dirty="0" smtClean="0"/>
          </a:p>
          <a:p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mayoritas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anovulasi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&lt;20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&gt;40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rentan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FAKTOR RESIKO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973" y="627797"/>
            <a:ext cx="7315200" cy="5534372"/>
          </a:xfrm>
        </p:spPr>
        <p:txBody>
          <a:bodyPr>
            <a:normAutofit/>
          </a:bodyPr>
          <a:lstStyle/>
          <a:p>
            <a:r>
              <a:rPr lang="en-US" dirty="0" err="1" smtClean="0"/>
              <a:t>Usia</a:t>
            </a:r>
            <a:endParaRPr lang="en-US" dirty="0" smtClean="0"/>
          </a:p>
          <a:p>
            <a:pPr lvl="1"/>
            <a:r>
              <a:rPr lang="en-US" dirty="0" err="1" smtClean="0"/>
              <a:t>Insidensi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endometrium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seiring</a:t>
            </a:r>
            <a:r>
              <a:rPr lang="en-US" dirty="0" smtClean="0"/>
              <a:t> </a:t>
            </a:r>
            <a:r>
              <a:rPr lang="en-US" dirty="0" err="1" smtClean="0"/>
              <a:t>bertambah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endParaRPr lang="en-US" dirty="0" smtClean="0"/>
          </a:p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anovulasi</a:t>
            </a:r>
            <a:endParaRPr lang="en-US" dirty="0" smtClean="0"/>
          </a:p>
          <a:p>
            <a:pPr lvl="1"/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mendekati</a:t>
            </a:r>
            <a:r>
              <a:rPr lang="en-US" dirty="0" smtClean="0"/>
              <a:t> menopause,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menstruasi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memendek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anovulasi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folikel</a:t>
            </a:r>
            <a:r>
              <a:rPr lang="en-US" dirty="0" smtClean="0"/>
              <a:t> ovarium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resistensi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stimulasi</a:t>
            </a:r>
            <a:r>
              <a:rPr lang="en-US" dirty="0" smtClean="0"/>
              <a:t> </a:t>
            </a:r>
            <a:r>
              <a:rPr lang="en-US" dirty="0" err="1" smtClean="0"/>
              <a:t>gonadotropik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penurnan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kadar</a:t>
            </a:r>
            <a:r>
              <a:rPr lang="en-US" dirty="0" smtClean="0">
                <a:sym typeface="Wingdings" panose="05000000000000000000" pitchFamily="2" charset="2"/>
              </a:rPr>
              <a:t> estradiol </a:t>
            </a:r>
            <a:r>
              <a:rPr lang="en-US" dirty="0" err="1" smtClean="0">
                <a:sym typeface="Wingdings" panose="05000000000000000000" pitchFamily="2" charset="2"/>
              </a:rPr>
              <a:t>sehingga</a:t>
            </a:r>
            <a:r>
              <a:rPr lang="en-US" dirty="0" smtClean="0">
                <a:sym typeface="Wingdings" panose="05000000000000000000" pitchFamily="2" charset="2"/>
              </a:rPr>
              <a:t> endometrium 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mempertahankan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pertumbuhan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normalnya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Selama</a:t>
            </a:r>
            <a:r>
              <a:rPr lang="en-US" dirty="0" smtClean="0">
                <a:sym typeface="Wingdings" panose="05000000000000000000" pitchFamily="2" charset="2"/>
              </a:rPr>
              <a:t> perimenopause, hormone normal </a:t>
            </a:r>
            <a:r>
              <a:rPr lang="en-US" dirty="0" err="1" smtClean="0">
                <a:sym typeface="Wingdings" panose="05000000000000000000" pitchFamily="2" charset="2"/>
              </a:rPr>
              <a:t>mulai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berubah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ovulasi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konsisten</a:t>
            </a:r>
            <a:r>
              <a:rPr lang="en-US" dirty="0" smtClean="0">
                <a:sym typeface="Wingdings" panose="05000000000000000000" pitchFamily="2" charset="2"/>
              </a:rPr>
              <a:t>. </a:t>
            </a:r>
            <a:r>
              <a:rPr lang="en-US" dirty="0" err="1" smtClean="0">
                <a:sym typeface="Wingdings" panose="05000000000000000000" pitchFamily="2" charset="2"/>
              </a:rPr>
              <a:t>Sementara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sekresi</a:t>
            </a:r>
            <a:r>
              <a:rPr lang="en-US" dirty="0" smtClean="0">
                <a:sym typeface="Wingdings" panose="05000000000000000000" pitchFamily="2" charset="2"/>
              </a:rPr>
              <a:t> estrogen </a:t>
            </a:r>
            <a:r>
              <a:rPr lang="en-US" dirty="0" err="1" smtClean="0">
                <a:sym typeface="Wingdings" panose="05000000000000000000" pitchFamily="2" charset="2"/>
              </a:rPr>
              <a:t>terus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berlanjut</a:t>
            </a:r>
            <a:r>
              <a:rPr lang="en-US" dirty="0" smtClean="0">
                <a:sym typeface="Wingdings" panose="05000000000000000000" pitchFamily="2" charset="2"/>
              </a:rPr>
              <a:t>, progesterone </a:t>
            </a:r>
            <a:r>
              <a:rPr lang="en-US" dirty="0" err="1" smtClean="0">
                <a:sym typeface="Wingdings" panose="05000000000000000000" pitchFamily="2" charset="2"/>
              </a:rPr>
              <a:t>menjadi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menurun</a:t>
            </a:r>
            <a:r>
              <a:rPr lang="en-US" dirty="0" smtClean="0">
                <a:sym typeface="Wingdings" panose="05000000000000000000" pitchFamily="2" charset="2"/>
              </a:rPr>
              <a:t>  endometrium </a:t>
            </a:r>
            <a:r>
              <a:rPr lang="en-US" dirty="0" err="1" smtClean="0">
                <a:sym typeface="Wingdings" panose="05000000000000000000" pitchFamily="2" charset="2"/>
              </a:rPr>
              <a:t>berproliferasi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atau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memperoduksi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jaringan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berlebihan</a:t>
            </a:r>
            <a:r>
              <a:rPr lang="en-US" dirty="0" smtClean="0">
                <a:sym typeface="Wingdings" panose="05000000000000000000" pitchFamily="2" charset="2"/>
              </a:rPr>
              <a:t> – </a:t>
            </a:r>
            <a:r>
              <a:rPr lang="en-US" dirty="0" err="1" smtClean="0">
                <a:sym typeface="Wingdings" panose="05000000000000000000" pitchFamily="2" charset="2"/>
              </a:rPr>
              <a:t>resiko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erbentuk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polip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atau</a:t>
            </a:r>
            <a:r>
              <a:rPr lang="en-US" dirty="0" smtClean="0">
                <a:sym typeface="Wingdings" panose="05000000000000000000" pitchFamily="2" charset="2"/>
              </a:rPr>
              <a:t> fibroid </a:t>
            </a:r>
            <a:endParaRPr lang="en-US" dirty="0" smtClean="0"/>
          </a:p>
          <a:p>
            <a:r>
              <a:rPr lang="en-US" dirty="0" err="1" smtClean="0"/>
              <a:t>Nulliparitas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Wanita</a:t>
            </a:r>
            <a:r>
              <a:rPr lang="en-US" dirty="0" smtClean="0"/>
              <a:t> multipara </a:t>
            </a:r>
            <a:r>
              <a:rPr lang="en-US" dirty="0" err="1" smtClean="0"/>
              <a:t>akanmengalami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ovulasi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kadar</a:t>
            </a:r>
            <a:r>
              <a:rPr lang="en-US" dirty="0" smtClean="0">
                <a:sym typeface="Wingdings" panose="05000000000000000000" pitchFamily="2" charset="2"/>
              </a:rPr>
              <a:t> estrogen </a:t>
            </a:r>
            <a:r>
              <a:rPr lang="en-US" dirty="0" err="1" smtClean="0">
                <a:sym typeface="Wingdings" panose="05000000000000000000" pitchFamily="2" charset="2"/>
              </a:rPr>
              <a:t>menurun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terjadi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proliferasi</a:t>
            </a:r>
            <a:r>
              <a:rPr lang="en-US" dirty="0" smtClean="0">
                <a:sym typeface="Wingdings" panose="05000000000000000000" pitchFamily="2" charset="2"/>
              </a:rPr>
              <a:t> endometrium yang </a:t>
            </a:r>
            <a:r>
              <a:rPr lang="en-US" dirty="0" err="1" smtClean="0">
                <a:sym typeface="Wingdings" panose="05000000000000000000" pitchFamily="2" charset="2"/>
              </a:rPr>
              <a:t>berlebihan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resiko</a:t>
            </a:r>
            <a:r>
              <a:rPr lang="en-US" dirty="0" smtClean="0">
                <a:sym typeface="Wingdings" panose="05000000000000000000" pitchFamily="2" charset="2"/>
              </a:rPr>
              <a:t> PUA </a:t>
            </a:r>
            <a:r>
              <a:rPr lang="en-US" dirty="0" err="1" smtClean="0">
                <a:sym typeface="Wingdings" panose="05000000000000000000" pitchFamily="2" charset="2"/>
              </a:rPr>
              <a:t>menurun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Multipara </a:t>
            </a:r>
            <a:r>
              <a:rPr lang="en-US" dirty="0" err="1" smtClean="0">
                <a:sym typeface="Wingdings" panose="05000000000000000000" pitchFamily="2" charset="2"/>
              </a:rPr>
              <a:t>menurunkan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resiko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insidensi</a:t>
            </a:r>
            <a:r>
              <a:rPr lang="en-US" dirty="0" smtClean="0">
                <a:sym typeface="Wingdings" panose="05000000000000000000" pitchFamily="2" charset="2"/>
              </a:rPr>
              <a:t> PUA</a:t>
            </a:r>
          </a:p>
        </p:txBody>
      </p:sp>
    </p:spTree>
    <p:extLst>
      <p:ext uri="{BB962C8B-B14F-4D97-AF65-F5344CB8AC3E}">
        <p14:creationId xmlns:p14="http://schemas.microsoft.com/office/powerpoint/2010/main" val="16074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3212204"/>
          </a:xfrm>
        </p:spPr>
        <p:txBody>
          <a:bodyPr/>
          <a:lstStyle/>
          <a:p>
            <a:r>
              <a:rPr lang="en-US" dirty="0" err="1"/>
              <a:t>Berdasarkan</a:t>
            </a:r>
            <a:r>
              <a:rPr lang="en-US" dirty="0"/>
              <a:t> International Federation of Gynecology and Obstetrics (FIGO), </a:t>
            </a:r>
            <a:r>
              <a:rPr lang="en-US" dirty="0" err="1"/>
              <a:t>terdapat</a:t>
            </a:r>
            <a:r>
              <a:rPr lang="en-US" dirty="0"/>
              <a:t> 9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akronim</a:t>
            </a:r>
            <a:r>
              <a:rPr lang="en-US" dirty="0"/>
              <a:t> “PALM COEIN” </a:t>
            </a:r>
            <a:r>
              <a:rPr lang="en-US" dirty="0" err="1"/>
              <a:t>yakni</a:t>
            </a:r>
            <a:r>
              <a:rPr lang="en-US" dirty="0"/>
              <a:t> : </a:t>
            </a:r>
            <a:r>
              <a:rPr lang="en-US" dirty="0" err="1"/>
              <a:t>polip</a:t>
            </a:r>
            <a:r>
              <a:rPr lang="en-US" dirty="0"/>
              <a:t>, </a:t>
            </a:r>
            <a:r>
              <a:rPr lang="en-US" dirty="0" err="1"/>
              <a:t>adenomiosis</a:t>
            </a:r>
            <a:r>
              <a:rPr lang="en-US" dirty="0"/>
              <a:t>, </a:t>
            </a:r>
            <a:r>
              <a:rPr lang="en-US" dirty="0" err="1"/>
              <a:t>leiomioma</a:t>
            </a:r>
            <a:r>
              <a:rPr lang="en-US" dirty="0"/>
              <a:t>, malignancy and hyperplasia, coagulopathy, ovulatory dysfunction, endometrial, </a:t>
            </a:r>
            <a:r>
              <a:rPr lang="en-US" dirty="0" err="1"/>
              <a:t>iatrogenik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not yet </a:t>
            </a:r>
            <a:r>
              <a:rPr lang="en-US" dirty="0" smtClean="0"/>
              <a:t>classified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68" y="2820502"/>
            <a:ext cx="5929029" cy="321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KLASIFIKASI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BERDASARKAN JENIS PERDARAHAN: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 smtClean="0"/>
              <a:t>PUA </a:t>
            </a:r>
            <a:r>
              <a:rPr lang="en-US" u="sng" dirty="0" err="1"/>
              <a:t>akut</a:t>
            </a:r>
            <a:r>
              <a:rPr lang="en-US" dirty="0"/>
              <a:t>: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haid</a:t>
            </a:r>
            <a:r>
              <a:rPr lang="en-US" dirty="0"/>
              <a:t> yang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penanganan</a:t>
            </a:r>
            <a:r>
              <a:rPr lang="en-US" dirty="0"/>
              <a:t> yang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. PUA </a:t>
            </a:r>
            <a:r>
              <a:rPr lang="en-US" dirty="0" err="1"/>
              <a:t>akut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PUA </a:t>
            </a:r>
            <a:r>
              <a:rPr lang="en-US" dirty="0" err="1"/>
              <a:t>kronik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riwayat</a:t>
            </a:r>
            <a:r>
              <a:rPr lang="en-US" dirty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u="sng" dirty="0" smtClean="0"/>
              <a:t>PUA </a:t>
            </a:r>
            <a:r>
              <a:rPr lang="en-US" u="sng" dirty="0" err="1"/>
              <a:t>kronik</a:t>
            </a:r>
            <a:r>
              <a:rPr lang="en-US" dirty="0"/>
              <a:t>: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terminologi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PUA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b="1" dirty="0" err="1"/>
              <a:t>terjadi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3 </a:t>
            </a:r>
            <a:r>
              <a:rPr lang="en-US" b="1" dirty="0" err="1"/>
              <a:t>bulan</a:t>
            </a:r>
            <a:r>
              <a:rPr lang="en-US" dirty="0"/>
              <a:t>.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penanganan</a:t>
            </a:r>
            <a:r>
              <a:rPr lang="en-US" dirty="0"/>
              <a:t> yang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PUA </a:t>
            </a:r>
            <a:r>
              <a:rPr lang="en-US" dirty="0" err="1" smtClean="0"/>
              <a:t>akut</a:t>
            </a:r>
            <a:r>
              <a:rPr lang="en-US" dirty="0" smtClean="0"/>
              <a:t>. (</a:t>
            </a:r>
            <a:r>
              <a:rPr lang="en-US" dirty="0" err="1" smtClean="0"/>
              <a:t>jurnal</a:t>
            </a:r>
            <a:r>
              <a:rPr lang="en-US" dirty="0" smtClean="0"/>
              <a:t> FK Sam </a:t>
            </a:r>
            <a:r>
              <a:rPr lang="en-US" dirty="0" err="1"/>
              <a:t>R</a:t>
            </a:r>
            <a:r>
              <a:rPr lang="en-US" dirty="0" err="1" smtClean="0"/>
              <a:t>atulangi</a:t>
            </a:r>
            <a:r>
              <a:rPr lang="en-US" dirty="0" smtClean="0"/>
              <a:t> Manado)</a:t>
            </a:r>
          </a:p>
          <a:p>
            <a:pPr lvl="1"/>
            <a:r>
              <a:rPr lang="en-US" dirty="0"/>
              <a:t>Chronic AUB was defined as ‘bleeding from the uterine corpus that is abnormal in volume, regularity and/or timing that has been present for the majority of the </a:t>
            </a:r>
            <a:r>
              <a:rPr lang="en-US" b="1" dirty="0"/>
              <a:t>last 6 months</a:t>
            </a:r>
            <a:r>
              <a:rPr lang="en-US" b="1" dirty="0" smtClean="0"/>
              <a:t>’ </a:t>
            </a:r>
            <a:r>
              <a:rPr lang="en-US" dirty="0" smtClean="0"/>
              <a:t>(NCBI)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 err="1" smtClean="0"/>
              <a:t>Perdarahan</a:t>
            </a:r>
            <a:r>
              <a:rPr lang="en-US" u="sng" dirty="0" smtClean="0"/>
              <a:t> </a:t>
            </a:r>
            <a:r>
              <a:rPr lang="en-US" u="sng" dirty="0" err="1"/>
              <a:t>tengah</a:t>
            </a:r>
            <a:r>
              <a:rPr lang="en-US" u="sng" dirty="0"/>
              <a:t> </a:t>
            </a:r>
            <a:r>
              <a:rPr lang="en-US" i="1" u="sng" dirty="0"/>
              <a:t>(intermenstrual bleeding)</a:t>
            </a:r>
            <a:r>
              <a:rPr lang="en-US" dirty="0"/>
              <a:t>: </a:t>
            </a:r>
            <a:r>
              <a:rPr lang="en-US" dirty="0" err="1"/>
              <a:t>terjadi</a:t>
            </a:r>
            <a:r>
              <a:rPr lang="en-US" dirty="0"/>
              <a:t> di </a:t>
            </a:r>
            <a:r>
              <a:rPr lang="en-US" dirty="0" err="1"/>
              <a:t>antara</a:t>
            </a:r>
            <a:r>
              <a:rPr lang="en-US" dirty="0"/>
              <a:t> 2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haid</a:t>
            </a:r>
            <a:r>
              <a:rPr lang="en-US" dirty="0"/>
              <a:t> yang </a:t>
            </a:r>
            <a:r>
              <a:rPr lang="en-US" dirty="0" err="1"/>
              <a:t>teratur</a:t>
            </a:r>
            <a:r>
              <a:rPr lang="en-US" dirty="0"/>
              <a:t>.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kapan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juga </a:t>
            </a:r>
            <a:r>
              <a:rPr lang="en-US" dirty="0" err="1"/>
              <a:t>terjadi</a:t>
            </a:r>
            <a:r>
              <a:rPr lang="en-US" dirty="0"/>
              <a:t> di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KLASIFIKASI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438" y="675361"/>
            <a:ext cx="7315200" cy="531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BERDASARKAN ETIOLOGI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518" y="941289"/>
            <a:ext cx="6469039" cy="548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863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2">
      <a:majorFont>
        <a:latin typeface="LEMON MILK Medium"/>
        <a:ea typeface=""/>
        <a:cs typeface=""/>
      </a:majorFont>
      <a:minorFont>
        <a:latin typeface="Cambria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332</TotalTime>
  <Words>1577</Words>
  <Application>Microsoft Office PowerPoint</Application>
  <PresentationFormat>Widescreen</PresentationFormat>
  <Paragraphs>103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</vt:lpstr>
      <vt:lpstr>LEMON MILK Medium</vt:lpstr>
      <vt:lpstr>Wingdings</vt:lpstr>
      <vt:lpstr>Wingdings 2</vt:lpstr>
      <vt:lpstr>Frame</vt:lpstr>
      <vt:lpstr>PERDARAHAN UTERUS ABNORMAL</vt:lpstr>
      <vt:lpstr>DEFINISI</vt:lpstr>
      <vt:lpstr>TERMINOLOGI</vt:lpstr>
      <vt:lpstr>TERMINOLOGI</vt:lpstr>
      <vt:lpstr>EPIDEMIOLOGI</vt:lpstr>
      <vt:lpstr>FAKTOR RESIKO</vt:lpstr>
      <vt:lpstr>ETIOLOGI</vt:lpstr>
      <vt:lpstr>KLASIFIKASI</vt:lpstr>
      <vt:lpstr>KLASIFIKASI</vt:lpstr>
      <vt:lpstr>PUA-P</vt:lpstr>
      <vt:lpstr>PUA-A</vt:lpstr>
      <vt:lpstr>PUA-L</vt:lpstr>
      <vt:lpstr>PUA-M</vt:lpstr>
      <vt:lpstr>PUA-C</vt:lpstr>
      <vt:lpstr>PUA-O</vt:lpstr>
      <vt:lpstr>PUA-E</vt:lpstr>
      <vt:lpstr>PUA-I</vt:lpstr>
      <vt:lpstr>PUA-N</vt:lpstr>
      <vt:lpstr>GEJALA KLINIS</vt:lpstr>
      <vt:lpstr>DIAGNOSIS</vt:lpstr>
      <vt:lpstr>PowerPoint Presentation</vt:lpstr>
      <vt:lpstr>PowerPoint Presentation</vt:lpstr>
      <vt:lpstr>TATA LAKSANA</vt:lpstr>
      <vt:lpstr>TATA  LAKSANA</vt:lpstr>
      <vt:lpstr>PowerPoint Presentation</vt:lpstr>
      <vt:lpstr>DAFTAR PUSTAKA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PeRDARAHAN UTERUS ABNORMAL</dc:title>
  <dc:creator>Merry</dc:creator>
  <cp:lastModifiedBy>Merry</cp:lastModifiedBy>
  <cp:revision>20</cp:revision>
  <dcterms:created xsi:type="dcterms:W3CDTF">2021-04-14T23:36:19Z</dcterms:created>
  <dcterms:modified xsi:type="dcterms:W3CDTF">2021-04-15T05:08:31Z</dcterms:modified>
</cp:coreProperties>
</file>