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5" r:id="rId5"/>
    <p:sldId id="266" r:id="rId6"/>
    <p:sldId id="271" r:id="rId7"/>
    <p:sldId id="260" r:id="rId8"/>
    <p:sldId id="267" r:id="rId9"/>
    <p:sldId id="268" r:id="rId10"/>
    <p:sldId id="261" r:id="rId11"/>
    <p:sldId id="269" r:id="rId12"/>
    <p:sldId id="270" r:id="rId13"/>
    <p:sldId id="262" r:id="rId14"/>
    <p:sldId id="272" r:id="rId15"/>
    <p:sldId id="263" r:id="rId16"/>
    <p:sldId id="273" r:id="rId17"/>
    <p:sldId id="264" r:id="rId18"/>
    <p:sldId id="274" r:id="rId19"/>
    <p:sldId id="276" r:id="rId20"/>
    <p:sldId id="275" r:id="rId21"/>
    <p:sldId id="277" r:id="rId22"/>
    <p:sldId id="278" r:id="rId23"/>
    <p:sldId id="279" r:id="rId24"/>
    <p:sldId id="280" r:id="rId25"/>
    <p:sldId id="281" r:id="rId26"/>
    <p:sldId id="257" r:id="rId27"/>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id-ID"/>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731CA220-BE59-4B19-BDDC-022AEC96B023}" type="datetimeFigureOut">
              <a:rPr lang="id-ID" smtClean="0"/>
              <a:t>14/04/2021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0DFD155-80AB-4465-99CB-1B9834B37D27}" type="slidenum">
              <a:rPr lang="id-ID" smtClean="0"/>
              <a:t>‹#›</a:t>
            </a:fld>
            <a:endParaRPr lang="id-ID"/>
          </a:p>
        </p:txBody>
      </p:sp>
    </p:spTree>
    <p:extLst>
      <p:ext uri="{BB962C8B-B14F-4D97-AF65-F5344CB8AC3E}">
        <p14:creationId xmlns:p14="http://schemas.microsoft.com/office/powerpoint/2010/main" val="2470054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731CA220-BE59-4B19-BDDC-022AEC96B023}" type="datetimeFigureOut">
              <a:rPr lang="id-ID" smtClean="0"/>
              <a:t>14/04/2021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0DFD155-80AB-4465-99CB-1B9834B37D27}" type="slidenum">
              <a:rPr lang="id-ID" smtClean="0"/>
              <a:t>‹#›</a:t>
            </a:fld>
            <a:endParaRPr lang="id-ID"/>
          </a:p>
        </p:txBody>
      </p:sp>
    </p:spTree>
    <p:extLst>
      <p:ext uri="{BB962C8B-B14F-4D97-AF65-F5344CB8AC3E}">
        <p14:creationId xmlns:p14="http://schemas.microsoft.com/office/powerpoint/2010/main" val="2794740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731CA220-BE59-4B19-BDDC-022AEC96B023}" type="datetimeFigureOut">
              <a:rPr lang="id-ID" smtClean="0"/>
              <a:t>14/04/2021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0DFD155-80AB-4465-99CB-1B9834B37D27}" type="slidenum">
              <a:rPr lang="id-ID" smtClean="0"/>
              <a:t>‹#›</a:t>
            </a:fld>
            <a:endParaRPr lang="id-ID"/>
          </a:p>
        </p:txBody>
      </p:sp>
    </p:spTree>
    <p:extLst>
      <p:ext uri="{BB962C8B-B14F-4D97-AF65-F5344CB8AC3E}">
        <p14:creationId xmlns:p14="http://schemas.microsoft.com/office/powerpoint/2010/main" val="3525926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731CA220-BE59-4B19-BDDC-022AEC96B023}" type="datetimeFigureOut">
              <a:rPr lang="id-ID" smtClean="0"/>
              <a:t>14/04/2021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0DFD155-80AB-4465-99CB-1B9834B37D27}" type="slidenum">
              <a:rPr lang="id-ID" smtClean="0"/>
              <a:t>‹#›</a:t>
            </a:fld>
            <a:endParaRPr lang="id-ID"/>
          </a:p>
        </p:txBody>
      </p:sp>
    </p:spTree>
    <p:extLst>
      <p:ext uri="{BB962C8B-B14F-4D97-AF65-F5344CB8AC3E}">
        <p14:creationId xmlns:p14="http://schemas.microsoft.com/office/powerpoint/2010/main" val="2416774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id-ID"/>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31CA220-BE59-4B19-BDDC-022AEC96B023}" type="datetimeFigureOut">
              <a:rPr lang="id-ID" smtClean="0"/>
              <a:t>14/04/2021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0DFD155-80AB-4465-99CB-1B9834B37D27}" type="slidenum">
              <a:rPr lang="id-ID" smtClean="0"/>
              <a:t>‹#›</a:t>
            </a:fld>
            <a:endParaRPr lang="id-ID"/>
          </a:p>
        </p:txBody>
      </p:sp>
    </p:spTree>
    <p:extLst>
      <p:ext uri="{BB962C8B-B14F-4D97-AF65-F5344CB8AC3E}">
        <p14:creationId xmlns:p14="http://schemas.microsoft.com/office/powerpoint/2010/main" val="3513996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731CA220-BE59-4B19-BDDC-022AEC96B023}" type="datetimeFigureOut">
              <a:rPr lang="id-ID" smtClean="0"/>
              <a:t>14/04/2021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50DFD155-80AB-4465-99CB-1B9834B37D27}" type="slidenum">
              <a:rPr lang="id-ID" smtClean="0"/>
              <a:t>‹#›</a:t>
            </a:fld>
            <a:endParaRPr lang="id-ID"/>
          </a:p>
        </p:txBody>
      </p:sp>
    </p:spTree>
    <p:extLst>
      <p:ext uri="{BB962C8B-B14F-4D97-AF65-F5344CB8AC3E}">
        <p14:creationId xmlns:p14="http://schemas.microsoft.com/office/powerpoint/2010/main" val="3720257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id-ID"/>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731CA220-BE59-4B19-BDDC-022AEC96B023}" type="datetimeFigureOut">
              <a:rPr lang="id-ID" smtClean="0"/>
              <a:t>14/04/2021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50DFD155-80AB-4465-99CB-1B9834B37D27}" type="slidenum">
              <a:rPr lang="id-ID" smtClean="0"/>
              <a:t>‹#›</a:t>
            </a:fld>
            <a:endParaRPr lang="id-ID"/>
          </a:p>
        </p:txBody>
      </p:sp>
    </p:spTree>
    <p:extLst>
      <p:ext uri="{BB962C8B-B14F-4D97-AF65-F5344CB8AC3E}">
        <p14:creationId xmlns:p14="http://schemas.microsoft.com/office/powerpoint/2010/main" val="398023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731CA220-BE59-4B19-BDDC-022AEC96B023}" type="datetimeFigureOut">
              <a:rPr lang="id-ID" smtClean="0"/>
              <a:t>14/04/2021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50DFD155-80AB-4465-99CB-1B9834B37D27}" type="slidenum">
              <a:rPr lang="id-ID" smtClean="0"/>
              <a:t>‹#›</a:t>
            </a:fld>
            <a:endParaRPr lang="id-ID"/>
          </a:p>
        </p:txBody>
      </p:sp>
    </p:spTree>
    <p:extLst>
      <p:ext uri="{BB962C8B-B14F-4D97-AF65-F5344CB8AC3E}">
        <p14:creationId xmlns:p14="http://schemas.microsoft.com/office/powerpoint/2010/main" val="3833476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1CA220-BE59-4B19-BDDC-022AEC96B023}" type="datetimeFigureOut">
              <a:rPr lang="id-ID" smtClean="0"/>
              <a:t>14/04/2021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50DFD155-80AB-4465-99CB-1B9834B37D27}" type="slidenum">
              <a:rPr lang="id-ID" smtClean="0"/>
              <a:t>‹#›</a:t>
            </a:fld>
            <a:endParaRPr lang="id-ID"/>
          </a:p>
        </p:txBody>
      </p:sp>
    </p:spTree>
    <p:extLst>
      <p:ext uri="{BB962C8B-B14F-4D97-AF65-F5344CB8AC3E}">
        <p14:creationId xmlns:p14="http://schemas.microsoft.com/office/powerpoint/2010/main" val="204988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31CA220-BE59-4B19-BDDC-022AEC96B023}" type="datetimeFigureOut">
              <a:rPr lang="id-ID" smtClean="0"/>
              <a:t>14/04/2021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50DFD155-80AB-4465-99CB-1B9834B37D27}" type="slidenum">
              <a:rPr lang="id-ID" smtClean="0"/>
              <a:t>‹#›</a:t>
            </a:fld>
            <a:endParaRPr lang="id-ID"/>
          </a:p>
        </p:txBody>
      </p:sp>
    </p:spTree>
    <p:extLst>
      <p:ext uri="{BB962C8B-B14F-4D97-AF65-F5344CB8AC3E}">
        <p14:creationId xmlns:p14="http://schemas.microsoft.com/office/powerpoint/2010/main" val="2808345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31CA220-BE59-4B19-BDDC-022AEC96B023}" type="datetimeFigureOut">
              <a:rPr lang="id-ID" smtClean="0"/>
              <a:t>14/04/2021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50DFD155-80AB-4465-99CB-1B9834B37D27}" type="slidenum">
              <a:rPr lang="id-ID" smtClean="0"/>
              <a:t>‹#›</a:t>
            </a:fld>
            <a:endParaRPr lang="id-ID"/>
          </a:p>
        </p:txBody>
      </p:sp>
    </p:spTree>
    <p:extLst>
      <p:ext uri="{BB962C8B-B14F-4D97-AF65-F5344CB8AC3E}">
        <p14:creationId xmlns:p14="http://schemas.microsoft.com/office/powerpoint/2010/main" val="1158514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1CA220-BE59-4B19-BDDC-022AEC96B023}" type="datetimeFigureOut">
              <a:rPr lang="id-ID" smtClean="0"/>
              <a:t>14/04/2021</a:t>
            </a:fld>
            <a:endParaRPr lang="id-ID"/>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DFD155-80AB-4465-99CB-1B9834B37D27}" type="slidenum">
              <a:rPr lang="id-ID" smtClean="0"/>
              <a:t>‹#›</a:t>
            </a:fld>
            <a:endParaRPr lang="id-ID"/>
          </a:p>
        </p:txBody>
      </p:sp>
    </p:spTree>
    <p:extLst>
      <p:ext uri="{BB962C8B-B14F-4D97-AF65-F5344CB8AC3E}">
        <p14:creationId xmlns:p14="http://schemas.microsoft.com/office/powerpoint/2010/main" val="7038271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journals.lww.com/tnpj/Fulltext/2011/08000/Treatment_options_for_Dysfunctional_uterine.7.aspx" TargetMode="External"/><Relationship Id="rId2" Type="http://schemas.openxmlformats.org/officeDocument/2006/relationships/hyperlink" Target="https://www.ncbi.nlm.nih.gov/books/NBK532913/" TargetMode="External"/><Relationship Id="rId1" Type="http://schemas.openxmlformats.org/officeDocument/2006/relationships/slideLayout" Target="../slideLayouts/slideLayout2.xml"/><Relationship Id="rId6" Type="http://schemas.openxmlformats.org/officeDocument/2006/relationships/hyperlink" Target="https://hestiantoro.files.wordpress.com/2010/05/buku-pendarahan-uterus-2final.pdf" TargetMode="External"/><Relationship Id="rId5" Type="http://schemas.openxmlformats.org/officeDocument/2006/relationships/hyperlink" Target="https://idoc.pub/documents/perdarahan-uterus-disfungsional-dvlrmjpydx4z" TargetMode="External"/><Relationship Id="rId4" Type="http://schemas.openxmlformats.org/officeDocument/2006/relationships/hyperlink" Target="https://journals.lww.com/nursing/Fulltext/2004/11002/Abnormal_vs__dysfunctional_uterine_bleeding_.6.aspx"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Tata Laksana</a:t>
            </a:r>
            <a:br>
              <a:rPr lang="id-ID" dirty="0" smtClean="0"/>
            </a:br>
            <a:r>
              <a:rPr lang="id-ID" dirty="0" smtClean="0"/>
              <a:t>Perdarahan Uterus Disfungsi</a:t>
            </a:r>
            <a:endParaRPr lang="id-ID" dirty="0"/>
          </a:p>
        </p:txBody>
      </p:sp>
      <p:sp>
        <p:nvSpPr>
          <p:cNvPr id="3" name="Subtitle 2"/>
          <p:cNvSpPr>
            <a:spLocks noGrp="1"/>
          </p:cNvSpPr>
          <p:nvPr>
            <p:ph type="subTitle" idx="1"/>
          </p:nvPr>
        </p:nvSpPr>
        <p:spPr/>
        <p:txBody>
          <a:bodyPr/>
          <a:lstStyle/>
          <a:p>
            <a:r>
              <a:rPr lang="id-ID" dirty="0" smtClean="0"/>
              <a:t>Fifih Febriyani - 1810211045</a:t>
            </a:r>
            <a:endParaRPr lang="id-ID" dirty="0"/>
          </a:p>
        </p:txBody>
      </p:sp>
    </p:spTree>
    <p:extLst>
      <p:ext uri="{BB962C8B-B14F-4D97-AF65-F5344CB8AC3E}">
        <p14:creationId xmlns:p14="http://schemas.microsoft.com/office/powerpoint/2010/main" val="3261453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35834" y="2559685"/>
            <a:ext cx="3015343" cy="1325563"/>
          </a:xfrm>
        </p:spPr>
        <p:txBody>
          <a:bodyPr/>
          <a:lstStyle/>
          <a:p>
            <a:r>
              <a:rPr lang="id-ID" dirty="0" smtClean="0"/>
              <a:t>Mennoragia</a:t>
            </a:r>
            <a:endParaRPr lang="id-ID"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199" y="260622"/>
            <a:ext cx="4961709" cy="6175982"/>
          </a:xfrm>
        </p:spPr>
      </p:pic>
    </p:spTree>
    <p:extLst>
      <p:ext uri="{BB962C8B-B14F-4D97-AF65-F5344CB8AC3E}">
        <p14:creationId xmlns:p14="http://schemas.microsoft.com/office/powerpoint/2010/main" val="10523553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a:t>Mennoragia</a:t>
            </a:r>
          </a:p>
        </p:txBody>
      </p:sp>
      <p:sp>
        <p:nvSpPr>
          <p:cNvPr id="3" name="Content Placeholder 2"/>
          <p:cNvSpPr>
            <a:spLocks noGrp="1"/>
          </p:cNvSpPr>
          <p:nvPr>
            <p:ph idx="1"/>
          </p:nvPr>
        </p:nvSpPr>
        <p:spPr/>
        <p:txBody>
          <a:bodyPr>
            <a:normAutofit fontScale="62500" lnSpcReduction="20000"/>
          </a:bodyPr>
          <a:lstStyle/>
          <a:p>
            <a:r>
              <a:rPr lang="id-ID" dirty="0"/>
              <a:t>A. Menoragia merupakan perdarahan menstruasi dengan jumlah darah haid &gt; 80 cc atau lamanya &gt; 7 hari pada siklus yang teratur. Bila perdarahannya terjadi &gt; 12 hari harus dipertimbangkan termasuk dalam perdarahan ireguler </a:t>
            </a:r>
            <a:endParaRPr lang="id-ID" dirty="0" smtClean="0"/>
          </a:p>
          <a:p>
            <a:r>
              <a:rPr lang="id-ID" dirty="0" smtClean="0"/>
              <a:t>B</a:t>
            </a:r>
            <a:r>
              <a:rPr lang="id-ID" dirty="0"/>
              <a:t>. Pemeriksaan fungsi tiroid dilakukan bila didapatkan gejala dan tanda hipotiroid atau hipertiroid pada anamnesis dan pemeriksaan fisik (rekomendasi C). Pemeriksaan USG transvaginal atau SIS terutama dapat dilakukan untuk menilai kavum uteri (rekomendasi A) </a:t>
            </a:r>
            <a:endParaRPr lang="id-ID" dirty="0" smtClean="0"/>
          </a:p>
          <a:p>
            <a:r>
              <a:rPr lang="id-ID" dirty="0" smtClean="0"/>
              <a:t>C</a:t>
            </a:r>
            <a:r>
              <a:rPr lang="id-ID" dirty="0"/>
              <a:t>. Jika pasien memerlukan kontrasepsi lanjutkan ke G, jika tidak lanjutkan ke D </a:t>
            </a:r>
            <a:endParaRPr lang="id-ID" dirty="0" smtClean="0"/>
          </a:p>
          <a:p>
            <a:r>
              <a:rPr lang="id-ID" dirty="0" smtClean="0"/>
              <a:t>D</a:t>
            </a:r>
            <a:r>
              <a:rPr lang="id-ID" dirty="0"/>
              <a:t>. Asam traneksamat 3 x 1 g dan asam mefenamat 3 x 500 mg merupakan pilihan lini pertama dalam tata laksana menoragia (rekomendasi A) E. Lakukan observasi selama 3 siklus menstruasi </a:t>
            </a:r>
            <a:endParaRPr lang="id-ID" dirty="0" smtClean="0"/>
          </a:p>
          <a:p>
            <a:r>
              <a:rPr lang="id-ID" dirty="0" smtClean="0"/>
              <a:t>F</a:t>
            </a:r>
            <a:r>
              <a:rPr lang="id-ID" dirty="0"/>
              <a:t>. Jika respons pengobatan tidak adekuat, lanjutkan ke G </a:t>
            </a:r>
            <a:endParaRPr lang="id-ID" dirty="0" smtClean="0"/>
          </a:p>
          <a:p>
            <a:r>
              <a:rPr lang="id-ID" dirty="0" smtClean="0"/>
              <a:t>G</a:t>
            </a:r>
            <a:r>
              <a:rPr lang="id-ID" dirty="0"/>
              <a:t>. Nilai apakah terdapat kontra indikasi pemberian PKK </a:t>
            </a:r>
            <a:endParaRPr lang="id-ID" dirty="0" smtClean="0"/>
          </a:p>
          <a:p>
            <a:r>
              <a:rPr lang="id-ID" dirty="0" smtClean="0"/>
              <a:t>H</a:t>
            </a:r>
            <a:r>
              <a:rPr lang="id-ID" dirty="0"/>
              <a:t>. PKK mampu mengurangi jumlah perdarahan dengan menekan pertumbuhan endometrium. Dapat dimulai pada hari apa saja, selanjutnya pada hari pertama siklus menstruasi (rekomendasi A</a:t>
            </a:r>
            <a:r>
              <a:rPr lang="id-ID" dirty="0" smtClean="0"/>
              <a:t>)</a:t>
            </a:r>
          </a:p>
          <a:p>
            <a:r>
              <a:rPr lang="id-ID" dirty="0" smtClean="0"/>
              <a:t>I</a:t>
            </a:r>
            <a:r>
              <a:rPr lang="id-ID" dirty="0"/>
              <a:t>. Jika pasien memiliki kontra indikasi terhadap PKK maka dapat diberikan preparat progestin siklik selama 14 hari diikuti dengan 14 hari tanpa obat. (rekomendasi A) Kemudian diulang selama 3 siklus. Dapat ditawarkan penggunaan LNG-IUS</a:t>
            </a:r>
          </a:p>
        </p:txBody>
      </p:sp>
    </p:spTree>
    <p:extLst>
      <p:ext uri="{BB962C8B-B14F-4D97-AF65-F5344CB8AC3E}">
        <p14:creationId xmlns:p14="http://schemas.microsoft.com/office/powerpoint/2010/main" val="163193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22514"/>
            <a:ext cx="10515600" cy="5654449"/>
          </a:xfrm>
        </p:spPr>
        <p:txBody>
          <a:bodyPr>
            <a:normAutofit fontScale="92500" lnSpcReduction="20000"/>
          </a:bodyPr>
          <a:lstStyle/>
          <a:p>
            <a:pPr marL="0" indent="0">
              <a:buNone/>
            </a:pPr>
            <a:r>
              <a:rPr lang="id-ID" dirty="0"/>
              <a:t>J. Jika setelah 3 bulan, respons pengobatan tidak adekuat dapat dilakukan penilaian USG transvaginal atau SIS untuk menilai kavum uteri </a:t>
            </a:r>
            <a:endParaRPr lang="id-ID" dirty="0" smtClean="0"/>
          </a:p>
          <a:p>
            <a:pPr marL="0" indent="0">
              <a:buNone/>
            </a:pPr>
            <a:r>
              <a:rPr lang="id-ID" dirty="0" smtClean="0"/>
              <a:t>K</a:t>
            </a:r>
            <a:r>
              <a:rPr lang="id-ID" dirty="0"/>
              <a:t>. Jika dengan USG TV atau SIS didapatkan polip atau mioma submukosum segera pertimbangkan untuk melakukan reseksi dengan histeroskopi (rekomendasi B) </a:t>
            </a:r>
            <a:endParaRPr lang="id-ID" dirty="0" smtClean="0"/>
          </a:p>
          <a:p>
            <a:pPr marL="0" indent="0">
              <a:buNone/>
            </a:pPr>
            <a:r>
              <a:rPr lang="id-ID" dirty="0" smtClean="0"/>
              <a:t>L</a:t>
            </a:r>
            <a:r>
              <a:rPr lang="id-ID" dirty="0"/>
              <a:t>. Jika hasil USG TV atau SIS didapatkan ketebalan endometrium &gt; 10 mm, lakukan pengambilan sampel endometrium untuk menyingkirkan hiperplasia (rekomendasi B) </a:t>
            </a:r>
            <a:endParaRPr lang="id-ID" dirty="0" smtClean="0"/>
          </a:p>
          <a:p>
            <a:pPr marL="0" indent="0">
              <a:buNone/>
            </a:pPr>
            <a:r>
              <a:rPr lang="id-ID" dirty="0" smtClean="0"/>
              <a:t>M</a:t>
            </a:r>
            <a:r>
              <a:rPr lang="id-ID" dirty="0"/>
              <a:t>. Jika terdapat adenomiosis dapat dilakukan pemeriksaan MRI, terapi dengan progestin, LNG IUS, GnRHa atau histerektomi </a:t>
            </a:r>
            <a:endParaRPr lang="id-ID" dirty="0" smtClean="0"/>
          </a:p>
          <a:p>
            <a:pPr marL="0" indent="0">
              <a:buNone/>
            </a:pPr>
            <a:r>
              <a:rPr lang="id-ID" dirty="0" smtClean="0"/>
              <a:t>N</a:t>
            </a:r>
            <a:r>
              <a:rPr lang="id-ID" dirty="0"/>
              <a:t>. Jika hasil pemeriksaan USG TV dan SIS menunjukkan hasil normal atau terdapat kelainan tetapi tidak dapat dilakukan terapi konservatif maka dilakukan evaluasi terhadap fungsi reproduksinya </a:t>
            </a:r>
            <a:endParaRPr lang="id-ID" dirty="0" smtClean="0"/>
          </a:p>
          <a:p>
            <a:pPr marL="0" indent="0">
              <a:buNone/>
            </a:pPr>
            <a:r>
              <a:rPr lang="id-ID" dirty="0" smtClean="0"/>
              <a:t>O</a:t>
            </a:r>
            <a:r>
              <a:rPr lang="id-ID" dirty="0"/>
              <a:t>. Jika pasien sudah tidak menginginkan fungsi reproduksi dapat dilakukan ablasi endometrium atau histerektomi. Jika pasien masih ingin mempertahankan fungsi reproduksi anjurkan pasien untuk mencatat siklus haidnya dengan baik dan memantau kadar Hb</a:t>
            </a:r>
          </a:p>
        </p:txBody>
      </p:sp>
    </p:spTree>
    <p:extLst>
      <p:ext uri="{BB962C8B-B14F-4D97-AF65-F5344CB8AC3E}">
        <p14:creationId xmlns:p14="http://schemas.microsoft.com/office/powerpoint/2010/main" val="31413380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9414879">
            <a:off x="229735" y="1550981"/>
            <a:ext cx="4310994" cy="1885533"/>
          </a:xfrm>
        </p:spPr>
        <p:txBody>
          <a:bodyPr>
            <a:normAutofit fontScale="90000"/>
          </a:bodyPr>
          <a:lstStyle/>
          <a:p>
            <a:pPr algn="ctr"/>
            <a:r>
              <a:rPr lang="id-ID" dirty="0" smtClean="0"/>
              <a:t>PERDARAHAN AKIBAT</a:t>
            </a:r>
            <a:br>
              <a:rPr lang="id-ID" dirty="0" smtClean="0"/>
            </a:br>
            <a:r>
              <a:rPr lang="id-ID" dirty="0" smtClean="0"/>
              <a:t>KONTRASEPSI</a:t>
            </a:r>
            <a:endParaRPr lang="id-ID"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09457" y="38918"/>
            <a:ext cx="6749292" cy="6484887"/>
          </a:xfrm>
        </p:spPr>
      </p:pic>
    </p:spTree>
    <p:extLst>
      <p:ext uri="{BB962C8B-B14F-4D97-AF65-F5344CB8AC3E}">
        <p14:creationId xmlns:p14="http://schemas.microsoft.com/office/powerpoint/2010/main" val="35477737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a:t>PERDARAHAN AKIBAT</a:t>
            </a:r>
            <a:br>
              <a:rPr lang="id-ID" dirty="0"/>
            </a:br>
            <a:r>
              <a:rPr lang="id-ID" dirty="0" smtClean="0"/>
              <a:t>KONTRASEPSI</a:t>
            </a:r>
            <a:endParaRPr lang="id-ID" dirty="0"/>
          </a:p>
        </p:txBody>
      </p:sp>
      <p:sp>
        <p:nvSpPr>
          <p:cNvPr id="3" name="Content Placeholder 2"/>
          <p:cNvSpPr>
            <a:spLocks noGrp="1"/>
          </p:cNvSpPr>
          <p:nvPr>
            <p:ph idx="1"/>
          </p:nvPr>
        </p:nvSpPr>
        <p:spPr/>
        <p:txBody>
          <a:bodyPr>
            <a:normAutofit fontScale="62500" lnSpcReduction="20000"/>
          </a:bodyPr>
          <a:lstStyle/>
          <a:p>
            <a:pPr marL="0" indent="0" algn="just">
              <a:buNone/>
            </a:pPr>
            <a:r>
              <a:rPr lang="id-ID" dirty="0"/>
              <a:t>A. Penanganan efek samping menoragia disesuaikan dengan algoritma menoragia. </a:t>
            </a:r>
            <a:endParaRPr lang="id-ID" dirty="0" smtClean="0"/>
          </a:p>
          <a:p>
            <a:pPr marL="0" indent="0" algn="just">
              <a:buNone/>
            </a:pPr>
            <a:r>
              <a:rPr lang="id-ID" dirty="0" smtClean="0"/>
              <a:t>B</a:t>
            </a:r>
            <a:r>
              <a:rPr lang="id-ID" dirty="0"/>
              <a:t>. Perdarahan sela (breakthrough bleeding) dapat terjadi dalam 3 bulan pertama atau setelah 3 bulan penggunaan PKK. </a:t>
            </a:r>
            <a:endParaRPr lang="id-ID" dirty="0" smtClean="0"/>
          </a:p>
          <a:p>
            <a:pPr marL="0" indent="0" algn="just">
              <a:buNone/>
            </a:pPr>
            <a:r>
              <a:rPr lang="id-ID" dirty="0" smtClean="0"/>
              <a:t>C</a:t>
            </a:r>
            <a:r>
              <a:rPr lang="id-ID" dirty="0"/>
              <a:t>. Jika perdarahan sela terjadi dalam 3 bulan pertama maka penggunaan PKK dilanjutkan dengan mencatat siklus haid. </a:t>
            </a:r>
            <a:endParaRPr lang="id-ID" dirty="0" smtClean="0"/>
          </a:p>
          <a:p>
            <a:pPr marL="0" indent="0" algn="just">
              <a:buNone/>
            </a:pPr>
            <a:r>
              <a:rPr lang="id-ID" dirty="0" smtClean="0"/>
              <a:t>D</a:t>
            </a:r>
            <a:r>
              <a:rPr lang="id-ID" dirty="0"/>
              <a:t>. Jika pasien tidak ingin melanjutkan PKK atau perdarahan menetap &gt; 3 bulan lanjutkan ke E. </a:t>
            </a:r>
            <a:endParaRPr lang="id-ID" dirty="0" smtClean="0"/>
          </a:p>
          <a:p>
            <a:pPr marL="0" indent="0" algn="just">
              <a:buNone/>
            </a:pPr>
            <a:r>
              <a:rPr lang="id-ID" dirty="0" smtClean="0"/>
              <a:t>E</a:t>
            </a:r>
            <a:r>
              <a:rPr lang="id-ID" dirty="0"/>
              <a:t>. Lakukan pemeriksaan Chlamydia dan Neisseria (endometritis), bila positif berikan doksisiklin 2 x 100 mg selama 10 hari. Yakinkan pasien minum PKK secara teratur. Pertimbangkan untuk menaikkan dosis estrogen. Jika usia pasien lebih dari 35 tahun dilakukan biopsi endometrium. </a:t>
            </a:r>
            <a:endParaRPr lang="id-ID" dirty="0" smtClean="0"/>
          </a:p>
          <a:p>
            <a:pPr marL="0" indent="0" algn="just">
              <a:buNone/>
            </a:pPr>
            <a:r>
              <a:rPr lang="id-ID" dirty="0" smtClean="0"/>
              <a:t>F</a:t>
            </a:r>
            <a:r>
              <a:rPr lang="id-ID" dirty="0"/>
              <a:t>. Jika perdarahan abnormal menetap lakukan TVS, SIS atau histeroskopi untuk menyingkirkan kelainan saluran reproduksi. </a:t>
            </a:r>
            <a:endParaRPr lang="id-ID" dirty="0" smtClean="0"/>
          </a:p>
          <a:p>
            <a:pPr marL="0" indent="0" algn="just">
              <a:buNone/>
            </a:pPr>
            <a:r>
              <a:rPr lang="id-ID" dirty="0" smtClean="0"/>
              <a:t>G</a:t>
            </a:r>
            <a:r>
              <a:rPr lang="id-ID" dirty="0"/>
              <a:t>. Jika perdarahan sela terjadi setelah 3 bulan pertama penggunaan PKK, lanjutkan ke E</a:t>
            </a:r>
            <a:r>
              <a:rPr lang="id-ID" dirty="0" smtClean="0"/>
              <a:t>.</a:t>
            </a:r>
          </a:p>
          <a:p>
            <a:pPr marL="0" indent="0" algn="just">
              <a:buNone/>
            </a:pPr>
            <a:r>
              <a:rPr lang="sv-SE" dirty="0"/>
              <a:t>H. Jika efek samping berupa amenorea lanjutkan ke I. </a:t>
            </a:r>
            <a:endParaRPr lang="id-ID" dirty="0" smtClean="0"/>
          </a:p>
          <a:p>
            <a:pPr marL="0" indent="0" algn="just">
              <a:buNone/>
            </a:pPr>
            <a:r>
              <a:rPr lang="sv-SE" dirty="0" smtClean="0"/>
              <a:t>I</a:t>
            </a:r>
            <a:r>
              <a:rPr lang="sv-SE" dirty="0"/>
              <a:t>. Singkirkan kehamilan. </a:t>
            </a:r>
            <a:endParaRPr lang="id-ID" dirty="0" smtClean="0"/>
          </a:p>
          <a:p>
            <a:pPr marL="0" indent="0" algn="just">
              <a:buNone/>
            </a:pPr>
            <a:r>
              <a:rPr lang="sv-SE" dirty="0" smtClean="0"/>
              <a:t>J</a:t>
            </a:r>
            <a:r>
              <a:rPr lang="sv-SE" dirty="0"/>
              <a:t>. Jika tidak hamil, naikkan dosis estrogen atau lanjutkan pil yang sama. </a:t>
            </a:r>
            <a:endParaRPr lang="id-ID" dirty="0"/>
          </a:p>
        </p:txBody>
      </p:sp>
    </p:spTree>
    <p:extLst>
      <p:ext uri="{BB962C8B-B14F-4D97-AF65-F5344CB8AC3E}">
        <p14:creationId xmlns:p14="http://schemas.microsoft.com/office/powerpoint/2010/main" val="22147144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2688118"/>
            <a:ext cx="2321593" cy="1325563"/>
          </a:xfrm>
        </p:spPr>
        <p:txBody>
          <a:bodyPr/>
          <a:lstStyle/>
          <a:p>
            <a:pPr algn="ctr"/>
            <a:r>
              <a:rPr lang="id-ID" dirty="0" smtClean="0"/>
              <a:t>Akibat Progestin</a:t>
            </a:r>
            <a:endParaRPr lang="id-ID"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02743" y="275911"/>
            <a:ext cx="7679657" cy="6149975"/>
          </a:xfrm>
        </p:spPr>
      </p:pic>
    </p:spTree>
    <p:extLst>
      <p:ext uri="{BB962C8B-B14F-4D97-AF65-F5344CB8AC3E}">
        <p14:creationId xmlns:p14="http://schemas.microsoft.com/office/powerpoint/2010/main" val="26293093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49086"/>
            <a:ext cx="10515600" cy="5434148"/>
          </a:xfrm>
        </p:spPr>
        <p:txBody>
          <a:bodyPr>
            <a:noAutofit/>
          </a:bodyPr>
          <a:lstStyle/>
          <a:p>
            <a:pPr marL="0" indent="0" algn="just">
              <a:buNone/>
            </a:pPr>
            <a:r>
              <a:rPr lang="id-ID" sz="2000" dirty="0"/>
              <a:t>A. Jika terdapat amenorea atau perdarahan bercak, lanjutkan ke B. </a:t>
            </a:r>
            <a:endParaRPr lang="id-ID" sz="2000" dirty="0" smtClean="0"/>
          </a:p>
          <a:p>
            <a:pPr marL="0" indent="0" algn="just">
              <a:buNone/>
            </a:pPr>
            <a:r>
              <a:rPr lang="id-ID" sz="2000" dirty="0" smtClean="0"/>
              <a:t>B</a:t>
            </a:r>
            <a:r>
              <a:rPr lang="id-ID" sz="2000" dirty="0"/>
              <a:t>. Konseling bahwa kelainan ini merupakan hal biasa. </a:t>
            </a:r>
            <a:endParaRPr lang="id-ID" sz="2000" dirty="0" smtClean="0"/>
          </a:p>
          <a:p>
            <a:pPr marL="0" indent="0" algn="just">
              <a:buNone/>
            </a:pPr>
            <a:r>
              <a:rPr lang="id-ID" sz="2000" dirty="0" smtClean="0"/>
              <a:t>C</a:t>
            </a:r>
            <a:r>
              <a:rPr lang="id-ID" sz="2000" dirty="0"/>
              <a:t>. Jika efek samping berupa perdarahan ireguler, lanjutkan ke D. </a:t>
            </a:r>
            <a:endParaRPr lang="id-ID" sz="2000" dirty="0" smtClean="0"/>
          </a:p>
          <a:p>
            <a:pPr marL="0" indent="0" algn="just">
              <a:buNone/>
            </a:pPr>
            <a:r>
              <a:rPr lang="id-ID" sz="2000" dirty="0" smtClean="0"/>
              <a:t>D</a:t>
            </a:r>
            <a:r>
              <a:rPr lang="id-ID" sz="2000" dirty="0"/>
              <a:t>. Jika usia pasien &gt; 35 tahun dan memiliki risiko tinggi keganasan endometrium, lanjutkan ke E, jika tidak lanjutkan ke F. </a:t>
            </a:r>
            <a:endParaRPr lang="id-ID" sz="2000" dirty="0" smtClean="0"/>
          </a:p>
          <a:p>
            <a:pPr marL="0" indent="0" algn="just">
              <a:buNone/>
            </a:pPr>
            <a:r>
              <a:rPr lang="id-ID" sz="2000" dirty="0" smtClean="0"/>
              <a:t>E</a:t>
            </a:r>
            <a:r>
              <a:rPr lang="id-ID" sz="2000" dirty="0"/>
              <a:t>. Biopsi endometrium. </a:t>
            </a:r>
            <a:endParaRPr lang="id-ID" sz="2000" dirty="0" smtClean="0"/>
          </a:p>
          <a:p>
            <a:pPr marL="0" indent="0" algn="just">
              <a:buNone/>
            </a:pPr>
            <a:r>
              <a:rPr lang="id-ID" sz="2000" dirty="0" smtClean="0"/>
              <a:t>F</a:t>
            </a:r>
            <a:r>
              <a:rPr lang="id-ID" sz="2000" dirty="0"/>
              <a:t>. Jika dalam 4-6 bulan pertama pemakaian kontrasepsi, lanjutkan ke </a:t>
            </a:r>
            <a:r>
              <a:rPr lang="id-ID" sz="2000" dirty="0" smtClean="0"/>
              <a:t>G</a:t>
            </a:r>
            <a:r>
              <a:rPr lang="id-ID" sz="2000" dirty="0"/>
              <a:t>. Jika tidak lanjutkan ke I. </a:t>
            </a:r>
            <a:endParaRPr lang="id-ID" sz="2000" dirty="0" smtClean="0"/>
          </a:p>
          <a:p>
            <a:pPr marL="0" indent="0" algn="just">
              <a:buNone/>
            </a:pPr>
            <a:r>
              <a:rPr lang="id-ID" sz="2000" dirty="0" smtClean="0"/>
              <a:t>G</a:t>
            </a:r>
            <a:r>
              <a:rPr lang="id-ID" sz="2000" dirty="0"/>
              <a:t>. Berikan 3 alternatif sebagai berikut</a:t>
            </a:r>
            <a:r>
              <a:rPr lang="id-ID" sz="2000" dirty="0" smtClean="0"/>
              <a:t>:</a:t>
            </a:r>
          </a:p>
          <a:p>
            <a:pPr marL="0" indent="0" algn="just">
              <a:buNone/>
            </a:pPr>
            <a:r>
              <a:rPr lang="id-ID" sz="2000" dirty="0"/>
              <a:t>- Lanjutkan kontrasepsi progestin dengan dosis yang sama </a:t>
            </a:r>
            <a:endParaRPr lang="id-ID" sz="2000" dirty="0" smtClean="0"/>
          </a:p>
          <a:p>
            <a:pPr marL="0" indent="0" algn="just">
              <a:buNone/>
            </a:pPr>
            <a:r>
              <a:rPr lang="id-ID" sz="2000" dirty="0" smtClean="0"/>
              <a:t>- </a:t>
            </a:r>
            <a:r>
              <a:rPr lang="id-ID" sz="2000" dirty="0"/>
              <a:t>Ganti kontrasepsi dengan PKK (jika tidak ada kontra indikasi</a:t>
            </a:r>
            <a:r>
              <a:rPr lang="id-ID" sz="2000" dirty="0" smtClean="0"/>
              <a:t>)</a:t>
            </a:r>
          </a:p>
          <a:p>
            <a:pPr marL="0" indent="0" algn="just">
              <a:buNone/>
            </a:pPr>
            <a:r>
              <a:rPr lang="id-ID" sz="2000" dirty="0" smtClean="0"/>
              <a:t> </a:t>
            </a:r>
            <a:r>
              <a:rPr lang="id-ID" sz="2000" dirty="0"/>
              <a:t>- Suntik DMPA setiap 2 bulan (khusus akseptor DMPA</a:t>
            </a:r>
            <a:r>
              <a:rPr lang="id-ID" sz="2000" dirty="0" smtClean="0"/>
              <a:t>).</a:t>
            </a:r>
          </a:p>
          <a:p>
            <a:pPr marL="0" indent="0" algn="just">
              <a:buNone/>
            </a:pPr>
            <a:r>
              <a:rPr lang="id-ID" sz="2000" dirty="0" smtClean="0"/>
              <a:t>H</a:t>
            </a:r>
            <a:r>
              <a:rPr lang="id-ID" sz="2000" dirty="0"/>
              <a:t>. Bila perdarahan tetap berlangsung setelah 6 bulan, lanjutkan ke I</a:t>
            </a:r>
            <a:r>
              <a:rPr lang="id-ID" sz="2000" dirty="0" smtClean="0"/>
              <a:t>.</a:t>
            </a:r>
          </a:p>
          <a:p>
            <a:pPr marL="0" indent="0" algn="just">
              <a:buNone/>
            </a:pPr>
            <a:r>
              <a:rPr lang="id-ID" sz="2000" dirty="0" smtClean="0"/>
              <a:t> </a:t>
            </a:r>
            <a:r>
              <a:rPr lang="id-ID" sz="2000" dirty="0"/>
              <a:t>I. Berikan estrogen jangka pendek (EEK 4 x 1.25 mg / hari selama 7 hari) yang dapat diulang jika perdarahan abnormal terjadi kembali. Pertimbangkan pemilihan metoda kontrasepsi lain</a:t>
            </a:r>
          </a:p>
        </p:txBody>
      </p:sp>
      <p:sp>
        <p:nvSpPr>
          <p:cNvPr id="4" name="Rectangle 3"/>
          <p:cNvSpPr/>
          <p:nvPr/>
        </p:nvSpPr>
        <p:spPr>
          <a:xfrm>
            <a:off x="4442552" y="252939"/>
            <a:ext cx="3512728" cy="369332"/>
          </a:xfrm>
          <a:prstGeom prst="rect">
            <a:avLst/>
          </a:prstGeom>
        </p:spPr>
        <p:txBody>
          <a:bodyPr wrap="square">
            <a:spAutoFit/>
          </a:bodyPr>
          <a:lstStyle/>
          <a:p>
            <a:pPr algn="ctr"/>
            <a:r>
              <a:rPr lang="id-ID" b="1" dirty="0"/>
              <a:t>Akibat Progestin</a:t>
            </a:r>
          </a:p>
        </p:txBody>
      </p:sp>
    </p:spTree>
    <p:extLst>
      <p:ext uri="{BB962C8B-B14F-4D97-AF65-F5344CB8AC3E}">
        <p14:creationId xmlns:p14="http://schemas.microsoft.com/office/powerpoint/2010/main" val="4703745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4900" y="2670175"/>
            <a:ext cx="3581400" cy="1325563"/>
          </a:xfrm>
        </p:spPr>
        <p:txBody>
          <a:bodyPr/>
          <a:lstStyle/>
          <a:p>
            <a:pPr algn="ctr"/>
            <a:r>
              <a:rPr lang="id-ID" dirty="0" smtClean="0"/>
              <a:t>Akibat</a:t>
            </a:r>
            <a:br>
              <a:rPr lang="id-ID" dirty="0" smtClean="0"/>
            </a:br>
            <a:r>
              <a:rPr lang="id-ID" dirty="0" smtClean="0"/>
              <a:t>AKDR</a:t>
            </a:r>
            <a:endParaRPr lang="id-ID"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639216" y="536574"/>
            <a:ext cx="5714584" cy="5864226"/>
          </a:xfrm>
        </p:spPr>
      </p:pic>
    </p:spTree>
    <p:extLst>
      <p:ext uri="{BB962C8B-B14F-4D97-AF65-F5344CB8AC3E}">
        <p14:creationId xmlns:p14="http://schemas.microsoft.com/office/powerpoint/2010/main" val="19210356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434" y="299812"/>
            <a:ext cx="3263537" cy="444772"/>
          </a:xfrm>
        </p:spPr>
        <p:txBody>
          <a:bodyPr>
            <a:normAutofit fontScale="90000"/>
          </a:bodyPr>
          <a:lstStyle/>
          <a:p>
            <a:r>
              <a:rPr lang="id-ID" b="1" dirty="0" smtClean="0"/>
              <a:t>Akibat AKDR</a:t>
            </a:r>
            <a:endParaRPr lang="id-ID" b="1" dirty="0"/>
          </a:p>
        </p:txBody>
      </p:sp>
      <p:sp>
        <p:nvSpPr>
          <p:cNvPr id="3" name="Content Placeholder 2"/>
          <p:cNvSpPr>
            <a:spLocks noGrp="1"/>
          </p:cNvSpPr>
          <p:nvPr>
            <p:ph idx="1"/>
          </p:nvPr>
        </p:nvSpPr>
        <p:spPr>
          <a:xfrm>
            <a:off x="838200" y="1240971"/>
            <a:ext cx="10515600" cy="4935992"/>
          </a:xfrm>
        </p:spPr>
        <p:txBody>
          <a:bodyPr>
            <a:normAutofit fontScale="92500" lnSpcReduction="10000"/>
          </a:bodyPr>
          <a:lstStyle/>
          <a:p>
            <a:pPr marL="514350" indent="-514350" algn="just">
              <a:buAutoNum type="alphaUcPeriod"/>
            </a:pPr>
            <a:r>
              <a:rPr lang="id-ID" dirty="0" smtClean="0"/>
              <a:t>Jika </a:t>
            </a:r>
            <a:r>
              <a:rPr lang="id-ID" dirty="0"/>
              <a:t>pada pemeriksaan pelvik dijumpai rasa nyeri, lanjutkan ke B. </a:t>
            </a:r>
            <a:endParaRPr lang="id-ID" dirty="0" smtClean="0"/>
          </a:p>
          <a:p>
            <a:pPr marL="514350" indent="-514350" algn="just">
              <a:buAutoNum type="alphaUcPeriod"/>
            </a:pPr>
            <a:r>
              <a:rPr lang="id-ID" dirty="0" smtClean="0"/>
              <a:t>Berikan </a:t>
            </a:r>
            <a:r>
              <a:rPr lang="id-ID" dirty="0"/>
              <a:t>doksisiklin 2x100 mg sehari selama 10 hari karena perdarahan pada pengguna AKDR dapat disebabkan oleh endometritis. Jika tidak ada perbaikan, pertimbangkan untuk mengangkat AKDR. </a:t>
            </a:r>
          </a:p>
          <a:p>
            <a:pPr marL="514350" indent="-514350" algn="just">
              <a:buAutoNum type="alphaUcPeriod"/>
            </a:pPr>
            <a:r>
              <a:rPr lang="id-ID" dirty="0" smtClean="0"/>
              <a:t>Jika </a:t>
            </a:r>
            <a:r>
              <a:rPr lang="id-ID" dirty="0"/>
              <a:t>tidak dijumpai rasa nyeri dan AKDR digunakan dalam 4-6 bulan pertama, lanjutkan ke D. Jika tidak, lanjutkan ke E. </a:t>
            </a:r>
          </a:p>
          <a:p>
            <a:pPr marL="514350" indent="-514350" algn="just">
              <a:buAutoNum type="alphaUcPeriod"/>
            </a:pPr>
            <a:r>
              <a:rPr lang="id-ID" dirty="0" smtClean="0"/>
              <a:t>Lanjutkan </a:t>
            </a:r>
            <a:r>
              <a:rPr lang="id-ID" dirty="0"/>
              <a:t>penggunaan AKDR, jika perlu dapat ditambahkan AINS. Jika setelah 6 bulan perdarahan tetap terjadi dan pasien ingin diobati, lanjutkan ke E. </a:t>
            </a:r>
          </a:p>
          <a:p>
            <a:pPr marL="514350" indent="-514350" algn="just">
              <a:buAutoNum type="alphaUcPeriod"/>
            </a:pPr>
            <a:r>
              <a:rPr lang="id-ID" dirty="0" smtClean="0"/>
              <a:t>Berikan </a:t>
            </a:r>
            <a:r>
              <a:rPr lang="id-ID" dirty="0"/>
              <a:t>PKK untuk 1 siklus. </a:t>
            </a:r>
          </a:p>
          <a:p>
            <a:pPr marL="514350" indent="-514350" algn="just">
              <a:buAutoNum type="alphaUcPeriod"/>
            </a:pPr>
            <a:r>
              <a:rPr lang="id-ID" dirty="0" smtClean="0"/>
              <a:t>Jika </a:t>
            </a:r>
            <a:r>
              <a:rPr lang="id-ID" dirty="0"/>
              <a:t>perdarahan abnormal menetap lakukan pengangkatan AKDR. Bila usia pasien &gt; 35 tahun lakukan biopsi endometrium.</a:t>
            </a:r>
          </a:p>
        </p:txBody>
      </p:sp>
    </p:spTree>
    <p:extLst>
      <p:ext uri="{BB962C8B-B14F-4D97-AF65-F5344CB8AC3E}">
        <p14:creationId xmlns:p14="http://schemas.microsoft.com/office/powerpoint/2010/main" val="12319816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20588" y="231956"/>
            <a:ext cx="4622074" cy="6254128"/>
          </a:xfrm>
        </p:spPr>
      </p:pic>
    </p:spTree>
    <p:extLst>
      <p:ext uri="{BB962C8B-B14F-4D97-AF65-F5344CB8AC3E}">
        <p14:creationId xmlns:p14="http://schemas.microsoft.com/office/powerpoint/2010/main" val="871641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0646" y="506275"/>
            <a:ext cx="6072051" cy="5972901"/>
          </a:xfrm>
        </p:spPr>
        <p:txBody>
          <a:bodyPr>
            <a:noAutofit/>
          </a:bodyPr>
          <a:lstStyle/>
          <a:p>
            <a:r>
              <a:rPr lang="id-ID" sz="3000" dirty="0">
                <a:latin typeface="Arial Narrow" panose="020B0606020202030204" pitchFamily="34" charset="0"/>
              </a:rPr>
              <a:t>Setelah menegakkan diagnosa dan setelah menyingkirkan berbagai kemungkinan </a:t>
            </a:r>
          </a:p>
          <a:p>
            <a:r>
              <a:rPr lang="id-ID" sz="3000" dirty="0">
                <a:latin typeface="Arial Narrow" panose="020B0606020202030204" pitchFamily="34" charset="0"/>
              </a:rPr>
              <a:t>kelainan organ, teryata tidak ditemukan penyakit lainnya, maka langkah selanjutnya </a:t>
            </a:r>
            <a:r>
              <a:rPr lang="id-ID" sz="3000" dirty="0" smtClean="0">
                <a:latin typeface="Arial Narrow" panose="020B0606020202030204" pitchFamily="34" charset="0"/>
              </a:rPr>
              <a:t>adalah </a:t>
            </a:r>
            <a:r>
              <a:rPr lang="id-ID" sz="3000" dirty="0">
                <a:latin typeface="Arial Narrow" panose="020B0606020202030204" pitchFamily="34" charset="0"/>
              </a:rPr>
              <a:t>melakukan prinsip-prinsip pengobatan sebagai berikut:</a:t>
            </a:r>
          </a:p>
          <a:p>
            <a:pPr marL="971550" lvl="1" indent="-514350">
              <a:buAutoNum type="arabicPeriod"/>
            </a:pPr>
            <a:r>
              <a:rPr lang="id-ID" sz="3000" dirty="0" smtClean="0">
                <a:latin typeface="Arial Narrow" panose="020B0606020202030204" pitchFamily="34" charset="0"/>
              </a:rPr>
              <a:t>Menghentikan perdarahan.</a:t>
            </a:r>
          </a:p>
          <a:p>
            <a:pPr marL="971550" lvl="1" indent="-514350">
              <a:buAutoNum type="arabicPeriod"/>
            </a:pPr>
            <a:r>
              <a:rPr lang="id-ID" sz="3000" dirty="0" smtClean="0">
                <a:latin typeface="Arial Narrow" panose="020B0606020202030204" pitchFamily="34" charset="0"/>
              </a:rPr>
              <a:t>Mengatur </a:t>
            </a:r>
            <a:r>
              <a:rPr lang="id-ID" sz="3000" dirty="0">
                <a:latin typeface="Arial Narrow" panose="020B0606020202030204" pitchFamily="34" charset="0"/>
              </a:rPr>
              <a:t>menstruasi agar kembali </a:t>
            </a:r>
            <a:r>
              <a:rPr lang="id-ID" sz="3000" dirty="0" smtClean="0">
                <a:latin typeface="Arial Narrow" panose="020B0606020202030204" pitchFamily="34" charset="0"/>
              </a:rPr>
              <a:t>normal</a:t>
            </a:r>
          </a:p>
          <a:p>
            <a:pPr marL="971550" lvl="1" indent="-514350">
              <a:buAutoNum type="arabicPeriod"/>
            </a:pPr>
            <a:r>
              <a:rPr lang="id-ID" sz="3000" dirty="0" smtClean="0">
                <a:latin typeface="Arial Narrow" panose="020B0606020202030204" pitchFamily="34" charset="0"/>
              </a:rPr>
              <a:t>Transfusi </a:t>
            </a:r>
            <a:r>
              <a:rPr lang="id-ID" sz="3000" dirty="0">
                <a:latin typeface="Arial Narrow" panose="020B0606020202030204" pitchFamily="34" charset="0"/>
              </a:rPr>
              <a:t>jika kadar hemoglobin (Hb) kurang dari 8 gr%</a:t>
            </a:r>
          </a:p>
          <a:p>
            <a:endParaRPr lang="id-ID" sz="3000" dirty="0">
              <a:latin typeface="Arial Narrow" panose="020B0606020202030204" pitchFamily="34" charset="0"/>
            </a:endParaRPr>
          </a:p>
        </p:txBody>
      </p:sp>
      <p:pic>
        <p:nvPicPr>
          <p:cNvPr id="4" name="Picture 3"/>
          <p:cNvPicPr>
            <a:picLocks noChangeAspect="1"/>
          </p:cNvPicPr>
          <p:nvPr/>
        </p:nvPicPr>
        <p:blipFill>
          <a:blip r:embed="rId2"/>
          <a:stretch>
            <a:fillRect/>
          </a:stretch>
        </p:blipFill>
        <p:spPr>
          <a:xfrm>
            <a:off x="868680" y="506274"/>
            <a:ext cx="4552406" cy="5572773"/>
          </a:xfrm>
          <a:prstGeom prst="rect">
            <a:avLst/>
          </a:prstGeom>
        </p:spPr>
      </p:pic>
    </p:spTree>
    <p:extLst>
      <p:ext uri="{BB962C8B-B14F-4D97-AF65-F5344CB8AC3E}">
        <p14:creationId xmlns:p14="http://schemas.microsoft.com/office/powerpoint/2010/main" val="18089543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01526"/>
          </a:xfrm>
        </p:spPr>
        <p:txBody>
          <a:bodyPr>
            <a:normAutofit/>
          </a:bodyPr>
          <a:lstStyle/>
          <a:p>
            <a:pPr algn="ctr"/>
            <a:r>
              <a:rPr lang="id-ID" sz="3200" b="1" dirty="0" smtClean="0"/>
              <a:t>Non Hormon</a:t>
            </a:r>
            <a:endParaRPr lang="id-ID" sz="3200" b="1" dirty="0"/>
          </a:p>
        </p:txBody>
      </p:sp>
      <p:sp>
        <p:nvSpPr>
          <p:cNvPr id="3" name="Content Placeholder 2"/>
          <p:cNvSpPr>
            <a:spLocks noGrp="1"/>
          </p:cNvSpPr>
          <p:nvPr>
            <p:ph idx="1"/>
          </p:nvPr>
        </p:nvSpPr>
        <p:spPr>
          <a:xfrm>
            <a:off x="838200" y="1136469"/>
            <a:ext cx="10515600" cy="5040494"/>
          </a:xfrm>
        </p:spPr>
        <p:txBody>
          <a:bodyPr>
            <a:normAutofit fontScale="92500" lnSpcReduction="10000"/>
          </a:bodyPr>
          <a:lstStyle/>
          <a:p>
            <a:pPr marL="0" indent="0" algn="just">
              <a:buNone/>
            </a:pPr>
            <a:r>
              <a:rPr lang="id-ID" b="1" dirty="0" smtClean="0"/>
              <a:t>(A</a:t>
            </a:r>
            <a:r>
              <a:rPr lang="id-ID" b="1" dirty="0"/>
              <a:t>). Asam Traneksamat </a:t>
            </a:r>
            <a:endParaRPr lang="id-ID" b="1" dirty="0" smtClean="0"/>
          </a:p>
          <a:p>
            <a:pPr marL="0" indent="0" algn="just">
              <a:buNone/>
            </a:pPr>
            <a:r>
              <a:rPr lang="id-ID" dirty="0" smtClean="0"/>
              <a:t>	Obat </a:t>
            </a:r>
            <a:r>
              <a:rPr lang="id-ID" dirty="0"/>
              <a:t>ini bersifat inhibitor kompetitif pada aktivasi plasminogen. Plasminogen akan diubah menjadi plasmin yang berfungsi untuk memecah fibrin menjadi fibrin degradation products (</a:t>
            </a:r>
            <a:r>
              <a:rPr lang="id-ID" dirty="0" smtClean="0"/>
              <a:t>FDPs) → agen </a:t>
            </a:r>
            <a:r>
              <a:rPr lang="id-ID" dirty="0"/>
              <a:t>anti fibrinolitik. Obat ini akan menghambat faktor-faktor yang memicu terjadinya pembekuan darah, namun tidak akan menimbulkan kejadian trombosis. </a:t>
            </a:r>
            <a:endParaRPr lang="id-ID" dirty="0" smtClean="0"/>
          </a:p>
          <a:p>
            <a:pPr marL="0" indent="0" algn="just">
              <a:buNone/>
            </a:pPr>
            <a:r>
              <a:rPr lang="id-ID" dirty="0" smtClean="0"/>
              <a:t>Efek </a:t>
            </a:r>
            <a:r>
              <a:rPr lang="id-ID" dirty="0"/>
              <a:t>samping : gangguan pencernaan, diare dan sakit kepala</a:t>
            </a:r>
            <a:r>
              <a:rPr lang="id-ID" dirty="0" smtClean="0"/>
              <a:t>.</a:t>
            </a:r>
          </a:p>
          <a:p>
            <a:pPr marL="0" indent="0" algn="just">
              <a:buNone/>
            </a:pPr>
            <a:r>
              <a:rPr lang="it-IT" b="1" dirty="0"/>
              <a:t>(B). Anti inflamasi non steroid (AINS</a:t>
            </a:r>
            <a:r>
              <a:rPr lang="it-IT" b="1" dirty="0" smtClean="0"/>
              <a:t>)</a:t>
            </a:r>
            <a:endParaRPr lang="id-ID" b="1" dirty="0" smtClean="0"/>
          </a:p>
          <a:p>
            <a:pPr marL="0" indent="0" algn="just">
              <a:buNone/>
            </a:pPr>
            <a:r>
              <a:rPr lang="id-ID" dirty="0" smtClean="0"/>
              <a:t>	</a:t>
            </a:r>
            <a:r>
              <a:rPr lang="sv-SE" dirty="0" smtClean="0"/>
              <a:t>menekan </a:t>
            </a:r>
            <a:r>
              <a:rPr lang="sv-SE" dirty="0"/>
              <a:t>pembentukan siklooksigenase, dan akan menurunkan kadar prostaglandin pada endometrium</a:t>
            </a:r>
            <a:endParaRPr lang="id-ID" dirty="0" smtClean="0"/>
          </a:p>
          <a:p>
            <a:pPr marL="0" indent="0" algn="just">
              <a:buNone/>
            </a:pPr>
            <a:r>
              <a:rPr lang="id-ID" dirty="0" smtClean="0"/>
              <a:t>Efek </a:t>
            </a:r>
            <a:r>
              <a:rPr lang="id-ID" dirty="0"/>
              <a:t>samping: gangguan pencernaan, diare, perburukan asma pada penderita yang sensitif, ulkus peptikum hingga kemungkinan terjadinya perdarahan dan peritonitis.</a:t>
            </a:r>
          </a:p>
        </p:txBody>
      </p:sp>
    </p:spTree>
    <p:extLst>
      <p:ext uri="{BB962C8B-B14F-4D97-AF65-F5344CB8AC3E}">
        <p14:creationId xmlns:p14="http://schemas.microsoft.com/office/powerpoint/2010/main" val="856225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53589"/>
            <a:ext cx="5000897" cy="4950822"/>
          </a:xfrm>
        </p:spPr>
        <p:txBody>
          <a:bodyPr>
            <a:normAutofit/>
          </a:bodyPr>
          <a:lstStyle/>
          <a:p>
            <a:pPr marL="0" indent="0" algn="just">
              <a:buNone/>
            </a:pPr>
            <a:r>
              <a:rPr lang="id-ID" b="1" dirty="0"/>
              <a:t>(A). </a:t>
            </a:r>
            <a:r>
              <a:rPr lang="id-ID" b="1" dirty="0" smtClean="0"/>
              <a:t>Estrogen</a:t>
            </a:r>
          </a:p>
          <a:p>
            <a:pPr algn="just"/>
            <a:r>
              <a:rPr lang="pt-BR" sz="2000" dirty="0"/>
              <a:t>dosis 2.5 mg per oral 4x1 dalam waktu 48 </a:t>
            </a:r>
            <a:r>
              <a:rPr lang="pt-BR" sz="2000" dirty="0" smtClean="0"/>
              <a:t>jam</a:t>
            </a:r>
            <a:endParaRPr lang="id-ID" sz="2000" dirty="0" smtClean="0"/>
          </a:p>
          <a:p>
            <a:pPr algn="just"/>
            <a:r>
              <a:rPr lang="id-ID" sz="2000" dirty="0"/>
              <a:t>EEK dosis tinggi disertai dengan pemberian obat anti-emetik seperti promethazine 25 mg per oral atau intra muskular setiap 4-6 jam sesuai dengan kebutuhan</a:t>
            </a:r>
            <a:r>
              <a:rPr lang="id-ID" sz="2000" dirty="0" smtClean="0"/>
              <a:t>.</a:t>
            </a:r>
          </a:p>
          <a:p>
            <a:pPr algn="just"/>
            <a:r>
              <a:rPr lang="id-ID" sz="2000" dirty="0"/>
              <a:t>memicu vasospasme pembuluh kapiler dengan cara mempengaruhi kadar fibrinogen, faktor IV, faktor X , proses agregasi trombosit dan permeabilitas pembuluh </a:t>
            </a:r>
            <a:r>
              <a:rPr lang="id-ID" sz="2000" dirty="0" smtClean="0"/>
              <a:t>kapiler. (Mekanisme masih belum jelas)</a:t>
            </a:r>
          </a:p>
          <a:p>
            <a:pPr algn="just"/>
            <a:r>
              <a:rPr lang="id-ID" sz="2000" dirty="0"/>
              <a:t>Efek samping </a:t>
            </a:r>
            <a:r>
              <a:rPr lang="id-ID" sz="2000" dirty="0" smtClean="0"/>
              <a:t>seperti </a:t>
            </a:r>
            <a:r>
              <a:rPr lang="id-ID" sz="2000" dirty="0"/>
              <a:t>perdarahan uterus, mastodinia dan retensi cairan. </a:t>
            </a:r>
            <a:endParaRPr lang="id-ID" sz="2000" b="1" dirty="0"/>
          </a:p>
        </p:txBody>
      </p:sp>
      <p:sp>
        <p:nvSpPr>
          <p:cNvPr id="4" name="Title 1"/>
          <p:cNvSpPr>
            <a:spLocks noGrp="1"/>
          </p:cNvSpPr>
          <p:nvPr>
            <p:ph type="title"/>
          </p:nvPr>
        </p:nvSpPr>
        <p:spPr>
          <a:xfrm>
            <a:off x="838200" y="365125"/>
            <a:ext cx="10515600" cy="392521"/>
          </a:xfrm>
        </p:spPr>
        <p:txBody>
          <a:bodyPr>
            <a:normAutofit fontScale="90000"/>
          </a:bodyPr>
          <a:lstStyle/>
          <a:p>
            <a:pPr algn="ctr"/>
            <a:r>
              <a:rPr lang="id-ID" sz="3200" b="1" dirty="0" smtClean="0"/>
              <a:t>Hormon</a:t>
            </a:r>
            <a:endParaRPr lang="id-ID" sz="3200" b="1" dirty="0"/>
          </a:p>
        </p:txBody>
      </p:sp>
    </p:spTree>
    <p:extLst>
      <p:ext uri="{BB962C8B-B14F-4D97-AF65-F5344CB8AC3E}">
        <p14:creationId xmlns:p14="http://schemas.microsoft.com/office/powerpoint/2010/main" val="9794417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09451"/>
            <a:ext cx="5431971" cy="5667512"/>
          </a:xfrm>
        </p:spPr>
        <p:txBody>
          <a:bodyPr>
            <a:normAutofit lnSpcReduction="10000"/>
          </a:bodyPr>
          <a:lstStyle/>
          <a:p>
            <a:pPr marL="0" indent="0" algn="just">
              <a:buNone/>
            </a:pPr>
            <a:r>
              <a:rPr lang="id-ID" b="1" dirty="0"/>
              <a:t>(B). PKK </a:t>
            </a:r>
            <a:endParaRPr lang="id-ID" b="1" dirty="0" smtClean="0"/>
          </a:p>
          <a:p>
            <a:pPr algn="just"/>
            <a:r>
              <a:rPr lang="id-ID" sz="2200" dirty="0" smtClean="0"/>
              <a:t>Perdarahan haid berkurang pada penggunaan pil kontrasepsi kombinasi akibat endometrium yang atrofi. </a:t>
            </a:r>
          </a:p>
          <a:p>
            <a:pPr algn="just"/>
            <a:r>
              <a:rPr lang="id-ID" sz="2200" dirty="0" smtClean="0"/>
              <a:t>Dosis dianjurkan </a:t>
            </a:r>
            <a:r>
              <a:rPr lang="id-ID" sz="2200" dirty="0"/>
              <a:t>pada saat perdarahan akut </a:t>
            </a:r>
            <a:r>
              <a:rPr lang="id-ID" sz="2200" dirty="0" smtClean="0"/>
              <a:t>: 4 </a:t>
            </a:r>
            <a:r>
              <a:rPr lang="id-ID" sz="2200" dirty="0"/>
              <a:t>x 1 tablet selama 4 hari, dilanjutkan dengan 3 x 1 tablet selama 3 hari, dilanjutkan dengan 2 x 1 tablet selama 2 hari, dan selanjutnya 1 x 1 tablet selama 3 minggu. Selanjutnya bebas pil selama 7 hari, kemudian dilanjutkan dengan pemberian pil kontrasepsi kombinasi paling tidak selama 3 bulan. </a:t>
            </a:r>
            <a:endParaRPr lang="id-ID" sz="2200" dirty="0" smtClean="0"/>
          </a:p>
          <a:p>
            <a:pPr algn="just"/>
            <a:r>
              <a:rPr lang="id-ID" sz="2200" dirty="0" smtClean="0"/>
              <a:t>Efek </a:t>
            </a:r>
            <a:r>
              <a:rPr lang="id-ID" sz="2200" dirty="0"/>
              <a:t>samping dapat berupa perubahan mood, sakit kepala, mual, retensi cairan, payudara tegang, deep vein thrombosis, stroke dan serangan jantung.</a:t>
            </a:r>
          </a:p>
        </p:txBody>
      </p:sp>
    </p:spTree>
    <p:extLst>
      <p:ext uri="{BB962C8B-B14F-4D97-AF65-F5344CB8AC3E}">
        <p14:creationId xmlns:p14="http://schemas.microsoft.com/office/powerpoint/2010/main" val="6857917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26570"/>
            <a:ext cx="6881949" cy="6008915"/>
          </a:xfrm>
        </p:spPr>
        <p:txBody>
          <a:bodyPr>
            <a:noAutofit/>
          </a:bodyPr>
          <a:lstStyle/>
          <a:p>
            <a:pPr marL="0" indent="0" algn="just">
              <a:buNone/>
            </a:pPr>
            <a:r>
              <a:rPr lang="id-ID" sz="1800" b="1" dirty="0"/>
              <a:t>(C). Progestin </a:t>
            </a:r>
            <a:endParaRPr lang="id-ID" sz="1800" b="1" dirty="0" smtClean="0"/>
          </a:p>
          <a:p>
            <a:pPr algn="just"/>
            <a:r>
              <a:rPr lang="id-ID" sz="1800" dirty="0"/>
              <a:t>M</a:t>
            </a:r>
            <a:r>
              <a:rPr lang="id-ID" sz="1800" dirty="0" smtClean="0"/>
              <a:t>enghambat </a:t>
            </a:r>
            <a:r>
              <a:rPr lang="id-ID" sz="1800" dirty="0"/>
              <a:t>penambahan reseptor estrogen serta akan mengaktifkan enzim 17-hidroksi steroid dehidrogenase pada sel-sel endometrium, sehingga estradiol akan dikonversi menjadi estron yang efek biologisnya lebih rendah dibandingkan dengan estradiol. </a:t>
            </a:r>
            <a:endParaRPr lang="id-ID" sz="1800" dirty="0" smtClean="0"/>
          </a:p>
          <a:p>
            <a:pPr algn="just"/>
            <a:r>
              <a:rPr lang="id-ID" sz="1800" dirty="0"/>
              <a:t>Sediaan progestin yang dapat diberikan antara lain MPA 1 x 10 mg, noretisteron asetat dengan dosis 2-3 x 5 mg, didrogesteron 2 x 5 mg atau nomegestrol asetat 1 x 5 mg selama 10 hari per </a:t>
            </a:r>
            <a:r>
              <a:rPr lang="id-ID" sz="1800" dirty="0" smtClean="0"/>
              <a:t>siklus.</a:t>
            </a:r>
          </a:p>
          <a:p>
            <a:pPr algn="just"/>
            <a:r>
              <a:rPr lang="id-ID" sz="1800" dirty="0"/>
              <a:t>Apabila mengalami perdarahan dosis dinaikan setiap 2 hari hingga perdarahan berhenti</a:t>
            </a:r>
            <a:r>
              <a:rPr lang="id-ID" sz="1800" dirty="0" smtClean="0"/>
              <a:t>.</a:t>
            </a:r>
          </a:p>
          <a:p>
            <a:pPr algn="just"/>
            <a:r>
              <a:rPr lang="id-ID" sz="1800" dirty="0"/>
              <a:t>Pemberian dilanjutkan untuk 14 hari dan kemudian berhenti selama 14 hari, demikian selanjutnya berganti-ganti</a:t>
            </a:r>
            <a:r>
              <a:rPr lang="id-ID" sz="1800" dirty="0" smtClean="0"/>
              <a:t>.</a:t>
            </a:r>
          </a:p>
          <a:p>
            <a:pPr algn="just"/>
            <a:r>
              <a:rPr lang="id-ID" sz="1800" dirty="0"/>
              <a:t>Pemberian progestin secara kontinyu dapat dilakukan apabila tujuannya untuk membuat amenorea. Terdapat beberapa pilihan, yaitu : </a:t>
            </a:r>
            <a:endParaRPr lang="id-ID" sz="1800" dirty="0" smtClean="0"/>
          </a:p>
          <a:p>
            <a:pPr lvl="1" algn="just"/>
            <a:r>
              <a:rPr lang="id-ID" sz="1800" dirty="0" smtClean="0"/>
              <a:t>Pemberian </a:t>
            </a:r>
            <a:r>
              <a:rPr lang="id-ID" sz="1800" dirty="0"/>
              <a:t>progestin oral : MPA 10-20 mg per hari </a:t>
            </a:r>
            <a:endParaRPr lang="id-ID" sz="1800" dirty="0" smtClean="0"/>
          </a:p>
          <a:p>
            <a:pPr lvl="1" algn="just"/>
            <a:r>
              <a:rPr lang="id-ID" sz="1800" dirty="0" smtClean="0"/>
              <a:t>Pemberian </a:t>
            </a:r>
            <a:r>
              <a:rPr lang="id-ID" sz="1800" dirty="0"/>
              <a:t>DMPA setiap 12 minggu </a:t>
            </a:r>
            <a:endParaRPr lang="id-ID" sz="1800" dirty="0" smtClean="0"/>
          </a:p>
          <a:p>
            <a:pPr lvl="1" algn="just"/>
            <a:r>
              <a:rPr lang="id-ID" sz="1800" dirty="0" smtClean="0"/>
              <a:t>Penggunaan </a:t>
            </a:r>
            <a:r>
              <a:rPr lang="id-ID" sz="1800" dirty="0"/>
              <a:t>LNG </a:t>
            </a:r>
            <a:r>
              <a:rPr lang="id-ID" sz="1800" dirty="0" smtClean="0"/>
              <a:t>IUS</a:t>
            </a:r>
          </a:p>
          <a:p>
            <a:pPr algn="just"/>
            <a:r>
              <a:rPr lang="id-ID" sz="1800" dirty="0" smtClean="0"/>
              <a:t> </a:t>
            </a:r>
            <a:r>
              <a:rPr lang="id-ID" sz="1800" dirty="0"/>
              <a:t>Efek samping : peningkatan berat badan, perdarahan bercak, rasa begah, payudara tegang, sakit kepala, jerawat dan timbul perasaan depresi.</a:t>
            </a:r>
            <a:endParaRPr lang="id-ID" sz="1800" dirty="0" smtClean="0"/>
          </a:p>
          <a:p>
            <a:pPr algn="just"/>
            <a:endParaRPr lang="id-ID" sz="1800" dirty="0" smtClean="0"/>
          </a:p>
        </p:txBody>
      </p:sp>
    </p:spTree>
    <p:extLst>
      <p:ext uri="{BB962C8B-B14F-4D97-AF65-F5344CB8AC3E}">
        <p14:creationId xmlns:p14="http://schemas.microsoft.com/office/powerpoint/2010/main" val="17096198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09451"/>
            <a:ext cx="6516189" cy="5042263"/>
          </a:xfrm>
        </p:spPr>
        <p:txBody>
          <a:bodyPr>
            <a:normAutofit fontScale="92500" lnSpcReduction="10000"/>
          </a:bodyPr>
          <a:lstStyle/>
          <a:p>
            <a:pPr marL="0" indent="0" algn="just">
              <a:buNone/>
            </a:pPr>
            <a:r>
              <a:rPr lang="id-ID" b="1" dirty="0"/>
              <a:t>(D). Androgen </a:t>
            </a:r>
            <a:endParaRPr lang="id-ID" b="1" dirty="0" smtClean="0"/>
          </a:p>
          <a:p>
            <a:pPr algn="just"/>
            <a:r>
              <a:rPr lang="id-ID" dirty="0" smtClean="0"/>
              <a:t>Danazol </a:t>
            </a:r>
            <a:r>
              <a:rPr lang="id-ID" dirty="0"/>
              <a:t>adalah suatu sintetik isoxazol yang berasal dari turunan 17a-etinil testosteron.</a:t>
            </a:r>
          </a:p>
          <a:p>
            <a:pPr algn="just"/>
            <a:r>
              <a:rPr lang="id-ID" dirty="0" smtClean="0"/>
              <a:t>Obat </a:t>
            </a:r>
            <a:r>
              <a:rPr lang="id-ID" dirty="0"/>
              <a:t>tersebut memiliki efek androgenik yang berfungsi untuk menekan produksi estradiol dari ovarium, serta memiliki efek langsung terhadap reseptor estrogen di endometrium dan di luar endometrium. </a:t>
            </a:r>
            <a:endParaRPr lang="id-ID" dirty="0" smtClean="0"/>
          </a:p>
          <a:p>
            <a:pPr algn="just"/>
            <a:r>
              <a:rPr lang="id-ID" dirty="0" smtClean="0"/>
              <a:t>Pemberian </a:t>
            </a:r>
            <a:r>
              <a:rPr lang="id-ID" dirty="0"/>
              <a:t>dosis tinggi 200 mg atau lebih per hari dapat dipergunakan untuk mengobati PUD. </a:t>
            </a:r>
            <a:endParaRPr lang="id-ID" dirty="0" smtClean="0"/>
          </a:p>
          <a:p>
            <a:pPr algn="just"/>
            <a:r>
              <a:rPr lang="id-ID" dirty="0" smtClean="0"/>
              <a:t>Efek </a:t>
            </a:r>
            <a:r>
              <a:rPr lang="id-ID" dirty="0"/>
              <a:t>samping : peningkatan berat badan, kulit berminyak, jerawat, perubahan suara.</a:t>
            </a:r>
          </a:p>
        </p:txBody>
      </p:sp>
    </p:spTree>
    <p:extLst>
      <p:ext uri="{BB962C8B-B14F-4D97-AF65-F5344CB8AC3E}">
        <p14:creationId xmlns:p14="http://schemas.microsoft.com/office/powerpoint/2010/main" val="33416399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27017"/>
            <a:ext cx="6646817" cy="5549946"/>
          </a:xfrm>
        </p:spPr>
        <p:txBody>
          <a:bodyPr>
            <a:normAutofit fontScale="77500" lnSpcReduction="20000"/>
          </a:bodyPr>
          <a:lstStyle/>
          <a:p>
            <a:pPr marL="0" indent="0" algn="just">
              <a:buNone/>
            </a:pPr>
            <a:r>
              <a:rPr lang="id-ID" b="1" dirty="0"/>
              <a:t>(E). Gonadotropine Releasing Hormone (GnRH) </a:t>
            </a:r>
          </a:p>
          <a:p>
            <a:pPr algn="just"/>
            <a:r>
              <a:rPr lang="id-ID" dirty="0" smtClean="0"/>
              <a:t>agonist </a:t>
            </a:r>
            <a:r>
              <a:rPr lang="id-ID" dirty="0"/>
              <a:t>Obat ini bekerja dengan cara mengurangi konsentrasi reseptor GnRH pada hipofisis melalui mekanisme down regulation terhadap reseptor dan efek pasca reseptor, yang akan mengakibatkan hambatan pada penglepasan hormon gonadotropin. </a:t>
            </a:r>
            <a:endParaRPr lang="id-ID" dirty="0" smtClean="0"/>
          </a:p>
          <a:p>
            <a:pPr algn="just"/>
            <a:r>
              <a:rPr lang="id-ID" dirty="0"/>
              <a:t>Pemberian obat </a:t>
            </a:r>
            <a:r>
              <a:rPr lang="id-ID" dirty="0" smtClean="0"/>
              <a:t>→ membuat </a:t>
            </a:r>
            <a:r>
              <a:rPr lang="id-ID" dirty="0"/>
              <a:t>penderita menjadi amenorea. </a:t>
            </a:r>
            <a:endParaRPr lang="id-ID" dirty="0" smtClean="0"/>
          </a:p>
          <a:p>
            <a:pPr algn="just"/>
            <a:r>
              <a:rPr lang="id-ID" dirty="0" smtClean="0"/>
              <a:t>Dapat </a:t>
            </a:r>
            <a:r>
              <a:rPr lang="id-ID" dirty="0"/>
              <a:t>diberikan leuprolide acetate 3.75 mg intra muskular setiap 4 minggu, namun pemberiannya dianjurkan tidak lebih dari 6 bulan. Apabila pemberiannya melebihi 6 bulan, maka dapat diberikan tambahan terapi estrogen dan progestin dosis rendah (add back therapy). </a:t>
            </a:r>
            <a:endParaRPr lang="id-ID" dirty="0" smtClean="0"/>
          </a:p>
          <a:p>
            <a:pPr algn="just"/>
            <a:r>
              <a:rPr lang="id-ID" dirty="0" smtClean="0"/>
              <a:t>Efek </a:t>
            </a:r>
            <a:r>
              <a:rPr lang="id-ID" dirty="0"/>
              <a:t>samping: keluhan-keluhan mirip wanita menopause (misalkan hot flushes, keringat yang bertambah, kekeringan vagina), osteoporosis (terutama tulang-tulang trabekular apabila penggunaan GnRH agonist lebih dari 6 bulan).</a:t>
            </a:r>
          </a:p>
        </p:txBody>
      </p:sp>
    </p:spTree>
    <p:extLst>
      <p:ext uri="{BB962C8B-B14F-4D97-AF65-F5344CB8AC3E}">
        <p14:creationId xmlns:p14="http://schemas.microsoft.com/office/powerpoint/2010/main" val="19548962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Daftar Pustaka</a:t>
            </a:r>
            <a:endParaRPr lang="id-ID" dirty="0"/>
          </a:p>
        </p:txBody>
      </p:sp>
      <p:sp>
        <p:nvSpPr>
          <p:cNvPr id="3" name="Content Placeholder 2"/>
          <p:cNvSpPr>
            <a:spLocks noGrp="1"/>
          </p:cNvSpPr>
          <p:nvPr>
            <p:ph idx="1"/>
          </p:nvPr>
        </p:nvSpPr>
        <p:spPr/>
        <p:txBody>
          <a:bodyPr/>
          <a:lstStyle/>
          <a:p>
            <a:r>
              <a:rPr lang="id-ID" dirty="0" smtClean="0">
                <a:hlinkClick r:id="rId2"/>
              </a:rPr>
              <a:t>https://www.ncbi.nlm.nih.gov/books/NBK532913/</a:t>
            </a:r>
            <a:endParaRPr lang="id-ID" dirty="0" smtClean="0"/>
          </a:p>
          <a:p>
            <a:r>
              <a:rPr lang="id-ID" dirty="0" smtClean="0">
                <a:hlinkClick r:id="rId3"/>
              </a:rPr>
              <a:t>https://journals.lww.com/tnpj/Fulltext/2011/08000/Treatment_options_for_Dysfunctional_uterine.7.aspx</a:t>
            </a:r>
            <a:endParaRPr lang="id-ID" dirty="0" smtClean="0"/>
          </a:p>
          <a:p>
            <a:r>
              <a:rPr lang="id-ID" dirty="0" smtClean="0">
                <a:hlinkClick r:id="rId4"/>
              </a:rPr>
              <a:t>https://journals.lww.com/nursing/Fulltext/2004/11002/Abnormal_vs__dysfunctional_uterine_bleeding_.6.aspx</a:t>
            </a:r>
            <a:endParaRPr lang="id-ID" dirty="0" smtClean="0"/>
          </a:p>
          <a:p>
            <a:r>
              <a:rPr lang="id-ID" dirty="0" smtClean="0">
                <a:hlinkClick r:id="rId5"/>
              </a:rPr>
              <a:t>https://idoc.pub/documents/perdarahan-uterus-disfungsional-dvlrmjpydx4z</a:t>
            </a:r>
            <a:endParaRPr lang="id-ID" dirty="0" smtClean="0"/>
          </a:p>
          <a:p>
            <a:r>
              <a:rPr lang="id-ID" dirty="0" smtClean="0">
                <a:hlinkClick r:id="rId6"/>
              </a:rPr>
              <a:t>https://hestiantoro.files.wordpress.com/2010/05/buku-pendarahan-uterus-2final.pdf</a:t>
            </a:r>
            <a:endParaRPr lang="id-ID" dirty="0" smtClean="0"/>
          </a:p>
          <a:p>
            <a:endParaRPr lang="id-ID" dirty="0"/>
          </a:p>
        </p:txBody>
      </p:sp>
    </p:spTree>
    <p:extLst>
      <p:ext uri="{BB962C8B-B14F-4D97-AF65-F5344CB8AC3E}">
        <p14:creationId xmlns:p14="http://schemas.microsoft.com/office/powerpoint/2010/main" val="16734420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92686" y="2585810"/>
            <a:ext cx="4561114" cy="1325563"/>
          </a:xfrm>
        </p:spPr>
        <p:txBody>
          <a:bodyPr/>
          <a:lstStyle/>
          <a:p>
            <a:pPr algn="ctr"/>
            <a:r>
              <a:rPr lang="id-ID" dirty="0" smtClean="0"/>
              <a:t>Perdarahan Akut dan Banyak</a:t>
            </a:r>
            <a:endParaRPr lang="id-ID"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3845" y="0"/>
            <a:ext cx="5741195" cy="6661600"/>
          </a:xfrm>
        </p:spPr>
      </p:pic>
    </p:spTree>
    <p:extLst>
      <p:ext uri="{BB962C8B-B14F-4D97-AF65-F5344CB8AC3E}">
        <p14:creationId xmlns:p14="http://schemas.microsoft.com/office/powerpoint/2010/main" val="24999114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Perdarahan Akut dan Banyak</a:t>
            </a:r>
            <a:endParaRPr lang="id-ID" dirty="0"/>
          </a:p>
        </p:txBody>
      </p:sp>
      <p:sp>
        <p:nvSpPr>
          <p:cNvPr id="3" name="Content Placeholder 2"/>
          <p:cNvSpPr>
            <a:spLocks noGrp="1"/>
          </p:cNvSpPr>
          <p:nvPr>
            <p:ph idx="1"/>
          </p:nvPr>
        </p:nvSpPr>
        <p:spPr/>
        <p:txBody>
          <a:bodyPr>
            <a:normAutofit fontScale="77500" lnSpcReduction="20000"/>
          </a:bodyPr>
          <a:lstStyle/>
          <a:p>
            <a:pPr marL="0" indent="0" algn="just">
              <a:buNone/>
            </a:pPr>
            <a:r>
              <a:rPr lang="id-ID" dirty="0"/>
              <a:t>A. Jika perdarahan aktif dan banyak disertai dengan gangguan hemodinamik dan atau Hb &lt; 10 g / dl perlu dilakukan rawat inap. </a:t>
            </a:r>
            <a:endParaRPr lang="id-ID" dirty="0" smtClean="0"/>
          </a:p>
          <a:p>
            <a:pPr marL="0" indent="0" algn="just">
              <a:buNone/>
            </a:pPr>
            <a:r>
              <a:rPr lang="id-ID" dirty="0" smtClean="0"/>
              <a:t>B</a:t>
            </a:r>
            <a:r>
              <a:rPr lang="id-ID" dirty="0"/>
              <a:t>. Jika hemodinamik stabil, cukup rawat jalan, kemudian lanjutkan ke D. </a:t>
            </a:r>
            <a:endParaRPr lang="id-ID" dirty="0" smtClean="0"/>
          </a:p>
          <a:p>
            <a:pPr marL="0" indent="0" algn="just">
              <a:buNone/>
            </a:pPr>
            <a:r>
              <a:rPr lang="id-ID" dirty="0" smtClean="0"/>
              <a:t>C</a:t>
            </a:r>
            <a:r>
              <a:rPr lang="id-ID" dirty="0"/>
              <a:t>. Pasien rawat inap, berikan infus cairan kristaloid, oksigen 2 liter / menit dan transfusi darah jika Hb &lt; 7,5 g / dl, untuk perbaikan hemodinamik. </a:t>
            </a:r>
            <a:endParaRPr lang="id-ID" dirty="0" smtClean="0"/>
          </a:p>
          <a:p>
            <a:pPr marL="0" indent="0" algn="just">
              <a:buNone/>
            </a:pPr>
            <a:r>
              <a:rPr lang="id-ID" dirty="0" smtClean="0"/>
              <a:t>D</a:t>
            </a:r>
            <a:r>
              <a:rPr lang="id-ID" dirty="0"/>
              <a:t>. Stop perdarahan dengan EEK 2.5 mg per oral setiap 4-6 </a:t>
            </a:r>
            <a:r>
              <a:rPr lang="id-ID" dirty="0" smtClean="0"/>
              <a:t>jam (rekomendasi B), </a:t>
            </a:r>
            <a:r>
              <a:rPr lang="id-ID" dirty="0"/>
              <a:t>ditambah prometasin 25 mg peroral atau injeksi IM setiap 4-6 jam untuk mengatasi mual. Asam traneksamat 3 x 1 gram dapat diberikan bersama EEK. Bila nyeri ditambahkan asam mefenamat 3 x 500 mg. </a:t>
            </a:r>
            <a:endParaRPr lang="id-ID" dirty="0" smtClean="0"/>
          </a:p>
          <a:p>
            <a:pPr marL="0" indent="0" algn="just">
              <a:buNone/>
            </a:pPr>
            <a:r>
              <a:rPr lang="id-ID" dirty="0" smtClean="0"/>
              <a:t>E</a:t>
            </a:r>
            <a:r>
              <a:rPr lang="id-ID" dirty="0"/>
              <a:t>. Jika perdarahan tidak berhenti dalam 12-24 jam, lakukan dilatasi dan </a:t>
            </a:r>
            <a:r>
              <a:rPr lang="id-ID" dirty="0" smtClean="0"/>
              <a:t>kuretase (rekomendasi B). </a:t>
            </a:r>
          </a:p>
          <a:p>
            <a:pPr marL="0" indent="0" algn="just">
              <a:buNone/>
            </a:pPr>
            <a:r>
              <a:rPr lang="id-ID" dirty="0" smtClean="0"/>
              <a:t>F. Jika perdarahan berhenti dalam 24 jam, lanjutkan dengan PKK 4 kali 1 tablet perhari (4 hari), 3 kali 1 tablet perhari (3 hari), 2 kali 1 tablet perhari (2 hari) dan 1 kali 1 tablet sehari (3 minggu), kemudian stop 1 minggu, dilanjutkan PKK siklik sebanyak 3 siklus (rekomendasi A).</a:t>
            </a:r>
            <a:endParaRPr lang="id-ID" dirty="0"/>
          </a:p>
        </p:txBody>
      </p:sp>
    </p:spTree>
    <p:extLst>
      <p:ext uri="{BB962C8B-B14F-4D97-AF65-F5344CB8AC3E}">
        <p14:creationId xmlns:p14="http://schemas.microsoft.com/office/powerpoint/2010/main" val="471433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79714"/>
            <a:ext cx="10515600" cy="5197249"/>
          </a:xfrm>
        </p:spPr>
        <p:txBody>
          <a:bodyPr>
            <a:normAutofit fontScale="92500" lnSpcReduction="20000"/>
          </a:bodyPr>
          <a:lstStyle/>
          <a:p>
            <a:pPr marL="0" indent="0" algn="just">
              <a:buNone/>
            </a:pPr>
            <a:r>
              <a:rPr lang="id-ID" dirty="0"/>
              <a:t>G. Jika terdapat kontraindikasi PKK, berikan progestin selama 14 hari kemudian stop 14 hari. Ulangi selama 3 </a:t>
            </a:r>
            <a:r>
              <a:rPr lang="id-ID" dirty="0" smtClean="0"/>
              <a:t>bulan. (rekomendasi A). </a:t>
            </a:r>
            <a:r>
              <a:rPr lang="id-ID" dirty="0"/>
              <a:t>Untuk riwayat perdarahan berulang sebelumnya, injeksi gonadotropin-releasing hormone (GnRH) agonis dapat diberikan bersamaan dengan pemberian PKK untuk stop </a:t>
            </a:r>
            <a:r>
              <a:rPr lang="id-ID" dirty="0" smtClean="0"/>
              <a:t>perdarahan (rekomendasi A). </a:t>
            </a:r>
            <a:r>
              <a:rPr lang="id-ID" dirty="0"/>
              <a:t>GnRH agonis diberikan 2-3 siklus dengan interval 4 minggu. </a:t>
            </a:r>
            <a:endParaRPr lang="id-ID" dirty="0" smtClean="0"/>
          </a:p>
          <a:p>
            <a:pPr marL="0" indent="0" algn="just">
              <a:buNone/>
            </a:pPr>
            <a:r>
              <a:rPr lang="id-ID" dirty="0" smtClean="0"/>
              <a:t>H</a:t>
            </a:r>
            <a:r>
              <a:rPr lang="id-ID" dirty="0"/>
              <a:t>. Ketika hemodinamik pasien stabil, perlu upaya diagnostik untuk mencari penyebab perdarahan. Lakukan pemeriksaan USG transvaginal / </a:t>
            </a:r>
            <a:r>
              <a:rPr lang="id-ID" dirty="0" smtClean="0"/>
              <a:t>transrektal (rekomendasi B), </a:t>
            </a:r>
            <a:r>
              <a:rPr lang="id-ID" dirty="0"/>
              <a:t>periksa darah perifer lengkap (DPL</a:t>
            </a:r>
            <a:r>
              <a:rPr lang="id-ID" dirty="0" smtClean="0"/>
              <a:t>) (rekomendasi C) </a:t>
            </a:r>
            <a:r>
              <a:rPr lang="id-ID" dirty="0"/>
              <a:t>dan fungsi hemostasis (hitung trombosit, PT, aPTT dan TSH</a:t>
            </a:r>
            <a:r>
              <a:rPr lang="id-ID" dirty="0" smtClean="0"/>
              <a:t>) (rekomendasi C). </a:t>
            </a:r>
            <a:r>
              <a:rPr lang="id-ID" dirty="0"/>
              <a:t>Tindakan SIS dapat dilakukan pada keadaan endometrium yang tebal, untuk melihat adanya polip endometrium atau mioma submukosum. Jika perlu dapat dilakukan pemeriksaan histeroskopi “office” (rekomendasi A). </a:t>
            </a:r>
            <a:endParaRPr lang="id-ID" dirty="0" smtClean="0"/>
          </a:p>
          <a:p>
            <a:pPr marL="0" indent="0" algn="just">
              <a:buNone/>
            </a:pPr>
            <a:r>
              <a:rPr lang="id-ID" dirty="0" smtClean="0"/>
              <a:t>I. Dapat </a:t>
            </a:r>
            <a:r>
              <a:rPr lang="id-ID" dirty="0"/>
              <a:t>diberikan suplemen hematinik 1 x 1 tablet dan anti oksidan. </a:t>
            </a:r>
            <a:endParaRPr lang="id-ID" dirty="0" smtClean="0"/>
          </a:p>
          <a:p>
            <a:pPr marL="0" indent="0" algn="just">
              <a:buNone/>
            </a:pPr>
            <a:r>
              <a:rPr lang="id-ID" dirty="0" smtClean="0"/>
              <a:t>J</a:t>
            </a:r>
            <a:r>
              <a:rPr lang="id-ID" dirty="0"/>
              <a:t>. Jika terapi medikamentosa tidak berhasil atau ada kelainan organik, maka dapat dilakukan terapi pembedahan seperti ablasi endometrium, miomektomi, polipektomi atau histerektomi (rekomendasi A).</a:t>
            </a:r>
          </a:p>
        </p:txBody>
      </p:sp>
    </p:spTree>
    <p:extLst>
      <p:ext uri="{BB962C8B-B14F-4D97-AF65-F5344CB8AC3E}">
        <p14:creationId xmlns:p14="http://schemas.microsoft.com/office/powerpoint/2010/main" val="536839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Dilatasi &amp; Kuretase</a:t>
            </a:r>
            <a:endParaRPr lang="id-ID" dirty="0"/>
          </a:p>
        </p:txBody>
      </p:sp>
      <p:sp>
        <p:nvSpPr>
          <p:cNvPr id="5" name="Content Placeholder 4"/>
          <p:cNvSpPr>
            <a:spLocks noGrp="1"/>
          </p:cNvSpPr>
          <p:nvPr>
            <p:ph idx="1"/>
          </p:nvPr>
        </p:nvSpPr>
        <p:spPr/>
        <p:txBody>
          <a:bodyPr/>
          <a:lstStyle/>
          <a:p>
            <a:pPr algn="just"/>
            <a:r>
              <a:rPr lang="id-ID" dirty="0"/>
              <a:t>Cara : </a:t>
            </a:r>
            <a:r>
              <a:rPr lang="id-ID" dirty="0" smtClean="0"/>
              <a:t>menyuntikkan </a:t>
            </a:r>
            <a:r>
              <a:rPr lang="id-ID" dirty="0"/>
              <a:t>10 unit oksitosin IM atau 0,2 mg ergometrin IM sebelum tindakan agar uterus berkontraksi, lalu melakukan pengerokan dengan membersihkan hasil konsepsi memakai alat kuretase (sendok kerokan). Jika diperlukan dilatasi (dilatasi hanya diperlukan pada missed abortion atau jika sisa hasil konsepsi tertahan di kavum uteri untuk beberapa hari), mulai dengan dilator terkecil sampai kanalis servikalis cukup untuk dilalui oleh sendok kuret (biasanya 10-12 mm).</a:t>
            </a:r>
          </a:p>
        </p:txBody>
      </p:sp>
    </p:spTree>
    <p:extLst>
      <p:ext uri="{BB962C8B-B14F-4D97-AF65-F5344CB8AC3E}">
        <p14:creationId xmlns:p14="http://schemas.microsoft.com/office/powerpoint/2010/main" val="2004153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6760" y="2193925"/>
            <a:ext cx="4073434" cy="1325563"/>
          </a:xfrm>
        </p:spPr>
        <p:txBody>
          <a:bodyPr/>
          <a:lstStyle/>
          <a:p>
            <a:pPr algn="ctr"/>
            <a:r>
              <a:rPr lang="id-ID" dirty="0" smtClean="0"/>
              <a:t>Perdarahan Irreguler</a:t>
            </a:r>
            <a:endParaRPr lang="id-ID"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18893" y="166640"/>
            <a:ext cx="6006604" cy="6534606"/>
          </a:xfrm>
        </p:spPr>
      </p:pic>
    </p:spTree>
    <p:extLst>
      <p:ext uri="{BB962C8B-B14F-4D97-AF65-F5344CB8AC3E}">
        <p14:creationId xmlns:p14="http://schemas.microsoft.com/office/powerpoint/2010/main" val="30595508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Perdarahan Irreguler</a:t>
            </a:r>
            <a:endParaRPr lang="id-ID" dirty="0"/>
          </a:p>
        </p:txBody>
      </p:sp>
      <p:sp>
        <p:nvSpPr>
          <p:cNvPr id="3" name="Content Placeholder 2"/>
          <p:cNvSpPr>
            <a:spLocks noGrp="1"/>
          </p:cNvSpPr>
          <p:nvPr>
            <p:ph idx="1"/>
          </p:nvPr>
        </p:nvSpPr>
        <p:spPr/>
        <p:txBody>
          <a:bodyPr>
            <a:normAutofit fontScale="85000" lnSpcReduction="20000"/>
          </a:bodyPr>
          <a:lstStyle/>
          <a:p>
            <a:pPr marL="514350" indent="-514350" algn="just">
              <a:buAutoNum type="alphaUcPeriod"/>
            </a:pPr>
            <a:r>
              <a:rPr lang="id-ID" dirty="0" smtClean="0"/>
              <a:t>Yang </a:t>
            </a:r>
            <a:r>
              <a:rPr lang="id-ID" dirty="0"/>
              <a:t>termasuk dalam perdarahan ireguler adalah metroragia, menometroragia, oligomenore, perdarahan haid yang lama (&gt; 12 hari), perdarahan antara 2 </a:t>
            </a:r>
            <a:r>
              <a:rPr lang="id-ID" dirty="0" smtClean="0"/>
              <a:t>siklus haid </a:t>
            </a:r>
            <a:r>
              <a:rPr lang="id-ID" dirty="0"/>
              <a:t>dan pola perdarahan lain yang </a:t>
            </a:r>
            <a:r>
              <a:rPr lang="id-ID" dirty="0" smtClean="0"/>
              <a:t>ireguler.</a:t>
            </a:r>
          </a:p>
          <a:p>
            <a:pPr marL="514350" indent="-514350" algn="just">
              <a:buAutoNum type="alphaUcPeriod"/>
            </a:pPr>
            <a:r>
              <a:rPr lang="id-ID" dirty="0" smtClean="0"/>
              <a:t>Pemeriksaan </a:t>
            </a:r>
            <a:r>
              <a:rPr lang="id-ID" dirty="0"/>
              <a:t>hormon tiroid dan prolaktin perlu dilakukan terutama pada keadaan oligomenorea. Bila dijumpai hiperprolaktinemia yang disebabkan oleh hipotiroid maka kondisi ini harus diterapi. </a:t>
            </a:r>
          </a:p>
          <a:p>
            <a:pPr marL="514350" indent="-514350" algn="just">
              <a:buAutoNum type="alphaUcPeriod"/>
            </a:pPr>
            <a:r>
              <a:rPr lang="id-ID" dirty="0" smtClean="0"/>
              <a:t>Pada </a:t>
            </a:r>
            <a:r>
              <a:rPr lang="id-ID" dirty="0"/>
              <a:t>wanita usia &gt; 35 tahun atau dengan risiko tinggi keganasan endometrium perlu dilakukan pemeriksaan USG transvaginal dan pengambilan sampel endometrium. </a:t>
            </a:r>
          </a:p>
          <a:p>
            <a:pPr marL="514350" indent="-514350" algn="just">
              <a:buAutoNum type="alphaUcPeriod"/>
            </a:pPr>
            <a:r>
              <a:rPr lang="id-ID" dirty="0" smtClean="0"/>
              <a:t>Asam </a:t>
            </a:r>
            <a:r>
              <a:rPr lang="id-ID" dirty="0"/>
              <a:t>traneksamat 3 x 1 g merupakan pilihan lini pertama dalam tata laksana menoragia (rekomendasi A), jika pasien mengeluh nyeri dapat ditambahkan asam traneksamat 3 x 500 mg. </a:t>
            </a:r>
          </a:p>
          <a:p>
            <a:pPr marL="514350" indent="-514350" algn="just">
              <a:buAutoNum type="alphaUcPeriod"/>
            </a:pPr>
            <a:r>
              <a:rPr lang="id-ID" dirty="0" smtClean="0"/>
              <a:t>Bila </a:t>
            </a:r>
            <a:r>
              <a:rPr lang="id-ID" dirty="0"/>
              <a:t>menginginkan kehamilan dapat langsung mengikuti prosedur tata laksana infertilitas. </a:t>
            </a:r>
          </a:p>
        </p:txBody>
      </p:sp>
    </p:spTree>
    <p:extLst>
      <p:ext uri="{BB962C8B-B14F-4D97-AF65-F5344CB8AC3E}">
        <p14:creationId xmlns:p14="http://schemas.microsoft.com/office/powerpoint/2010/main" val="39781150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640080" y="274320"/>
            <a:ext cx="10530840" cy="6309360"/>
          </a:xfrm>
        </p:spPr>
        <p:txBody>
          <a:bodyPr>
            <a:noAutofit/>
          </a:bodyPr>
          <a:lstStyle/>
          <a:p>
            <a:pPr marL="0" indent="0" algn="just">
              <a:buNone/>
            </a:pPr>
            <a:r>
              <a:rPr lang="id-ID" sz="2200" dirty="0"/>
              <a:t>F. Bila pasien tidak menginginkan kehamilan dapat diberikan terapi hormonal dengan menilai ada atau tidaknya kontra indikasi terhadap PKK. </a:t>
            </a:r>
            <a:endParaRPr lang="id-ID" sz="2200" dirty="0" smtClean="0"/>
          </a:p>
          <a:p>
            <a:pPr marL="0" indent="0" algn="just">
              <a:buNone/>
            </a:pPr>
            <a:r>
              <a:rPr lang="id-ID" sz="2200" dirty="0" smtClean="0"/>
              <a:t>G</a:t>
            </a:r>
            <a:r>
              <a:rPr lang="id-ID" sz="2200" dirty="0"/>
              <a:t>. Bila tidak dijumpai kontra indikasi, dapat diberikan PKK selama 3 bulan (rekomendasi A). </a:t>
            </a:r>
            <a:endParaRPr lang="id-ID" sz="2200" dirty="0" smtClean="0"/>
          </a:p>
          <a:p>
            <a:pPr marL="0" indent="0" algn="just">
              <a:buNone/>
            </a:pPr>
            <a:r>
              <a:rPr lang="id-ID" sz="2200" dirty="0" smtClean="0"/>
              <a:t>H. Bila </a:t>
            </a:r>
            <a:r>
              <a:rPr lang="id-ID" sz="2200" dirty="0"/>
              <a:t>dijumpai kontra indikasi dapat diberikan preparat progestin selama 14 hari, kemudian stop 14 hari. Hal ini diulang sampai 3 bulan siklus (rekomendasi A). </a:t>
            </a:r>
          </a:p>
          <a:p>
            <a:pPr marL="0" indent="0" algn="just">
              <a:buNone/>
            </a:pPr>
            <a:r>
              <a:rPr lang="id-ID" sz="2200" dirty="0" smtClean="0"/>
              <a:t>I. Setelah </a:t>
            </a:r>
            <a:r>
              <a:rPr lang="id-ID" sz="2200" dirty="0"/>
              <a:t>3 bulan dilakukan evaluasi untuk menilai hasil pengobatan. </a:t>
            </a:r>
            <a:endParaRPr lang="id-ID" sz="2200" dirty="0" smtClean="0"/>
          </a:p>
          <a:p>
            <a:pPr marL="0" indent="0" algn="just">
              <a:buNone/>
            </a:pPr>
            <a:r>
              <a:rPr lang="id-ID" sz="2200" dirty="0" smtClean="0"/>
              <a:t>J</a:t>
            </a:r>
            <a:r>
              <a:rPr lang="id-ID" sz="2200" dirty="0"/>
              <a:t>. Bila keluhan berkurang pengobatan hormonal dapat dilanjutkan atau distop sesuai keinginan pasien. </a:t>
            </a:r>
            <a:endParaRPr lang="id-ID" sz="2200" dirty="0" smtClean="0"/>
          </a:p>
          <a:p>
            <a:pPr marL="0" indent="0" algn="just">
              <a:buNone/>
            </a:pPr>
            <a:r>
              <a:rPr lang="id-ID" sz="2200" dirty="0" smtClean="0"/>
              <a:t>K</a:t>
            </a:r>
            <a:r>
              <a:rPr lang="id-ID" sz="2200" dirty="0"/>
              <a:t>. Bila keluhan tidak berkurang, lakukan pemberian PKK atau progestin dosis tinggi (naikkan dosis setiap 2 hari sampai perdarahan berhenti atau dosis maksimal) Perhatian terhadap kemungkinan munculnya efek samping seperti sindrom pra haid. Lakukan pemeriksaan ulang dengan USG TV atau SIS untuk menyingkirkan kemungkinan adanya polip endometrium atau mioma uteri (rekomendasi A). Pertimbangkan tindakan kuretase untuk menyingkirkan keganasan endometrium. Bila pengobatan medikamentosa gagal, dapat dilakukan ablasi endometrium, reseksi mioma dengan histeroskopi atau histerektomi. Tindakan ablasi endometrium pada perdarahan uterus yang banyak dapat ditawarkan setelah memberikan informed consent yang jelas pada pasien. Pada uterus dengan ukuran &lt; 10 minggu tindakan ablasi endometrium merupakan pilihan yang lebih baik dibandingkan histerektomi (rekomendasi A).</a:t>
            </a:r>
          </a:p>
        </p:txBody>
      </p:sp>
    </p:spTree>
    <p:extLst>
      <p:ext uri="{BB962C8B-B14F-4D97-AF65-F5344CB8AC3E}">
        <p14:creationId xmlns:p14="http://schemas.microsoft.com/office/powerpoint/2010/main" val="36346783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TotalTime>
  <Words>2304</Words>
  <Application>Microsoft Office PowerPoint</Application>
  <PresentationFormat>Widescreen</PresentationFormat>
  <Paragraphs>127</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Arial Narrow</vt:lpstr>
      <vt:lpstr>Calibri</vt:lpstr>
      <vt:lpstr>Calibri Light</vt:lpstr>
      <vt:lpstr>Office Theme</vt:lpstr>
      <vt:lpstr>Tata Laksana Perdarahan Uterus Disfungsi</vt:lpstr>
      <vt:lpstr>PowerPoint Presentation</vt:lpstr>
      <vt:lpstr>Perdarahan Akut dan Banyak</vt:lpstr>
      <vt:lpstr>Perdarahan Akut dan Banyak</vt:lpstr>
      <vt:lpstr>PowerPoint Presentation</vt:lpstr>
      <vt:lpstr>Dilatasi &amp; Kuretase</vt:lpstr>
      <vt:lpstr>Perdarahan Irreguler</vt:lpstr>
      <vt:lpstr>Perdarahan Irreguler</vt:lpstr>
      <vt:lpstr>PowerPoint Presentation</vt:lpstr>
      <vt:lpstr>Mennoragia</vt:lpstr>
      <vt:lpstr>Mennoragia</vt:lpstr>
      <vt:lpstr>PowerPoint Presentation</vt:lpstr>
      <vt:lpstr>PERDARAHAN AKIBAT KONTRASEPSI</vt:lpstr>
      <vt:lpstr>PERDARAHAN AKIBAT KONTRASEPSI</vt:lpstr>
      <vt:lpstr>Akibat Progestin</vt:lpstr>
      <vt:lpstr>PowerPoint Presentation</vt:lpstr>
      <vt:lpstr>Akibat AKDR</vt:lpstr>
      <vt:lpstr>Akibat AKDR</vt:lpstr>
      <vt:lpstr>PowerPoint Presentation</vt:lpstr>
      <vt:lpstr>Non Hormon</vt:lpstr>
      <vt:lpstr>Hormon</vt:lpstr>
      <vt:lpstr>PowerPoint Presentation</vt:lpstr>
      <vt:lpstr>PowerPoint Presentation</vt:lpstr>
      <vt:lpstr>PowerPoint Presentation</vt:lpstr>
      <vt:lpstr>PowerPoint Presentation</vt:lpstr>
      <vt:lpstr>Daftar Pustaka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Adi pebriana</dc:creator>
  <cp:lastModifiedBy>Adi pebriana</cp:lastModifiedBy>
  <cp:revision>15</cp:revision>
  <dcterms:created xsi:type="dcterms:W3CDTF">2021-04-13T21:40:54Z</dcterms:created>
  <dcterms:modified xsi:type="dcterms:W3CDTF">2021-04-14T16:04:06Z</dcterms:modified>
</cp:coreProperties>
</file>