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1" r:id="rId5"/>
    <p:sldId id="271" r:id="rId6"/>
    <p:sldId id="258" r:id="rId7"/>
    <p:sldId id="259" r:id="rId8"/>
    <p:sldId id="264" r:id="rId9"/>
    <p:sldId id="265" r:id="rId10"/>
    <p:sldId id="266" r:id="rId11"/>
    <p:sldId id="267" r:id="rId12"/>
    <p:sldId id="268" r:id="rId13"/>
    <p:sldId id="269" r:id="rId14"/>
    <p:sldId id="263"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April 15,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845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April 15,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8875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April 15,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5560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April 15,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3379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April 15,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5436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April 15,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58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April 15,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9543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April 15,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0205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April 15,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4741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April 15,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548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April 15,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4144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Thursday, April 15,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25548927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625DF8-F5B5-4E25-93C0-A40E9C742174}"/>
              </a:ext>
            </a:extLst>
          </p:cNvPr>
          <p:cNvPicPr>
            <a:picLocks noChangeAspect="1"/>
          </p:cNvPicPr>
          <p:nvPr/>
        </p:nvPicPr>
        <p:blipFill rotWithShape="1">
          <a:blip r:embed="rId2"/>
          <a:srcRect l="25159" r="38382" b="1"/>
          <a:stretch/>
        </p:blipFill>
        <p:spPr>
          <a:xfrm>
            <a:off x="-1" y="10"/>
            <a:ext cx="4587901" cy="6857990"/>
          </a:xfrm>
          <a:prstGeom prst="rect">
            <a:avLst/>
          </a:prstGeom>
        </p:spPr>
      </p:pic>
      <p:sp>
        <p:nvSpPr>
          <p:cNvPr id="18" name="Rectangle 1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1450AA-2DD2-48CC-850B-15932E385B1E}"/>
              </a:ext>
            </a:extLst>
          </p:cNvPr>
          <p:cNvSpPr>
            <a:spLocks noGrp="1"/>
          </p:cNvSpPr>
          <p:nvPr>
            <p:ph type="ctrTitle"/>
          </p:nvPr>
        </p:nvSpPr>
        <p:spPr>
          <a:xfrm>
            <a:off x="5275425" y="768485"/>
            <a:ext cx="6133656" cy="3169674"/>
          </a:xfrm>
        </p:spPr>
        <p:txBody>
          <a:bodyPr>
            <a:normAutofit/>
          </a:bodyPr>
          <a:lstStyle/>
          <a:p>
            <a:pPr algn="r"/>
            <a:r>
              <a:rPr lang="en-US">
                <a:solidFill>
                  <a:schemeClr val="bg1"/>
                </a:solidFill>
              </a:rPr>
              <a:t>Fisiologi Ovulasi</a:t>
            </a:r>
            <a:br>
              <a:rPr lang="en-US">
                <a:solidFill>
                  <a:schemeClr val="bg1"/>
                </a:solidFill>
              </a:rPr>
            </a:br>
            <a:r>
              <a:rPr lang="en-US">
                <a:solidFill>
                  <a:schemeClr val="bg1"/>
                </a:solidFill>
              </a:rPr>
              <a:t>dan</a:t>
            </a:r>
            <a:br>
              <a:rPr lang="en-US">
                <a:solidFill>
                  <a:schemeClr val="bg1"/>
                </a:solidFill>
              </a:rPr>
            </a:br>
            <a:r>
              <a:rPr lang="en-US">
                <a:solidFill>
                  <a:schemeClr val="bg1"/>
                </a:solidFill>
              </a:rPr>
              <a:t>Siklus Menstruasi</a:t>
            </a:r>
            <a:endParaRPr lang="id-ID">
              <a:solidFill>
                <a:schemeClr val="bg1"/>
              </a:solidFill>
            </a:endParaRPr>
          </a:p>
        </p:txBody>
      </p:sp>
      <p:sp>
        <p:nvSpPr>
          <p:cNvPr id="3" name="Subtitle 2">
            <a:extLst>
              <a:ext uri="{FF2B5EF4-FFF2-40B4-BE49-F238E27FC236}">
                <a16:creationId xmlns:a16="http://schemas.microsoft.com/office/drawing/2014/main" id="{7DFA24E5-F72E-4F60-854B-E39A2B8EC95F}"/>
              </a:ext>
            </a:extLst>
          </p:cNvPr>
          <p:cNvSpPr>
            <a:spLocks noGrp="1"/>
          </p:cNvSpPr>
          <p:nvPr>
            <p:ph type="subTitle" idx="1"/>
          </p:nvPr>
        </p:nvSpPr>
        <p:spPr>
          <a:xfrm>
            <a:off x="5862918" y="4793128"/>
            <a:ext cx="5462494" cy="1141157"/>
          </a:xfrm>
        </p:spPr>
        <p:txBody>
          <a:bodyPr>
            <a:normAutofit/>
          </a:bodyPr>
          <a:lstStyle/>
          <a:p>
            <a:pPr algn="r"/>
            <a:r>
              <a:rPr lang="en-US" sz="1400" dirty="0">
                <a:solidFill>
                  <a:schemeClr val="bg1"/>
                </a:solidFill>
              </a:rPr>
              <a:t>Ario Seto - 1810211094</a:t>
            </a:r>
            <a:endParaRPr lang="id-ID" sz="1400" dirty="0">
              <a:solidFill>
                <a:schemeClr val="bg1"/>
              </a:solidFill>
            </a:endParaRPr>
          </a:p>
        </p:txBody>
      </p:sp>
    </p:spTree>
    <p:extLst>
      <p:ext uri="{BB962C8B-B14F-4D97-AF65-F5344CB8AC3E}">
        <p14:creationId xmlns:p14="http://schemas.microsoft.com/office/powerpoint/2010/main" val="18507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E39C-A195-41B5-B68A-52B9D26F78E5}"/>
              </a:ext>
            </a:extLst>
          </p:cNvPr>
          <p:cNvSpPr>
            <a:spLocks noGrp="1"/>
          </p:cNvSpPr>
          <p:nvPr>
            <p:ph type="title"/>
          </p:nvPr>
        </p:nvSpPr>
        <p:spPr/>
        <p:txBody>
          <a:bodyPr/>
          <a:lstStyle/>
          <a:p>
            <a:r>
              <a:rPr lang="id-ID" dirty="0"/>
              <a:t>Fase sekresi/luteal</a:t>
            </a:r>
            <a:br>
              <a:rPr lang="id-ID" dirty="0"/>
            </a:br>
            <a:endParaRPr lang="id-ID" dirty="0"/>
          </a:p>
        </p:txBody>
      </p:sp>
      <p:sp>
        <p:nvSpPr>
          <p:cNvPr id="3" name="Content Placeholder 2">
            <a:extLst>
              <a:ext uri="{FF2B5EF4-FFF2-40B4-BE49-F238E27FC236}">
                <a16:creationId xmlns:a16="http://schemas.microsoft.com/office/drawing/2014/main" id="{264FC513-A5EA-4A70-AD76-17CF3B9A5D5D}"/>
              </a:ext>
            </a:extLst>
          </p:cNvPr>
          <p:cNvSpPr>
            <a:spLocks noGrp="1"/>
          </p:cNvSpPr>
          <p:nvPr>
            <p:ph idx="1"/>
          </p:nvPr>
        </p:nvSpPr>
        <p:spPr>
          <a:xfrm>
            <a:off x="1371600" y="2112264"/>
            <a:ext cx="6914271" cy="3959352"/>
          </a:xfrm>
        </p:spPr>
        <p:txBody>
          <a:bodyPr/>
          <a:lstStyle/>
          <a:p>
            <a:r>
              <a:rPr lang="id-ID" dirty="0"/>
              <a:t>Fase iniberlangsung sejak saat ovulasi sampai sekitar tiga hari sebelum periode menstruasi berikutnya. Pada akhir fase sekresi, endometrium sekretorius yang matang dengan sempuma mencapai ketebalan seperti beludru yang tebal dan halus. Endometrium menjadi kaya dengan darah dan sekresi kelenjar</a:t>
            </a:r>
          </a:p>
          <a:p>
            <a:endParaRPr lang="id-ID" dirty="0"/>
          </a:p>
        </p:txBody>
      </p:sp>
      <p:pic>
        <p:nvPicPr>
          <p:cNvPr id="4" name="Picture 3">
            <a:extLst>
              <a:ext uri="{FF2B5EF4-FFF2-40B4-BE49-F238E27FC236}">
                <a16:creationId xmlns:a16="http://schemas.microsoft.com/office/drawing/2014/main" id="{46661E73-A240-41E5-92F9-A6D76E82BC28}"/>
              </a:ext>
            </a:extLst>
          </p:cNvPr>
          <p:cNvPicPr>
            <a:picLocks noChangeAspect="1"/>
          </p:cNvPicPr>
          <p:nvPr/>
        </p:nvPicPr>
        <p:blipFill rotWithShape="1">
          <a:blip r:embed="rId2"/>
          <a:srcRect l="53534"/>
          <a:stretch/>
        </p:blipFill>
        <p:spPr>
          <a:xfrm>
            <a:off x="9340948" y="457435"/>
            <a:ext cx="2563480" cy="5943129"/>
          </a:xfrm>
          <a:prstGeom prst="rect">
            <a:avLst/>
          </a:prstGeom>
        </p:spPr>
      </p:pic>
    </p:spTree>
    <p:extLst>
      <p:ext uri="{BB962C8B-B14F-4D97-AF65-F5344CB8AC3E}">
        <p14:creationId xmlns:p14="http://schemas.microsoft.com/office/powerpoint/2010/main" val="131535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D270-4E15-4E9E-992C-877249686437}"/>
              </a:ext>
            </a:extLst>
          </p:cNvPr>
          <p:cNvSpPr>
            <a:spLocks noGrp="1"/>
          </p:cNvSpPr>
          <p:nvPr>
            <p:ph type="title"/>
          </p:nvPr>
        </p:nvSpPr>
        <p:spPr/>
        <p:txBody>
          <a:bodyPr/>
          <a:lstStyle/>
          <a:p>
            <a:r>
              <a:rPr lang="id-ID" dirty="0"/>
              <a:t>Fase iskemi/premenstrual</a:t>
            </a:r>
            <a:br>
              <a:rPr lang="id-ID" dirty="0"/>
            </a:br>
            <a:endParaRPr lang="id-ID" dirty="0"/>
          </a:p>
        </p:txBody>
      </p:sp>
      <p:sp>
        <p:nvSpPr>
          <p:cNvPr id="3" name="Content Placeholder 2">
            <a:extLst>
              <a:ext uri="{FF2B5EF4-FFF2-40B4-BE49-F238E27FC236}">
                <a16:creationId xmlns:a16="http://schemas.microsoft.com/office/drawing/2014/main" id="{831BF310-1F16-42F6-B4F6-007802C01B74}"/>
              </a:ext>
            </a:extLst>
          </p:cNvPr>
          <p:cNvSpPr>
            <a:spLocks noGrp="1"/>
          </p:cNvSpPr>
          <p:nvPr>
            <p:ph idx="1"/>
          </p:nvPr>
        </p:nvSpPr>
        <p:spPr>
          <a:xfrm>
            <a:off x="1371600" y="2112264"/>
            <a:ext cx="8180363" cy="3959352"/>
          </a:xfrm>
        </p:spPr>
        <p:txBody>
          <a:bodyPr>
            <a:normAutofit/>
          </a:bodyPr>
          <a:lstStyle/>
          <a:p>
            <a:r>
              <a:rPr lang="id-ID" dirty="0"/>
              <a:t>Akan terjadi implantasi atau nidasi ovum sekitar 7 sampai</a:t>
            </a:r>
            <a:r>
              <a:rPr lang="en-US" dirty="0"/>
              <a:t> </a:t>
            </a:r>
            <a:r>
              <a:rPr lang="id-ID" dirty="0"/>
              <a:t>10 hari setelah ovulasi ketika terjadi pembuahan. Apabila tidak terjadi pembuahan dan implantasi, maka korpus luteum yang mensekresi hormon estrogen dan progesterone akan menyusut. Seiring penyusutan kedua hormon yang cepat tersebut, arteri spiral menjadi spasme, sehingga terjadi nekrosis akibat suplai darah ke endometrium fungsional terhenti. Lapisan fungsional tersebut terpisah dari lapisan basal dan perdarahan menstruasi dimulai.</a:t>
            </a:r>
          </a:p>
          <a:p>
            <a:endParaRPr lang="id-ID" dirty="0"/>
          </a:p>
        </p:txBody>
      </p:sp>
      <p:pic>
        <p:nvPicPr>
          <p:cNvPr id="4" name="Picture 3">
            <a:extLst>
              <a:ext uri="{FF2B5EF4-FFF2-40B4-BE49-F238E27FC236}">
                <a16:creationId xmlns:a16="http://schemas.microsoft.com/office/drawing/2014/main" id="{D87D4D66-879A-4B85-9DA0-2C5EA1D6B600}"/>
              </a:ext>
            </a:extLst>
          </p:cNvPr>
          <p:cNvPicPr>
            <a:picLocks noChangeAspect="1"/>
          </p:cNvPicPr>
          <p:nvPr/>
        </p:nvPicPr>
        <p:blipFill rotWithShape="1">
          <a:blip r:embed="rId2"/>
          <a:srcRect l="78013"/>
          <a:stretch/>
        </p:blipFill>
        <p:spPr>
          <a:xfrm>
            <a:off x="10691446" y="457435"/>
            <a:ext cx="1212982" cy="5943129"/>
          </a:xfrm>
          <a:prstGeom prst="rect">
            <a:avLst/>
          </a:prstGeom>
        </p:spPr>
      </p:pic>
    </p:spTree>
    <p:extLst>
      <p:ext uri="{BB962C8B-B14F-4D97-AF65-F5344CB8AC3E}">
        <p14:creationId xmlns:p14="http://schemas.microsoft.com/office/powerpoint/2010/main" val="161332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7106-C062-42E5-9507-AEE74200EACF}"/>
              </a:ext>
            </a:extLst>
          </p:cNvPr>
          <p:cNvSpPr>
            <a:spLocks noGrp="1"/>
          </p:cNvSpPr>
          <p:nvPr>
            <p:ph type="title"/>
          </p:nvPr>
        </p:nvSpPr>
        <p:spPr>
          <a:xfrm>
            <a:off x="1371600" y="305198"/>
            <a:ext cx="10241280" cy="1234440"/>
          </a:xfrm>
        </p:spPr>
        <p:txBody>
          <a:bodyPr/>
          <a:lstStyle/>
          <a:p>
            <a:r>
              <a:rPr lang="id-ID" dirty="0"/>
              <a:t>Siklus Ovulas</a:t>
            </a:r>
            <a:r>
              <a:rPr lang="en-US" dirty="0" err="1"/>
              <a:t>i</a:t>
            </a:r>
            <a:endParaRPr lang="id-ID" dirty="0"/>
          </a:p>
        </p:txBody>
      </p:sp>
      <p:sp>
        <p:nvSpPr>
          <p:cNvPr id="3" name="Content Placeholder 2">
            <a:extLst>
              <a:ext uri="{FF2B5EF4-FFF2-40B4-BE49-F238E27FC236}">
                <a16:creationId xmlns:a16="http://schemas.microsoft.com/office/drawing/2014/main" id="{6E9E7E3C-A4BD-4F1F-8B20-82120CF1E5B0}"/>
              </a:ext>
            </a:extLst>
          </p:cNvPr>
          <p:cNvSpPr>
            <a:spLocks noGrp="1"/>
          </p:cNvSpPr>
          <p:nvPr>
            <p:ph idx="1"/>
          </p:nvPr>
        </p:nvSpPr>
        <p:spPr>
          <a:xfrm>
            <a:off x="1371601" y="2112264"/>
            <a:ext cx="5760719" cy="3959352"/>
          </a:xfrm>
        </p:spPr>
        <p:txBody>
          <a:bodyPr>
            <a:normAutofit fontScale="85000" lnSpcReduction="20000"/>
          </a:bodyPr>
          <a:lstStyle/>
          <a:p>
            <a:pPr marL="0" indent="0">
              <a:buNone/>
            </a:pPr>
            <a:r>
              <a:rPr lang="id-ID" dirty="0"/>
              <a:t>Ovulasi ialah keadaan dimana terjadinya peningkatan kadar hormon estrogen sebagai penghambat sekresi FSH, kemudian hipofise mensekresi LH. Kadar LH yang meningkat akan menstimulasi pengeluaran oosit sekunder dari folikel</a:t>
            </a:r>
            <a:endParaRPr lang="en-US" dirty="0"/>
          </a:p>
          <a:p>
            <a:pPr marL="0" indent="0">
              <a:buNone/>
            </a:pPr>
            <a:r>
              <a:rPr lang="en-US" dirty="0"/>
              <a:t>F</a:t>
            </a:r>
            <a:r>
              <a:rPr lang="id-ID" dirty="0"/>
              <a:t>olikel mulai matur di dalam ovarium dibawah pengaruh FSH dan estrogen sebelum ovulasi. Ketika folikel kosong, folikel akan berformasi menjadi korpus luteum. Puncak aktivitas korpus luteum terjadi pada 8 hari setelah ovulasi dan mensekresi baik hormon estrogen maupun progesteron. Endometrium tidak dapat bertahan dan akhirnya luruh jika tidak terjadi implantasi</a:t>
            </a:r>
          </a:p>
        </p:txBody>
      </p:sp>
      <p:pic>
        <p:nvPicPr>
          <p:cNvPr id="4" name="Content Placeholder 4">
            <a:extLst>
              <a:ext uri="{FF2B5EF4-FFF2-40B4-BE49-F238E27FC236}">
                <a16:creationId xmlns:a16="http://schemas.microsoft.com/office/drawing/2014/main" id="{8A30B935-5612-414E-969C-676323A49C5B}"/>
              </a:ext>
            </a:extLst>
          </p:cNvPr>
          <p:cNvPicPr>
            <a:picLocks noChangeAspect="1"/>
          </p:cNvPicPr>
          <p:nvPr/>
        </p:nvPicPr>
        <p:blipFill>
          <a:blip r:embed="rId2"/>
          <a:stretch>
            <a:fillRect/>
          </a:stretch>
        </p:blipFill>
        <p:spPr>
          <a:xfrm>
            <a:off x="7286420" y="1915989"/>
            <a:ext cx="4905580" cy="4155627"/>
          </a:xfrm>
          <a:prstGeom prst="rect">
            <a:avLst/>
          </a:prstGeom>
        </p:spPr>
      </p:pic>
    </p:spTree>
    <p:extLst>
      <p:ext uri="{BB962C8B-B14F-4D97-AF65-F5344CB8AC3E}">
        <p14:creationId xmlns:p14="http://schemas.microsoft.com/office/powerpoint/2010/main" val="378523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AFD18-0F01-4C4F-9B60-0268226CFCE1}"/>
              </a:ext>
            </a:extLst>
          </p:cNvPr>
          <p:cNvSpPr>
            <a:spLocks noGrp="1"/>
          </p:cNvSpPr>
          <p:nvPr>
            <p:ph type="title"/>
          </p:nvPr>
        </p:nvSpPr>
        <p:spPr>
          <a:xfrm>
            <a:off x="1371598" y="462743"/>
            <a:ext cx="5327375" cy="1560022"/>
          </a:xfrm>
        </p:spPr>
        <p:txBody>
          <a:bodyPr anchor="b">
            <a:normAutofit/>
          </a:bodyPr>
          <a:lstStyle/>
          <a:p>
            <a:pPr>
              <a:lnSpc>
                <a:spcPct val="90000"/>
              </a:lnSpc>
            </a:pPr>
            <a:r>
              <a:rPr lang="id-ID" dirty="0"/>
              <a:t>Siklus Hipofisis-hipotalamus</a:t>
            </a:r>
            <a:br>
              <a:rPr lang="id-ID" dirty="0"/>
            </a:br>
            <a:endParaRPr lang="id-ID"/>
          </a:p>
        </p:txBody>
      </p:sp>
      <p:sp>
        <p:nvSpPr>
          <p:cNvPr id="3" name="Content Placeholder 2">
            <a:extLst>
              <a:ext uri="{FF2B5EF4-FFF2-40B4-BE49-F238E27FC236}">
                <a16:creationId xmlns:a16="http://schemas.microsoft.com/office/drawing/2014/main" id="{825B9FCD-F911-485F-91D7-B24706EA08B4}"/>
              </a:ext>
            </a:extLst>
          </p:cNvPr>
          <p:cNvSpPr>
            <a:spLocks noGrp="1"/>
          </p:cNvSpPr>
          <p:nvPr>
            <p:ph idx="1"/>
          </p:nvPr>
        </p:nvSpPr>
        <p:spPr>
          <a:xfrm>
            <a:off x="313830" y="2022765"/>
            <a:ext cx="6440557" cy="4770783"/>
          </a:xfrm>
        </p:spPr>
        <p:txBody>
          <a:bodyPr>
            <a:normAutofit/>
          </a:bodyPr>
          <a:lstStyle/>
          <a:p>
            <a:pPr marL="0" indent="0">
              <a:lnSpc>
                <a:spcPct val="110000"/>
              </a:lnSpc>
              <a:buNone/>
            </a:pPr>
            <a:r>
              <a:rPr lang="id-ID" sz="1600" dirty="0"/>
              <a:t>Kadar hormon ovarium menjadi rendah menjelang akhir siklus menstruasi. Keadaan ini merangsang hipotalamus untuk mensekresi gonadotropin realising hormone (Gn-RH). Kemudian Gn-RH akan menstimulasi sekresi follicle stimulating hormone (FSH). Lalu FSH menstimulasi perkembangan folikel de graaf ovarium serta produksi hormon estrogen. Kadar estrogen yang mulai menurun dan Gn-RH hipotalamus akan memicu hipofisis anterior untuk mensekresi lutenizing hormone (LH). Kadar LH mencapai puncak pada hari ke-13 atau ke-14 dalam siklus 28 hari. Apabila pada masa ini tidak terjadi fertilisasi atau implantasi ovum, maka korpus luteum akan menyusut dan menurunkan kadar estrogen dan progesteron, sehingga terjadi menstruasi</a:t>
            </a:r>
          </a:p>
          <a:p>
            <a:pPr>
              <a:lnSpc>
                <a:spcPct val="110000"/>
              </a:lnSpc>
            </a:pPr>
            <a:endParaRPr lang="id-ID" sz="1600" dirty="0"/>
          </a:p>
        </p:txBody>
      </p:sp>
      <p:sp>
        <p:nvSpPr>
          <p:cNvPr id="73" name="Rectangle 7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actyReen: Makalah Siklus Haid dan Hubungan Hipotalamus &amp; Hipofisis">
            <a:extLst>
              <a:ext uri="{FF2B5EF4-FFF2-40B4-BE49-F238E27FC236}">
                <a16:creationId xmlns:a16="http://schemas.microsoft.com/office/drawing/2014/main" id="{F6042655-1A1B-4ECC-B12F-4702A983C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9898" y="1577338"/>
            <a:ext cx="5306587" cy="329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4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9B46-39F3-4778-8A88-7501063010D4}"/>
              </a:ext>
            </a:extLst>
          </p:cNvPr>
          <p:cNvSpPr>
            <a:spLocks noGrp="1"/>
          </p:cNvSpPr>
          <p:nvPr>
            <p:ph type="title"/>
          </p:nvPr>
        </p:nvSpPr>
        <p:spPr/>
        <p:txBody>
          <a:bodyPr/>
          <a:lstStyle/>
          <a:p>
            <a:r>
              <a:rPr lang="en-US" dirty="0" err="1"/>
              <a:t>Terima</a:t>
            </a:r>
            <a:r>
              <a:rPr lang="en-US" dirty="0"/>
              <a:t> </a:t>
            </a:r>
            <a:r>
              <a:rPr lang="en-US" dirty="0" err="1"/>
              <a:t>kasih</a:t>
            </a:r>
            <a:endParaRPr lang="id-ID" dirty="0"/>
          </a:p>
        </p:txBody>
      </p:sp>
      <p:sp>
        <p:nvSpPr>
          <p:cNvPr id="3" name="Content Placeholder 2">
            <a:extLst>
              <a:ext uri="{FF2B5EF4-FFF2-40B4-BE49-F238E27FC236}">
                <a16:creationId xmlns:a16="http://schemas.microsoft.com/office/drawing/2014/main" id="{85ABCA28-88FA-4A44-A136-3625D642D0E4}"/>
              </a:ext>
            </a:extLst>
          </p:cNvPr>
          <p:cNvSpPr>
            <a:spLocks noGrp="1"/>
          </p:cNvSpPr>
          <p:nvPr>
            <p:ph idx="1"/>
          </p:nvPr>
        </p:nvSpPr>
        <p:spPr/>
        <p:txBody>
          <a:bodyPr/>
          <a:lstStyle/>
          <a:p>
            <a:r>
              <a:rPr lang="en-US" dirty="0" err="1"/>
              <a:t>Sumber</a:t>
            </a:r>
            <a:r>
              <a:rPr lang="en-US" dirty="0"/>
              <a:t>:</a:t>
            </a:r>
          </a:p>
          <a:p>
            <a:pPr marL="0" indent="0">
              <a:buNone/>
            </a:pPr>
            <a:r>
              <a:rPr lang="en-US" dirty="0"/>
              <a:t>Sherwood L. </a:t>
            </a:r>
            <a:r>
              <a:rPr lang="en-US" dirty="0" err="1"/>
              <a:t>Fisiologi</a:t>
            </a:r>
            <a:r>
              <a:rPr lang="en-US" dirty="0"/>
              <a:t> </a:t>
            </a:r>
            <a:r>
              <a:rPr lang="en-US" dirty="0" err="1"/>
              <a:t>manusia</a:t>
            </a:r>
            <a:r>
              <a:rPr lang="en-US" dirty="0"/>
              <a:t> </a:t>
            </a:r>
            <a:r>
              <a:rPr lang="en-US" dirty="0" err="1"/>
              <a:t>dari</a:t>
            </a:r>
            <a:r>
              <a:rPr lang="en-US" dirty="0"/>
              <a:t> </a:t>
            </a:r>
            <a:r>
              <a:rPr lang="en-US" dirty="0" err="1"/>
              <a:t>sel</a:t>
            </a:r>
            <a:r>
              <a:rPr lang="en-US" dirty="0"/>
              <a:t> </a:t>
            </a:r>
            <a:r>
              <a:rPr lang="en-US" dirty="0" err="1"/>
              <a:t>ke</a:t>
            </a:r>
            <a:r>
              <a:rPr lang="en-US" dirty="0"/>
              <a:t> </a:t>
            </a:r>
            <a:r>
              <a:rPr lang="en-US" dirty="0" err="1"/>
              <a:t>sistem</a:t>
            </a:r>
            <a:r>
              <a:rPr lang="en-US" dirty="0"/>
              <a:t>. 6th ed. Jakarta: EGC;. 2012.</a:t>
            </a:r>
            <a:endParaRPr lang="id-ID" dirty="0"/>
          </a:p>
        </p:txBody>
      </p:sp>
    </p:spTree>
    <p:extLst>
      <p:ext uri="{BB962C8B-B14F-4D97-AF65-F5344CB8AC3E}">
        <p14:creationId xmlns:p14="http://schemas.microsoft.com/office/powerpoint/2010/main" val="251111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8545-B727-4E82-960C-A16CAC822C06}"/>
              </a:ext>
            </a:extLst>
          </p:cNvPr>
          <p:cNvSpPr>
            <a:spLocks noGrp="1"/>
          </p:cNvSpPr>
          <p:nvPr>
            <p:ph type="title"/>
          </p:nvPr>
        </p:nvSpPr>
        <p:spPr>
          <a:xfrm>
            <a:off x="291548" y="92766"/>
            <a:ext cx="10190512" cy="517588"/>
          </a:xfrm>
        </p:spPr>
        <p:txBody>
          <a:bodyPr>
            <a:normAutofit fontScale="90000"/>
          </a:bodyPr>
          <a:lstStyle/>
          <a:p>
            <a:r>
              <a:rPr lang="en-US" dirty="0"/>
              <a:t>Oogenesis</a:t>
            </a:r>
            <a:endParaRPr lang="id-ID" dirty="0"/>
          </a:p>
        </p:txBody>
      </p:sp>
      <p:pic>
        <p:nvPicPr>
          <p:cNvPr id="11" name="Picture 10">
            <a:extLst>
              <a:ext uri="{FF2B5EF4-FFF2-40B4-BE49-F238E27FC236}">
                <a16:creationId xmlns:a16="http://schemas.microsoft.com/office/drawing/2014/main" id="{5AC817AE-C765-43F5-9A46-58382EB66B65}"/>
              </a:ext>
            </a:extLst>
          </p:cNvPr>
          <p:cNvPicPr>
            <a:picLocks noChangeAspect="1"/>
          </p:cNvPicPr>
          <p:nvPr/>
        </p:nvPicPr>
        <p:blipFill>
          <a:blip r:embed="rId2"/>
          <a:stretch>
            <a:fillRect/>
          </a:stretch>
        </p:blipFill>
        <p:spPr>
          <a:xfrm>
            <a:off x="5824905" y="468283"/>
            <a:ext cx="4995495" cy="5921433"/>
          </a:xfrm>
          <a:prstGeom prst="rect">
            <a:avLst/>
          </a:prstGeom>
        </p:spPr>
      </p:pic>
      <p:sp>
        <p:nvSpPr>
          <p:cNvPr id="4" name="Content Placeholder 3">
            <a:extLst>
              <a:ext uri="{FF2B5EF4-FFF2-40B4-BE49-F238E27FC236}">
                <a16:creationId xmlns:a16="http://schemas.microsoft.com/office/drawing/2014/main" id="{A2C03454-F450-42C2-B18C-E285EF4B1785}"/>
              </a:ext>
            </a:extLst>
          </p:cNvPr>
          <p:cNvSpPr>
            <a:spLocks noGrp="1"/>
          </p:cNvSpPr>
          <p:nvPr>
            <p:ph idx="1"/>
          </p:nvPr>
        </p:nvSpPr>
        <p:spPr>
          <a:xfrm>
            <a:off x="1371600" y="1277377"/>
            <a:ext cx="3372678" cy="3959352"/>
          </a:xfrm>
        </p:spPr>
        <p:txBody>
          <a:bodyPr/>
          <a:lstStyle/>
          <a:p>
            <a:r>
              <a:rPr lang="en-US" dirty="0"/>
              <a:t>Mitosis – 2n – </a:t>
            </a:r>
            <a:r>
              <a:rPr lang="en-US" dirty="0" err="1"/>
              <a:t>Oosit</a:t>
            </a:r>
            <a:r>
              <a:rPr lang="en-US" dirty="0"/>
              <a:t> primer</a:t>
            </a:r>
          </a:p>
          <a:p>
            <a:r>
              <a:rPr lang="en-US" dirty="0"/>
              <a:t>Meiosis 1 – 2n – </a:t>
            </a:r>
            <a:r>
              <a:rPr lang="en-US" dirty="0" err="1"/>
              <a:t>Oosit</a:t>
            </a:r>
            <a:r>
              <a:rPr lang="en-US" dirty="0"/>
              <a:t> </a:t>
            </a:r>
            <a:r>
              <a:rPr lang="en-US" dirty="0" err="1"/>
              <a:t>sekunder</a:t>
            </a:r>
            <a:r>
              <a:rPr lang="en-US" dirty="0"/>
              <a:t> dan Badan Polar 1</a:t>
            </a:r>
          </a:p>
          <a:p>
            <a:r>
              <a:rPr lang="en-US" dirty="0"/>
              <a:t>Meiosis 2 – n – Ovum </a:t>
            </a:r>
            <a:r>
              <a:rPr lang="en-US" dirty="0" err="1"/>
              <a:t>matang</a:t>
            </a:r>
            <a:r>
              <a:rPr lang="en-US" dirty="0"/>
              <a:t> dan Badan Polar 2</a:t>
            </a:r>
          </a:p>
          <a:p>
            <a:endParaRPr lang="id-ID" dirty="0"/>
          </a:p>
        </p:txBody>
      </p:sp>
    </p:spTree>
    <p:extLst>
      <p:ext uri="{BB962C8B-B14F-4D97-AF65-F5344CB8AC3E}">
        <p14:creationId xmlns:p14="http://schemas.microsoft.com/office/powerpoint/2010/main" val="75845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D44-E23C-4E8E-884A-BCB57ED352B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E977A40C-5C9A-4DD7-942E-6D61C2658DF5}"/>
              </a:ext>
            </a:extLst>
          </p:cNvPr>
          <p:cNvSpPr>
            <a:spLocks noGrp="1"/>
          </p:cNvSpPr>
          <p:nvPr>
            <p:ph idx="1"/>
          </p:nvPr>
        </p:nvSpPr>
        <p:spPr>
          <a:xfrm>
            <a:off x="722243" y="3165230"/>
            <a:ext cx="10545979" cy="2897241"/>
          </a:xfrm>
        </p:spPr>
        <p:txBody>
          <a:bodyPr>
            <a:normAutofit/>
          </a:bodyPr>
          <a:lstStyle/>
          <a:p>
            <a:r>
              <a:rPr lang="sv-SE" dirty="0"/>
              <a:t>Oogonia, yang kini dikenal sebagai oosit primer, mengandung jumlah diploid 46 kromosom</a:t>
            </a:r>
          </a:p>
          <a:p>
            <a:r>
              <a:rPr lang="id-ID" dirty="0"/>
              <a:t>Sebelum lahir, setiap oosit primer dikelilingi oleh satu lapisan sel granulosa.</a:t>
            </a:r>
            <a:r>
              <a:rPr lang="en-US" dirty="0"/>
              <a:t> </a:t>
            </a:r>
            <a:r>
              <a:rPr lang="id-ID" dirty="0"/>
              <a:t>Bersama-sama, satu oosit dan sel-sel granulosa di </a:t>
            </a:r>
            <a:r>
              <a:rPr lang="en-US" dirty="0"/>
              <a:t> </a:t>
            </a:r>
            <a:r>
              <a:rPr lang="id-ID" dirty="0"/>
              <a:t>sekitarnya membentuk folikel primer. Oosit yang tidak </a:t>
            </a:r>
            <a:r>
              <a:rPr lang="en-US" dirty="0"/>
              <a:t> </a:t>
            </a:r>
            <a:r>
              <a:rPr lang="id-ID" dirty="0"/>
              <a:t>membentuk folikel kemudian mengalami kerusakan melalui proses apoptosis</a:t>
            </a:r>
            <a:endParaRPr lang="en-US" dirty="0"/>
          </a:p>
          <a:p>
            <a:endParaRPr lang="id-ID" dirty="0"/>
          </a:p>
        </p:txBody>
      </p:sp>
      <p:pic>
        <p:nvPicPr>
          <p:cNvPr id="5" name="Content Placeholder 8">
            <a:extLst>
              <a:ext uri="{FF2B5EF4-FFF2-40B4-BE49-F238E27FC236}">
                <a16:creationId xmlns:a16="http://schemas.microsoft.com/office/drawing/2014/main" id="{4FBC9C6B-B832-4008-8E1A-F3B754FA528E}"/>
              </a:ext>
            </a:extLst>
          </p:cNvPr>
          <p:cNvPicPr>
            <a:picLocks noChangeAspect="1"/>
          </p:cNvPicPr>
          <p:nvPr/>
        </p:nvPicPr>
        <p:blipFill rotWithShape="1">
          <a:blip r:embed="rId2"/>
          <a:srcRect b="52667"/>
          <a:stretch/>
        </p:blipFill>
        <p:spPr>
          <a:xfrm>
            <a:off x="2497747" y="523483"/>
            <a:ext cx="7196505" cy="2641747"/>
          </a:xfrm>
          <a:prstGeom prst="rect">
            <a:avLst/>
          </a:prstGeom>
        </p:spPr>
      </p:pic>
    </p:spTree>
    <p:extLst>
      <p:ext uri="{BB962C8B-B14F-4D97-AF65-F5344CB8AC3E}">
        <p14:creationId xmlns:p14="http://schemas.microsoft.com/office/powerpoint/2010/main" val="222687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90494-4A40-4A78-9416-C39132896BD9}"/>
              </a:ext>
            </a:extLst>
          </p:cNvPr>
          <p:cNvSpPr>
            <a:spLocks noGrp="1"/>
          </p:cNvSpPr>
          <p:nvPr>
            <p:ph idx="1"/>
          </p:nvPr>
        </p:nvSpPr>
        <p:spPr>
          <a:xfrm>
            <a:off x="887896" y="3137094"/>
            <a:ext cx="10703882" cy="2934521"/>
          </a:xfrm>
        </p:spPr>
        <p:txBody>
          <a:bodyPr>
            <a:normAutofit/>
          </a:bodyPr>
          <a:lstStyle/>
          <a:p>
            <a:r>
              <a:rPr lang="en-US" dirty="0" err="1"/>
              <a:t>Pembelahan</a:t>
            </a:r>
            <a:r>
              <a:rPr lang="en-US" dirty="0"/>
              <a:t> </a:t>
            </a:r>
            <a:r>
              <a:rPr lang="id-ID" dirty="0"/>
              <a:t>oosit primer</a:t>
            </a:r>
            <a:r>
              <a:rPr lang="en-US" dirty="0"/>
              <a:t> </a:t>
            </a:r>
            <a:r>
              <a:rPr lang="en-US" dirty="0" err="1"/>
              <a:t>menghasilkan</a:t>
            </a:r>
            <a:r>
              <a:rPr lang="en-US" dirty="0"/>
              <a:t> </a:t>
            </a:r>
            <a:r>
              <a:rPr lang="en-US" dirty="0" err="1"/>
              <a:t>dua</a:t>
            </a:r>
            <a:r>
              <a:rPr lang="en-US" dirty="0"/>
              <a:t>  </a:t>
            </a:r>
            <a:r>
              <a:rPr lang="en-US" dirty="0" err="1"/>
              <a:t>sel</a:t>
            </a:r>
            <a:r>
              <a:rPr lang="en-US" dirty="0"/>
              <a:t> </a:t>
            </a:r>
            <a:r>
              <a:rPr lang="en-US" dirty="0" err="1"/>
              <a:t>anak</a:t>
            </a:r>
            <a:r>
              <a:rPr lang="en-US" dirty="0"/>
              <a:t>, masing-masing </a:t>
            </a:r>
            <a:r>
              <a:rPr lang="en-US" dirty="0" err="1"/>
              <a:t>menerima</a:t>
            </a:r>
            <a:r>
              <a:rPr lang="en-US" dirty="0"/>
              <a:t> set haploid 23 </a:t>
            </a:r>
            <a:r>
              <a:rPr lang="en-US" dirty="0" err="1"/>
              <a:t>kromosom</a:t>
            </a:r>
            <a:r>
              <a:rPr lang="en-US" dirty="0"/>
              <a:t> </a:t>
            </a:r>
            <a:r>
              <a:rPr lang="en-US" dirty="0" err="1"/>
              <a:t>berpasangan</a:t>
            </a:r>
            <a:r>
              <a:rPr lang="en-US" dirty="0"/>
              <a:t> </a:t>
            </a:r>
            <a:r>
              <a:rPr lang="en-US" dirty="0" err="1"/>
              <a:t>yaitu</a:t>
            </a:r>
            <a:r>
              <a:rPr lang="en-US" dirty="0"/>
              <a:t> </a:t>
            </a:r>
            <a:r>
              <a:rPr lang="en-US" dirty="0" err="1"/>
              <a:t>oosit</a:t>
            </a:r>
            <a:r>
              <a:rPr lang="en-US" dirty="0"/>
              <a:t> </a:t>
            </a:r>
            <a:r>
              <a:rPr lang="en-US" dirty="0" err="1"/>
              <a:t>sekunder</a:t>
            </a:r>
            <a:endParaRPr lang="en-US" dirty="0"/>
          </a:p>
          <a:p>
            <a:r>
              <a:rPr lang="en-US" dirty="0" err="1"/>
              <a:t>Kromosom</a:t>
            </a:r>
            <a:r>
              <a:rPr lang="en-US" dirty="0"/>
              <a:t> </a:t>
            </a:r>
            <a:r>
              <a:rPr lang="en-US" dirty="0" err="1"/>
              <a:t>sel</a:t>
            </a:r>
            <a:r>
              <a:rPr lang="en-US" dirty="0"/>
              <a:t> </a:t>
            </a:r>
            <a:r>
              <a:rPr lang="en-US" dirty="0" err="1"/>
              <a:t>anak</a:t>
            </a:r>
            <a:r>
              <a:rPr lang="en-US" dirty="0"/>
              <a:t> yang lain </a:t>
            </a:r>
            <a:r>
              <a:rPr lang="en-US" dirty="0" err="1"/>
              <a:t>bersama</a:t>
            </a:r>
            <a:r>
              <a:rPr lang="en-US" dirty="0"/>
              <a:t> </a:t>
            </a:r>
            <a:r>
              <a:rPr lang="en-US" dirty="0" err="1"/>
              <a:t>dengan</a:t>
            </a:r>
            <a:r>
              <a:rPr lang="en-US" dirty="0"/>
              <a:t> </a:t>
            </a:r>
            <a:r>
              <a:rPr lang="en-US" dirty="0" err="1"/>
              <a:t>sedikit</a:t>
            </a:r>
            <a:r>
              <a:rPr lang="en-US" dirty="0"/>
              <a:t> </a:t>
            </a:r>
            <a:r>
              <a:rPr lang="en-US" dirty="0" err="1"/>
              <a:t>sitoplasmanya</a:t>
            </a:r>
            <a:r>
              <a:rPr lang="en-US" dirty="0"/>
              <a:t> </a:t>
            </a:r>
            <a:r>
              <a:rPr lang="en-US" dirty="0" err="1"/>
              <a:t>membentuk</a:t>
            </a:r>
            <a:r>
              <a:rPr lang="en-US" dirty="0"/>
              <a:t> badan polar </a:t>
            </a:r>
            <a:r>
              <a:rPr lang="en-US" dirty="0" err="1"/>
              <a:t>pertama</a:t>
            </a:r>
            <a:r>
              <a:rPr lang="en-US" dirty="0"/>
              <a:t>.</a:t>
            </a:r>
          </a:p>
          <a:p>
            <a:endParaRPr lang="en-US" dirty="0"/>
          </a:p>
          <a:p>
            <a:endParaRPr lang="en-US" dirty="0"/>
          </a:p>
          <a:p>
            <a:endParaRPr lang="id-ID" dirty="0"/>
          </a:p>
        </p:txBody>
      </p:sp>
      <p:pic>
        <p:nvPicPr>
          <p:cNvPr id="4" name="Content Placeholder 8">
            <a:extLst>
              <a:ext uri="{FF2B5EF4-FFF2-40B4-BE49-F238E27FC236}">
                <a16:creationId xmlns:a16="http://schemas.microsoft.com/office/drawing/2014/main" id="{52A63190-0B07-4A4F-8F0F-B96746D9B29B}"/>
              </a:ext>
            </a:extLst>
          </p:cNvPr>
          <p:cNvPicPr>
            <a:picLocks noChangeAspect="1"/>
          </p:cNvPicPr>
          <p:nvPr/>
        </p:nvPicPr>
        <p:blipFill rotWithShape="1">
          <a:blip r:embed="rId2"/>
          <a:srcRect t="46934" b="28617"/>
          <a:stretch/>
        </p:blipFill>
        <p:spPr>
          <a:xfrm>
            <a:off x="1414534" y="636920"/>
            <a:ext cx="9698563" cy="1838994"/>
          </a:xfrm>
          <a:prstGeom prst="rect">
            <a:avLst/>
          </a:prstGeom>
        </p:spPr>
      </p:pic>
    </p:spTree>
    <p:extLst>
      <p:ext uri="{BB962C8B-B14F-4D97-AF65-F5344CB8AC3E}">
        <p14:creationId xmlns:p14="http://schemas.microsoft.com/office/powerpoint/2010/main" val="129032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1F1A-61B6-4E98-8EA5-FB032A08649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F9AC8AB1-8819-4844-8FDF-00F1C35A68B7}"/>
              </a:ext>
            </a:extLst>
          </p:cNvPr>
          <p:cNvSpPr>
            <a:spLocks noGrp="1"/>
          </p:cNvSpPr>
          <p:nvPr>
            <p:ph idx="1"/>
          </p:nvPr>
        </p:nvSpPr>
        <p:spPr>
          <a:xfrm>
            <a:off x="963637" y="2898648"/>
            <a:ext cx="10820400" cy="3959352"/>
          </a:xfrm>
        </p:spPr>
        <p:txBody>
          <a:bodyPr>
            <a:normAutofit/>
          </a:bodyPr>
          <a:lstStyle/>
          <a:p>
            <a:r>
              <a:rPr lang="en-US" dirty="0" err="1"/>
              <a:t>Masuknya</a:t>
            </a:r>
            <a:r>
              <a:rPr lang="en-US" dirty="0"/>
              <a:t> </a:t>
            </a:r>
            <a:r>
              <a:rPr lang="en-US" dirty="0" err="1"/>
              <a:t>sperma</a:t>
            </a:r>
            <a:r>
              <a:rPr lang="en-US" dirty="0"/>
              <a:t> </a:t>
            </a:r>
            <a:r>
              <a:rPr lang="en-US" dirty="0" err="1"/>
              <a:t>ke</a:t>
            </a:r>
            <a:r>
              <a:rPr lang="en-US" dirty="0"/>
              <a:t> </a:t>
            </a:r>
            <a:r>
              <a:rPr lang="en-US" dirty="0" err="1"/>
              <a:t>dalam</a:t>
            </a:r>
            <a:r>
              <a:rPr lang="en-US" dirty="0"/>
              <a:t> </a:t>
            </a:r>
            <a:r>
              <a:rPr lang="en-US" dirty="0" err="1"/>
              <a:t>oosit</a:t>
            </a:r>
            <a:r>
              <a:rPr lang="en-US" dirty="0"/>
              <a:t> </a:t>
            </a:r>
            <a:r>
              <a:rPr lang="en-US" dirty="0" err="1"/>
              <a:t>sekunder</a:t>
            </a:r>
            <a:r>
              <a:rPr lang="en-US" dirty="0"/>
              <a:t> </a:t>
            </a:r>
            <a:r>
              <a:rPr lang="en-US" dirty="0" err="1"/>
              <a:t>dibutuhkan</a:t>
            </a:r>
            <a:r>
              <a:rPr lang="en-US" dirty="0"/>
              <a:t> </a:t>
            </a:r>
            <a:r>
              <a:rPr lang="en-US" dirty="0" err="1"/>
              <a:t>untuk</a:t>
            </a:r>
            <a:r>
              <a:rPr lang="en-US" dirty="0"/>
              <a:t>  </a:t>
            </a:r>
            <a:r>
              <a:rPr lang="en-US" dirty="0" err="1"/>
              <a:t>memicu</a:t>
            </a:r>
            <a:r>
              <a:rPr lang="en-US" dirty="0"/>
              <a:t> </a:t>
            </a:r>
            <a:r>
              <a:rPr lang="en-US" dirty="0" err="1"/>
              <a:t>pembelahan</a:t>
            </a:r>
            <a:r>
              <a:rPr lang="en-US" dirty="0"/>
              <a:t> meiosis </a:t>
            </a:r>
            <a:r>
              <a:rPr lang="en-US" dirty="0" err="1"/>
              <a:t>kedua</a:t>
            </a:r>
            <a:r>
              <a:rPr lang="en-US" dirty="0"/>
              <a:t>.</a:t>
            </a:r>
          </a:p>
          <a:p>
            <a:r>
              <a:rPr lang="en-US" dirty="0" err="1"/>
              <a:t>Separuh</a:t>
            </a:r>
            <a:r>
              <a:rPr lang="en-US" dirty="0"/>
              <a:t> set </a:t>
            </a:r>
            <a:r>
              <a:rPr lang="en-US" dirty="0" err="1"/>
              <a:t>kromosom</a:t>
            </a:r>
            <a:r>
              <a:rPr lang="en-US" dirty="0"/>
              <a:t> </a:t>
            </a:r>
            <a:r>
              <a:rPr lang="en-US" dirty="0" err="1"/>
              <a:t>bersama</a:t>
            </a:r>
            <a:r>
              <a:rPr lang="en-US" dirty="0"/>
              <a:t> </a:t>
            </a:r>
            <a:r>
              <a:rPr lang="en-US" dirty="0" err="1"/>
              <a:t>dengan</a:t>
            </a:r>
            <a:r>
              <a:rPr lang="en-US" dirty="0"/>
              <a:t> </a:t>
            </a:r>
            <a:r>
              <a:rPr lang="en-US" dirty="0" err="1"/>
              <a:t>sedikit</a:t>
            </a:r>
            <a:r>
              <a:rPr lang="en-US" dirty="0"/>
              <a:t> </a:t>
            </a:r>
            <a:r>
              <a:rPr lang="en-US" dirty="0" err="1"/>
              <a:t>sitoplasma</a:t>
            </a:r>
            <a:r>
              <a:rPr lang="en-US" dirty="0"/>
              <a:t> </a:t>
            </a:r>
            <a:r>
              <a:rPr lang="en-US" dirty="0" err="1"/>
              <a:t>dikeluarkan</a:t>
            </a:r>
            <a:r>
              <a:rPr lang="en-US" dirty="0"/>
              <a:t> </a:t>
            </a:r>
            <a:r>
              <a:rPr lang="en-US" dirty="0" err="1"/>
              <a:t>sebagai</a:t>
            </a:r>
            <a:r>
              <a:rPr lang="en-US" dirty="0"/>
              <a:t> badan polar </a:t>
            </a:r>
            <a:r>
              <a:rPr lang="en-US" dirty="0" err="1"/>
              <a:t>kedua</a:t>
            </a:r>
            <a:r>
              <a:rPr lang="en-US" dirty="0"/>
              <a:t>. </a:t>
            </a:r>
          </a:p>
          <a:p>
            <a:r>
              <a:rPr lang="en-US" dirty="0" err="1"/>
              <a:t>Separuh</a:t>
            </a:r>
            <a:r>
              <a:rPr lang="en-US" dirty="0"/>
              <a:t> set </a:t>
            </a:r>
            <a:r>
              <a:rPr lang="en-US" dirty="0" err="1"/>
              <a:t>lainnya</a:t>
            </a:r>
            <a:r>
              <a:rPr lang="en-US" dirty="0"/>
              <a:t> (23 </a:t>
            </a:r>
            <a:r>
              <a:rPr lang="en-US" dirty="0" err="1"/>
              <a:t>kromosom</a:t>
            </a:r>
            <a:r>
              <a:rPr lang="en-US" dirty="0"/>
              <a:t> </a:t>
            </a:r>
            <a:r>
              <a:rPr lang="en-US" dirty="0" err="1"/>
              <a:t>tak-berpasangan</a:t>
            </a:r>
            <a:r>
              <a:rPr lang="en-US" dirty="0"/>
              <a:t>) </a:t>
            </a:r>
            <a:r>
              <a:rPr lang="en-US" dirty="0" err="1"/>
              <a:t>tetap</a:t>
            </a:r>
            <a:r>
              <a:rPr lang="en-US" dirty="0"/>
              <a:t> </a:t>
            </a:r>
            <a:r>
              <a:rPr lang="en-US" dirty="0" err="1"/>
              <a:t>tertinggal</a:t>
            </a:r>
            <a:r>
              <a:rPr lang="en-US" dirty="0"/>
              <a:t> </a:t>
            </a:r>
            <a:r>
              <a:rPr lang="en-US" dirty="0" err="1"/>
              <a:t>dalam</a:t>
            </a:r>
            <a:r>
              <a:rPr lang="en-US" dirty="0"/>
              <a:t> </a:t>
            </a:r>
            <a:r>
              <a:rPr lang="en-US" dirty="0" err="1"/>
              <a:t>apa</a:t>
            </a:r>
            <a:r>
              <a:rPr lang="en-US" dirty="0"/>
              <a:t> yang </a:t>
            </a:r>
            <a:r>
              <a:rPr lang="en-US" dirty="0" err="1"/>
              <a:t>sekarang</a:t>
            </a:r>
            <a:r>
              <a:rPr lang="en-US" dirty="0"/>
              <a:t> </a:t>
            </a:r>
            <a:r>
              <a:rPr lang="en-US" dirty="0" err="1"/>
              <a:t>dinamai</a:t>
            </a:r>
            <a:r>
              <a:rPr lang="en-US" dirty="0"/>
              <a:t> ovum </a:t>
            </a:r>
            <a:r>
              <a:rPr lang="en-US" dirty="0" err="1"/>
              <a:t>matang</a:t>
            </a:r>
            <a:endParaRPr lang="en-US" dirty="0"/>
          </a:p>
          <a:p>
            <a:endParaRPr lang="id-ID" dirty="0"/>
          </a:p>
        </p:txBody>
      </p:sp>
      <p:pic>
        <p:nvPicPr>
          <p:cNvPr id="4" name="Content Placeholder 8">
            <a:extLst>
              <a:ext uri="{FF2B5EF4-FFF2-40B4-BE49-F238E27FC236}">
                <a16:creationId xmlns:a16="http://schemas.microsoft.com/office/drawing/2014/main" id="{FC775747-3A70-4F3D-B059-C51DDB33C1BA}"/>
              </a:ext>
            </a:extLst>
          </p:cNvPr>
          <p:cNvPicPr>
            <a:picLocks noChangeAspect="1"/>
          </p:cNvPicPr>
          <p:nvPr/>
        </p:nvPicPr>
        <p:blipFill rotWithShape="1">
          <a:blip r:embed="rId2"/>
          <a:srcRect t="70124"/>
          <a:stretch/>
        </p:blipFill>
        <p:spPr>
          <a:xfrm>
            <a:off x="1178152" y="422031"/>
            <a:ext cx="9835696" cy="2278966"/>
          </a:xfrm>
          <a:prstGeom prst="rect">
            <a:avLst/>
          </a:prstGeom>
        </p:spPr>
      </p:pic>
    </p:spTree>
    <p:extLst>
      <p:ext uri="{BB962C8B-B14F-4D97-AF65-F5344CB8AC3E}">
        <p14:creationId xmlns:p14="http://schemas.microsoft.com/office/powerpoint/2010/main" val="2297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74A7-6D09-4203-B58D-FC95E0056582}"/>
              </a:ext>
            </a:extLst>
          </p:cNvPr>
          <p:cNvSpPr>
            <a:spLocks noGrp="1"/>
          </p:cNvSpPr>
          <p:nvPr>
            <p:ph type="title"/>
          </p:nvPr>
        </p:nvSpPr>
        <p:spPr>
          <a:xfrm>
            <a:off x="0" y="-99991"/>
            <a:ext cx="1431235" cy="1234440"/>
          </a:xfrm>
        </p:spPr>
        <p:txBody>
          <a:bodyPr/>
          <a:lstStyle/>
          <a:p>
            <a:r>
              <a:rPr lang="en-US" dirty="0" err="1"/>
              <a:t>Ovulasi</a:t>
            </a:r>
            <a:endParaRPr lang="id-ID" dirty="0"/>
          </a:p>
        </p:txBody>
      </p:sp>
      <p:pic>
        <p:nvPicPr>
          <p:cNvPr id="9" name="Picture 8">
            <a:extLst>
              <a:ext uri="{FF2B5EF4-FFF2-40B4-BE49-F238E27FC236}">
                <a16:creationId xmlns:a16="http://schemas.microsoft.com/office/drawing/2014/main" id="{FABA6262-946F-44CA-B794-6280D5CF5ABC}"/>
              </a:ext>
            </a:extLst>
          </p:cNvPr>
          <p:cNvPicPr>
            <a:picLocks noChangeAspect="1"/>
          </p:cNvPicPr>
          <p:nvPr/>
        </p:nvPicPr>
        <p:blipFill rotWithShape="1">
          <a:blip r:embed="rId2"/>
          <a:srcRect r="67992" b="6646"/>
          <a:stretch/>
        </p:blipFill>
        <p:spPr>
          <a:xfrm>
            <a:off x="9634330" y="0"/>
            <a:ext cx="2122060" cy="1931978"/>
          </a:xfrm>
          <a:prstGeom prst="rect">
            <a:avLst/>
          </a:prstGeom>
        </p:spPr>
      </p:pic>
      <p:pic>
        <p:nvPicPr>
          <p:cNvPr id="10" name="Picture 9">
            <a:extLst>
              <a:ext uri="{FF2B5EF4-FFF2-40B4-BE49-F238E27FC236}">
                <a16:creationId xmlns:a16="http://schemas.microsoft.com/office/drawing/2014/main" id="{78265B74-DD7E-4380-B98F-E36D4A7EBFC6}"/>
              </a:ext>
            </a:extLst>
          </p:cNvPr>
          <p:cNvPicPr>
            <a:picLocks noChangeAspect="1"/>
          </p:cNvPicPr>
          <p:nvPr/>
        </p:nvPicPr>
        <p:blipFill rotWithShape="1">
          <a:blip r:embed="rId2"/>
          <a:srcRect l="32706" r="34567"/>
          <a:stretch/>
        </p:blipFill>
        <p:spPr>
          <a:xfrm>
            <a:off x="9634330" y="1960331"/>
            <a:ext cx="2122060" cy="2024006"/>
          </a:xfrm>
          <a:prstGeom prst="rect">
            <a:avLst/>
          </a:prstGeom>
        </p:spPr>
      </p:pic>
      <p:pic>
        <p:nvPicPr>
          <p:cNvPr id="11" name="Picture 10">
            <a:extLst>
              <a:ext uri="{FF2B5EF4-FFF2-40B4-BE49-F238E27FC236}">
                <a16:creationId xmlns:a16="http://schemas.microsoft.com/office/drawing/2014/main" id="{E62F6C03-135A-4A58-91D7-2C0AD9451D58}"/>
              </a:ext>
            </a:extLst>
          </p:cNvPr>
          <p:cNvPicPr>
            <a:picLocks noChangeAspect="1"/>
          </p:cNvPicPr>
          <p:nvPr/>
        </p:nvPicPr>
        <p:blipFill rotWithShape="1">
          <a:blip r:embed="rId2"/>
          <a:srcRect l="65200"/>
          <a:stretch/>
        </p:blipFill>
        <p:spPr>
          <a:xfrm>
            <a:off x="9634330" y="3984337"/>
            <a:ext cx="2460142" cy="2206744"/>
          </a:xfrm>
          <a:prstGeom prst="rect">
            <a:avLst/>
          </a:prstGeom>
        </p:spPr>
      </p:pic>
      <p:pic>
        <p:nvPicPr>
          <p:cNvPr id="15" name="Picture 14">
            <a:extLst>
              <a:ext uri="{FF2B5EF4-FFF2-40B4-BE49-F238E27FC236}">
                <a16:creationId xmlns:a16="http://schemas.microsoft.com/office/drawing/2014/main" id="{0E6DBE89-BE7C-4010-A710-85FE8B52EF1A}"/>
              </a:ext>
            </a:extLst>
          </p:cNvPr>
          <p:cNvPicPr>
            <a:picLocks noChangeAspect="1"/>
          </p:cNvPicPr>
          <p:nvPr/>
        </p:nvPicPr>
        <p:blipFill>
          <a:blip r:embed="rId3"/>
          <a:stretch>
            <a:fillRect/>
          </a:stretch>
        </p:blipFill>
        <p:spPr>
          <a:xfrm>
            <a:off x="1661283" y="0"/>
            <a:ext cx="7593495" cy="6818649"/>
          </a:xfrm>
          <a:prstGeom prst="rect">
            <a:avLst/>
          </a:prstGeom>
        </p:spPr>
      </p:pic>
    </p:spTree>
    <p:extLst>
      <p:ext uri="{BB962C8B-B14F-4D97-AF65-F5344CB8AC3E}">
        <p14:creationId xmlns:p14="http://schemas.microsoft.com/office/powerpoint/2010/main" val="246160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B6CD-CF09-48C0-96EA-E1761004048A}"/>
              </a:ext>
            </a:extLst>
          </p:cNvPr>
          <p:cNvSpPr>
            <a:spLocks noGrp="1"/>
          </p:cNvSpPr>
          <p:nvPr>
            <p:ph type="title"/>
          </p:nvPr>
        </p:nvSpPr>
        <p:spPr>
          <a:xfrm>
            <a:off x="589722" y="13650"/>
            <a:ext cx="10241280" cy="1234440"/>
          </a:xfrm>
        </p:spPr>
        <p:txBody>
          <a:bodyPr/>
          <a:lstStyle/>
          <a:p>
            <a:r>
              <a:rPr lang="en-US" dirty="0"/>
              <a:t>MENSTRUASI</a:t>
            </a:r>
            <a:endParaRPr lang="id-ID" dirty="0"/>
          </a:p>
        </p:txBody>
      </p:sp>
      <p:pic>
        <p:nvPicPr>
          <p:cNvPr id="5" name="Content Placeholder 4">
            <a:extLst>
              <a:ext uri="{FF2B5EF4-FFF2-40B4-BE49-F238E27FC236}">
                <a16:creationId xmlns:a16="http://schemas.microsoft.com/office/drawing/2014/main" id="{16828945-EF5F-4302-AFA0-19764570FB09}"/>
              </a:ext>
            </a:extLst>
          </p:cNvPr>
          <p:cNvPicPr>
            <a:picLocks noGrp="1" noChangeAspect="1"/>
          </p:cNvPicPr>
          <p:nvPr>
            <p:ph idx="1"/>
          </p:nvPr>
        </p:nvPicPr>
        <p:blipFill>
          <a:blip r:embed="rId2"/>
          <a:stretch>
            <a:fillRect/>
          </a:stretch>
        </p:blipFill>
        <p:spPr>
          <a:xfrm>
            <a:off x="709648" y="1248090"/>
            <a:ext cx="5677900" cy="4809877"/>
          </a:xfrm>
        </p:spPr>
      </p:pic>
      <p:pic>
        <p:nvPicPr>
          <p:cNvPr id="7" name="Picture 6">
            <a:extLst>
              <a:ext uri="{FF2B5EF4-FFF2-40B4-BE49-F238E27FC236}">
                <a16:creationId xmlns:a16="http://schemas.microsoft.com/office/drawing/2014/main" id="{0A580911-1FE7-4C54-8C32-4BD4B2759ED4}"/>
              </a:ext>
            </a:extLst>
          </p:cNvPr>
          <p:cNvPicPr>
            <a:picLocks noChangeAspect="1"/>
          </p:cNvPicPr>
          <p:nvPr/>
        </p:nvPicPr>
        <p:blipFill>
          <a:blip r:embed="rId3"/>
          <a:stretch>
            <a:fillRect/>
          </a:stretch>
        </p:blipFill>
        <p:spPr>
          <a:xfrm>
            <a:off x="6387548" y="457435"/>
            <a:ext cx="5516880" cy="5943129"/>
          </a:xfrm>
          <a:prstGeom prst="rect">
            <a:avLst/>
          </a:prstGeom>
        </p:spPr>
      </p:pic>
    </p:spTree>
    <p:extLst>
      <p:ext uri="{BB962C8B-B14F-4D97-AF65-F5344CB8AC3E}">
        <p14:creationId xmlns:p14="http://schemas.microsoft.com/office/powerpoint/2010/main" val="12862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EDDE-5F73-47CA-B050-C7E4C44A1596}"/>
              </a:ext>
            </a:extLst>
          </p:cNvPr>
          <p:cNvSpPr>
            <a:spLocks noGrp="1"/>
          </p:cNvSpPr>
          <p:nvPr>
            <p:ph type="title"/>
          </p:nvPr>
        </p:nvSpPr>
        <p:spPr/>
        <p:txBody>
          <a:bodyPr/>
          <a:lstStyle/>
          <a:p>
            <a:r>
              <a:rPr lang="id-ID" dirty="0"/>
              <a:t>Siklus endometrium</a:t>
            </a:r>
            <a:br>
              <a:rPr lang="id-ID" dirty="0"/>
            </a:br>
            <a:endParaRPr lang="id-ID" dirty="0"/>
          </a:p>
        </p:txBody>
      </p:sp>
      <p:sp>
        <p:nvSpPr>
          <p:cNvPr id="3" name="Content Placeholder 2">
            <a:extLst>
              <a:ext uri="{FF2B5EF4-FFF2-40B4-BE49-F238E27FC236}">
                <a16:creationId xmlns:a16="http://schemas.microsoft.com/office/drawing/2014/main" id="{46AFFE1A-CCB9-464D-B3DF-B8471FA3D116}"/>
              </a:ext>
            </a:extLst>
          </p:cNvPr>
          <p:cNvSpPr>
            <a:spLocks noGrp="1"/>
          </p:cNvSpPr>
          <p:nvPr>
            <p:ph idx="1"/>
          </p:nvPr>
        </p:nvSpPr>
        <p:spPr>
          <a:xfrm>
            <a:off x="1371600" y="2112264"/>
            <a:ext cx="7414591" cy="3959352"/>
          </a:xfrm>
        </p:spPr>
        <p:txBody>
          <a:bodyPr>
            <a:normAutofit fontScale="92500"/>
          </a:bodyPr>
          <a:lstStyle/>
          <a:p>
            <a:r>
              <a:rPr lang="id-ID" dirty="0"/>
              <a:t>terdiri dari empat fase, yaitu :</a:t>
            </a:r>
          </a:p>
          <a:p>
            <a:r>
              <a:rPr lang="id-ID" dirty="0"/>
              <a:t>Fase menstruasi</a:t>
            </a:r>
          </a:p>
          <a:p>
            <a:pPr marL="0" indent="0">
              <a:buNone/>
            </a:pPr>
            <a:r>
              <a:rPr lang="id-ID" dirty="0"/>
              <a:t>Pada fase ini, akan tersisa stratum basale akibat terlepasnya endometrium pada bagian dinding uterus yang disertai perdarahan. Fase ini berlangsung hingga 5 hari (dalam rentang 3-6 hari). Beberapa hormone akan menurun atau mencapai kadar terendah seperti hormone progesterone, estrogen, dan LH (Lutenizing Hormone) sedangkan kadar hormon FSH (Folikel Stimulating Hormone) akan mulai meningkat.</a:t>
            </a:r>
          </a:p>
          <a:p>
            <a:endParaRPr lang="id-ID" dirty="0"/>
          </a:p>
        </p:txBody>
      </p:sp>
      <p:pic>
        <p:nvPicPr>
          <p:cNvPr id="4" name="Picture 3">
            <a:extLst>
              <a:ext uri="{FF2B5EF4-FFF2-40B4-BE49-F238E27FC236}">
                <a16:creationId xmlns:a16="http://schemas.microsoft.com/office/drawing/2014/main" id="{E537F9FD-4EA6-4F49-A467-D2EA0100D36D}"/>
              </a:ext>
            </a:extLst>
          </p:cNvPr>
          <p:cNvPicPr>
            <a:picLocks noChangeAspect="1"/>
          </p:cNvPicPr>
          <p:nvPr/>
        </p:nvPicPr>
        <p:blipFill rotWithShape="1">
          <a:blip r:embed="rId2"/>
          <a:srcRect r="79360"/>
          <a:stretch/>
        </p:blipFill>
        <p:spPr>
          <a:xfrm>
            <a:off x="9201087" y="457435"/>
            <a:ext cx="1138667" cy="5943129"/>
          </a:xfrm>
          <a:prstGeom prst="rect">
            <a:avLst/>
          </a:prstGeom>
        </p:spPr>
      </p:pic>
    </p:spTree>
    <p:extLst>
      <p:ext uri="{BB962C8B-B14F-4D97-AF65-F5344CB8AC3E}">
        <p14:creationId xmlns:p14="http://schemas.microsoft.com/office/powerpoint/2010/main" val="332750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06BF-847D-4E7C-994A-34E2319EE07B}"/>
              </a:ext>
            </a:extLst>
          </p:cNvPr>
          <p:cNvSpPr>
            <a:spLocks noGrp="1"/>
          </p:cNvSpPr>
          <p:nvPr>
            <p:ph type="title"/>
          </p:nvPr>
        </p:nvSpPr>
        <p:spPr/>
        <p:txBody>
          <a:bodyPr/>
          <a:lstStyle/>
          <a:p>
            <a:r>
              <a:rPr lang="id-ID" dirty="0"/>
              <a:t>Fase proliferasi</a:t>
            </a:r>
            <a:br>
              <a:rPr lang="id-ID" dirty="0"/>
            </a:br>
            <a:endParaRPr lang="id-ID" dirty="0"/>
          </a:p>
        </p:txBody>
      </p:sp>
      <p:sp>
        <p:nvSpPr>
          <p:cNvPr id="3" name="Content Placeholder 2">
            <a:extLst>
              <a:ext uri="{FF2B5EF4-FFF2-40B4-BE49-F238E27FC236}">
                <a16:creationId xmlns:a16="http://schemas.microsoft.com/office/drawing/2014/main" id="{3CB8E9B1-2D16-4B41-9EF2-569F9DE780CE}"/>
              </a:ext>
            </a:extLst>
          </p:cNvPr>
          <p:cNvSpPr>
            <a:spLocks noGrp="1"/>
          </p:cNvSpPr>
          <p:nvPr>
            <p:ph idx="1"/>
          </p:nvPr>
        </p:nvSpPr>
        <p:spPr>
          <a:xfrm>
            <a:off x="1371600" y="2112264"/>
            <a:ext cx="6323428" cy="3959352"/>
          </a:xfrm>
        </p:spPr>
        <p:txBody>
          <a:bodyPr>
            <a:normAutofit/>
          </a:bodyPr>
          <a:lstStyle/>
          <a:p>
            <a:r>
              <a:rPr lang="id-ID" dirty="0"/>
              <a:t>Pada fase ini terjadi pertumbuhan cepat sekitar hari ke-5 sampai hari ke-14 dari siklus haid. Ketebalan endometrium akan menjadi 8-10 kali lipat dari semula atau sekitar + 3,5 mm yang</a:t>
            </a:r>
            <a:r>
              <a:rPr lang="en-US" dirty="0"/>
              <a:t> </a:t>
            </a:r>
            <a:r>
              <a:rPr lang="id-ID" dirty="0"/>
              <a:t>berakhir saat ovulasi. Kemudian permukaan endometrim akan kembali normal menjelang perdarahan berhenti. Fase proliferasi ini tergantung pada stimulasi hormon estrogen yang berasal dari folikel ovarium</a:t>
            </a:r>
          </a:p>
          <a:p>
            <a:endParaRPr lang="id-ID" dirty="0"/>
          </a:p>
        </p:txBody>
      </p:sp>
      <p:pic>
        <p:nvPicPr>
          <p:cNvPr id="4" name="Picture 3">
            <a:extLst>
              <a:ext uri="{FF2B5EF4-FFF2-40B4-BE49-F238E27FC236}">
                <a16:creationId xmlns:a16="http://schemas.microsoft.com/office/drawing/2014/main" id="{AC7CCBCA-F27C-4713-8FC7-A31803F4EDB4}"/>
              </a:ext>
            </a:extLst>
          </p:cNvPr>
          <p:cNvPicPr>
            <a:picLocks noChangeAspect="1"/>
          </p:cNvPicPr>
          <p:nvPr/>
        </p:nvPicPr>
        <p:blipFill rotWithShape="1">
          <a:blip r:embed="rId2"/>
          <a:srcRect l="19365" r="58196"/>
          <a:stretch/>
        </p:blipFill>
        <p:spPr>
          <a:xfrm>
            <a:off x="8989256" y="330826"/>
            <a:ext cx="1237958" cy="5943129"/>
          </a:xfrm>
          <a:prstGeom prst="rect">
            <a:avLst/>
          </a:prstGeom>
        </p:spPr>
      </p:pic>
    </p:spTree>
    <p:extLst>
      <p:ext uri="{BB962C8B-B14F-4D97-AF65-F5344CB8AC3E}">
        <p14:creationId xmlns:p14="http://schemas.microsoft.com/office/powerpoint/2010/main" val="363089222"/>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1586</TotalTime>
  <Words>648</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GradientRiseVTI</vt:lpstr>
      <vt:lpstr>Fisiologi Ovulasi dan Siklus Menstruasi</vt:lpstr>
      <vt:lpstr>Oogenesis</vt:lpstr>
      <vt:lpstr>PowerPoint Presentation</vt:lpstr>
      <vt:lpstr>PowerPoint Presentation</vt:lpstr>
      <vt:lpstr>PowerPoint Presentation</vt:lpstr>
      <vt:lpstr>Ovulasi</vt:lpstr>
      <vt:lpstr>MENSTRUASI</vt:lpstr>
      <vt:lpstr>Siklus endometrium </vt:lpstr>
      <vt:lpstr>Fase proliferasi </vt:lpstr>
      <vt:lpstr>Fase sekresi/luteal </vt:lpstr>
      <vt:lpstr>Fase iskemi/premenstrual </vt:lpstr>
      <vt:lpstr>Siklus Ovulasi</vt:lpstr>
      <vt:lpstr>Siklus Hipofisis-hipotalamus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Fisiologi Ovulasi dan Siklus Menstruasi</dc:title>
  <dc:creator>irtnas inahdamar</dc:creator>
  <cp:lastModifiedBy>irtnas inahdamar</cp:lastModifiedBy>
  <cp:revision>14</cp:revision>
  <dcterms:created xsi:type="dcterms:W3CDTF">2021-04-14T08:17:21Z</dcterms:created>
  <dcterms:modified xsi:type="dcterms:W3CDTF">2021-04-15T17:04:54Z</dcterms:modified>
</cp:coreProperties>
</file>