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4" r:id="rId6"/>
    <p:sldId id="262" r:id="rId7"/>
    <p:sldId id="260" r:id="rId8"/>
    <p:sldId id="263" r:id="rId9"/>
    <p:sldId id="261" r:id="rId10"/>
    <p:sldId id="272" r:id="rId11"/>
    <p:sldId id="273" r:id="rId12"/>
    <p:sldId id="269" r:id="rId13"/>
    <p:sldId id="264" r:id="rId14"/>
    <p:sldId id="268" r:id="rId15"/>
    <p:sldId id="270" r:id="rId16"/>
    <p:sldId id="265" r:id="rId17"/>
    <p:sldId id="271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C770DD7-74D4-4F76-8D5C-EB5588537FFF}" type="datetimeFigureOut">
              <a:rPr lang="en-US" smtClean="0"/>
              <a:t>15/04/2021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3CA7-CF2D-4CEE-A044-37DD1B77E5C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83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0DD7-74D4-4F76-8D5C-EB5588537FFF}" type="datetimeFigureOut">
              <a:rPr lang="en-US" smtClean="0"/>
              <a:t>15/04/2021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3CA7-CF2D-4CEE-A044-37DD1B77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0DD7-74D4-4F76-8D5C-EB5588537FFF}" type="datetimeFigureOut">
              <a:rPr lang="en-US" smtClean="0"/>
              <a:t>15/04/2021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3CA7-CF2D-4CEE-A044-37DD1B77E5C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29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0DD7-74D4-4F76-8D5C-EB5588537FFF}" type="datetimeFigureOut">
              <a:rPr lang="en-US" smtClean="0"/>
              <a:t>15/04/2021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3CA7-CF2D-4CEE-A044-37DD1B77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0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0DD7-74D4-4F76-8D5C-EB5588537FFF}" type="datetimeFigureOut">
              <a:rPr lang="en-US" smtClean="0"/>
              <a:t>15/04/2021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3CA7-CF2D-4CEE-A044-37DD1B77E5C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25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0DD7-74D4-4F76-8D5C-EB5588537FFF}" type="datetimeFigureOut">
              <a:rPr lang="en-US" smtClean="0"/>
              <a:t>15/04/2021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3CA7-CF2D-4CEE-A044-37DD1B77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0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0DD7-74D4-4F76-8D5C-EB5588537FFF}" type="datetimeFigureOut">
              <a:rPr lang="en-US" smtClean="0"/>
              <a:t>15/04/2021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3CA7-CF2D-4CEE-A044-37DD1B77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7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0DD7-74D4-4F76-8D5C-EB5588537FFF}" type="datetimeFigureOut">
              <a:rPr lang="en-US" smtClean="0"/>
              <a:t>15/04/2021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3CA7-CF2D-4CEE-A044-37DD1B77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2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0DD7-74D4-4F76-8D5C-EB5588537FFF}" type="datetimeFigureOut">
              <a:rPr lang="en-US" smtClean="0"/>
              <a:t>15/04/2021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3CA7-CF2D-4CEE-A044-37DD1B77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4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0DD7-74D4-4F76-8D5C-EB5588537FFF}" type="datetimeFigureOut">
              <a:rPr lang="en-US" smtClean="0"/>
              <a:t>15/04/2021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3CA7-CF2D-4CEE-A044-37DD1B77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9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0DD7-74D4-4F76-8D5C-EB5588537FFF}" type="datetimeFigureOut">
              <a:rPr lang="en-US" smtClean="0"/>
              <a:t>15/04/2021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3CA7-CF2D-4CEE-A044-37DD1B77E5C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89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C770DD7-74D4-4F76-8D5C-EB5588537FFF}" type="datetimeFigureOut">
              <a:rPr lang="en-US" smtClean="0"/>
              <a:t>15/04/2021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3B83CA7-CF2D-4CEE-A044-37DD1B77E5C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91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08044-0A6C-40E2-93DC-C61DB2F016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Dysfunctional Uterine Bleeding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4F1B1-CFD5-43EF-9819-C20143F7CE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Muhammad Dhaffa</a:t>
            </a:r>
          </a:p>
          <a:p>
            <a:r>
              <a:rPr lang="en-US" sz="2000" dirty="0"/>
              <a:t>1810211056</a:t>
            </a:r>
          </a:p>
        </p:txBody>
      </p:sp>
    </p:spTree>
    <p:extLst>
      <p:ext uri="{BB962C8B-B14F-4D97-AF65-F5344CB8AC3E}">
        <p14:creationId xmlns:p14="http://schemas.microsoft.com/office/powerpoint/2010/main" val="3099473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6BE86-9E09-4230-9EB0-0162D0F80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Anamnesis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8FDC8-8C53-45DC-B9F5-3BD1DCA3C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mula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?</a:t>
            </a:r>
          </a:p>
          <a:p>
            <a:pPr algn="just"/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didahului</a:t>
            </a:r>
            <a:r>
              <a:rPr lang="en-US" dirty="0"/>
              <a:t> oleh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memanjang</a:t>
            </a:r>
            <a:r>
              <a:rPr lang="en-US" dirty="0"/>
              <a:t>?</a:t>
            </a:r>
          </a:p>
          <a:p>
            <a:pPr algn="just"/>
            <a:r>
              <a:rPr lang="en-US" dirty="0" err="1"/>
              <a:t>Adakah</a:t>
            </a:r>
            <a:r>
              <a:rPr lang="en-US" dirty="0"/>
              <a:t> </a:t>
            </a:r>
            <a:r>
              <a:rPr lang="en-US" dirty="0" err="1"/>
              <a:t>oligomenorea</a:t>
            </a:r>
            <a:r>
              <a:rPr lang="en-US" dirty="0"/>
              <a:t>/</a:t>
            </a:r>
            <a:r>
              <a:rPr lang="en-US" dirty="0" err="1"/>
              <a:t>amenorea</a:t>
            </a:r>
            <a:r>
              <a:rPr lang="en-US" dirty="0"/>
              <a:t>?</a:t>
            </a:r>
          </a:p>
          <a:p>
            <a:pPr algn="just"/>
            <a:r>
              <a:rPr lang="en-US" dirty="0"/>
              <a:t>Lama </a:t>
            </a:r>
            <a:r>
              <a:rPr lang="en-US" dirty="0" err="1"/>
              <a:t>perdarahan</a:t>
            </a:r>
            <a:endParaRPr lang="en-US" dirty="0"/>
          </a:p>
          <a:p>
            <a:pPr algn="just"/>
            <a:r>
              <a:rPr lang="en-US" dirty="0" err="1"/>
              <a:t>Kehamilan</a:t>
            </a:r>
            <a:endParaRPr lang="en-US" dirty="0"/>
          </a:p>
          <a:p>
            <a:pPr algn="just"/>
            <a:r>
              <a:rPr lang="en-US" dirty="0" err="1"/>
              <a:t>Keluhan</a:t>
            </a:r>
            <a:r>
              <a:rPr lang="en-US" dirty="0"/>
              <a:t> </a:t>
            </a:r>
            <a:r>
              <a:rPr lang="en-US" dirty="0" err="1"/>
              <a:t>terlambat</a:t>
            </a:r>
            <a:r>
              <a:rPr lang="en-US" dirty="0"/>
              <a:t> </a:t>
            </a:r>
            <a:r>
              <a:rPr lang="en-US" dirty="0" err="1"/>
              <a:t>haid</a:t>
            </a:r>
            <a:r>
              <a:rPr lang="en-US" dirty="0"/>
              <a:t>, </a:t>
            </a:r>
            <a:r>
              <a:rPr lang="en-US" dirty="0" err="1"/>
              <a:t>mual</a:t>
            </a:r>
            <a:r>
              <a:rPr lang="en-US" dirty="0"/>
              <a:t>, </a:t>
            </a:r>
            <a:r>
              <a:rPr lang="en-US" dirty="0" err="1"/>
              <a:t>nyeri</a:t>
            </a:r>
            <a:r>
              <a:rPr lang="en-US" dirty="0"/>
              <a:t> dan </a:t>
            </a:r>
            <a:r>
              <a:rPr lang="en-US" dirty="0" err="1"/>
              <a:t>mulas</a:t>
            </a:r>
            <a:endParaRPr lang="en-US" dirty="0"/>
          </a:p>
          <a:p>
            <a:pPr algn="just"/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, </a:t>
            </a:r>
            <a:r>
              <a:rPr lang="en-US" dirty="0" err="1"/>
              <a:t>kontrasepsi</a:t>
            </a:r>
            <a:r>
              <a:rPr lang="en-US" dirty="0"/>
              <a:t>, </a:t>
            </a:r>
            <a:r>
              <a:rPr lang="en-US" dirty="0" err="1"/>
              <a:t>antikoagulan</a:t>
            </a:r>
            <a:r>
              <a:rPr lang="en-US" dirty="0"/>
              <a:t>, </a:t>
            </a:r>
            <a:r>
              <a:rPr lang="en-US" dirty="0" err="1"/>
              <a:t>sitostatika</a:t>
            </a:r>
            <a:r>
              <a:rPr lang="en-US" dirty="0"/>
              <a:t>, </a:t>
            </a:r>
            <a:r>
              <a:rPr lang="en-US" dirty="0" err="1"/>
              <a:t>kortikosteroid</a:t>
            </a:r>
            <a:r>
              <a:rPr lang="en-US" dirty="0"/>
              <a:t> dan </a:t>
            </a:r>
            <a:r>
              <a:rPr lang="en-US" dirty="0" err="1"/>
              <a:t>obat</a:t>
            </a:r>
            <a:r>
              <a:rPr lang="en-US" dirty="0"/>
              <a:t> herbal</a:t>
            </a:r>
          </a:p>
          <a:p>
            <a:pPr algn="just"/>
            <a:r>
              <a:rPr lang="en-US" dirty="0"/>
              <a:t>Riwayat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tiroid</a:t>
            </a:r>
            <a:r>
              <a:rPr lang="en-US" dirty="0"/>
              <a:t> dan </a:t>
            </a:r>
            <a:r>
              <a:rPr lang="en-US" dirty="0" err="1"/>
              <a:t>hati</a:t>
            </a:r>
            <a:endParaRPr lang="en-US" dirty="0"/>
          </a:p>
          <a:p>
            <a:pPr algn="just"/>
            <a:r>
              <a:rPr lang="en-US" dirty="0"/>
              <a:t>Riwayat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pembekuan</a:t>
            </a:r>
            <a:r>
              <a:rPr lang="en-US" dirty="0"/>
              <a:t> </a:t>
            </a:r>
            <a:r>
              <a:rPr lang="en-US" dirty="0" err="1"/>
              <a:t>darah</a:t>
            </a:r>
            <a:endParaRPr lang="en-US" dirty="0"/>
          </a:p>
          <a:p>
            <a:pPr algn="just"/>
            <a:r>
              <a:rPr lang="en-US" dirty="0"/>
              <a:t>Riwayat </a:t>
            </a:r>
            <a:r>
              <a:rPr lang="en-US" dirty="0" err="1"/>
              <a:t>keganasan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469A1C-EA00-4026-81B6-D70F76337A95}"/>
              </a:ext>
            </a:extLst>
          </p:cNvPr>
          <p:cNvSpPr txBox="1"/>
          <p:nvPr/>
        </p:nvSpPr>
        <p:spPr>
          <a:xfrm>
            <a:off x="0" y="6550223"/>
            <a:ext cx="4108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Sarwono</a:t>
            </a:r>
            <a:r>
              <a:rPr lang="en-US" sz="1400" dirty="0"/>
              <a:t>. </a:t>
            </a:r>
            <a:r>
              <a:rPr lang="en-US" sz="1400" dirty="0" err="1"/>
              <a:t>Ilmu</a:t>
            </a:r>
            <a:r>
              <a:rPr lang="en-US" sz="1400" dirty="0"/>
              <a:t> </a:t>
            </a:r>
            <a:r>
              <a:rPr lang="en-US" sz="1400" dirty="0" err="1"/>
              <a:t>Kandungan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307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7945-70E5-4438-826A-F6E7BC324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fisik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58740-2600-452E-90EB-0FFF286EB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stabilitas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hemodinamik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uterus</a:t>
            </a:r>
          </a:p>
          <a:p>
            <a:pPr algn="just"/>
            <a:r>
              <a:rPr lang="en-US" dirty="0" err="1"/>
              <a:t>Periksa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hiperandrogen</a:t>
            </a:r>
            <a:endParaRPr lang="en-US" dirty="0"/>
          </a:p>
          <a:p>
            <a:pPr algn="just"/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IMT</a:t>
            </a:r>
            <a:endParaRPr lang="en-US" dirty="0"/>
          </a:p>
          <a:p>
            <a:pPr algn="just"/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lapang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, </a:t>
            </a:r>
            <a:r>
              <a:rPr lang="en-US" dirty="0" err="1"/>
              <a:t>ikterus</a:t>
            </a:r>
            <a:r>
              <a:rPr lang="en-US" dirty="0"/>
              <a:t>, </a:t>
            </a:r>
            <a:r>
              <a:rPr lang="en-US" dirty="0" err="1"/>
              <a:t>hepatomegali</a:t>
            </a:r>
            <a:r>
              <a:rPr lang="en-US" dirty="0"/>
              <a:t> dan </a:t>
            </a:r>
            <a:r>
              <a:rPr lang="en-US" dirty="0" err="1"/>
              <a:t>takikardia</a:t>
            </a:r>
            <a:endParaRPr lang="en-US" dirty="0"/>
          </a:p>
          <a:p>
            <a:pPr algn="just"/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ginekologi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490954-B660-48EC-8931-97BE559A957C}"/>
              </a:ext>
            </a:extLst>
          </p:cNvPr>
          <p:cNvSpPr txBox="1"/>
          <p:nvPr/>
        </p:nvSpPr>
        <p:spPr>
          <a:xfrm>
            <a:off x="0" y="6550223"/>
            <a:ext cx="4108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Sarwono</a:t>
            </a:r>
            <a:r>
              <a:rPr lang="en-US" sz="1400" dirty="0"/>
              <a:t>. </a:t>
            </a:r>
            <a:r>
              <a:rPr lang="en-US" sz="1400" dirty="0" err="1"/>
              <a:t>Ilmu</a:t>
            </a:r>
            <a:r>
              <a:rPr lang="en-US" sz="1400" dirty="0"/>
              <a:t> </a:t>
            </a:r>
            <a:r>
              <a:rPr lang="en-US" sz="1400" dirty="0" err="1"/>
              <a:t>Kandungan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0095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7A82-0D5C-4347-BA28-CF88388A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0ADC8-FDE9-43FE-9D10-18F33B8F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06878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Darah </a:t>
            </a:r>
            <a:r>
              <a:rPr lang="en-US" dirty="0" err="1"/>
              <a:t>lengkap</a:t>
            </a:r>
            <a:endParaRPr lang="en-US" dirty="0"/>
          </a:p>
          <a:p>
            <a:pPr lvl="1" algn="just"/>
            <a:r>
              <a:rPr lang="en-US" sz="2000" dirty="0" err="1"/>
              <a:t>Mencatat</a:t>
            </a:r>
            <a:r>
              <a:rPr lang="en-US" sz="2000" dirty="0"/>
              <a:t> </a:t>
            </a:r>
            <a:r>
              <a:rPr lang="en-US" sz="2000" dirty="0" err="1"/>
              <a:t>berapa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darah</a:t>
            </a:r>
            <a:r>
              <a:rPr lang="en-US" sz="2000" dirty="0"/>
              <a:t> yang </a:t>
            </a:r>
            <a:r>
              <a:rPr lang="en-US" sz="2000" dirty="0" err="1"/>
              <a:t>hilang</a:t>
            </a:r>
            <a:r>
              <a:rPr lang="en-US" sz="2000" dirty="0"/>
              <a:t>. </a:t>
            </a:r>
            <a:r>
              <a:rPr lang="en-US" sz="2000" dirty="0" err="1"/>
              <a:t>Menghitung</a:t>
            </a:r>
            <a:r>
              <a:rPr lang="en-US" sz="2000" dirty="0"/>
              <a:t> </a:t>
            </a:r>
            <a:r>
              <a:rPr lang="en-US" sz="2000" dirty="0" err="1"/>
              <a:t>berapa</a:t>
            </a:r>
            <a:r>
              <a:rPr lang="en-US" sz="2000" dirty="0"/>
              <a:t> </a:t>
            </a:r>
            <a:r>
              <a:rPr lang="en-US" sz="2000" dirty="0" err="1"/>
              <a:t>pembalut</a:t>
            </a:r>
            <a:r>
              <a:rPr lang="en-US" sz="2000" dirty="0"/>
              <a:t> yang </a:t>
            </a:r>
            <a:r>
              <a:rPr lang="en-US" sz="2000" dirty="0" err="1"/>
              <a:t>dipakai</a:t>
            </a:r>
            <a:r>
              <a:rPr lang="en-US" sz="2000" dirty="0"/>
              <a:t> </a:t>
            </a:r>
            <a:r>
              <a:rPr lang="en-US" sz="2000" dirty="0" err="1"/>
              <a:t>sehari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kalender</a:t>
            </a:r>
            <a:r>
              <a:rPr lang="en-US" sz="2000" dirty="0"/>
              <a:t> </a:t>
            </a:r>
            <a:r>
              <a:rPr lang="en-US" sz="2000" dirty="0" err="1"/>
              <a:t>menstruasi</a:t>
            </a:r>
            <a:endParaRPr lang="en-US" sz="2000" dirty="0"/>
          </a:p>
          <a:p>
            <a:pPr lvl="1" algn="just"/>
            <a:r>
              <a:rPr lang="en-US" sz="2000" dirty="0" err="1"/>
              <a:t>Fungsi</a:t>
            </a:r>
            <a:r>
              <a:rPr lang="en-US" sz="2000" dirty="0"/>
              <a:t> hemostasis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waktu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perdarahan</a:t>
            </a:r>
            <a:r>
              <a:rPr lang="en-US" sz="2000" dirty="0">
                <a:sym typeface="Wingdings" panose="05000000000000000000" pitchFamily="2" charset="2"/>
              </a:rPr>
              <a:t> dan </a:t>
            </a:r>
            <a:r>
              <a:rPr lang="en-US" sz="2000" dirty="0" err="1">
                <a:sym typeface="Wingdings" panose="05000000000000000000" pitchFamily="2" charset="2"/>
              </a:rPr>
              <a:t>pembekuan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darah</a:t>
            </a:r>
            <a:endParaRPr lang="en-US" sz="2000" dirty="0">
              <a:sym typeface="Wingdings" panose="05000000000000000000" pitchFamily="2" charset="2"/>
            </a:endParaRPr>
          </a:p>
          <a:p>
            <a:pPr lvl="1" algn="just"/>
            <a:r>
              <a:rPr lang="en-US" sz="2000" dirty="0" err="1">
                <a:sym typeface="Wingdings" panose="05000000000000000000" pitchFamily="2" charset="2"/>
              </a:rPr>
              <a:t>Trombosit</a:t>
            </a:r>
            <a:r>
              <a:rPr lang="en-US" sz="2000" dirty="0">
                <a:sym typeface="Wingdings" panose="05000000000000000000" pitchFamily="2" charset="2"/>
              </a:rPr>
              <a:t>  (N: 150.000 – 450.000/mL)</a:t>
            </a:r>
            <a:endParaRPr lang="en-US" sz="2000" dirty="0"/>
          </a:p>
          <a:p>
            <a:pPr lvl="1" algn="just"/>
            <a:r>
              <a:rPr lang="en-US" sz="2000" dirty="0" err="1"/>
              <a:t>Memeriksa</a:t>
            </a:r>
            <a:r>
              <a:rPr lang="en-US" sz="2000" dirty="0"/>
              <a:t> </a:t>
            </a:r>
            <a:r>
              <a:rPr lang="en-US" sz="2000" dirty="0" err="1"/>
              <a:t>kadar</a:t>
            </a:r>
            <a:r>
              <a:rPr lang="en-US" sz="2000" dirty="0"/>
              <a:t> hemoglobin, </a:t>
            </a:r>
            <a:r>
              <a:rPr lang="en-US" sz="2000" dirty="0" err="1"/>
              <a:t>hematokrit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untuk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mengecek</a:t>
            </a:r>
            <a:r>
              <a:rPr lang="en-US" sz="2000" dirty="0">
                <a:sym typeface="Wingdings" panose="05000000000000000000" pitchFamily="2" charset="2"/>
              </a:rPr>
              <a:t> anemia </a:t>
            </a:r>
            <a:r>
              <a:rPr lang="en-US" sz="2000" dirty="0" err="1">
                <a:sym typeface="Wingdings" panose="05000000000000000000" pitchFamily="2" charset="2"/>
              </a:rPr>
              <a:t>atau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tidak</a:t>
            </a:r>
            <a:endParaRPr lang="en-US" sz="2000" dirty="0"/>
          </a:p>
          <a:p>
            <a:pPr lvl="2" algn="just"/>
            <a:r>
              <a:rPr lang="en-US" sz="1800" dirty="0"/>
              <a:t>Hb (N: 12 – 15.5 g/dL)</a:t>
            </a:r>
          </a:p>
          <a:p>
            <a:pPr lvl="2" algn="just"/>
            <a:r>
              <a:rPr lang="en-US" sz="1800" dirty="0" err="1"/>
              <a:t>Ht</a:t>
            </a:r>
            <a:r>
              <a:rPr lang="en-US" sz="1800" dirty="0"/>
              <a:t> (N: 35.5 – 44.9%)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B367D-8F6F-4F8C-8AE8-2F9868F257BD}"/>
              </a:ext>
            </a:extLst>
          </p:cNvPr>
          <p:cNvSpPr txBox="1"/>
          <p:nvPr/>
        </p:nvSpPr>
        <p:spPr>
          <a:xfrm>
            <a:off x="0" y="655022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www.mayoclinic.org</a:t>
            </a:r>
            <a:r>
              <a:rPr lang="en-US" sz="1400" dirty="0"/>
              <a:t>/tests-procedures/hematocrit</a:t>
            </a:r>
          </a:p>
        </p:txBody>
      </p:sp>
    </p:spTree>
    <p:extLst>
      <p:ext uri="{BB962C8B-B14F-4D97-AF65-F5344CB8AC3E}">
        <p14:creationId xmlns:p14="http://schemas.microsoft.com/office/powerpoint/2010/main" val="1588966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7A82-0D5C-4347-BA28-CF88388A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0ADC8-FDE9-43FE-9D10-18F33B8F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2373"/>
            <a:ext cx="2938669" cy="4351338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/>
              <a:t>hCG</a:t>
            </a:r>
            <a:r>
              <a:rPr lang="en-US" sz="2000" dirty="0"/>
              <a:t>: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kadarnya</a:t>
            </a:r>
            <a:r>
              <a:rPr lang="en-US" sz="2000" dirty="0"/>
              <a:t> </a:t>
            </a:r>
            <a:r>
              <a:rPr lang="en-US" sz="2000" dirty="0" err="1"/>
              <a:t>rendah</a:t>
            </a:r>
            <a:r>
              <a:rPr lang="en-US" sz="2000" dirty="0"/>
              <a:t>, </a:t>
            </a:r>
            <a:r>
              <a:rPr lang="en-US" sz="2000" dirty="0" err="1"/>
              <a:t>kemungkinan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gangguan</a:t>
            </a:r>
            <a:r>
              <a:rPr lang="en-US" sz="2000" dirty="0"/>
              <a:t> pada </a:t>
            </a:r>
            <a:r>
              <a:rPr lang="en-US" sz="2000" dirty="0" err="1"/>
              <a:t>kehamilan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kehamilan</a:t>
            </a:r>
            <a:r>
              <a:rPr lang="en-US" sz="2000" dirty="0"/>
              <a:t> </a:t>
            </a:r>
            <a:r>
              <a:rPr lang="en-US" sz="2000" dirty="0" err="1"/>
              <a:t>ektopik</a:t>
            </a:r>
            <a:r>
              <a:rPr lang="en-US" sz="2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079EE3-0765-483C-82B3-45D3C1735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83" t="39222" r="36412" b="16892"/>
          <a:stretch/>
        </p:blipFill>
        <p:spPr>
          <a:xfrm>
            <a:off x="4081670" y="1690688"/>
            <a:ext cx="7765774" cy="3561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AD2958-B0A4-452A-A7E0-33EB6560760F}"/>
              </a:ext>
            </a:extLst>
          </p:cNvPr>
          <p:cNvSpPr txBox="1"/>
          <p:nvPr/>
        </p:nvSpPr>
        <p:spPr>
          <a:xfrm>
            <a:off x="0" y="6550223"/>
            <a:ext cx="69838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www.healthline.com</a:t>
            </a:r>
            <a:r>
              <a:rPr lang="en-US" sz="1400" dirty="0"/>
              <a:t>/health/pregnancy/</a:t>
            </a:r>
            <a:r>
              <a:rPr lang="en-US" sz="1400" dirty="0" err="1"/>
              <a:t>low-hcg#what's-normal</a:t>
            </a:r>
            <a:r>
              <a:rPr lang="en-US" sz="1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6839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7A82-0D5C-4347-BA28-CF88388A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0ADC8-FDE9-43FE-9D10-18F33B8F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Pap smear</a:t>
            </a:r>
          </a:p>
          <a:p>
            <a:pPr lvl="1" algn="just"/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mengecek</a:t>
            </a:r>
            <a:r>
              <a:rPr lang="en-US" sz="2000" dirty="0"/>
              <a:t> 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pasien</a:t>
            </a:r>
            <a:r>
              <a:rPr lang="en-US" sz="2000" dirty="0"/>
              <a:t> </a:t>
            </a:r>
            <a:r>
              <a:rPr lang="en-US" sz="2000" dirty="0" err="1"/>
              <a:t>menderita</a:t>
            </a:r>
            <a:r>
              <a:rPr lang="en-US" sz="2000" dirty="0"/>
              <a:t> </a:t>
            </a:r>
            <a:r>
              <a:rPr lang="en-US" sz="2000" dirty="0" err="1"/>
              <a:t>kanker</a:t>
            </a:r>
            <a:r>
              <a:rPr lang="en-US" sz="2000" dirty="0"/>
              <a:t> </a:t>
            </a:r>
            <a:r>
              <a:rPr lang="en-US" sz="2000" dirty="0" err="1"/>
              <a:t>serviks</a:t>
            </a:r>
            <a:endParaRPr lang="en-US" sz="2000" dirty="0"/>
          </a:p>
          <a:p>
            <a:pPr lvl="1" algn="just"/>
            <a:r>
              <a:rPr lang="en-US" sz="2000" dirty="0" err="1"/>
              <a:t>Cocok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pasien</a:t>
            </a:r>
            <a:r>
              <a:rPr lang="en-US" sz="2000" dirty="0"/>
              <a:t> </a:t>
            </a:r>
            <a:r>
              <a:rPr lang="en-US" sz="2000" dirty="0" err="1"/>
              <a:t>usia</a:t>
            </a:r>
            <a:r>
              <a:rPr lang="en-US" sz="2000" dirty="0"/>
              <a:t> 21 – 65 </a:t>
            </a:r>
            <a:r>
              <a:rPr lang="en-US" sz="2000" dirty="0" err="1"/>
              <a:t>tahun</a:t>
            </a:r>
            <a:endParaRPr lang="en-US" sz="2000" dirty="0"/>
          </a:p>
          <a:p>
            <a:pPr lvl="1" algn="just"/>
            <a:r>
              <a:rPr lang="en-US" sz="2000" dirty="0"/>
              <a:t>Pap smear </a:t>
            </a:r>
            <a:r>
              <a:rPr lang="en-US" sz="2000" dirty="0" err="1"/>
              <a:t>atau</a:t>
            </a:r>
            <a:r>
              <a:rPr lang="en-US" sz="2000" dirty="0"/>
              <a:t> pap test juga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upaya</a:t>
            </a:r>
            <a:r>
              <a:rPr lang="en-US" sz="2000" dirty="0"/>
              <a:t> </a:t>
            </a:r>
            <a:r>
              <a:rPr lang="en-US" sz="2000" dirty="0" err="1"/>
              <a:t>skrining</a:t>
            </a:r>
            <a:r>
              <a:rPr lang="en-US" sz="2000" dirty="0"/>
              <a:t> </a:t>
            </a:r>
            <a:r>
              <a:rPr lang="en-US" sz="2000" dirty="0" err="1"/>
              <a:t>kanker</a:t>
            </a:r>
            <a:r>
              <a:rPr lang="en-US" sz="2000" dirty="0"/>
              <a:t> </a:t>
            </a:r>
            <a:r>
              <a:rPr lang="en-US" sz="2000" dirty="0" err="1"/>
              <a:t>serviks</a:t>
            </a:r>
            <a:r>
              <a:rPr lang="en-US" sz="2000" dirty="0"/>
              <a:t> pada </a:t>
            </a:r>
            <a:r>
              <a:rPr lang="en-US" sz="2000" dirty="0" err="1"/>
              <a:t>pasien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B367D-8F6F-4F8C-8AE8-2F9868F257BD}"/>
              </a:ext>
            </a:extLst>
          </p:cNvPr>
          <p:cNvSpPr txBox="1"/>
          <p:nvPr/>
        </p:nvSpPr>
        <p:spPr>
          <a:xfrm>
            <a:off x="0" y="655022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www.mayoclinic.org</a:t>
            </a:r>
            <a:r>
              <a:rPr lang="en-US" sz="1400" dirty="0"/>
              <a:t>/tests-procedures/pap-smear/about/</a:t>
            </a:r>
            <a:r>
              <a:rPr lang="en-US" sz="1400" dirty="0" err="1"/>
              <a:t>pac</a:t>
            </a:r>
            <a:r>
              <a:rPr lang="en-US" sz="1400" dirty="0"/>
              <a:t>-20394841</a:t>
            </a:r>
          </a:p>
        </p:txBody>
      </p:sp>
      <p:pic>
        <p:nvPicPr>
          <p:cNvPr id="1026" name="Picture 2" descr="Pap test">
            <a:extLst>
              <a:ext uri="{FF2B5EF4-FFF2-40B4-BE49-F238E27FC236}">
                <a16:creationId xmlns:a16="http://schemas.microsoft.com/office/drawing/2014/main" id="{7DED4F14-FB4B-4EE9-B65D-B322BBF96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430" y="1826315"/>
            <a:ext cx="3205370" cy="320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995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7A82-0D5C-4347-BA28-CF88388A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0ADC8-FDE9-43FE-9D10-18F33B8F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06878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Endometrial sampling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000" dirty="0" err="1"/>
              <a:t>Biopsi</a:t>
            </a:r>
            <a:r>
              <a:rPr lang="en-US" sz="2000" dirty="0"/>
              <a:t> endometrium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melihat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hiperplasia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kanker</a:t>
            </a:r>
            <a:r>
              <a:rPr lang="en-US" sz="2000" dirty="0"/>
              <a:t> endometrium pada </a:t>
            </a:r>
            <a:r>
              <a:rPr lang="en-US" sz="2000" dirty="0" err="1"/>
              <a:t>wanita</a:t>
            </a:r>
            <a:r>
              <a:rPr lang="en-US" sz="2000" dirty="0"/>
              <a:t> &gt;35 </a:t>
            </a:r>
            <a:r>
              <a:rPr lang="en-US" sz="2000" dirty="0" err="1"/>
              <a:t>tahun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resiko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pada </a:t>
            </a:r>
            <a:r>
              <a:rPr lang="en-US" sz="2000" dirty="0" err="1"/>
              <a:t>wanita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muda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resiko</a:t>
            </a:r>
            <a:r>
              <a:rPr lang="en-US" sz="2000" dirty="0"/>
              <a:t> yang </a:t>
            </a:r>
            <a:r>
              <a:rPr lang="en-US" sz="2000" dirty="0" err="1"/>
              <a:t>ekstrim</a:t>
            </a:r>
            <a:endParaRPr lang="en-US" sz="20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000" dirty="0" err="1"/>
              <a:t>Resiko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indikasi</a:t>
            </a:r>
            <a:r>
              <a:rPr lang="en-US" sz="2000" dirty="0"/>
              <a:t>: </a:t>
            </a:r>
            <a:r>
              <a:rPr lang="en-US" sz="2000" dirty="0" err="1"/>
              <a:t>obesitas</a:t>
            </a:r>
            <a:r>
              <a:rPr lang="en-US" sz="2000" dirty="0"/>
              <a:t>, hirsutism, diabetes, </a:t>
            </a:r>
            <a:r>
              <a:rPr lang="en-US" sz="2000" dirty="0" err="1"/>
              <a:t>hipertensi</a:t>
            </a:r>
            <a:r>
              <a:rPr lang="en-US" sz="2000" dirty="0"/>
              <a:t> </a:t>
            </a:r>
            <a:r>
              <a:rPr lang="en-US" sz="2000" dirty="0" err="1"/>
              <a:t>kronik</a:t>
            </a:r>
            <a:r>
              <a:rPr lang="en-US" sz="2000" dirty="0"/>
              <a:t>, </a:t>
            </a:r>
            <a:r>
              <a:rPr lang="en-US" sz="2000" dirty="0" err="1"/>
              <a:t>anovulasi</a:t>
            </a:r>
            <a:r>
              <a:rPr lang="en-US" sz="2000" dirty="0"/>
              <a:t> </a:t>
            </a:r>
            <a:r>
              <a:rPr lang="en-US" sz="2000" dirty="0" err="1"/>
              <a:t>eugonadal</a:t>
            </a:r>
            <a:r>
              <a:rPr lang="en-US" sz="2000" dirty="0"/>
              <a:t> </a:t>
            </a:r>
            <a:r>
              <a:rPr lang="en-US" sz="2000" dirty="0" err="1"/>
              <a:t>kronik</a:t>
            </a:r>
            <a:endParaRPr lang="en-US" sz="2000" dirty="0"/>
          </a:p>
          <a:p>
            <a:pPr algn="just"/>
            <a:r>
              <a:rPr lang="en-US" dirty="0"/>
              <a:t>Liver and thyroid function test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000" dirty="0"/>
              <a:t>Liver test: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suspek</a:t>
            </a:r>
            <a:r>
              <a:rPr lang="en-US" sz="2000" dirty="0"/>
              <a:t> </a:t>
            </a:r>
            <a:r>
              <a:rPr lang="en-US" sz="2000" dirty="0" err="1"/>
              <a:t>alkoholisme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hepatitis. </a:t>
            </a:r>
            <a:r>
              <a:rPr lang="en-US" sz="2000" dirty="0" err="1"/>
              <a:t>Kondisi</a:t>
            </a:r>
            <a:r>
              <a:rPr lang="en-US" sz="2000" dirty="0"/>
              <a:t> yang </a:t>
            </a:r>
            <a:r>
              <a:rPr lang="en-US" sz="2000" dirty="0" err="1"/>
              <a:t>mengganggu</a:t>
            </a:r>
            <a:r>
              <a:rPr lang="en-US" sz="2000" dirty="0"/>
              <a:t> </a:t>
            </a:r>
            <a:r>
              <a:rPr lang="en-US" sz="2000" dirty="0" err="1"/>
              <a:t>metabolisme</a:t>
            </a:r>
            <a:r>
              <a:rPr lang="en-US" sz="2000" dirty="0"/>
              <a:t> estrogen di </a:t>
            </a:r>
            <a:r>
              <a:rPr lang="en-US" sz="2000" dirty="0" err="1"/>
              <a:t>hati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berkaitan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AUB</a:t>
            </a:r>
            <a:endParaRPr lang="en-US" sz="20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000" dirty="0"/>
              <a:t>Thyroid test: </a:t>
            </a:r>
            <a:r>
              <a:rPr lang="en-US" sz="2000" dirty="0" err="1"/>
              <a:t>disfungsi</a:t>
            </a:r>
            <a:r>
              <a:rPr lang="en-US" sz="2000" dirty="0"/>
              <a:t> </a:t>
            </a:r>
            <a:r>
              <a:rPr lang="en-US" sz="2000" dirty="0" err="1"/>
              <a:t>ovulatori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dipengaruhi</a:t>
            </a:r>
            <a:r>
              <a:rPr lang="en-US" sz="2000" dirty="0"/>
              <a:t> oleh </a:t>
            </a:r>
            <a:r>
              <a:rPr lang="en-US" sz="2000" dirty="0" err="1"/>
              <a:t>hipertiroidisme</a:t>
            </a:r>
            <a:r>
              <a:rPr lang="en-US" sz="2000" dirty="0"/>
              <a:t>, </a:t>
            </a:r>
            <a:r>
              <a:rPr lang="en-US" sz="2000" dirty="0" err="1"/>
              <a:t>hipotiroidisme</a:t>
            </a:r>
            <a:r>
              <a:rPr lang="en-US" sz="2000" dirty="0"/>
              <a:t>, dan </a:t>
            </a:r>
            <a:r>
              <a:rPr lang="en-US" sz="2000" dirty="0" err="1"/>
              <a:t>hiperprolaktinemia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B367D-8F6F-4F8C-8AE8-2F9868F257BD}"/>
              </a:ext>
            </a:extLst>
          </p:cNvPr>
          <p:cNvSpPr txBox="1"/>
          <p:nvPr/>
        </p:nvSpPr>
        <p:spPr>
          <a:xfrm>
            <a:off x="0" y="655022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emedicine.medscape.com</a:t>
            </a:r>
            <a:r>
              <a:rPr lang="en-US" sz="1400" dirty="0"/>
              <a:t>/article/257007-workup</a:t>
            </a:r>
          </a:p>
        </p:txBody>
      </p:sp>
    </p:spTree>
    <p:extLst>
      <p:ext uri="{BB962C8B-B14F-4D97-AF65-F5344CB8AC3E}">
        <p14:creationId xmlns:p14="http://schemas.microsoft.com/office/powerpoint/2010/main" val="3934835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7A82-0D5C-4347-BA28-CF88388A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3"/>
            <a:ext cx="10515600" cy="1325563"/>
          </a:xfrm>
        </p:spPr>
        <p:txBody>
          <a:bodyPr/>
          <a:lstStyle/>
          <a:p>
            <a:r>
              <a:rPr lang="en-US" dirty="0"/>
              <a:t>Imaging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0ADC8-FDE9-43FE-9D10-18F33B8F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95122" cy="4351338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Pelvic USG </a:t>
            </a:r>
            <a:r>
              <a:rPr lang="en-US" sz="2400" dirty="0">
                <a:sym typeface="Wingdings" panose="05000000000000000000" pitchFamily="2" charset="2"/>
              </a:rPr>
              <a:t> to rule out endometrial hyperplasia, endometrial carcinoma, endometrial polyps, and uterine fibrinoids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B367D-8F6F-4F8C-8AE8-2F9868F257BD}"/>
              </a:ext>
            </a:extLst>
          </p:cNvPr>
          <p:cNvSpPr txBox="1"/>
          <p:nvPr/>
        </p:nvSpPr>
        <p:spPr>
          <a:xfrm>
            <a:off x="0" y="633478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emedicine.medscape.com</a:t>
            </a:r>
            <a:r>
              <a:rPr lang="en-US" sz="1400" dirty="0"/>
              <a:t>/article/257007-workup</a:t>
            </a:r>
          </a:p>
          <a:p>
            <a:r>
              <a:rPr lang="en-US" sz="1400" dirty="0"/>
              <a:t>image: </a:t>
            </a:r>
            <a:r>
              <a:rPr lang="en-US" sz="1400" dirty="0" err="1"/>
              <a:t>cambridge.org</a:t>
            </a:r>
            <a:endParaRPr lang="en-US" sz="1400" dirty="0"/>
          </a:p>
        </p:txBody>
      </p:sp>
      <p:pic>
        <p:nvPicPr>
          <p:cNvPr id="2050" name="Picture 2" descr="Ultrasound Imaging of Women with Abnormal Uterine Bleeding (AUB) (Chapter  13) - Ultrasound in Reproductive Healthcare Practice">
            <a:extLst>
              <a:ext uri="{FF2B5EF4-FFF2-40B4-BE49-F238E27FC236}">
                <a16:creationId xmlns:a16="http://schemas.microsoft.com/office/drawing/2014/main" id="{B2D08370-31BF-4DDC-9278-7B50A291B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95" y="1606523"/>
            <a:ext cx="4473505" cy="364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988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9563C-8BE2-4BB8-9472-D6A7E4B44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Ruling out endometrial carcinoma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D764A-2BA4-45AF-A904-8D7A04002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0565" cy="4351338"/>
          </a:xfrm>
        </p:spPr>
        <p:txBody>
          <a:bodyPr/>
          <a:lstStyle/>
          <a:p>
            <a:pPr algn="just"/>
            <a:r>
              <a:rPr lang="en-US" dirty="0"/>
              <a:t>Traditionally ruled out by endometrial sampling via:</a:t>
            </a:r>
          </a:p>
          <a:p>
            <a:pPr lvl="1" algn="just"/>
            <a:r>
              <a:rPr lang="en-US" dirty="0"/>
              <a:t>Dilation &amp; curettage (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uterus)</a:t>
            </a:r>
          </a:p>
          <a:p>
            <a:pPr lvl="1" algn="just"/>
            <a:r>
              <a:rPr lang="en-US" dirty="0" err="1"/>
              <a:t>Aspirasi</a:t>
            </a:r>
            <a:endParaRPr lang="en-US" dirty="0"/>
          </a:p>
          <a:p>
            <a:pPr lvl="1" algn="just"/>
            <a:r>
              <a:rPr lang="en-US" dirty="0" err="1"/>
              <a:t>Histeroskopi</a:t>
            </a:r>
            <a:endParaRPr lang="en-US" dirty="0"/>
          </a:p>
          <a:p>
            <a:pPr algn="just"/>
            <a:r>
              <a:rPr lang="en-US" dirty="0"/>
              <a:t>Most endometrial biopsy specimens will show proliferative or dyssynchronous endometrium</a:t>
            </a:r>
          </a:p>
          <a:p>
            <a:pPr algn="just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1397D0-B3CB-4E68-9F2B-071C5CE6D92E}"/>
              </a:ext>
            </a:extLst>
          </p:cNvPr>
          <p:cNvSpPr txBox="1"/>
          <p:nvPr/>
        </p:nvSpPr>
        <p:spPr>
          <a:xfrm>
            <a:off x="0" y="656347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emedicine.medscape.com</a:t>
            </a:r>
            <a:r>
              <a:rPr lang="en-US" sz="1400" dirty="0"/>
              <a:t>/article</a:t>
            </a:r>
            <a:r>
              <a:rPr lang="en-US" sz="1400"/>
              <a:t>/257007-workup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3074" name="Picture 2" descr="Hysteroscopy">
            <a:extLst>
              <a:ext uri="{FF2B5EF4-FFF2-40B4-BE49-F238E27FC236}">
                <a16:creationId xmlns:a16="http://schemas.microsoft.com/office/drawing/2014/main" id="{D271F81B-1739-4EFF-8BEB-E6C4AAF08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034" y="3778250"/>
            <a:ext cx="3230966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lation and curettage (D&amp;C) - Mayo Clinic">
            <a:extLst>
              <a:ext uri="{FF2B5EF4-FFF2-40B4-BE49-F238E27FC236}">
                <a16:creationId xmlns:a16="http://schemas.microsoft.com/office/drawing/2014/main" id="{B653B14E-74AF-4A8C-BD26-C72F4A282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63" y="3778250"/>
            <a:ext cx="30099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E8DCC8-A992-41BA-BEED-8CB35D2FD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286" y="1650045"/>
            <a:ext cx="5551714" cy="21282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449758-DADD-4AFD-A3F2-217DBEB1326C}"/>
              </a:ext>
            </a:extLst>
          </p:cNvPr>
          <p:cNvSpPr txBox="1"/>
          <p:nvPr/>
        </p:nvSpPr>
        <p:spPr>
          <a:xfrm>
            <a:off x="0" y="6338986"/>
            <a:ext cx="5022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Pitkin, Joan. </a:t>
            </a:r>
            <a:r>
              <a:rPr lang="en-US" sz="1400" i="1" dirty="0"/>
              <a:t>Obstetric and Gynecology: An Illustrated </a:t>
            </a:r>
            <a:r>
              <a:rPr lang="en-US" sz="1400" i="1" dirty="0" err="1"/>
              <a:t>Colour</a:t>
            </a:r>
            <a:r>
              <a:rPr lang="en-US" sz="1400" i="1" dirty="0"/>
              <a:t> Text</a:t>
            </a:r>
            <a:r>
              <a:rPr lang="en-US" sz="1400" dirty="0"/>
              <a:t>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970903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ED08A-6859-4245-A773-97771C621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Komplikasi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DA66A-3BB3-4666-B43F-2C7352AF9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Anemia</a:t>
            </a:r>
          </a:p>
          <a:p>
            <a:r>
              <a:rPr lang="en-US" dirty="0" err="1"/>
              <a:t>Syok</a:t>
            </a:r>
            <a:r>
              <a:rPr lang="en-US" dirty="0"/>
              <a:t> </a:t>
            </a:r>
            <a:r>
              <a:rPr lang="en-US" dirty="0" err="1"/>
              <a:t>hipovolemik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77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88147-E55D-4065-BF88-6527FBE92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DE99F-E592-4CCC-8698-4969B3385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2373"/>
            <a:ext cx="10515600" cy="4351338"/>
          </a:xfrm>
        </p:spPr>
        <p:txBody>
          <a:bodyPr/>
          <a:lstStyle/>
          <a:p>
            <a:pPr algn="just"/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uterus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patologis</a:t>
            </a:r>
            <a:r>
              <a:rPr lang="en-US" dirty="0"/>
              <a:t> </a:t>
            </a:r>
            <a:r>
              <a:rPr lang="en-US" dirty="0" err="1"/>
              <a:t>organik</a:t>
            </a:r>
            <a:endParaRPr lang="en-US" dirty="0"/>
          </a:p>
          <a:p>
            <a:pPr algn="just"/>
            <a:r>
              <a:rPr lang="en-US" dirty="0"/>
              <a:t>DUB </a:t>
            </a:r>
            <a:r>
              <a:rPr lang="en-US" dirty="0" err="1"/>
              <a:t>merupakan</a:t>
            </a:r>
            <a:r>
              <a:rPr lang="en-US" dirty="0"/>
              <a:t> subset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AUB</a:t>
            </a:r>
            <a:r>
              <a:rPr lang="en-US" dirty="0"/>
              <a:t> (</a:t>
            </a:r>
            <a:r>
              <a:rPr lang="en-US" i="1" dirty="0"/>
              <a:t>Abnormal Uterine Bleeding</a:t>
            </a:r>
            <a:r>
              <a:rPr lang="en-US" dirty="0"/>
              <a:t>)</a:t>
            </a:r>
          </a:p>
          <a:p>
            <a:pPr algn="just"/>
            <a:r>
              <a:rPr lang="en-US" dirty="0"/>
              <a:t>DUB </a:t>
            </a:r>
            <a:r>
              <a:rPr lang="en-US" dirty="0" err="1"/>
              <a:t>atau</a:t>
            </a:r>
            <a:r>
              <a:rPr lang="en-US" dirty="0"/>
              <a:t> PUD (</a:t>
            </a:r>
            <a:r>
              <a:rPr lang="en-US" dirty="0" err="1"/>
              <a:t>perdarahan</a:t>
            </a:r>
            <a:r>
              <a:rPr lang="en-US" dirty="0"/>
              <a:t> uterus </a:t>
            </a:r>
            <a:r>
              <a:rPr lang="en-US" dirty="0" err="1"/>
              <a:t>disfungsi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uterus abnormal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patologi</a:t>
            </a:r>
            <a:r>
              <a:rPr lang="en-US" dirty="0"/>
              <a:t> pada </a:t>
            </a:r>
            <a:r>
              <a:rPr lang="en-US" dirty="0" err="1"/>
              <a:t>panggul</a:t>
            </a:r>
            <a:r>
              <a:rPr lang="en-US" dirty="0"/>
              <a:t>,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sistemik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kehamilan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93F74-46A6-4953-8546-B072D8AC529B}"/>
              </a:ext>
            </a:extLst>
          </p:cNvPr>
          <p:cNvSpPr txBox="1"/>
          <p:nvPr/>
        </p:nvSpPr>
        <p:spPr>
          <a:xfrm>
            <a:off x="0" y="6334780"/>
            <a:ext cx="410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ACNM</a:t>
            </a:r>
            <a:r>
              <a:rPr lang="en-US" sz="1400" dirty="0"/>
              <a:t>. </a:t>
            </a:r>
            <a:r>
              <a:rPr lang="en-US" sz="1400" i="1" dirty="0"/>
              <a:t>Abnormal and Dysfunctional Uterine Bleeding</a:t>
            </a:r>
            <a:r>
              <a:rPr lang="en-US" sz="1400" dirty="0"/>
              <a:t>.</a:t>
            </a:r>
            <a:endParaRPr lang="en-US" sz="1400" i="1" dirty="0"/>
          </a:p>
          <a:p>
            <a:r>
              <a:rPr lang="en-US" sz="1400" dirty="0" err="1"/>
              <a:t>Sarwono</a:t>
            </a:r>
            <a:r>
              <a:rPr lang="en-US" sz="1400" dirty="0"/>
              <a:t>. </a:t>
            </a:r>
            <a:r>
              <a:rPr lang="en-US" sz="1400" dirty="0" err="1"/>
              <a:t>Ilmu</a:t>
            </a:r>
            <a:r>
              <a:rPr lang="en-US" sz="1400" dirty="0"/>
              <a:t> </a:t>
            </a:r>
            <a:r>
              <a:rPr lang="en-US" sz="1400" dirty="0" err="1"/>
              <a:t>Kandungan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471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869E7-DEE0-4916-A289-503B36F6E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Etiologi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2D10F-ECEC-496A-ABBD-20413D404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poros</a:t>
            </a:r>
            <a:r>
              <a:rPr lang="en-US" dirty="0"/>
              <a:t> </a:t>
            </a:r>
            <a:r>
              <a:rPr lang="en-US" dirty="0" err="1"/>
              <a:t>HPO</a:t>
            </a:r>
            <a:r>
              <a:rPr lang="en-US" dirty="0"/>
              <a:t> – endometrium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A98F7-3843-4DF5-B877-AD9805839646}"/>
              </a:ext>
            </a:extLst>
          </p:cNvPr>
          <p:cNvSpPr txBox="1"/>
          <p:nvPr/>
        </p:nvSpPr>
        <p:spPr>
          <a:xfrm>
            <a:off x="0" y="6550223"/>
            <a:ext cx="4108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Sarwono</a:t>
            </a:r>
            <a:r>
              <a:rPr lang="en-US" sz="1400" dirty="0"/>
              <a:t>. </a:t>
            </a:r>
            <a:r>
              <a:rPr lang="en-US" sz="1400" dirty="0" err="1"/>
              <a:t>Ilmu</a:t>
            </a:r>
            <a:r>
              <a:rPr lang="en-US" sz="1400" dirty="0"/>
              <a:t> </a:t>
            </a:r>
            <a:r>
              <a:rPr lang="en-US" sz="1400" dirty="0" err="1"/>
              <a:t>Kandungan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085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A8D8D-9D0C-4360-BEDF-E14D4EA9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Epidemiologi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7386F-7544-4492-902B-122A9F1D8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2373"/>
            <a:ext cx="10515600" cy="4351338"/>
          </a:xfrm>
        </p:spPr>
        <p:txBody>
          <a:bodyPr/>
          <a:lstStyle/>
          <a:p>
            <a:r>
              <a:rPr lang="en-US" dirty="0" err="1"/>
              <a:t>Prevalensi</a:t>
            </a:r>
            <a:r>
              <a:rPr lang="en-US" dirty="0"/>
              <a:t> </a:t>
            </a:r>
            <a:r>
              <a:rPr lang="en-US" dirty="0" err="1"/>
              <a:t>AUB</a:t>
            </a:r>
            <a:r>
              <a:rPr lang="en-US" dirty="0"/>
              <a:t>: 5 – 10% </a:t>
            </a:r>
            <a:r>
              <a:rPr lang="en-US" dirty="0" err="1"/>
              <a:t>kasus</a:t>
            </a:r>
            <a:r>
              <a:rPr lang="en-US" dirty="0"/>
              <a:t> pada </a:t>
            </a:r>
            <a:r>
              <a:rPr lang="en-US" dirty="0" err="1"/>
              <a:t>wanita</a:t>
            </a:r>
            <a:endParaRPr lang="en-US" dirty="0"/>
          </a:p>
          <a:p>
            <a:r>
              <a:rPr lang="en-US" dirty="0" err="1"/>
              <a:t>Kasus</a:t>
            </a:r>
            <a:r>
              <a:rPr lang="en-US" dirty="0"/>
              <a:t> DUB </a:t>
            </a:r>
            <a:r>
              <a:rPr lang="en-US" dirty="0" err="1"/>
              <a:t>berdasarkan</a:t>
            </a:r>
            <a:r>
              <a:rPr lang="en-US" dirty="0"/>
              <a:t> masa </a:t>
            </a:r>
            <a:r>
              <a:rPr lang="en-US" dirty="0" err="1"/>
              <a:t>usia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50% </a:t>
            </a:r>
            <a:r>
              <a:rPr lang="en-US" dirty="0" err="1"/>
              <a:t>kasus</a:t>
            </a:r>
            <a:r>
              <a:rPr lang="en-US" dirty="0"/>
              <a:t> pada masa perimenopause</a:t>
            </a:r>
          </a:p>
          <a:p>
            <a:pPr lvl="1"/>
            <a:r>
              <a:rPr lang="en-US" dirty="0"/>
              <a:t>20% pada masa </a:t>
            </a:r>
            <a:r>
              <a:rPr lang="en-US" dirty="0" err="1"/>
              <a:t>remaja</a:t>
            </a:r>
            <a:endParaRPr lang="en-US" dirty="0"/>
          </a:p>
          <a:p>
            <a:pPr lvl="1"/>
            <a:r>
              <a:rPr lang="en-US" dirty="0"/>
              <a:t>30% pada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reproduktif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920C75-B716-4599-A0F1-DE0C8F0AC5B8}"/>
              </a:ext>
            </a:extLst>
          </p:cNvPr>
          <p:cNvSpPr txBox="1"/>
          <p:nvPr/>
        </p:nvSpPr>
        <p:spPr>
          <a:xfrm>
            <a:off x="0" y="6334780"/>
            <a:ext cx="410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Sarwono</a:t>
            </a:r>
            <a:r>
              <a:rPr lang="en-US" sz="1400" dirty="0"/>
              <a:t>. </a:t>
            </a:r>
            <a:r>
              <a:rPr lang="en-US" sz="1400" dirty="0" err="1"/>
              <a:t>Ilmu</a:t>
            </a:r>
            <a:r>
              <a:rPr lang="en-US" sz="1400" dirty="0"/>
              <a:t> </a:t>
            </a:r>
            <a:r>
              <a:rPr lang="en-US" sz="1400" dirty="0" err="1"/>
              <a:t>Kandungan</a:t>
            </a:r>
            <a:r>
              <a:rPr lang="en-US" sz="1400" dirty="0"/>
              <a:t>.</a:t>
            </a:r>
          </a:p>
          <a:p>
            <a:r>
              <a:rPr lang="en-US" sz="1400" dirty="0"/>
              <a:t>Repository Univ. Maranatha</a:t>
            </a:r>
          </a:p>
        </p:txBody>
      </p:sp>
    </p:spTree>
    <p:extLst>
      <p:ext uri="{BB962C8B-B14F-4D97-AF65-F5344CB8AC3E}">
        <p14:creationId xmlns:p14="http://schemas.microsoft.com/office/powerpoint/2010/main" val="3289781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C0A5-6C56-4B00-979B-9E68C435C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PALM </a:t>
            </a:r>
            <a:r>
              <a:rPr lang="en-US" dirty="0" err="1"/>
              <a:t>COEIN</a:t>
            </a:r>
            <a:r>
              <a:rPr lang="en-US" dirty="0"/>
              <a:t>, CAUSES OF </a:t>
            </a:r>
            <a:r>
              <a:rPr lang="en-US" dirty="0" err="1"/>
              <a:t>AUB</a:t>
            </a:r>
            <a:endParaRPr lang="en-US" dirty="0"/>
          </a:p>
        </p:txBody>
      </p:sp>
      <p:pic>
        <p:nvPicPr>
          <p:cNvPr id="1026" name="Picture 2" descr="Fibroids: Patient considerations in medical and surgical management |  MDedge ObGyn">
            <a:extLst>
              <a:ext uri="{FF2B5EF4-FFF2-40B4-BE49-F238E27FC236}">
                <a16:creationId xmlns:a16="http://schemas.microsoft.com/office/drawing/2014/main" id="{BC5C0F48-5232-4A7F-985F-1E2E69F959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78" y="2084832"/>
            <a:ext cx="6728371" cy="39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74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5182-74A4-4173-896E-334C32E0A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EFB21-859C-417C-934E-93B66B436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DUB can be both ovulatory and anovulatory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791E3F-25B9-4A0B-B4C1-28033397C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320043"/>
              </p:ext>
            </p:extLst>
          </p:nvPr>
        </p:nvGraphicFramePr>
        <p:xfrm>
          <a:off x="2032000" y="3091805"/>
          <a:ext cx="8128000" cy="1651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436207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421099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Types of Dysfunctional Uterine Bleeding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3092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Anovulatory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Impaired positive feedbacks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Inadequate signal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16422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Ovulatory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Inadequate luteal phase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Idiopathic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0340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02BDF18-AA7A-40AB-A7A3-4427C02A39BE}"/>
              </a:ext>
            </a:extLst>
          </p:cNvPr>
          <p:cNvSpPr txBox="1"/>
          <p:nvPr/>
        </p:nvSpPr>
        <p:spPr>
          <a:xfrm>
            <a:off x="0" y="6550223"/>
            <a:ext cx="5022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Pitkin, Joan. </a:t>
            </a:r>
            <a:r>
              <a:rPr lang="en-US" sz="1400" i="1" dirty="0"/>
              <a:t>Obstetric and Gynecology: An Illustrated </a:t>
            </a:r>
            <a:r>
              <a:rPr lang="en-US" sz="1400" i="1" dirty="0" err="1"/>
              <a:t>Colour</a:t>
            </a:r>
            <a:r>
              <a:rPr lang="en-US" sz="1400" i="1" dirty="0"/>
              <a:t> Text</a:t>
            </a:r>
            <a:r>
              <a:rPr lang="en-US" sz="1400" dirty="0"/>
              <a:t>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70556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68A9-3AF1-480B-B0FB-D0C47B0CB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Manifestasi</a:t>
            </a:r>
            <a:r>
              <a:rPr lang="en-US" dirty="0"/>
              <a:t> </a:t>
            </a:r>
            <a:r>
              <a:rPr lang="en-US" dirty="0" err="1"/>
              <a:t>Klinis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D7654-6C19-4615-B35F-D60BDF628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PUD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spektrum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uterus abnormal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diduga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akut</a:t>
            </a:r>
            <a:r>
              <a:rPr lang="en-US" dirty="0"/>
              <a:t> dan </a:t>
            </a:r>
            <a:r>
              <a:rPr lang="en-US" dirty="0" err="1"/>
              <a:t>banyak</a:t>
            </a:r>
            <a:r>
              <a:rPr lang="en-US" dirty="0"/>
              <a:t>, </a:t>
            </a:r>
            <a:r>
              <a:rPr lang="en-US" dirty="0" err="1"/>
              <a:t>ireguler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err="1"/>
              <a:t>Metroragia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err="1"/>
              <a:t>Menometroragia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err="1"/>
              <a:t>Oligomenorea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err="1"/>
              <a:t>Menoragia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A88170-B39F-4859-8B35-CF13E11299A4}"/>
              </a:ext>
            </a:extLst>
          </p:cNvPr>
          <p:cNvSpPr txBox="1"/>
          <p:nvPr/>
        </p:nvSpPr>
        <p:spPr>
          <a:xfrm>
            <a:off x="0" y="6550223"/>
            <a:ext cx="4108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Sarwono</a:t>
            </a:r>
            <a:r>
              <a:rPr lang="en-US" sz="1400" dirty="0"/>
              <a:t>. </a:t>
            </a:r>
            <a:r>
              <a:rPr lang="en-US" sz="1400" dirty="0" err="1"/>
              <a:t>Ilmu</a:t>
            </a:r>
            <a:r>
              <a:rPr lang="en-US" sz="1400" dirty="0"/>
              <a:t> </a:t>
            </a:r>
            <a:r>
              <a:rPr lang="en-US" sz="1400" dirty="0" err="1"/>
              <a:t>Kandungan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20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27260-F23F-4221-B184-4873E6D0B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haid</a:t>
            </a:r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47B89AE-7AD1-46E2-800B-E4AA2885D3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298611"/>
              </p:ext>
            </p:extLst>
          </p:nvPr>
        </p:nvGraphicFramePr>
        <p:xfrm>
          <a:off x="1023938" y="2286000"/>
          <a:ext cx="9720262" cy="2667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60131">
                  <a:extLst>
                    <a:ext uri="{9D8B030D-6E8A-4147-A177-3AD203B41FA5}">
                      <a16:colId xmlns:a16="http://schemas.microsoft.com/office/drawing/2014/main" val="3435063839"/>
                    </a:ext>
                  </a:extLst>
                </a:gridCol>
                <a:gridCol w="4860131">
                  <a:extLst>
                    <a:ext uri="{9D8B030D-6E8A-4147-A177-3AD203B41FA5}">
                      <a16:colId xmlns:a16="http://schemas.microsoft.com/office/drawing/2014/main" val="97753011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Definisi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tradisional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gangguan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haid</a:t>
                      </a:r>
                      <a:endParaRPr lang="en-US" dirty="0"/>
                    </a:p>
                  </a:txBody>
                  <a:tcPr marL="84524" marR="8452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066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Metroragia</a:t>
                      </a:r>
                      <a:endParaRPr lang="en-US" dirty="0"/>
                    </a:p>
                  </a:txBody>
                  <a:tcPr marL="84524" marR="8452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Interval </a:t>
                      </a:r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teratur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 marL="84524" marR="84524"/>
                </a:tc>
                <a:extLst>
                  <a:ext uri="{0D108BD9-81ED-4DB2-BD59-A6C34878D82A}">
                    <a16:rowId xmlns:a16="http://schemas.microsoft.com/office/drawing/2014/main" val="142568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Menometroragia</a:t>
                      </a:r>
                      <a:endParaRPr lang="en-US" dirty="0"/>
                    </a:p>
                  </a:txBody>
                  <a:tcPr marL="84524" marR="84524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Kombinasi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antara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metroragia</a:t>
                      </a:r>
                      <a:r>
                        <a:rPr lang="en-US" dirty="0"/>
                        <a:t> dan </a:t>
                      </a:r>
                      <a:r>
                        <a:rPr lang="en-US" dirty="0" err="1"/>
                        <a:t>menoragia</a:t>
                      </a:r>
                      <a:endParaRPr lang="en-US" dirty="0"/>
                    </a:p>
                  </a:txBody>
                  <a:tcPr marL="84524" marR="84524"/>
                </a:tc>
                <a:extLst>
                  <a:ext uri="{0D108BD9-81ED-4DB2-BD59-A6C34878D82A}">
                    <a16:rowId xmlns:a16="http://schemas.microsoft.com/office/drawing/2014/main" val="1221960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Oligomenorea</a:t>
                      </a:r>
                      <a:endParaRPr lang="en-US" dirty="0"/>
                    </a:p>
                  </a:txBody>
                  <a:tcPr marL="84524" marR="8452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Interval &gt; 35 </a:t>
                      </a:r>
                      <a:r>
                        <a:rPr lang="en-US" dirty="0" err="1"/>
                        <a:t>hari</a:t>
                      </a:r>
                      <a:endParaRPr lang="en-US" dirty="0"/>
                    </a:p>
                  </a:txBody>
                  <a:tcPr marL="84524" marR="84524"/>
                </a:tc>
                <a:extLst>
                  <a:ext uri="{0D108BD9-81ED-4DB2-BD59-A6C34878D82A}">
                    <a16:rowId xmlns:a16="http://schemas.microsoft.com/office/drawing/2014/main" val="208105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Menoragia</a:t>
                      </a:r>
                      <a:endParaRPr lang="en-US" dirty="0"/>
                    </a:p>
                  </a:txBody>
                  <a:tcPr marL="84524" marR="8452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Interval normal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Jumlah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darah</a:t>
                      </a:r>
                      <a:r>
                        <a:rPr lang="en-US" dirty="0"/>
                        <a:t> &gt; 80 mL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Durasi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lebih</a:t>
                      </a:r>
                      <a:r>
                        <a:rPr lang="en-US" dirty="0"/>
                        <a:t> lama (&gt;7 </a:t>
                      </a:r>
                      <a:r>
                        <a:rPr lang="en-US" dirty="0" err="1"/>
                        <a:t>hari</a:t>
                      </a:r>
                      <a:r>
                        <a:rPr lang="en-US" dirty="0"/>
                        <a:t>)</a:t>
                      </a:r>
                    </a:p>
                  </a:txBody>
                  <a:tcPr marL="84524" marR="84524"/>
                </a:tc>
                <a:extLst>
                  <a:ext uri="{0D108BD9-81ED-4DB2-BD59-A6C34878D82A}">
                    <a16:rowId xmlns:a16="http://schemas.microsoft.com/office/drawing/2014/main" val="325798970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ACEDE25-F65F-4F8D-9D68-8930401FC218}"/>
              </a:ext>
            </a:extLst>
          </p:cNvPr>
          <p:cNvSpPr txBox="1"/>
          <p:nvPr/>
        </p:nvSpPr>
        <p:spPr>
          <a:xfrm>
            <a:off x="0" y="6550223"/>
            <a:ext cx="4108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Sarwono</a:t>
            </a:r>
            <a:r>
              <a:rPr lang="en-US" sz="1400" dirty="0"/>
              <a:t>. </a:t>
            </a:r>
            <a:r>
              <a:rPr lang="en-US" sz="1400" dirty="0" err="1"/>
              <a:t>Ilmu</a:t>
            </a:r>
            <a:r>
              <a:rPr lang="en-US" sz="1400" dirty="0"/>
              <a:t> </a:t>
            </a:r>
            <a:r>
              <a:rPr lang="en-US" sz="1400" dirty="0" err="1"/>
              <a:t>Kandungan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4792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80DCB-AEEC-457D-9257-02D14D26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56836-96C2-49D9-81D9-A99A3B4BD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28930" cy="4351338"/>
          </a:xfrm>
        </p:spPr>
        <p:txBody>
          <a:bodyPr/>
          <a:lstStyle/>
          <a:p>
            <a:pPr algn="just"/>
            <a:r>
              <a:rPr lang="en-US" dirty="0"/>
              <a:t>Diagnosis PUD </a:t>
            </a:r>
            <a:r>
              <a:rPr lang="en-US" dirty="0" err="1"/>
              <a:t>ditegakkan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mengeksklusi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patologis</a:t>
            </a:r>
            <a:r>
              <a:rPr lang="en-US" dirty="0"/>
              <a:t> pada </a:t>
            </a:r>
            <a:r>
              <a:rPr lang="en-US" dirty="0" err="1"/>
              <a:t>panggul</a:t>
            </a:r>
            <a:r>
              <a:rPr lang="en-US" dirty="0"/>
              <a:t>,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sistemik</a:t>
            </a:r>
            <a:r>
              <a:rPr lang="en-US" dirty="0"/>
              <a:t>, </a:t>
            </a:r>
            <a:r>
              <a:rPr lang="en-US" dirty="0" err="1"/>
              <a:t>iatrogenik</a:t>
            </a:r>
            <a:r>
              <a:rPr lang="en-US" dirty="0"/>
              <a:t>, dan </a:t>
            </a:r>
            <a:r>
              <a:rPr lang="en-US" dirty="0" err="1"/>
              <a:t>kehamilan</a:t>
            </a:r>
            <a:endParaRPr lang="en-US" dirty="0"/>
          </a:p>
          <a:p>
            <a:pPr lvl="1" algn="just"/>
            <a:r>
              <a:rPr lang="en-US" dirty="0"/>
              <a:t>Anamnesis</a:t>
            </a:r>
          </a:p>
          <a:p>
            <a:pPr lvl="1" algn="just"/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Fisik</a:t>
            </a:r>
            <a:endParaRPr lang="en-US" dirty="0"/>
          </a:p>
          <a:p>
            <a:pPr lvl="1" algn="just"/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Penunjang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4C6290-E42C-47EF-BB37-E9B3487A7EDC}"/>
              </a:ext>
            </a:extLst>
          </p:cNvPr>
          <p:cNvSpPr txBox="1"/>
          <p:nvPr/>
        </p:nvSpPr>
        <p:spPr>
          <a:xfrm>
            <a:off x="0" y="6550223"/>
            <a:ext cx="4108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Sarwono</a:t>
            </a:r>
            <a:r>
              <a:rPr lang="en-US" sz="1400" dirty="0"/>
              <a:t>. </a:t>
            </a:r>
            <a:r>
              <a:rPr lang="en-US" sz="1400" dirty="0" err="1"/>
              <a:t>Ilmu</a:t>
            </a:r>
            <a:r>
              <a:rPr lang="en-US" sz="1400" dirty="0"/>
              <a:t> </a:t>
            </a:r>
            <a:r>
              <a:rPr lang="en-US" sz="1400" dirty="0" err="1"/>
              <a:t>Kandungan</a:t>
            </a:r>
            <a:r>
              <a:rPr lang="en-US" sz="14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F57816-0054-443B-B447-EFD47C949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576" y="774680"/>
            <a:ext cx="5075160" cy="530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06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580</TotalTime>
  <Words>720</Words>
  <Application>Microsoft Office PowerPoint</Application>
  <PresentationFormat>Widescreen</PresentationFormat>
  <Paragraphs>118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Tw Cen MT</vt:lpstr>
      <vt:lpstr>Tw Cen MT Condensed</vt:lpstr>
      <vt:lpstr>Wingdings</vt:lpstr>
      <vt:lpstr>Wingdings 3</vt:lpstr>
      <vt:lpstr>Integral</vt:lpstr>
      <vt:lpstr>Dysfunctional Uterine Bleeding</vt:lpstr>
      <vt:lpstr>Definisi</vt:lpstr>
      <vt:lpstr>Etiologi</vt:lpstr>
      <vt:lpstr>Epidemiologi</vt:lpstr>
      <vt:lpstr>PALM COEIN, CAUSES OF AUB</vt:lpstr>
      <vt:lpstr>Types of DUB</vt:lpstr>
      <vt:lpstr>Manifestasi Klinis</vt:lpstr>
      <vt:lpstr>Tentang gangguan haid</vt:lpstr>
      <vt:lpstr>Diagnosis</vt:lpstr>
      <vt:lpstr>Anamnesis</vt:lpstr>
      <vt:lpstr>Pemeriksaan fisik</vt:lpstr>
      <vt:lpstr>Lab studies</vt:lpstr>
      <vt:lpstr>Lab studies</vt:lpstr>
      <vt:lpstr>Lab studies</vt:lpstr>
      <vt:lpstr>Lab studies</vt:lpstr>
      <vt:lpstr>Imaging studies</vt:lpstr>
      <vt:lpstr>Ruling out endometrial carcinoma</vt:lpstr>
      <vt:lpstr>Komplikasi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Dysfunctional Uterine Bleeding</dc:title>
  <dc:creator>dhaffa</dc:creator>
  <cp:lastModifiedBy>dhaffa</cp:lastModifiedBy>
  <cp:revision>61</cp:revision>
  <dcterms:created xsi:type="dcterms:W3CDTF">2021-04-13T04:51:09Z</dcterms:created>
  <dcterms:modified xsi:type="dcterms:W3CDTF">2021-04-15T02:45:00Z</dcterms:modified>
</cp:coreProperties>
</file>