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81"/>
    <p:restoredTop sz="94625"/>
  </p:normalViewPr>
  <p:slideViewPr>
    <p:cSldViewPr snapToGrid="0" snapToObjects="1">
      <p:cViewPr>
        <p:scale>
          <a:sx n="115" d="100"/>
          <a:sy n="115" d="100"/>
        </p:scale>
        <p:origin x="5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44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ovulasi</a:t>
            </a:r>
            <a:r>
              <a:rPr lang="en-US" dirty="0" smtClean="0"/>
              <a:t> &amp; </a:t>
            </a:r>
            <a:r>
              <a:rPr lang="en-US" dirty="0" err="1" smtClean="0"/>
              <a:t>menstruasi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Shafiyya Naura Allika</a:t>
            </a:r>
          </a:p>
          <a:p>
            <a:r>
              <a:rPr lang="en-US" dirty="0" smtClean="0"/>
              <a:t>1810211147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ovulasi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62912"/>
            <a:ext cx="9720071" cy="4779264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Ovulasi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luteinisasi</a:t>
            </a:r>
            <a:r>
              <a:rPr lang="en-US" dirty="0"/>
              <a:t> </a:t>
            </a:r>
            <a:r>
              <a:rPr lang="en-US" dirty="0" err="1"/>
              <a:t>folikel</a:t>
            </a:r>
            <a:r>
              <a:rPr lang="en-US" dirty="0"/>
              <a:t> yang </a:t>
            </a:r>
            <a:r>
              <a:rPr lang="en-US" dirty="0" err="1"/>
              <a:t>pecah</a:t>
            </a:r>
            <a:r>
              <a:rPr lang="en-US" dirty="0"/>
              <a:t> </a:t>
            </a:r>
            <a:r>
              <a:rPr lang="en-US" dirty="0" err="1"/>
              <a:t>dipicu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mendadak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sekresi</a:t>
            </a:r>
            <a:r>
              <a:rPr lang="en-US" dirty="0"/>
              <a:t> </a:t>
            </a:r>
            <a:r>
              <a:rPr lang="en-US" dirty="0" smtClean="0"/>
              <a:t>LH. </a:t>
            </a:r>
            <a:r>
              <a:rPr lang="en-US" b="1" dirty="0" err="1"/>
              <a:t>Lonjakan</a:t>
            </a:r>
            <a:r>
              <a:rPr lang="en-US" b="1" dirty="0"/>
              <a:t> LH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folikel</a:t>
            </a:r>
            <a:r>
              <a:rPr lang="en-US" dirty="0"/>
              <a:t>: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menghentikan</a:t>
            </a:r>
            <a:r>
              <a:rPr lang="en-US" dirty="0"/>
              <a:t> </a:t>
            </a:r>
            <a:r>
              <a:rPr lang="en-US" dirty="0" err="1"/>
              <a:t>sintesis</a:t>
            </a:r>
            <a:r>
              <a:rPr lang="en-US" dirty="0"/>
              <a:t> estrogen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 smtClean="0"/>
              <a:t>folikel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meiosis di </a:t>
            </a:r>
            <a:r>
              <a:rPr lang="en-US" dirty="0" err="1"/>
              <a:t>oosit</a:t>
            </a:r>
            <a:r>
              <a:rPr lang="en-US" dirty="0"/>
              <a:t> </a:t>
            </a:r>
            <a:r>
              <a:rPr lang="en-US" dirty="0" err="1"/>
              <a:t>folikel</a:t>
            </a:r>
            <a:r>
              <a:rPr lang="en-US" dirty="0"/>
              <a:t> </a:t>
            </a:r>
            <a:r>
              <a:rPr lang="en-US" dirty="0" err="1"/>
              <a:t>matang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pelepasan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i="1" dirty="0"/>
              <a:t>oocyte maturation inhibiting substance </a:t>
            </a:r>
            <a:r>
              <a:rPr lang="en-US" dirty="0"/>
              <a:t>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granulosa.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memicu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prostaglandin </a:t>
            </a:r>
            <a:r>
              <a:rPr lang="en-US" dirty="0" err="1"/>
              <a:t>lokal</a:t>
            </a:r>
            <a:r>
              <a:rPr lang="en-US" dirty="0"/>
              <a:t>, yang </a:t>
            </a:r>
            <a:r>
              <a:rPr lang="en-US" dirty="0" err="1"/>
              <a:t>memicu</a:t>
            </a:r>
            <a:r>
              <a:rPr lang="en-US" dirty="0"/>
              <a:t> </a:t>
            </a:r>
            <a:r>
              <a:rPr lang="en-US" dirty="0" err="1"/>
              <a:t>ovulasi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vaskular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pembengkakan</a:t>
            </a:r>
            <a:r>
              <a:rPr lang="en-US" dirty="0"/>
              <a:t> </a:t>
            </a:r>
            <a:r>
              <a:rPr lang="en-US" dirty="0" err="1"/>
              <a:t>folikel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menginduksi</a:t>
            </a:r>
            <a:r>
              <a:rPr lang="en-US" dirty="0"/>
              <a:t> </a:t>
            </a:r>
            <a:r>
              <a:rPr lang="en-US" dirty="0" err="1"/>
              <a:t>digesti</a:t>
            </a:r>
            <a:r>
              <a:rPr lang="en-US" dirty="0"/>
              <a:t> </a:t>
            </a:r>
            <a:r>
              <a:rPr lang="en-US" dirty="0" err="1"/>
              <a:t>enzimatik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 smtClean="0"/>
              <a:t>folikel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pecahnya</a:t>
            </a:r>
            <a:r>
              <a:rPr lang="en-US" dirty="0" smtClean="0"/>
              <a:t> </a:t>
            </a:r>
            <a:r>
              <a:rPr lang="en-US" dirty="0" err="1"/>
              <a:t>dinding</a:t>
            </a:r>
            <a:r>
              <a:rPr lang="en-US" dirty="0"/>
              <a:t> yang </a:t>
            </a:r>
            <a:r>
              <a:rPr lang="en-US" dirty="0" err="1"/>
              <a:t>menutupi</a:t>
            </a:r>
            <a:r>
              <a:rPr lang="en-US" dirty="0"/>
              <a:t> </a:t>
            </a:r>
            <a:r>
              <a:rPr lang="en-US" dirty="0" err="1"/>
              <a:t>tonjolan</a:t>
            </a:r>
            <a:r>
              <a:rPr lang="en-US" dirty="0"/>
              <a:t> </a:t>
            </a:r>
            <a:r>
              <a:rPr lang="en-US" dirty="0" err="1" smtClean="0"/>
              <a:t>folikel</a:t>
            </a:r>
            <a:r>
              <a:rPr lang="en-US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diferensiasi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folikel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luteal.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lonjakan</a:t>
            </a:r>
            <a:r>
              <a:rPr lang="en-US" dirty="0"/>
              <a:t> LH </a:t>
            </a:r>
            <a:r>
              <a:rPr lang="en-US" dirty="0" err="1"/>
              <a:t>memicu</a:t>
            </a:r>
            <a:r>
              <a:rPr lang="en-US" dirty="0"/>
              <a:t> </a:t>
            </a:r>
            <a:r>
              <a:rPr lang="en-US" dirty="0" err="1"/>
              <a:t>ovulasi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luteinisasi</a:t>
            </a:r>
            <a:r>
              <a:rPr lang="en-US" dirty="0"/>
              <a:t>,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korpus</a:t>
            </a:r>
            <a:r>
              <a:rPr lang="en-US" dirty="0"/>
              <a:t> luteum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 smtClean="0"/>
              <a:t>ovulasi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mengakhiri</a:t>
            </a:r>
            <a:r>
              <a:rPr lang="en-US" dirty="0" smtClean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folikular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luteal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9" y="0"/>
            <a:ext cx="5755882" cy="68664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1" y="1684020"/>
            <a:ext cx="56642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Sherwood L. 2013. </a:t>
            </a:r>
            <a:r>
              <a:rPr lang="en-US" i="1" dirty="0"/>
              <a:t>Introduction to human physiology</a:t>
            </a:r>
            <a:r>
              <a:rPr lang="en-US" dirty="0"/>
              <a:t>. 8th ed. Canada: Nelson education, Ltd. </a:t>
            </a:r>
            <a:r>
              <a:rPr lang="en-US" dirty="0"/>
              <a:t>p</a:t>
            </a:r>
            <a:r>
              <a:rPr lang="en-US" dirty="0" smtClean="0"/>
              <a:t> 795 </a:t>
            </a:r>
            <a:r>
              <a:rPr lang="mr-IN" dirty="0" smtClean="0"/>
              <a:t>–</a:t>
            </a:r>
            <a:r>
              <a:rPr lang="en-US" dirty="0" smtClean="0"/>
              <a:t> 809.</a:t>
            </a:r>
          </a:p>
          <a:p>
            <a:r>
              <a:rPr lang="en-US" dirty="0"/>
              <a:t>Guyton, A. C., Hall, J. E., 2014. </a:t>
            </a:r>
            <a:r>
              <a:rPr lang="en-US" i="1" dirty="0" err="1"/>
              <a:t>Buku</a:t>
            </a:r>
            <a:r>
              <a:rPr lang="en-US" i="1" dirty="0"/>
              <a:t> Ajar </a:t>
            </a:r>
            <a:r>
              <a:rPr lang="en-US" i="1" dirty="0" err="1"/>
              <a:t>Fisiologi</a:t>
            </a:r>
            <a:r>
              <a:rPr lang="en-US" i="1" dirty="0"/>
              <a:t> </a:t>
            </a:r>
            <a:r>
              <a:rPr lang="en-US" i="1" dirty="0" err="1"/>
              <a:t>Kedokteran</a:t>
            </a:r>
            <a:r>
              <a:rPr lang="en-US" dirty="0"/>
              <a:t>. </a:t>
            </a:r>
            <a:r>
              <a:rPr lang="en-US" dirty="0" err="1"/>
              <a:t>Edisi</a:t>
            </a:r>
            <a:r>
              <a:rPr lang="en-US" dirty="0"/>
              <a:t> 12. Jakarta : </a:t>
            </a:r>
            <a:r>
              <a:rPr lang="en-US" dirty="0" smtClean="0"/>
              <a:t>EGC. p 987 </a:t>
            </a:r>
            <a:r>
              <a:rPr lang="mr-IN" dirty="0" smtClean="0"/>
              <a:t>–</a:t>
            </a:r>
            <a:r>
              <a:rPr lang="en-US" dirty="0" smtClean="0"/>
              <a:t> 999.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,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dipersiapkan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fertilisasi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implantasi</a:t>
            </a:r>
            <a:r>
              <a:rPr lang="en-US" dirty="0"/>
              <a:t> ovum yang </a:t>
            </a:r>
            <a:r>
              <a:rPr lang="en-US" dirty="0" err="1"/>
              <a:t>dibebaskan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ovarium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ovulasi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pembuahan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,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pembuahan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,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terhenti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beradaptasi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memelihara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melanjutkan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reproduksinya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melahirkan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susu</a:t>
            </a:r>
            <a:r>
              <a:rPr lang="en-US" dirty="0"/>
              <a:t> (</a:t>
            </a:r>
            <a:r>
              <a:rPr lang="en-US" dirty="0" err="1"/>
              <a:t>laktasi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Estrogen &amp; </a:t>
            </a:r>
            <a:r>
              <a:rPr lang="en-US" dirty="0" err="1" smtClean="0"/>
              <a:t>progesteron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Ovarium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/>
              <a:t>ovum (oogenesis)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seks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, </a:t>
            </a:r>
            <a:r>
              <a:rPr lang="en-US" b="1" dirty="0"/>
              <a:t>estrogen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progesteron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u="sng" dirty="0" smtClean="0"/>
              <a:t>Estrogen</a:t>
            </a:r>
            <a:r>
              <a:rPr lang="en-US" dirty="0" smtClean="0"/>
              <a:t>: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pematangan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seks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.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/>
              <a:t>itu</a:t>
            </a:r>
            <a:r>
              <a:rPr lang="en-US" dirty="0"/>
              <a:t>, estrogen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payudara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antisipasi</a:t>
            </a:r>
            <a:r>
              <a:rPr lang="en-US" dirty="0"/>
              <a:t> </a:t>
            </a:r>
            <a:r>
              <a:rPr lang="en-US" dirty="0" err="1"/>
              <a:t>menyusui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u="sng" dirty="0" err="1" smtClean="0"/>
              <a:t>Progesteron</a:t>
            </a:r>
            <a:r>
              <a:rPr lang="en-US" dirty="0" smtClean="0"/>
              <a:t>: </a:t>
            </a:r>
            <a:r>
              <a:rPr lang="en-US" dirty="0" err="1" smtClean="0"/>
              <a:t>kadang</a:t>
            </a:r>
            <a:r>
              <a:rPr lang="en-US" dirty="0" smtClean="0"/>
              <a:t> </a:t>
            </a:r>
            <a:r>
              <a:rPr lang="en-US" dirty="0" err="1"/>
              <a:t>disebut</a:t>
            </a:r>
            <a:r>
              <a:rPr lang="en-US" dirty="0"/>
              <a:t> "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", </a:t>
            </a: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memelihara</a:t>
            </a:r>
            <a:r>
              <a:rPr lang="en-US" dirty="0"/>
              <a:t> </a:t>
            </a:r>
            <a:r>
              <a:rPr lang="en-US" dirty="0" err="1"/>
              <a:t>embrio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janin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payudara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susu</a:t>
            </a:r>
            <a:r>
              <a:rPr lang="en-US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56" y="0"/>
            <a:ext cx="8837616" cy="6887803"/>
          </a:xfrm>
        </p:spPr>
      </p:pic>
    </p:spTree>
    <p:extLst>
      <p:ext uri="{BB962C8B-B14F-4D97-AF65-F5344CB8AC3E}">
        <p14:creationId xmlns:p14="http://schemas.microsoft.com/office/powerpoint/2010/main" val="6526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66" y="0"/>
            <a:ext cx="7323396" cy="6858000"/>
          </a:xfrm>
        </p:spPr>
      </p:pic>
    </p:spTree>
    <p:extLst>
      <p:ext uri="{BB962C8B-B14F-4D97-AF65-F5344CB8AC3E}">
        <p14:creationId xmlns:p14="http://schemas.microsoft.com/office/powerpoint/2010/main" val="11099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02" y="287383"/>
            <a:ext cx="7209524" cy="6400165"/>
          </a:xfrm>
        </p:spPr>
      </p:pic>
    </p:spTree>
    <p:extLst>
      <p:ext uri="{BB962C8B-B14F-4D97-AF65-F5344CB8AC3E}">
        <p14:creationId xmlns:p14="http://schemas.microsoft.com/office/powerpoint/2010/main" val="15915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59" y="85344"/>
            <a:ext cx="8880810" cy="6772656"/>
          </a:xfrm>
        </p:spPr>
      </p:pic>
    </p:spTree>
    <p:extLst>
      <p:ext uri="{BB962C8B-B14F-4D97-AF65-F5344CB8AC3E}">
        <p14:creationId xmlns:p14="http://schemas.microsoft.com/office/powerpoint/2010/main" val="15418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" y="841248"/>
            <a:ext cx="5283199" cy="55473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699" y="1463040"/>
            <a:ext cx="6695950" cy="43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36" y="40579"/>
            <a:ext cx="4102000" cy="68309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82" y="0"/>
            <a:ext cx="469982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r="5499"/>
          <a:stretch/>
        </p:blipFill>
        <p:spPr>
          <a:xfrm>
            <a:off x="8449056" y="0"/>
            <a:ext cx="3742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1339</TotalTime>
  <Words>353</Words>
  <Application>Microsoft Macintosh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Mangal</vt:lpstr>
      <vt:lpstr>Tw Cen MT</vt:lpstr>
      <vt:lpstr>Tw Cen MT Condensed</vt:lpstr>
      <vt:lpstr>Wingdings</vt:lpstr>
      <vt:lpstr>Wingdings 3</vt:lpstr>
      <vt:lpstr>Integral</vt:lpstr>
      <vt:lpstr>Siklus ovulasi &amp; menstruasi</vt:lpstr>
      <vt:lpstr>Siklus kompleks</vt:lpstr>
      <vt:lpstr>Estrogen &amp; progesteron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Kontrol ovulasi</vt:lpstr>
      <vt:lpstr>PowerPoint Presentation</vt:lpstr>
      <vt:lpstr>Daftar pustaka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Siklus menstruasi &amp; ovulasi</dc:title>
  <dc:creator>Shafiyya Naura Allika</dc:creator>
  <cp:lastModifiedBy>Shafiyya Naura Allika</cp:lastModifiedBy>
  <cp:revision>10</cp:revision>
  <dcterms:created xsi:type="dcterms:W3CDTF">2021-04-14T06:32:41Z</dcterms:created>
  <dcterms:modified xsi:type="dcterms:W3CDTF">2021-04-15T04:52:32Z</dcterms:modified>
</cp:coreProperties>
</file>