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5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52"/>
    <p:restoredTop sz="94659"/>
  </p:normalViewPr>
  <p:slideViewPr>
    <p:cSldViewPr snapToGrid="0" snapToObjects="1">
      <p:cViewPr>
        <p:scale>
          <a:sx n="125" d="100"/>
          <a:sy n="125" d="100"/>
        </p:scale>
        <p:origin x="-19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7D09-A8C8-0F4A-B45F-2F9E6B33E9C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7FF3-5A0E-AF47-B1E2-BDCBC7B691D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33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7D09-A8C8-0F4A-B45F-2F9E6B33E9C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7FF3-5A0E-AF47-B1E2-BDCBC7B69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1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7D09-A8C8-0F4A-B45F-2F9E6B33E9C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7FF3-5A0E-AF47-B1E2-BDCBC7B69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7D09-A8C8-0F4A-B45F-2F9E6B33E9C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7FF3-5A0E-AF47-B1E2-BDCBC7B69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0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7D09-A8C8-0F4A-B45F-2F9E6B33E9C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7FF3-5A0E-AF47-B1E2-BDCBC7B691D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43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7D09-A8C8-0F4A-B45F-2F9E6B33E9C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7FF3-5A0E-AF47-B1E2-BDCBC7B69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5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7D09-A8C8-0F4A-B45F-2F9E6B33E9C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7FF3-5A0E-AF47-B1E2-BDCBC7B69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9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7D09-A8C8-0F4A-B45F-2F9E6B33E9C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7FF3-5A0E-AF47-B1E2-BDCBC7B69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2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7D09-A8C8-0F4A-B45F-2F9E6B33E9C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7FF3-5A0E-AF47-B1E2-BDCBC7B69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7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24F7D09-A8C8-0F4A-B45F-2F9E6B33E9C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F37FF3-5A0E-AF47-B1E2-BDCBC7B69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2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7D09-A8C8-0F4A-B45F-2F9E6B33E9C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37FF3-5A0E-AF47-B1E2-BDCBC7B69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8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24F7D09-A8C8-0F4A-B45F-2F9E6B33E9C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2F37FF3-5A0E-AF47-B1E2-BDCBC7B691D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75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6E09C-B179-E64D-81F6-214E273E83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Fisiologi</a:t>
            </a:r>
            <a:r>
              <a:rPr lang="en-US" dirty="0"/>
              <a:t> : </a:t>
            </a:r>
            <a:r>
              <a:rPr lang="en-US" dirty="0" err="1"/>
              <a:t>Hormon</a:t>
            </a:r>
            <a:r>
              <a:rPr lang="en-US" dirty="0"/>
              <a:t> </a:t>
            </a:r>
            <a:r>
              <a:rPr lang="en-US" dirty="0" err="1"/>
              <a:t>Reproduksi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C01D73-EE7F-3B40-A560-5ED819D6C4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Irsyadio </a:t>
            </a:r>
            <a:r>
              <a:rPr lang="en-US" err="1" smtClean="0"/>
              <a:t>Raihansa</a:t>
            </a:r>
            <a:r>
              <a:rPr lang="en-US" smtClean="0"/>
              <a:t> - </a:t>
            </a:r>
            <a:r>
              <a:rPr lang="en-US" dirty="0" smtClean="0"/>
              <a:t>1810211088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9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B9F3C6-791D-5744-8B29-5BBAE4E7E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052"/>
          <a:stretch/>
        </p:blipFill>
        <p:spPr>
          <a:xfrm>
            <a:off x="459890" y="-111510"/>
            <a:ext cx="5126659" cy="593475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3B7A69-4770-3041-AD29-3C32CB2F9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96" y="5826510"/>
            <a:ext cx="4937300" cy="10333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0DE2F6-167D-0E48-A095-B3DD219B9542}"/>
              </a:ext>
            </a:extLst>
          </p:cNvPr>
          <p:cNvSpPr txBox="1"/>
          <p:nvPr/>
        </p:nvSpPr>
        <p:spPr>
          <a:xfrm>
            <a:off x="5853877" y="340548"/>
            <a:ext cx="533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FASE  LUTEAL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135E6-1EC1-FD4D-931E-6DCB9A0BDCD2}"/>
              </a:ext>
            </a:extLst>
          </p:cNvPr>
          <p:cNvSpPr txBox="1"/>
          <p:nvPr/>
        </p:nvSpPr>
        <p:spPr>
          <a:xfrm>
            <a:off x="6096000" y="802213"/>
            <a:ext cx="52113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Sesudah</a:t>
            </a:r>
            <a:r>
              <a:rPr lang="en-US" dirty="0"/>
              <a:t> ovum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folikerl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sel-sel</a:t>
            </a:r>
            <a:r>
              <a:rPr lang="en-US" dirty="0">
                <a:sym typeface="Wingdings" pitchFamily="2" charset="2"/>
              </a:rPr>
              <a:t> granulosa dan </a:t>
            </a:r>
            <a:r>
              <a:rPr lang="en-US" dirty="0" err="1">
                <a:sym typeface="Wingdings" pitchFamily="2" charset="2"/>
              </a:rPr>
              <a:t>teka</a:t>
            </a:r>
            <a:r>
              <a:rPr lang="en-US" dirty="0">
                <a:sym typeface="Wingdings" pitchFamily="2" charset="2"/>
              </a:rPr>
              <a:t> interna yang </a:t>
            </a:r>
            <a:r>
              <a:rPr lang="en-US" dirty="0" err="1">
                <a:sym typeface="Wingdings" pitchFamily="2" charset="2"/>
              </a:rPr>
              <a:t>tersisa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berubah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menjadi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sel</a:t>
            </a:r>
            <a:r>
              <a:rPr lang="en-US" dirty="0">
                <a:sym typeface="Wingdings" pitchFamily="2" charset="2"/>
              </a:rPr>
              <a:t> lutein.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LH </a:t>
            </a:r>
            <a:r>
              <a:rPr lang="en-US" dirty="0" err="1">
                <a:sym typeface="Wingdings" pitchFamily="2" charset="2"/>
              </a:rPr>
              <a:t>memicu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pembentukan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korpus</a:t>
            </a:r>
            <a:r>
              <a:rPr lang="en-US" dirty="0">
                <a:sym typeface="Wingdings" pitchFamily="2" charset="2"/>
              </a:rPr>
              <a:t> luteum &amp; </a:t>
            </a:r>
            <a:r>
              <a:rPr lang="en-US" dirty="0" err="1">
                <a:sym typeface="Wingdings" pitchFamily="2" charset="2"/>
              </a:rPr>
              <a:t>merangsang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sekresi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berkelanjutan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hormon</a:t>
            </a:r>
            <a:r>
              <a:rPr lang="en-US" dirty="0">
                <a:sym typeface="Wingdings" pitchFamily="2" charset="2"/>
              </a:rPr>
              <a:t> steroid ( progesterone dan estrogen) oleh </a:t>
            </a:r>
            <a:r>
              <a:rPr lang="en-US" dirty="0" err="1">
                <a:sym typeface="Wingdings" pitchFamily="2" charset="2"/>
              </a:rPr>
              <a:t>struktur</a:t>
            </a:r>
            <a:r>
              <a:rPr lang="en-US" dirty="0">
                <a:sym typeface="Wingdings" pitchFamily="2" charset="2"/>
              </a:rPr>
              <a:t> ovarium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err="1">
                <a:sym typeface="Wingdings" pitchFamily="2" charset="2"/>
              </a:rPr>
              <a:t>Progesteron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tinggi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menghambar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sekresi</a:t>
            </a:r>
            <a:r>
              <a:rPr lang="en-US" dirty="0">
                <a:sym typeface="Wingdings" pitchFamily="2" charset="2"/>
              </a:rPr>
              <a:t> LH dan FSH  </a:t>
            </a:r>
            <a:r>
              <a:rPr lang="en-US" dirty="0" err="1">
                <a:sym typeface="Wingdings" pitchFamily="2" charset="2"/>
              </a:rPr>
              <a:t>mencegah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pematangan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folikel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baru</a:t>
            </a:r>
            <a:r>
              <a:rPr lang="en-US" dirty="0">
                <a:sym typeface="Wingdings" pitchFamily="2" charset="2"/>
              </a:rPr>
              <a:t> dan </a:t>
            </a:r>
            <a:r>
              <a:rPr lang="en-US" dirty="0" err="1">
                <a:sym typeface="Wingdings" pitchFamily="2" charset="2"/>
              </a:rPr>
              <a:t>ovulasi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selama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fase</a:t>
            </a:r>
            <a:r>
              <a:rPr lang="en-US" dirty="0">
                <a:sym typeface="Wingdings" pitchFamily="2" charset="2"/>
              </a:rPr>
              <a:t> luteal  </a:t>
            </a:r>
            <a:r>
              <a:rPr lang="en-US" dirty="0" err="1">
                <a:sym typeface="Wingdings" pitchFamily="2" charset="2"/>
              </a:rPr>
              <a:t>sistem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reproduksi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dipersiapkan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untuk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menunjang</a:t>
            </a:r>
            <a:r>
              <a:rPr lang="en-US" dirty="0">
                <a:sym typeface="Wingdings" pitchFamily="2" charset="2"/>
              </a:rPr>
              <a:t> ovum yang </a:t>
            </a:r>
            <a:r>
              <a:rPr lang="en-US" dirty="0" err="1">
                <a:sym typeface="Wingdings" pitchFamily="2" charset="2"/>
              </a:rPr>
              <a:t>baru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dibebaskan</a:t>
            </a:r>
            <a:r>
              <a:rPr lang="en-US" dirty="0">
                <a:sym typeface="Wingdings" pitchFamily="2" charset="2"/>
              </a:rPr>
              <a:t> (</a:t>
            </a:r>
            <a:r>
              <a:rPr lang="en-US" dirty="0" err="1">
                <a:sym typeface="Wingdings" pitchFamily="2" charset="2"/>
              </a:rPr>
              <a:t>seandainya</a:t>
            </a:r>
            <a:r>
              <a:rPr lang="en-US" dirty="0">
                <a:sym typeface="Wingdings" pitchFamily="2" charset="2"/>
              </a:rPr>
              <a:t> ovum </a:t>
            </a:r>
            <a:r>
              <a:rPr lang="en-US" dirty="0" err="1">
                <a:sym typeface="Wingdings" pitchFamily="2" charset="2"/>
              </a:rPr>
              <a:t>tersebut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dibuahi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err="1">
                <a:sym typeface="Wingdings" pitchFamily="2" charset="2"/>
              </a:rPr>
              <a:t>Korpus</a:t>
            </a:r>
            <a:r>
              <a:rPr lang="en-US" dirty="0">
                <a:sym typeface="Wingdings" pitchFamily="2" charset="2"/>
              </a:rPr>
              <a:t> luteum </a:t>
            </a:r>
            <a:r>
              <a:rPr lang="en-US" dirty="0" err="1">
                <a:sym typeface="Wingdings" pitchFamily="2" charset="2"/>
              </a:rPr>
              <a:t>berfungsi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kurang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lebih</a:t>
            </a:r>
            <a:r>
              <a:rPr lang="en-US" dirty="0">
                <a:sym typeface="Wingdings" pitchFamily="2" charset="2"/>
              </a:rPr>
              <a:t> 2 </a:t>
            </a:r>
            <a:r>
              <a:rPr lang="en-US" dirty="0" err="1">
                <a:sym typeface="Wingdings" pitchFamily="2" charset="2"/>
              </a:rPr>
              <a:t>minggu</a:t>
            </a:r>
            <a:r>
              <a:rPr lang="en-US" dirty="0">
                <a:sym typeface="Wingdings" pitchFamily="2" charset="2"/>
              </a:rPr>
              <a:t> dan </a:t>
            </a:r>
            <a:r>
              <a:rPr lang="en-US" dirty="0" err="1">
                <a:sym typeface="Wingdings" pitchFamily="2" charset="2"/>
              </a:rPr>
              <a:t>berdegenerasi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jika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tidak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terjadi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fertilisasi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kadar</a:t>
            </a:r>
            <a:r>
              <a:rPr lang="en-US" dirty="0">
                <a:sym typeface="Wingdings" pitchFamily="2" charset="2"/>
              </a:rPr>
              <a:t> progesterone dan estrogen plasma </a:t>
            </a:r>
            <a:r>
              <a:rPr lang="en-US" dirty="0" err="1">
                <a:sym typeface="Wingdings" pitchFamily="2" charset="2"/>
              </a:rPr>
              <a:t>turun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karena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tidak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diproduksi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sekresi</a:t>
            </a:r>
            <a:r>
              <a:rPr lang="en-US" dirty="0">
                <a:sym typeface="Wingdings" pitchFamily="2" charset="2"/>
              </a:rPr>
              <a:t> FSH dan LH </a:t>
            </a:r>
            <a:r>
              <a:rPr lang="en-US" dirty="0" err="1">
                <a:sym typeface="Wingdings" pitchFamily="2" charset="2"/>
              </a:rPr>
              <a:t>meningkat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3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1866AB-5E3F-3446-88A5-4D8A8F503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7234" y="-82584"/>
            <a:ext cx="4174435" cy="6957394"/>
          </a:xfrm>
        </p:spPr>
      </p:pic>
    </p:spTree>
    <p:extLst>
      <p:ext uri="{BB962C8B-B14F-4D97-AF65-F5344CB8AC3E}">
        <p14:creationId xmlns:p14="http://schemas.microsoft.com/office/powerpoint/2010/main" val="34377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B9B43-6ED8-1B4A-885B-F4CDB9DB1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Hormon-hormon</a:t>
            </a:r>
            <a:r>
              <a:rPr lang="en-US" dirty="0"/>
              <a:t> </a:t>
            </a:r>
            <a:r>
              <a:rPr lang="en-US" dirty="0" err="1"/>
              <a:t>gonadotropik</a:t>
            </a:r>
            <a:r>
              <a:rPr lang="en-US" dirty="0"/>
              <a:t> dan </a:t>
            </a:r>
            <a:r>
              <a:rPr lang="en-US" dirty="0" err="1"/>
              <a:t>pengaruh</a:t>
            </a:r>
            <a:r>
              <a:rPr lang="en-US" dirty="0"/>
              <a:t> pada ovarium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D2BF7-6A53-DD45-AC14-D8D86FCB8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en-ID" dirty="0" err="1"/>
              <a:t>Perubahan</a:t>
            </a:r>
            <a:r>
              <a:rPr lang="en-ID" dirty="0"/>
              <a:t> ovarium yang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siklus</a:t>
            </a:r>
            <a:r>
              <a:rPr lang="en-ID" dirty="0"/>
              <a:t> </a:t>
            </a:r>
            <a:r>
              <a:rPr lang="en-ID" dirty="0" err="1"/>
              <a:t>seks</a:t>
            </a:r>
            <a:r>
              <a:rPr lang="en-ID" dirty="0"/>
              <a:t> </a:t>
            </a:r>
            <a:r>
              <a:rPr lang="en-ID" dirty="0" err="1"/>
              <a:t>bergantung</a:t>
            </a:r>
            <a:r>
              <a:rPr lang="en-ID" dirty="0"/>
              <a:t> pada FSH dan LH, </a:t>
            </a:r>
            <a:r>
              <a:rPr lang="en-ID" dirty="0" err="1"/>
              <a:t>tanpa</a:t>
            </a:r>
            <a:r>
              <a:rPr lang="en-ID" dirty="0"/>
              <a:t> hormone-hormone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>
                <a:sym typeface="Wingdings" pitchFamily="2" charset="2"/>
              </a:rPr>
              <a:t> ovarium </a:t>
            </a:r>
            <a:r>
              <a:rPr lang="en-ID" dirty="0" err="1">
                <a:sym typeface="Wingdings" pitchFamily="2" charset="2"/>
              </a:rPr>
              <a:t>tidak</a:t>
            </a:r>
            <a:r>
              <a:rPr lang="en-ID" dirty="0">
                <a:sym typeface="Wingdings" pitchFamily="2" charset="2"/>
              </a:rPr>
              <a:t> </a:t>
            </a:r>
            <a:r>
              <a:rPr lang="en-ID" dirty="0" err="1">
                <a:sym typeface="Wingdings" pitchFamily="2" charset="2"/>
              </a:rPr>
              <a:t>aktif</a:t>
            </a:r>
            <a:endParaRPr lang="en-ID" dirty="0">
              <a:sym typeface="Wingdings" pitchFamily="2" charset="2"/>
            </a:endParaRPr>
          </a:p>
          <a:p>
            <a:r>
              <a:rPr lang="en-ID" dirty="0">
                <a:sym typeface="Wingdings" pitchFamily="2" charset="2"/>
              </a:rPr>
              <a:t>LH dan FSH  </a:t>
            </a:r>
            <a:r>
              <a:rPr lang="en-ID" dirty="0" err="1">
                <a:sym typeface="Wingdings" pitchFamily="2" charset="2"/>
              </a:rPr>
              <a:t>mempercepat</a:t>
            </a:r>
            <a:r>
              <a:rPr lang="en-ID" dirty="0">
                <a:sym typeface="Wingdings" pitchFamily="2" charset="2"/>
              </a:rPr>
              <a:t> </a:t>
            </a:r>
            <a:r>
              <a:rPr lang="en-ID" dirty="0" err="1">
                <a:sym typeface="Wingdings" pitchFamily="2" charset="2"/>
              </a:rPr>
              <a:t>proliferasi</a:t>
            </a:r>
            <a:r>
              <a:rPr lang="en-ID" dirty="0">
                <a:sym typeface="Wingdings" pitchFamily="2" charset="2"/>
              </a:rPr>
              <a:t> </a:t>
            </a:r>
            <a:r>
              <a:rPr lang="en-ID" dirty="0" err="1">
                <a:sym typeface="Wingdings" pitchFamily="2" charset="2"/>
              </a:rPr>
              <a:t>sel-sel</a:t>
            </a:r>
            <a:r>
              <a:rPr lang="en-ID" dirty="0">
                <a:sym typeface="Wingdings" pitchFamily="2" charset="2"/>
              </a:rPr>
              <a:t> granulosa  </a:t>
            </a:r>
            <a:r>
              <a:rPr lang="en-ID" dirty="0" err="1">
                <a:sym typeface="Wingdings" pitchFamily="2" charset="2"/>
              </a:rPr>
              <a:t>meningkatkan</a:t>
            </a:r>
            <a:r>
              <a:rPr lang="en-ID" dirty="0">
                <a:sym typeface="Wingdings" pitchFamily="2" charset="2"/>
              </a:rPr>
              <a:t> </a:t>
            </a:r>
            <a:r>
              <a:rPr lang="en-ID" dirty="0" err="1">
                <a:sym typeface="Wingdings" pitchFamily="2" charset="2"/>
              </a:rPr>
              <a:t>lapisan</a:t>
            </a:r>
            <a:r>
              <a:rPr lang="en-ID" dirty="0">
                <a:sym typeface="Wingdings" pitchFamily="2" charset="2"/>
              </a:rPr>
              <a:t> </a:t>
            </a:r>
            <a:r>
              <a:rPr lang="en-ID" dirty="0" err="1">
                <a:sym typeface="Wingdings" pitchFamily="2" charset="2"/>
              </a:rPr>
              <a:t>sel-sel</a:t>
            </a:r>
            <a:r>
              <a:rPr lang="en-ID" dirty="0">
                <a:sym typeface="Wingdings" pitchFamily="2" charset="2"/>
              </a:rPr>
              <a:t> </a:t>
            </a:r>
          </a:p>
          <a:p>
            <a:endParaRPr lang="en-ID" dirty="0">
              <a:sym typeface="Wingdings" pitchFamily="2" charset="2"/>
            </a:endParaRPr>
          </a:p>
          <a:p>
            <a:endParaRPr lang="en-ID" i="1" dirty="0"/>
          </a:p>
        </p:txBody>
      </p:sp>
    </p:spTree>
    <p:extLst>
      <p:ext uri="{BB962C8B-B14F-4D97-AF65-F5344CB8AC3E}">
        <p14:creationId xmlns:p14="http://schemas.microsoft.com/office/powerpoint/2010/main" val="18687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76370-ADDF-3E44-9E75-BFA6E361A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Hormon-hormon</a:t>
            </a:r>
            <a:r>
              <a:rPr lang="en-US" dirty="0"/>
              <a:t> Ovarium : Estrogen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334E2-9A44-904E-AB9D-1AAF409DA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56263" cy="46672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3 </a:t>
            </a:r>
            <a:r>
              <a:rPr lang="en-US" dirty="0" err="1"/>
              <a:t>jenis</a:t>
            </a:r>
            <a:r>
              <a:rPr lang="en-US" dirty="0"/>
              <a:t> : </a:t>
            </a:r>
            <a:r>
              <a:rPr lang="en-ID" dirty="0">
                <a:sym typeface="Symbol" pitchFamily="2" charset="2"/>
              </a:rPr>
              <a:t>-</a:t>
            </a:r>
            <a:r>
              <a:rPr lang="en-US" dirty="0"/>
              <a:t>Estradiol, </a:t>
            </a:r>
            <a:r>
              <a:rPr lang="en-US" dirty="0" err="1"/>
              <a:t>estron</a:t>
            </a:r>
            <a:r>
              <a:rPr lang="en-US" dirty="0"/>
              <a:t> dan estriol</a:t>
            </a:r>
          </a:p>
          <a:p>
            <a:pPr>
              <a:lnSpc>
                <a:spcPct val="120000"/>
              </a:lnSpc>
            </a:pPr>
            <a:r>
              <a:rPr lang="en-US" dirty="0"/>
              <a:t>Estrogen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disekresi</a:t>
            </a:r>
            <a:r>
              <a:rPr lang="en-US" dirty="0"/>
              <a:t> ovarium : </a:t>
            </a:r>
            <a:r>
              <a:rPr lang="en-ID" dirty="0">
                <a:sym typeface="Symbol" pitchFamily="2" charset="2"/>
              </a:rPr>
              <a:t>-</a:t>
            </a:r>
            <a:r>
              <a:rPr lang="en-US" dirty="0"/>
              <a:t>Estradiol</a:t>
            </a:r>
          </a:p>
          <a:p>
            <a:pPr>
              <a:lnSpc>
                <a:spcPct val="120000"/>
              </a:lnSpc>
            </a:pPr>
            <a:r>
              <a:rPr lang="en-US" dirty="0"/>
              <a:t>Sebagian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estron</a:t>
            </a:r>
            <a:r>
              <a:rPr lang="en-US" dirty="0"/>
              <a:t> </a:t>
            </a:r>
            <a:r>
              <a:rPr lang="en-US" dirty="0" err="1"/>
              <a:t>dibentuk</a:t>
            </a:r>
            <a:r>
              <a:rPr lang="en-US" dirty="0"/>
              <a:t> di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perifer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androgen yang </a:t>
            </a:r>
            <a:r>
              <a:rPr lang="en-US" dirty="0" err="1"/>
              <a:t>disekresi</a:t>
            </a:r>
            <a:r>
              <a:rPr lang="en-US" dirty="0"/>
              <a:t> oleh </a:t>
            </a:r>
            <a:r>
              <a:rPr lang="en-US" dirty="0" err="1"/>
              <a:t>korteks</a:t>
            </a:r>
            <a:r>
              <a:rPr lang="en-US" dirty="0"/>
              <a:t> adrenal dan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teka</a:t>
            </a:r>
            <a:r>
              <a:rPr lang="en-US" dirty="0"/>
              <a:t> ovarium</a:t>
            </a:r>
          </a:p>
          <a:p>
            <a:pPr>
              <a:lnSpc>
                <a:spcPct val="120000"/>
              </a:lnSpc>
            </a:pPr>
            <a:r>
              <a:rPr lang="en-US" dirty="0"/>
              <a:t>Estriol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produk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oksidasi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berasal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dari</a:t>
            </a:r>
            <a:r>
              <a:rPr lang="en-US" dirty="0">
                <a:sym typeface="Wingdings" pitchFamily="2" charset="2"/>
              </a:rPr>
              <a:t> estradiol/</a:t>
            </a:r>
            <a:r>
              <a:rPr lang="en-US" dirty="0" err="1">
                <a:sym typeface="Wingdings" pitchFamily="2" charset="2"/>
              </a:rPr>
              <a:t>estron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pengubahan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utama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terjadi</a:t>
            </a:r>
            <a:r>
              <a:rPr lang="en-US" dirty="0">
                <a:sym typeface="Wingdings" pitchFamily="2" charset="2"/>
              </a:rPr>
              <a:t> di </a:t>
            </a:r>
            <a:r>
              <a:rPr lang="en-US" dirty="0" err="1">
                <a:sym typeface="Wingdings" pitchFamily="2" charset="2"/>
              </a:rPr>
              <a:t>hati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366837-BF5B-384D-9E8D-D6AE6894D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463" y="1551145"/>
            <a:ext cx="6797537" cy="490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88E61-128E-8E43-AC88-0DB05438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Estrogen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44220-9BD4-B244-B360-FD7EC47C3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Fungsi</a:t>
            </a:r>
            <a:r>
              <a:rPr lang="en-US" dirty="0"/>
              <a:t> primer :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proliferasi</a:t>
            </a:r>
            <a:r>
              <a:rPr lang="en-US" dirty="0"/>
              <a:t> dan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yang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seks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 </a:t>
            </a:r>
            <a:r>
              <a:rPr lang="en-US" dirty="0" err="1"/>
              <a:t>perempuan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Pada Uterus dan organ genitalia </a:t>
            </a:r>
            <a:r>
              <a:rPr lang="en-US" dirty="0" err="1"/>
              <a:t>eksterna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: </a:t>
            </a:r>
          </a:p>
          <a:p>
            <a:r>
              <a:rPr lang="en-US" dirty="0" err="1">
                <a:sym typeface="Wingdings" pitchFamily="2" charset="2"/>
              </a:rPr>
              <a:t>Mengubah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epitel</a:t>
            </a:r>
            <a:r>
              <a:rPr lang="en-US" dirty="0">
                <a:sym typeface="Wingdings" pitchFamily="2" charset="2"/>
              </a:rPr>
              <a:t> vagina </a:t>
            </a:r>
            <a:r>
              <a:rPr lang="en-US" dirty="0" err="1">
                <a:sym typeface="Wingdings" pitchFamily="2" charset="2"/>
              </a:rPr>
              <a:t>dari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kuboid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bertingkat</a:t>
            </a:r>
            <a:r>
              <a:rPr lang="en-US" dirty="0">
                <a:sym typeface="Wingdings" pitchFamily="2" charset="2"/>
              </a:rPr>
              <a:t>  : </a:t>
            </a:r>
            <a:r>
              <a:rPr lang="en-US" dirty="0" err="1">
                <a:sym typeface="Wingdings" pitchFamily="2" charset="2"/>
              </a:rPr>
              <a:t>lebih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tahan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terhadap</a:t>
            </a:r>
            <a:r>
              <a:rPr lang="en-US" dirty="0">
                <a:sym typeface="Wingdings" pitchFamily="2" charset="2"/>
              </a:rPr>
              <a:t> trauma dan </a:t>
            </a:r>
            <a:r>
              <a:rPr lang="en-US" dirty="0" err="1">
                <a:sym typeface="Wingdings" pitchFamily="2" charset="2"/>
              </a:rPr>
              <a:t>infeksi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proliferasi</a:t>
            </a:r>
            <a:r>
              <a:rPr lang="en-US" dirty="0"/>
              <a:t> stroma endometrium dan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kelenjar</a:t>
            </a:r>
            <a:r>
              <a:rPr lang="en-US" dirty="0"/>
              <a:t> endometrium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membantu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memberi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nutrisi</a:t>
            </a:r>
            <a:r>
              <a:rPr lang="en-US" dirty="0">
                <a:sym typeface="Wingdings" pitchFamily="2" charset="2"/>
              </a:rPr>
              <a:t> pada ovum yang </a:t>
            </a:r>
            <a:r>
              <a:rPr lang="en-US" dirty="0" err="1">
                <a:sym typeface="Wingdings" pitchFamily="2" charset="2"/>
              </a:rPr>
              <a:t>berimplantasi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88E61-128E-8E43-AC88-0DB05438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Estrogen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44220-9BD4-B244-B360-FD7EC47C3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Pada Tuba </a:t>
            </a:r>
            <a:r>
              <a:rPr lang="en-US" dirty="0" err="1"/>
              <a:t>Fallopi</a:t>
            </a:r>
            <a:r>
              <a:rPr lang="en-US" dirty="0"/>
              <a:t> : </a:t>
            </a:r>
            <a:r>
              <a:rPr lang="en-US" dirty="0" err="1"/>
              <a:t>Berpengaruh</a:t>
            </a:r>
            <a:r>
              <a:rPr lang="en-US" dirty="0"/>
              <a:t> pada </a:t>
            </a:r>
            <a:r>
              <a:rPr lang="en-US" dirty="0" err="1"/>
              <a:t>mukosa</a:t>
            </a:r>
            <a:r>
              <a:rPr lang="en-US" dirty="0"/>
              <a:t> yang </a:t>
            </a:r>
            <a:r>
              <a:rPr lang="en-US" dirty="0" err="1"/>
              <a:t>melapisi</a:t>
            </a:r>
            <a:r>
              <a:rPr lang="en-US" dirty="0"/>
              <a:t> tuba </a:t>
            </a:r>
            <a:r>
              <a:rPr lang="en-US" dirty="0" err="1"/>
              <a:t>fallopi</a:t>
            </a:r>
            <a:endParaRPr lang="en-US" dirty="0"/>
          </a:p>
          <a:p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kelenjar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berproliferasi</a:t>
            </a:r>
            <a:endParaRPr lang="en-US" dirty="0"/>
          </a:p>
          <a:p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epitel</a:t>
            </a:r>
            <a:r>
              <a:rPr lang="en-US" dirty="0"/>
              <a:t> </a:t>
            </a:r>
            <a:r>
              <a:rPr lang="en-US" dirty="0" err="1"/>
              <a:t>bersilia</a:t>
            </a:r>
            <a:r>
              <a:rPr lang="en-US" dirty="0"/>
              <a:t> yang </a:t>
            </a:r>
            <a:r>
              <a:rPr lang="en-US" dirty="0" err="1"/>
              <a:t>melapisi</a:t>
            </a:r>
            <a:r>
              <a:rPr lang="en-US" dirty="0"/>
              <a:t> tuba </a:t>
            </a:r>
            <a:r>
              <a:rPr lang="en-US" dirty="0" err="1"/>
              <a:t>fallopi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silia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membantu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mendorong</a:t>
            </a:r>
            <a:r>
              <a:rPr lang="en-US" dirty="0">
                <a:sym typeface="Wingdings" pitchFamily="2" charset="2"/>
              </a:rPr>
              <a:t> ovum yang </a:t>
            </a:r>
            <a:r>
              <a:rPr lang="en-US" dirty="0" err="1">
                <a:sym typeface="Wingdings" pitchFamily="2" charset="2"/>
              </a:rPr>
              <a:t>telah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dibuahi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arah</a:t>
            </a:r>
            <a:r>
              <a:rPr lang="en-US" dirty="0">
                <a:sym typeface="Wingdings" pitchFamily="2" charset="2"/>
              </a:rPr>
              <a:t> uterus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88E61-128E-8E43-AC88-0DB05438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Estrogen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44220-9BD4-B244-B360-FD7EC47C3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Pada </a:t>
            </a:r>
            <a:r>
              <a:rPr lang="en-US" dirty="0" err="1"/>
              <a:t>Payudara</a:t>
            </a:r>
            <a:r>
              <a:rPr lang="en-US" dirty="0"/>
              <a:t> :</a:t>
            </a:r>
          </a:p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stroma </a:t>
            </a:r>
            <a:r>
              <a:rPr lang="en-US" dirty="0" err="1"/>
              <a:t>payudara</a:t>
            </a:r>
            <a:endParaRPr lang="en-US" dirty="0"/>
          </a:p>
          <a:p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ductus yang </a:t>
            </a:r>
            <a:r>
              <a:rPr lang="en-US" dirty="0" err="1"/>
              <a:t>luas</a:t>
            </a:r>
            <a:endParaRPr lang="en-US" dirty="0"/>
          </a:p>
          <a:p>
            <a:r>
              <a:rPr lang="en-US" dirty="0"/>
              <a:t>Deposit lemak di </a:t>
            </a:r>
            <a:r>
              <a:rPr lang="en-US" dirty="0" err="1"/>
              <a:t>payudara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Kesimpulan : </a:t>
            </a:r>
            <a:r>
              <a:rPr lang="en-US" dirty="0" err="1"/>
              <a:t>Memulai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payudara</a:t>
            </a:r>
            <a:r>
              <a:rPr lang="en-US" dirty="0"/>
              <a:t> dan </a:t>
            </a:r>
            <a:r>
              <a:rPr lang="en-US" dirty="0" err="1"/>
              <a:t>berperan</a:t>
            </a:r>
            <a:r>
              <a:rPr lang="en-US" dirty="0"/>
              <a:t> pada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dan </a:t>
            </a:r>
            <a:r>
              <a:rPr lang="en-US" dirty="0" err="1"/>
              <a:t>penampilan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payudara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TIDAK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organ yang </a:t>
            </a:r>
            <a:r>
              <a:rPr lang="en-US" dirty="0" err="1"/>
              <a:t>memproduksi</a:t>
            </a:r>
            <a:r>
              <a:rPr lang="en-US" dirty="0"/>
              <a:t> susu</a:t>
            </a:r>
          </a:p>
        </p:txBody>
      </p:sp>
    </p:spTree>
    <p:extLst>
      <p:ext uri="{BB962C8B-B14F-4D97-AF65-F5344CB8AC3E}">
        <p14:creationId xmlns:p14="http://schemas.microsoft.com/office/powerpoint/2010/main" val="13999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88E61-128E-8E43-AC88-0DB05438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Estrogen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44220-9BD4-B244-B360-FD7EC47C3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Pada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: </a:t>
            </a:r>
          </a:p>
          <a:p>
            <a:r>
              <a:rPr lang="en-US" dirty="0" err="1"/>
              <a:t>Menghambat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osteoklastik</a:t>
            </a:r>
            <a:r>
              <a:rPr lang="en-US" dirty="0"/>
              <a:t> di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merangsang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perumbuhan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tulang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saat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pubertas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pertumbuhan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tinggi</a:t>
            </a:r>
            <a:r>
              <a:rPr lang="en-US" dirty="0">
                <a:sym typeface="Wingdings" pitchFamily="2" charset="2"/>
              </a:rPr>
              <a:t> badan </a:t>
            </a:r>
            <a:r>
              <a:rPr lang="en-US" dirty="0" err="1">
                <a:sym typeface="Wingdings" pitchFamily="2" charset="2"/>
              </a:rPr>
              <a:t>cepat</a:t>
            </a:r>
            <a:endParaRPr lang="en-US" dirty="0">
              <a:sym typeface="Wingdings" pitchFamily="2" charset="2"/>
            </a:endParaRPr>
          </a:p>
          <a:p>
            <a:r>
              <a:rPr lang="en-US" dirty="0" err="1">
                <a:sym typeface="Wingdings" pitchFamily="2" charset="2"/>
              </a:rPr>
              <a:t>Penggabungan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epifisis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batang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tulang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panjang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err="1">
                <a:sym typeface="Wingdings" pitchFamily="2" charset="2"/>
              </a:rPr>
              <a:t>Metabolisme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tubuh</a:t>
            </a:r>
            <a:r>
              <a:rPr lang="en-US" dirty="0">
                <a:sym typeface="Wingdings" pitchFamily="2" charset="2"/>
              </a:rPr>
              <a:t> dan </a:t>
            </a:r>
            <a:r>
              <a:rPr lang="en-US" dirty="0" err="1">
                <a:sym typeface="Wingdings" pitchFamily="2" charset="2"/>
              </a:rPr>
              <a:t>penyimpanan</a:t>
            </a:r>
            <a:r>
              <a:rPr lang="en-US" dirty="0">
                <a:sym typeface="Wingdings" pitchFamily="2" charset="2"/>
              </a:rPr>
              <a:t> lemak : </a:t>
            </a:r>
          </a:p>
          <a:p>
            <a:r>
              <a:rPr lang="en-US" dirty="0" err="1">
                <a:sym typeface="Wingdings" pitchFamily="2" charset="2"/>
              </a:rPr>
              <a:t>Meningkatkan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laju</a:t>
            </a:r>
            <a:r>
              <a:rPr lang="en-US" dirty="0">
                <a:sym typeface="Wingdings" pitchFamily="2" charset="2"/>
              </a:rPr>
              <a:t> metabolism</a:t>
            </a:r>
          </a:p>
          <a:p>
            <a:r>
              <a:rPr lang="en-US" dirty="0" err="1">
                <a:sym typeface="Wingdings" pitchFamily="2" charset="2"/>
              </a:rPr>
              <a:t>Meningkatkan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jumlah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simpanan</a:t>
            </a:r>
            <a:r>
              <a:rPr lang="en-US" dirty="0">
                <a:sym typeface="Wingdings" pitchFamily="2" charset="2"/>
              </a:rPr>
              <a:t> lemak </a:t>
            </a:r>
            <a:r>
              <a:rPr lang="en-US" dirty="0" err="1">
                <a:sym typeface="Wingdings" pitchFamily="2" charset="2"/>
              </a:rPr>
              <a:t>dalam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jaringan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subkutan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payudara</a:t>
            </a:r>
            <a:r>
              <a:rPr lang="en-US" dirty="0">
                <a:sym typeface="Wingdings" pitchFamily="2" charset="2"/>
              </a:rPr>
              <a:t> dan pada </a:t>
            </a:r>
            <a:r>
              <a:rPr lang="en-US" dirty="0" err="1">
                <a:sym typeface="Wingdings" pitchFamily="2" charset="2"/>
              </a:rPr>
              <a:t>bokong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serta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paha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73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56829-9155-DC4D-954B-B2181526A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Hormon-hormon</a:t>
            </a:r>
            <a:r>
              <a:rPr lang="en-US" dirty="0"/>
              <a:t> Ovarium : Progestin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02969-1F4C-C04C-9E1A-6B121E479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Yang paling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progestin </a:t>
            </a:r>
            <a:r>
              <a:rPr lang="en-US" dirty="0" err="1"/>
              <a:t>adalaha</a:t>
            </a:r>
            <a:r>
              <a:rPr lang="en-US" dirty="0"/>
              <a:t> progesterone</a:t>
            </a:r>
          </a:p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progestin lain </a:t>
            </a:r>
            <a:r>
              <a:rPr lang="en-US" dirty="0" err="1"/>
              <a:t>yaitu</a:t>
            </a:r>
            <a:r>
              <a:rPr lang="en-US" dirty="0"/>
              <a:t> 17-a-hidroksiprogesteron </a:t>
            </a:r>
            <a:r>
              <a:rPr lang="en-US" dirty="0" err="1"/>
              <a:t>disekresi</a:t>
            </a:r>
            <a:r>
              <a:rPr lang="en-US" dirty="0"/>
              <a:t> Bersama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progesteron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efek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sama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err="1">
                <a:sym typeface="Wingdings" pitchFamily="2" charset="2"/>
              </a:rPr>
              <a:t>Fungsi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umum</a:t>
            </a:r>
            <a:r>
              <a:rPr lang="en-US" dirty="0">
                <a:sym typeface="Wingdings" pitchFamily="2" charset="2"/>
              </a:rPr>
              <a:t> : </a:t>
            </a:r>
            <a:r>
              <a:rPr lang="en-US" dirty="0" err="1">
                <a:sym typeface="Wingdings" pitchFamily="2" charset="2"/>
              </a:rPr>
              <a:t>Mempersiapkan</a:t>
            </a:r>
            <a:r>
              <a:rPr lang="en-US" dirty="0">
                <a:sym typeface="Wingdings" pitchFamily="2" charset="2"/>
              </a:rPr>
              <a:t> uterus pada </a:t>
            </a:r>
            <a:r>
              <a:rPr lang="en-US" dirty="0" err="1">
                <a:sym typeface="Wingdings" pitchFamily="2" charset="2"/>
              </a:rPr>
              <a:t>kehamilan</a:t>
            </a:r>
            <a:r>
              <a:rPr lang="en-US" dirty="0">
                <a:sym typeface="Wingdings" pitchFamily="2" charset="2"/>
              </a:rPr>
              <a:t> dan </a:t>
            </a:r>
            <a:r>
              <a:rPr lang="en-US" dirty="0" err="1">
                <a:sym typeface="Wingdings" pitchFamily="2" charset="2"/>
              </a:rPr>
              <a:t>payudara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untuk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laktasi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4B984-2E91-8841-B9BE-2D3E85F4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Progesteron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75A03-C8B5-6345-B2E3-F40BF94A6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Fungsi</a:t>
            </a:r>
            <a:r>
              <a:rPr lang="en-US" dirty="0"/>
              <a:t> progesterone paling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: </a:t>
            </a:r>
            <a:r>
              <a:rPr lang="en-US" dirty="0" err="1">
                <a:sym typeface="Wingdings" pitchFamily="2" charset="2"/>
              </a:rPr>
              <a:t>meningkatkan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perubahan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sekretorik</a:t>
            </a:r>
            <a:r>
              <a:rPr lang="en-US" dirty="0">
                <a:sym typeface="Wingdings" pitchFamily="2" charset="2"/>
              </a:rPr>
              <a:t> pada endometrium uterus </a:t>
            </a:r>
            <a:r>
              <a:rPr lang="en-US" dirty="0" err="1">
                <a:sym typeface="Wingdings" pitchFamily="2" charset="2"/>
              </a:rPr>
              <a:t>selama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paruh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terakhir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siklus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seks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bulanan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menyiapkan</a:t>
            </a:r>
            <a:r>
              <a:rPr lang="en-US" dirty="0">
                <a:sym typeface="Wingdings" pitchFamily="2" charset="2"/>
              </a:rPr>
              <a:t> uterus </a:t>
            </a:r>
            <a:r>
              <a:rPr lang="en-US" dirty="0" err="1">
                <a:sym typeface="Wingdings" pitchFamily="2" charset="2"/>
              </a:rPr>
              <a:t>untuk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menerima</a:t>
            </a:r>
            <a:r>
              <a:rPr lang="en-US" dirty="0">
                <a:sym typeface="Wingdings" pitchFamily="2" charset="2"/>
              </a:rPr>
              <a:t> ovum yang </a:t>
            </a:r>
            <a:r>
              <a:rPr lang="en-US" dirty="0" err="1">
                <a:sym typeface="Wingdings" pitchFamily="2" charset="2"/>
              </a:rPr>
              <a:t>sudah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dibuahin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r>
              <a:rPr lang="en-US" dirty="0" err="1">
                <a:sym typeface="Wingdings" pitchFamily="2" charset="2"/>
              </a:rPr>
              <a:t>Menurunkan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frekuensi</a:t>
            </a:r>
            <a:r>
              <a:rPr lang="en-US" dirty="0">
                <a:sym typeface="Wingdings" pitchFamily="2" charset="2"/>
              </a:rPr>
              <a:t> dan </a:t>
            </a:r>
            <a:r>
              <a:rPr lang="en-US" dirty="0" err="1">
                <a:sym typeface="Wingdings" pitchFamily="2" charset="2"/>
              </a:rPr>
              <a:t>intensitasi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kontraksi</a:t>
            </a:r>
            <a:r>
              <a:rPr lang="en-US" dirty="0">
                <a:sym typeface="Wingdings" pitchFamily="2" charset="2"/>
              </a:rPr>
              <a:t> uterus  </a:t>
            </a:r>
            <a:r>
              <a:rPr lang="en-US" dirty="0" err="1">
                <a:sym typeface="Wingdings" pitchFamily="2" charset="2"/>
              </a:rPr>
              <a:t>mencegah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terlepasnya</a:t>
            </a:r>
            <a:r>
              <a:rPr lang="en-US" dirty="0">
                <a:sym typeface="Wingdings" pitchFamily="2" charset="2"/>
              </a:rPr>
              <a:t> ovum yang </a:t>
            </a:r>
            <a:r>
              <a:rPr lang="en-US" dirty="0" err="1">
                <a:sym typeface="Wingdings" pitchFamily="2" charset="2"/>
              </a:rPr>
              <a:t>sudah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berimplantasi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1ADF9-A37A-E545-A4A0-17B816DC2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050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Sistem</a:t>
            </a:r>
            <a:r>
              <a:rPr lang="en-US" dirty="0"/>
              <a:t> hormone </a:t>
            </a:r>
            <a:r>
              <a:rPr lang="en-US" dirty="0" err="1"/>
              <a:t>perempuan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3 </a:t>
            </a:r>
            <a:r>
              <a:rPr lang="en-US" dirty="0" err="1"/>
              <a:t>hierarki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/>
              <a:t>GnRH (</a:t>
            </a:r>
            <a:r>
              <a:rPr lang="en-US" dirty="0" err="1"/>
              <a:t>disekresi</a:t>
            </a:r>
            <a:r>
              <a:rPr lang="en-US" dirty="0"/>
              <a:t> </a:t>
            </a:r>
            <a:r>
              <a:rPr lang="en-US" dirty="0" err="1"/>
              <a:t>hipotalamus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/>
              <a:t>FSH dan LH (</a:t>
            </a:r>
            <a:r>
              <a:rPr lang="en-US" dirty="0" err="1"/>
              <a:t>disekresi</a:t>
            </a:r>
            <a:r>
              <a:rPr lang="en-US" dirty="0"/>
              <a:t> </a:t>
            </a:r>
            <a:r>
              <a:rPr lang="en-US" dirty="0" err="1"/>
              <a:t>hipofisis</a:t>
            </a:r>
            <a:r>
              <a:rPr lang="en-US" dirty="0"/>
              <a:t> anterior)</a:t>
            </a:r>
          </a:p>
          <a:p>
            <a:pPr marL="514350" indent="-514350">
              <a:buAutoNum type="arabicPeriod"/>
            </a:pPr>
            <a:r>
              <a:rPr lang="en-US" dirty="0"/>
              <a:t>Estrogen dan progesterone (</a:t>
            </a:r>
            <a:r>
              <a:rPr lang="en-US" dirty="0" err="1"/>
              <a:t>disekresi</a:t>
            </a:r>
            <a:r>
              <a:rPr lang="en-US" dirty="0"/>
              <a:t> ovarium)</a:t>
            </a:r>
          </a:p>
        </p:txBody>
      </p:sp>
    </p:spTree>
    <p:extLst>
      <p:ext uri="{BB962C8B-B14F-4D97-AF65-F5344CB8AC3E}">
        <p14:creationId xmlns:p14="http://schemas.microsoft.com/office/powerpoint/2010/main" val="954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4DBA8-E50F-B244-B1E3-79BC6C0A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Progesteron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42E0-95D8-5445-925F-B9E6E7333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Pada Tuba </a:t>
            </a:r>
            <a:r>
              <a:rPr lang="en-US" dirty="0" err="1"/>
              <a:t>Fallopi</a:t>
            </a:r>
            <a:r>
              <a:rPr lang="en-US" dirty="0"/>
              <a:t> 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sekresi</a:t>
            </a:r>
            <a:r>
              <a:rPr lang="en-US" dirty="0"/>
              <a:t> pada </a:t>
            </a:r>
            <a:r>
              <a:rPr lang="en-US" dirty="0" err="1"/>
              <a:t>mukosa</a:t>
            </a:r>
            <a:r>
              <a:rPr lang="en-US" dirty="0"/>
              <a:t> yang </a:t>
            </a:r>
            <a:r>
              <a:rPr lang="en-US" dirty="0" err="1"/>
              <a:t>melapisi</a:t>
            </a:r>
            <a:r>
              <a:rPr lang="en-US" dirty="0"/>
              <a:t> tuba </a:t>
            </a:r>
            <a:r>
              <a:rPr lang="en-US" dirty="0" err="1"/>
              <a:t>fallopi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untuk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nutrisi</a:t>
            </a:r>
            <a:r>
              <a:rPr lang="en-US" dirty="0">
                <a:sym typeface="Wingdings" pitchFamily="2" charset="2"/>
              </a:rPr>
              <a:t> ovum yang </a:t>
            </a:r>
            <a:r>
              <a:rPr lang="en-US" dirty="0" err="1">
                <a:sym typeface="Wingdings" pitchFamily="2" charset="2"/>
              </a:rPr>
              <a:t>telah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dibuahi</a:t>
            </a:r>
            <a:r>
              <a:rPr lang="en-US" dirty="0">
                <a:sym typeface="Wingdings" pitchFamily="2" charset="2"/>
              </a:rPr>
              <a:t>, dan </a:t>
            </a:r>
            <a:r>
              <a:rPr lang="en-US" dirty="0" err="1">
                <a:sym typeface="Wingdings" pitchFamily="2" charset="2"/>
              </a:rPr>
              <a:t>sedang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membelah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saat</a:t>
            </a:r>
            <a:r>
              <a:rPr lang="en-US" dirty="0">
                <a:sym typeface="Wingdings" pitchFamily="2" charset="2"/>
              </a:rPr>
              <a:t> ovum </a:t>
            </a:r>
            <a:r>
              <a:rPr lang="en-US" dirty="0" err="1">
                <a:sym typeface="Wingdings" pitchFamily="2" charset="2"/>
              </a:rPr>
              <a:t>bergerak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dalam</a:t>
            </a:r>
            <a:r>
              <a:rPr lang="en-US" dirty="0">
                <a:sym typeface="Wingdings" pitchFamily="2" charset="2"/>
              </a:rPr>
              <a:t> tuba </a:t>
            </a:r>
            <a:r>
              <a:rPr lang="en-US" dirty="0" err="1">
                <a:sym typeface="Wingdings" pitchFamily="2" charset="2"/>
              </a:rPr>
              <a:t>fallopi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sebelum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berimplantasi</a:t>
            </a:r>
            <a:endParaRPr lang="en-US" dirty="0">
              <a:sym typeface="Wingdings" pitchFamily="2" charset="2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ym typeface="Wingdings" pitchFamily="2" charset="2"/>
              </a:rPr>
              <a:t>Pada </a:t>
            </a:r>
            <a:r>
              <a:rPr lang="en-US" dirty="0" err="1">
                <a:sym typeface="Wingdings" pitchFamily="2" charset="2"/>
              </a:rPr>
              <a:t>Perkembangan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Payudara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110000"/>
              </a:lnSpc>
            </a:pP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lobulus</a:t>
            </a:r>
            <a:r>
              <a:rPr lang="en-US" dirty="0"/>
              <a:t> dan alveoli </a:t>
            </a:r>
            <a:r>
              <a:rPr lang="en-US" dirty="0" err="1"/>
              <a:t>payudara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sel-sel</a:t>
            </a:r>
            <a:r>
              <a:rPr lang="en-US" dirty="0">
                <a:sym typeface="Wingdings" pitchFamily="2" charset="2"/>
              </a:rPr>
              <a:t> alveolar </a:t>
            </a:r>
            <a:r>
              <a:rPr lang="en-US" dirty="0" err="1">
                <a:sym typeface="Wingdings" pitchFamily="2" charset="2"/>
              </a:rPr>
              <a:t>berproliferasi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membesar</a:t>
            </a:r>
            <a:r>
              <a:rPr lang="en-US" dirty="0">
                <a:sym typeface="Wingdings" pitchFamily="2" charset="2"/>
              </a:rPr>
              <a:t> dan </a:t>
            </a:r>
            <a:r>
              <a:rPr lang="en-US" dirty="0" err="1">
                <a:sym typeface="Wingdings" pitchFamily="2" charset="2"/>
              </a:rPr>
              <a:t>menjadi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bersifat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sekretorik</a:t>
            </a:r>
            <a:r>
              <a:rPr lang="en-US" dirty="0">
                <a:sym typeface="Wingdings" pitchFamily="2" charset="2"/>
              </a:rPr>
              <a:t> ( </a:t>
            </a:r>
            <a:r>
              <a:rPr lang="en-US" dirty="0" err="1">
                <a:sym typeface="Wingdings" pitchFamily="2" charset="2"/>
              </a:rPr>
              <a:t>tetapi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bukan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menyebabkan</a:t>
            </a:r>
            <a:r>
              <a:rPr lang="en-US" dirty="0">
                <a:sym typeface="Wingdings" pitchFamily="2" charset="2"/>
              </a:rPr>
              <a:t> alveoli </a:t>
            </a:r>
            <a:r>
              <a:rPr lang="en-US" dirty="0" err="1">
                <a:sym typeface="Wingdings" pitchFamily="2" charset="2"/>
              </a:rPr>
              <a:t>sekresi</a:t>
            </a:r>
            <a:r>
              <a:rPr lang="en-US" dirty="0">
                <a:sym typeface="Wingdings" pitchFamily="2" charset="2"/>
              </a:rPr>
              <a:t> air susu)</a:t>
            </a:r>
          </a:p>
          <a:p>
            <a:pPr>
              <a:lnSpc>
                <a:spcPct val="110000"/>
              </a:lnSpc>
            </a:pPr>
            <a:r>
              <a:rPr lang="en-US" dirty="0" err="1">
                <a:sym typeface="Wingdings" pitchFamily="2" charset="2"/>
              </a:rPr>
              <a:t>Menyebabkan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payudara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membengkak</a:t>
            </a:r>
            <a:r>
              <a:rPr lang="en-US" dirty="0">
                <a:sym typeface="Wingdings" pitchFamily="2" charset="2"/>
              </a:rPr>
              <a:t> ( </a:t>
            </a:r>
            <a:r>
              <a:rPr lang="en-US" dirty="0" err="1">
                <a:sym typeface="Wingdings" pitchFamily="2" charset="2"/>
              </a:rPr>
              <a:t>karena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perkembangan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sekretorik</a:t>
            </a:r>
            <a:r>
              <a:rPr lang="en-US" dirty="0">
                <a:sym typeface="Wingdings" pitchFamily="2" charset="2"/>
              </a:rPr>
              <a:t> di </a:t>
            </a:r>
            <a:r>
              <a:rPr lang="en-US" dirty="0" err="1">
                <a:sym typeface="Wingdings" pitchFamily="2" charset="2"/>
              </a:rPr>
              <a:t>lobulus</a:t>
            </a:r>
            <a:r>
              <a:rPr lang="en-US" dirty="0">
                <a:sym typeface="Wingdings" pitchFamily="2" charset="2"/>
              </a:rPr>
              <a:t> dan alveoli </a:t>
            </a:r>
            <a:r>
              <a:rPr lang="en-US" dirty="0" err="1">
                <a:sym typeface="Wingdings" pitchFamily="2" charset="2"/>
              </a:rPr>
              <a:t>serta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karena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peningkatan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cairan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dalam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jaringan</a:t>
            </a:r>
            <a:r>
              <a:rPr lang="en-US" dirty="0"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82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B9F3C6-791D-5744-8B29-5BBAE4E7E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052"/>
          <a:stretch/>
        </p:blipFill>
        <p:spPr>
          <a:xfrm>
            <a:off x="459890" y="-111510"/>
            <a:ext cx="5126659" cy="593475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3B7A69-4770-3041-AD29-3C32CB2F9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96" y="5826510"/>
            <a:ext cx="4937300" cy="10333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0DE2F6-167D-0E48-A095-B3DD219B9542}"/>
              </a:ext>
            </a:extLst>
          </p:cNvPr>
          <p:cNvSpPr txBox="1"/>
          <p:nvPr/>
        </p:nvSpPr>
        <p:spPr>
          <a:xfrm>
            <a:off x="6196149" y="267630"/>
            <a:ext cx="533131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Ovarium </a:t>
            </a:r>
            <a:r>
              <a:rPr lang="en-US" sz="2400" dirty="0" err="1"/>
              <a:t>memiliki</a:t>
            </a:r>
            <a:r>
              <a:rPr lang="en-US" sz="2400" dirty="0"/>
              <a:t> 2 unit </a:t>
            </a:r>
            <a:r>
              <a:rPr lang="en-US" sz="2400" dirty="0" err="1"/>
              <a:t>endokrin</a:t>
            </a:r>
            <a:r>
              <a:rPr lang="en-US" sz="2400" dirty="0"/>
              <a:t> </a:t>
            </a:r>
            <a:r>
              <a:rPr lang="en-US" sz="2400" dirty="0" err="1"/>
              <a:t>berkaitan</a:t>
            </a:r>
            <a:endParaRPr lang="en-US" sz="2400" dirty="0"/>
          </a:p>
          <a:p>
            <a:pPr marL="342900" indent="-342900">
              <a:buAutoNum type="arabicParenBoth"/>
            </a:pPr>
            <a:r>
              <a:rPr lang="en-US" sz="2400" dirty="0" err="1"/>
              <a:t>Folikel</a:t>
            </a:r>
            <a:r>
              <a:rPr lang="en-US" sz="2400" dirty="0"/>
              <a:t> </a:t>
            </a:r>
            <a:r>
              <a:rPr lang="en-US" sz="2400" dirty="0" err="1"/>
              <a:t>penghasil</a:t>
            </a:r>
            <a:r>
              <a:rPr lang="en-US" sz="2400" dirty="0"/>
              <a:t> estrogen</a:t>
            </a:r>
          </a:p>
          <a:p>
            <a:pPr marL="342900" indent="-342900">
              <a:buAutoNum type="arabicParenBoth"/>
            </a:pPr>
            <a:r>
              <a:rPr lang="en-US" sz="2400" dirty="0" err="1"/>
              <a:t>Korpus</a:t>
            </a:r>
            <a:r>
              <a:rPr lang="en-US" sz="2400" dirty="0"/>
              <a:t> luteum </a:t>
            </a:r>
            <a:r>
              <a:rPr lang="en-US" sz="2400" dirty="0" err="1"/>
              <a:t>penghasil</a:t>
            </a:r>
            <a:r>
              <a:rPr lang="en-US" sz="2400" dirty="0"/>
              <a:t> progesterone dan estrogen</a:t>
            </a:r>
          </a:p>
          <a:p>
            <a:pPr marL="342900" indent="-342900">
              <a:buAutoNum type="arabicParenBoth"/>
            </a:pPr>
            <a:endParaRPr lang="en-US" sz="2400" dirty="0"/>
          </a:p>
          <a:p>
            <a:r>
              <a:rPr lang="en-US" sz="2400" dirty="0" err="1"/>
              <a:t>Fungsi</a:t>
            </a:r>
            <a:r>
              <a:rPr lang="en-US" sz="2400" dirty="0"/>
              <a:t> gonad pada </a:t>
            </a:r>
            <a:r>
              <a:rPr lang="en-US" sz="2400" dirty="0" err="1"/>
              <a:t>wanita</a:t>
            </a:r>
            <a:r>
              <a:rPr lang="en-US" sz="2400" dirty="0"/>
              <a:t> di control </a:t>
            </a:r>
            <a:r>
              <a:rPr lang="en-US" sz="2400" dirty="0" err="1"/>
              <a:t>langsung</a:t>
            </a:r>
            <a:r>
              <a:rPr lang="en-US" sz="2400" dirty="0"/>
              <a:t> oleh </a:t>
            </a:r>
            <a:r>
              <a:rPr lang="en-US" sz="2400" dirty="0" err="1"/>
              <a:t>hormon-hormon</a:t>
            </a:r>
            <a:r>
              <a:rPr lang="en-US" sz="2400" dirty="0"/>
              <a:t> </a:t>
            </a:r>
            <a:r>
              <a:rPr lang="en-US" sz="2400" dirty="0" err="1"/>
              <a:t>gonadotropik</a:t>
            </a:r>
            <a:r>
              <a:rPr lang="en-US" sz="2400" dirty="0"/>
              <a:t> </a:t>
            </a:r>
            <a:r>
              <a:rPr lang="en-US" sz="2400" dirty="0" err="1"/>
              <a:t>hipofisis</a:t>
            </a:r>
            <a:r>
              <a:rPr lang="en-US" sz="2400" dirty="0"/>
              <a:t> anterior (LH dan FSH)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hormon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diatur</a:t>
            </a:r>
            <a:r>
              <a:rPr lang="en-US" sz="2400" dirty="0"/>
              <a:t> oleh GnRH </a:t>
            </a:r>
            <a:r>
              <a:rPr lang="en-US" sz="2400" dirty="0" err="1"/>
              <a:t>hipotalamus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Neuron yang </a:t>
            </a:r>
            <a:r>
              <a:rPr lang="en-US" sz="2400" dirty="0" err="1"/>
              <a:t>menyekresi</a:t>
            </a:r>
            <a:r>
              <a:rPr lang="en-US" sz="2400" dirty="0"/>
              <a:t> GnRH </a:t>
            </a:r>
            <a:r>
              <a:rPr lang="en-US" sz="2400" dirty="0" err="1"/>
              <a:t>dirangsang</a:t>
            </a:r>
            <a:r>
              <a:rPr lang="en-US" sz="2400" dirty="0"/>
              <a:t> oleh kisspeptin yang </a:t>
            </a:r>
            <a:r>
              <a:rPr lang="en-US" sz="2400" dirty="0" err="1"/>
              <a:t>filepaskan</a:t>
            </a:r>
            <a:r>
              <a:rPr lang="en-US" sz="2400" dirty="0"/>
              <a:t> oleh neuron </a:t>
            </a:r>
            <a:r>
              <a:rPr lang="en-US" sz="2400" dirty="0" err="1"/>
              <a:t>kissl</a:t>
            </a:r>
            <a:r>
              <a:rPr lang="en-US" sz="2400" dirty="0"/>
              <a:t> </a:t>
            </a:r>
            <a:r>
              <a:rPr lang="en-US" sz="2400" dirty="0" err="1"/>
              <a:t>hipotalamus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97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B9F3C6-791D-5744-8B29-5BBAE4E7E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052"/>
          <a:stretch/>
        </p:blipFill>
        <p:spPr>
          <a:xfrm>
            <a:off x="459890" y="-111510"/>
            <a:ext cx="5126659" cy="593475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3B7A69-4770-3041-AD29-3C32CB2F9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96" y="5826510"/>
            <a:ext cx="4937300" cy="10333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0DE2F6-167D-0E48-A095-B3DD219B9542}"/>
              </a:ext>
            </a:extLst>
          </p:cNvPr>
          <p:cNvSpPr txBox="1"/>
          <p:nvPr/>
        </p:nvSpPr>
        <p:spPr>
          <a:xfrm>
            <a:off x="6096000" y="245328"/>
            <a:ext cx="53313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FASE  FOLIKULAR</a:t>
            </a:r>
          </a:p>
          <a:p>
            <a:endParaRPr lang="en-US" sz="2400" dirty="0"/>
          </a:p>
          <a:p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FSH dan LH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Merangsang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perkembangan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oosit</a:t>
            </a:r>
            <a:r>
              <a:rPr lang="en-US" sz="2400" dirty="0">
                <a:sym typeface="Wingdings" pitchFamily="2" charset="2"/>
              </a:rPr>
              <a:t> dan </a:t>
            </a:r>
            <a:r>
              <a:rPr lang="en-US" sz="2400" dirty="0" err="1">
                <a:sym typeface="Wingdings" pitchFamily="2" charset="2"/>
              </a:rPr>
              <a:t>pertumbuhan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folikel</a:t>
            </a:r>
            <a:endParaRPr lang="en-US" sz="2400" dirty="0">
              <a:sym typeface="Wingdings" pitchFamily="2" charset="2"/>
            </a:endParaRPr>
          </a:p>
          <a:p>
            <a:endParaRPr lang="en-US" sz="2400" dirty="0">
              <a:sym typeface="Wingdings" pitchFamily="2" charset="2"/>
            </a:endParaRPr>
          </a:p>
          <a:p>
            <a:r>
              <a:rPr lang="en-US" sz="2400" dirty="0">
                <a:sym typeface="Wingdings" pitchFamily="2" charset="2"/>
              </a:rPr>
              <a:t>FSH dan LH </a:t>
            </a:r>
            <a:r>
              <a:rPr lang="en-US" sz="2400" dirty="0" err="1">
                <a:sym typeface="Wingdings" pitchFamily="2" charset="2"/>
              </a:rPr>
              <a:t>merangsang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sel</a:t>
            </a:r>
            <a:r>
              <a:rPr lang="en-US" sz="2400" dirty="0">
                <a:sym typeface="Wingdings" pitchFamily="2" charset="2"/>
              </a:rPr>
              <a:t> target ovarium </a:t>
            </a:r>
            <a:r>
              <a:rPr lang="en-US" sz="2400" dirty="0" err="1">
                <a:sym typeface="Wingdings" pitchFamily="2" charset="2"/>
              </a:rPr>
              <a:t>dengan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cara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berikatan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degan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reseptor</a:t>
            </a:r>
            <a:r>
              <a:rPr lang="en-US" sz="2400" dirty="0">
                <a:sym typeface="Wingdings" pitchFamily="2" charset="2"/>
              </a:rPr>
              <a:t> FSH dan LH yang </a:t>
            </a:r>
            <a:r>
              <a:rPr lang="en-US" sz="2400" dirty="0" err="1">
                <a:sym typeface="Wingdings" pitchFamily="2" charset="2"/>
              </a:rPr>
              <a:t>sangat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spesifik</a:t>
            </a:r>
            <a:r>
              <a:rPr lang="en-US" sz="2400" dirty="0">
                <a:sym typeface="Wingdings" pitchFamily="2" charset="2"/>
              </a:rPr>
              <a:t> di membrane </a:t>
            </a:r>
            <a:r>
              <a:rPr lang="en-US" sz="2400" dirty="0" err="1">
                <a:sym typeface="Wingdings" pitchFamily="2" charset="2"/>
              </a:rPr>
              <a:t>sel</a:t>
            </a:r>
            <a:r>
              <a:rPr lang="en-US" sz="2400" dirty="0">
                <a:sym typeface="Wingdings" pitchFamily="2" charset="2"/>
              </a:rPr>
              <a:t> target ovarium </a:t>
            </a:r>
          </a:p>
        </p:txBody>
      </p:sp>
    </p:spTree>
    <p:extLst>
      <p:ext uri="{BB962C8B-B14F-4D97-AF65-F5344CB8AC3E}">
        <p14:creationId xmlns:p14="http://schemas.microsoft.com/office/powerpoint/2010/main" val="288216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F4A35-AC90-774B-9D8D-0C040D10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71" y="688200"/>
            <a:ext cx="31539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FSH dan LH </a:t>
            </a:r>
            <a:r>
              <a:rPr lang="en-US" dirty="0" err="1">
                <a:sym typeface="Wingdings" pitchFamily="2" charset="2"/>
              </a:rPr>
              <a:t>diperlukan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untuk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sintesis</a:t>
            </a:r>
            <a:r>
              <a:rPr lang="en-US" dirty="0">
                <a:sym typeface="Wingdings" pitchFamily="2" charset="2"/>
              </a:rPr>
              <a:t> dan </a:t>
            </a:r>
            <a:r>
              <a:rPr lang="en-US" dirty="0" err="1">
                <a:sym typeface="Wingdings" pitchFamily="2" charset="2"/>
              </a:rPr>
              <a:t>sekresi</a:t>
            </a:r>
            <a:r>
              <a:rPr lang="en-US" dirty="0">
                <a:sym typeface="Wingdings" pitchFamily="2" charset="2"/>
              </a:rPr>
              <a:t> estrogen oleh </a:t>
            </a:r>
            <a:r>
              <a:rPr lang="en-US" dirty="0" err="1">
                <a:sym typeface="Wingdings" pitchFamily="2" charset="2"/>
              </a:rPr>
              <a:t>folikel</a:t>
            </a:r>
            <a:endParaRPr lang="en-US" dirty="0"/>
          </a:p>
          <a:p>
            <a:endParaRPr lang="en-US" dirty="0"/>
          </a:p>
          <a:p>
            <a:r>
              <a:rPr lang="en-US" dirty="0"/>
              <a:t>LH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produksi</a:t>
            </a:r>
            <a:r>
              <a:rPr lang="en-US" dirty="0">
                <a:sym typeface="Wingdings" pitchFamily="2" charset="2"/>
              </a:rPr>
              <a:t> androgen</a:t>
            </a:r>
          </a:p>
          <a:p>
            <a:r>
              <a:rPr lang="en-US" dirty="0">
                <a:sym typeface="Wingdings" pitchFamily="2" charset="2"/>
              </a:rPr>
              <a:t>FSH  </a:t>
            </a:r>
            <a:r>
              <a:rPr lang="en-US" dirty="0" err="1">
                <a:sym typeface="Wingdings" pitchFamily="2" charset="2"/>
              </a:rPr>
              <a:t>meningkatkan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konversi</a:t>
            </a:r>
            <a:r>
              <a:rPr lang="en-US" dirty="0">
                <a:sym typeface="Wingdings" pitchFamily="2" charset="2"/>
              </a:rPr>
              <a:t> androgen </a:t>
            </a:r>
            <a:r>
              <a:rPr lang="en-US" dirty="0" err="1">
                <a:sym typeface="Wingdings" pitchFamily="2" charset="2"/>
              </a:rPr>
              <a:t>menjadi</a:t>
            </a:r>
            <a:r>
              <a:rPr lang="en-US" dirty="0">
                <a:sym typeface="Wingdings" pitchFamily="2" charset="2"/>
              </a:rPr>
              <a:t> estrogen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4F0AFD-4841-DC4C-8604-D8EB11C9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441" y="490309"/>
            <a:ext cx="8208735" cy="588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8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0EBA45-F715-4947-A9A3-9E0D43851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7802680" cy="539719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EC946A-9FD6-7E40-B88D-4AAC09B14014}"/>
              </a:ext>
            </a:extLst>
          </p:cNvPr>
          <p:cNvSpPr txBox="1"/>
          <p:nvPr/>
        </p:nvSpPr>
        <p:spPr>
          <a:xfrm>
            <a:off x="8296509" y="624469"/>
            <a:ext cx="31669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Estrogen yang </a:t>
            </a:r>
            <a:r>
              <a:rPr lang="en-US" sz="2400" dirty="0" err="1"/>
              <a:t>dihasilkan</a:t>
            </a:r>
            <a:r>
              <a:rPr lang="en-US" sz="2400" dirty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Dikeluarkan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Tetap</a:t>
            </a:r>
            <a:r>
              <a:rPr lang="en-US" sz="2400" dirty="0"/>
              <a:t> </a:t>
            </a:r>
            <a:r>
              <a:rPr lang="en-US" sz="2400" dirty="0" err="1"/>
              <a:t>berada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folikel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ikut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membentuk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cairan</a:t>
            </a:r>
            <a:r>
              <a:rPr lang="en-US" sz="2400" dirty="0">
                <a:sym typeface="Wingdings" pitchFamily="2" charset="2"/>
              </a:rPr>
              <a:t> antrum dan </a:t>
            </a:r>
            <a:r>
              <a:rPr lang="en-US" sz="2400" dirty="0" err="1">
                <a:sym typeface="Wingdings" pitchFamily="2" charset="2"/>
              </a:rPr>
              <a:t>merangsang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proliferasi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lebih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lanjut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sel</a:t>
            </a:r>
            <a:r>
              <a:rPr lang="en-US" sz="2400" dirty="0">
                <a:sym typeface="Wingdings" pitchFamily="2" charset="2"/>
              </a:rPr>
              <a:t> granulosa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1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6ED7E2-50D3-1741-8894-2C88817CB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807" y="0"/>
            <a:ext cx="4073549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B40E51-A3F3-1843-9824-CBB1ACAA2FCB}"/>
              </a:ext>
            </a:extLst>
          </p:cNvPr>
          <p:cNvSpPr txBox="1"/>
          <p:nvPr/>
        </p:nvSpPr>
        <p:spPr>
          <a:xfrm>
            <a:off x="6096000" y="382012"/>
            <a:ext cx="39698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Estrogen yang </a:t>
            </a:r>
            <a:r>
              <a:rPr lang="en-US" sz="2400" dirty="0" err="1"/>
              <a:t>dikeluarkan</a:t>
            </a:r>
            <a:r>
              <a:rPr lang="en-US" sz="2400" dirty="0"/>
              <a:t>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Menghambat</a:t>
            </a:r>
            <a:r>
              <a:rPr lang="en-US" sz="2400" dirty="0"/>
              <a:t> </a:t>
            </a:r>
            <a:r>
              <a:rPr lang="en-US" sz="2400" dirty="0" err="1"/>
              <a:t>hipotalamus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menghambat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sekresi</a:t>
            </a:r>
            <a:r>
              <a:rPr lang="en-US" sz="2400" dirty="0">
                <a:sym typeface="Wingdings" pitchFamily="2" charset="2"/>
              </a:rPr>
              <a:t> GnRH  </a:t>
            </a:r>
            <a:r>
              <a:rPr lang="en-US" sz="2400" dirty="0" err="1">
                <a:sym typeface="Wingdings" pitchFamily="2" charset="2"/>
              </a:rPr>
              <a:t>Menghambat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pelepasan</a:t>
            </a:r>
            <a:r>
              <a:rPr lang="en-US" sz="2400" dirty="0">
                <a:sym typeface="Wingdings" pitchFamily="2" charset="2"/>
              </a:rPr>
              <a:t> FSH dan LH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ym typeface="Wingdings" pitchFamily="2" charset="2"/>
              </a:rPr>
              <a:t>Secara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selektif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menghambat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sekresi</a:t>
            </a:r>
            <a:r>
              <a:rPr lang="en-US" sz="2400" dirty="0">
                <a:sym typeface="Wingdings" pitchFamily="2" charset="2"/>
              </a:rPr>
              <a:t> FSH oleh </a:t>
            </a:r>
            <a:r>
              <a:rPr lang="en-US" sz="2400" dirty="0" err="1">
                <a:sym typeface="Wingdings" pitchFamily="2" charset="2"/>
              </a:rPr>
              <a:t>gonadotrop</a:t>
            </a:r>
            <a:r>
              <a:rPr lang="en-US" sz="2400" dirty="0">
                <a:sym typeface="Wingdings" pitchFamily="2" charset="2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932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F7191D-1AE7-754E-AD4E-BA048EDF4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18" y="-75230"/>
            <a:ext cx="4589930" cy="701846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460FAF-195B-F045-9C5C-7F3A590745C7}"/>
              </a:ext>
            </a:extLst>
          </p:cNvPr>
          <p:cNvSpPr txBox="1"/>
          <p:nvPr/>
        </p:nvSpPr>
        <p:spPr>
          <a:xfrm>
            <a:off x="5271247" y="502023"/>
            <a:ext cx="45899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Konsentrasi</a:t>
            </a:r>
            <a:r>
              <a:rPr lang="en-US" sz="2400" dirty="0"/>
              <a:t> estrogen plasma </a:t>
            </a:r>
            <a:r>
              <a:rPr lang="en-US" sz="2400" dirty="0" err="1"/>
              <a:t>tinggi</a:t>
            </a:r>
            <a:r>
              <a:rPr lang="en-US" sz="2400" dirty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pada neuron </a:t>
            </a:r>
            <a:r>
              <a:rPr lang="en-US" sz="2400" dirty="0" err="1"/>
              <a:t>kissl</a:t>
            </a:r>
            <a:r>
              <a:rPr lang="en-US" sz="2400" dirty="0"/>
              <a:t> </a:t>
            </a:r>
            <a:r>
              <a:rPr lang="en-US" sz="2400" dirty="0" err="1"/>
              <a:t>nuklus</a:t>
            </a:r>
            <a:r>
              <a:rPr lang="en-US" sz="2400" dirty="0"/>
              <a:t> AVPV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meningkatkan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sekresi</a:t>
            </a:r>
            <a:r>
              <a:rPr lang="en-US" sz="2400" dirty="0">
                <a:sym typeface="Wingdings" pitchFamily="2" charset="2"/>
              </a:rPr>
              <a:t> GnRH  </a:t>
            </a:r>
            <a:r>
              <a:rPr lang="en-US" sz="2400" dirty="0" err="1">
                <a:sym typeface="Wingdings" pitchFamily="2" charset="2"/>
              </a:rPr>
              <a:t>peningkatan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sekresi</a:t>
            </a:r>
            <a:r>
              <a:rPr lang="en-US" sz="2400" dirty="0">
                <a:sym typeface="Wingdings" pitchFamily="2" charset="2"/>
              </a:rPr>
              <a:t> FSH dan LH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ym typeface="Wingdings" pitchFamily="2" charset="2"/>
              </a:rPr>
              <a:t>Bekerja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langsung</a:t>
            </a:r>
            <a:r>
              <a:rPr lang="en-US" sz="2400" dirty="0">
                <a:sym typeface="Wingdings" pitchFamily="2" charset="2"/>
              </a:rPr>
              <a:t> pada </a:t>
            </a:r>
            <a:r>
              <a:rPr lang="en-US" sz="2400" dirty="0" err="1">
                <a:sym typeface="Wingdings" pitchFamily="2" charset="2"/>
              </a:rPr>
              <a:t>hipofisis</a:t>
            </a:r>
            <a:r>
              <a:rPr lang="en-US" sz="2400" dirty="0">
                <a:sym typeface="Wingdings" pitchFamily="2" charset="2"/>
              </a:rPr>
              <a:t> anterior  </a:t>
            </a:r>
            <a:r>
              <a:rPr lang="en-US" sz="2400" dirty="0" err="1">
                <a:sym typeface="Wingdings" pitchFamily="2" charset="2"/>
              </a:rPr>
              <a:t>meningkatkan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sekresi</a:t>
            </a:r>
            <a:r>
              <a:rPr lang="en-US" sz="2400" dirty="0">
                <a:sym typeface="Wingdings" pitchFamily="2" charset="2"/>
              </a:rPr>
              <a:t> LH oleh </a:t>
            </a:r>
            <a:r>
              <a:rPr lang="en-US" sz="2400" dirty="0" err="1">
                <a:sym typeface="Wingdings" pitchFamily="2" charset="2"/>
              </a:rPr>
              <a:t>gonadotrop</a:t>
            </a:r>
            <a:r>
              <a:rPr lang="en-US" sz="2400" dirty="0">
                <a:sym typeface="Wingdings" pitchFamily="2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ym typeface="Wingdings" pitchFamily="2" charset="2"/>
            </a:endParaRPr>
          </a:p>
          <a:p>
            <a:r>
              <a:rPr lang="en-US" sz="2400" dirty="0" err="1">
                <a:sym typeface="Wingdings" pitchFamily="2" charset="2"/>
              </a:rPr>
              <a:t>Efek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akhir</a:t>
            </a:r>
            <a:r>
              <a:rPr lang="en-US" sz="2400" dirty="0">
                <a:sym typeface="Wingdings" pitchFamily="2" charset="2"/>
              </a:rPr>
              <a:t> : </a:t>
            </a:r>
            <a:r>
              <a:rPr lang="en-US" sz="2400" dirty="0" err="1">
                <a:sym typeface="Wingdings" pitchFamily="2" charset="2"/>
              </a:rPr>
              <a:t>sekresi</a:t>
            </a:r>
            <a:r>
              <a:rPr lang="en-US" sz="2400" dirty="0">
                <a:sym typeface="Wingdings" pitchFamily="2" charset="2"/>
              </a:rPr>
              <a:t> LH &gt;&gt;&gt; FSH pada </a:t>
            </a:r>
            <a:r>
              <a:rPr lang="en-US" sz="2400" dirty="0" err="1">
                <a:sym typeface="Wingdings" pitchFamily="2" charset="2"/>
              </a:rPr>
              <a:t>pertengahan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siklus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73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B9F3C6-791D-5744-8B29-5BBAE4E7E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052"/>
          <a:stretch/>
        </p:blipFill>
        <p:spPr>
          <a:xfrm>
            <a:off x="459890" y="-111510"/>
            <a:ext cx="5126659" cy="593475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3B7A69-4770-3041-AD29-3C32CB2F9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96" y="5826510"/>
            <a:ext cx="4937300" cy="10333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0DE2F6-167D-0E48-A095-B3DD219B9542}"/>
              </a:ext>
            </a:extLst>
          </p:cNvPr>
          <p:cNvSpPr txBox="1"/>
          <p:nvPr/>
        </p:nvSpPr>
        <p:spPr>
          <a:xfrm>
            <a:off x="5853877" y="340548"/>
            <a:ext cx="533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FASE  OVULASI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135E6-1EC1-FD4D-931E-6DCB9A0BDCD2}"/>
              </a:ext>
            </a:extLst>
          </p:cNvPr>
          <p:cNvSpPr txBox="1"/>
          <p:nvPr/>
        </p:nvSpPr>
        <p:spPr>
          <a:xfrm>
            <a:off x="6096000" y="802213"/>
            <a:ext cx="52113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Ovulasi</a:t>
            </a:r>
            <a:r>
              <a:rPr lang="en-US" dirty="0"/>
              <a:t> dan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luteinisasi</a:t>
            </a:r>
            <a:r>
              <a:rPr lang="en-US" dirty="0"/>
              <a:t> </a:t>
            </a:r>
            <a:r>
              <a:rPr lang="en-US" dirty="0" err="1"/>
              <a:t>folikel</a:t>
            </a:r>
            <a:r>
              <a:rPr lang="en-US" dirty="0"/>
              <a:t> yang </a:t>
            </a:r>
            <a:r>
              <a:rPr lang="en-US" dirty="0" err="1"/>
              <a:t>pecah</a:t>
            </a:r>
            <a:r>
              <a:rPr lang="en-US" dirty="0"/>
              <a:t> </a:t>
            </a:r>
            <a:r>
              <a:rPr lang="en-US" dirty="0" err="1"/>
              <a:t>dipicu</a:t>
            </a:r>
            <a:r>
              <a:rPr lang="en-US" dirty="0"/>
              <a:t> oleh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mendadak</a:t>
            </a:r>
            <a:r>
              <a:rPr lang="en-US" dirty="0"/>
              <a:t> dan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sekresi</a:t>
            </a:r>
            <a:r>
              <a:rPr lang="en-US" dirty="0"/>
              <a:t> LH</a:t>
            </a:r>
          </a:p>
          <a:p>
            <a:endParaRPr lang="en-US" dirty="0"/>
          </a:p>
          <a:p>
            <a:r>
              <a:rPr lang="en-US" dirty="0" err="1"/>
              <a:t>Sekitar</a:t>
            </a:r>
            <a:r>
              <a:rPr lang="en-US" dirty="0"/>
              <a:t> 2hari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ovulasi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kecepatan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sekresi</a:t>
            </a:r>
            <a:r>
              <a:rPr lang="en-US" dirty="0">
                <a:sym typeface="Wingdings" pitchFamily="2" charset="2"/>
              </a:rPr>
              <a:t> LH oleh </a:t>
            </a:r>
            <a:r>
              <a:rPr lang="en-US" dirty="0" err="1">
                <a:sym typeface="Wingdings" pitchFamily="2" charset="2"/>
              </a:rPr>
              <a:t>kelenjar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hipofisis</a:t>
            </a:r>
            <a:r>
              <a:rPr lang="en-US" dirty="0">
                <a:sym typeface="Wingdings" pitchFamily="2" charset="2"/>
              </a:rPr>
              <a:t> anterior </a:t>
            </a:r>
            <a:r>
              <a:rPr lang="en-US" dirty="0" err="1">
                <a:sym typeface="Wingdings" pitchFamily="2" charset="2"/>
              </a:rPr>
              <a:t>meningkat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pesat</a:t>
            </a:r>
            <a:r>
              <a:rPr lang="en-US" dirty="0">
                <a:sym typeface="Wingdings" pitchFamily="2" charset="2"/>
              </a:rPr>
              <a:t>, FSH juga </a:t>
            </a:r>
            <a:r>
              <a:rPr lang="en-US" dirty="0" err="1">
                <a:sym typeface="Wingdings" pitchFamily="2" charset="2"/>
              </a:rPr>
              <a:t>mengalami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peningkatan</a:t>
            </a:r>
            <a:r>
              <a:rPr lang="en-US" dirty="0">
                <a:sym typeface="Wingdings" pitchFamily="2" charset="2"/>
              </a:rPr>
              <a:t> pada </a:t>
            </a:r>
            <a:r>
              <a:rPr lang="en-US" dirty="0" err="1">
                <a:sym typeface="Wingdings" pitchFamily="2" charset="2"/>
              </a:rPr>
              <a:t>saat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bersamaan</a:t>
            </a:r>
            <a:r>
              <a:rPr lang="en-US" dirty="0">
                <a:sym typeface="Wingdings" pitchFamily="2" charset="2"/>
              </a:rPr>
              <a:t> ( FSH dan LH </a:t>
            </a:r>
            <a:r>
              <a:rPr lang="en-US" dirty="0" err="1">
                <a:sym typeface="Wingdings" pitchFamily="2" charset="2"/>
              </a:rPr>
              <a:t>bekerja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secara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seinergistik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pembengkakan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folikel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  <a:p>
            <a:r>
              <a:rPr lang="en-US" dirty="0" err="1"/>
              <a:t>Menghentikan</a:t>
            </a:r>
            <a:r>
              <a:rPr lang="en-US" dirty="0"/>
              <a:t> </a:t>
            </a:r>
            <a:r>
              <a:rPr lang="en-US" dirty="0" err="1"/>
              <a:t>sintesis</a:t>
            </a:r>
            <a:r>
              <a:rPr lang="en-US" dirty="0"/>
              <a:t> estrogen oleh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folikel</a:t>
            </a:r>
            <a:r>
              <a:rPr lang="en-US" dirty="0"/>
              <a:t> dan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sekresi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-hormone </a:t>
            </a:r>
            <a:r>
              <a:rPr lang="en-US" dirty="0" err="1"/>
              <a:t>folikular</a:t>
            </a:r>
            <a:r>
              <a:rPr lang="en-US" dirty="0"/>
              <a:t> 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progesteron</a:t>
            </a:r>
            <a:endParaRPr lang="en-US" dirty="0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331137F9-CFC7-9348-BDA6-6C099924F8D8}"/>
              </a:ext>
            </a:extLst>
          </p:cNvPr>
          <p:cNvSpPr/>
          <p:nvPr/>
        </p:nvSpPr>
        <p:spPr>
          <a:xfrm>
            <a:off x="8095785" y="3473556"/>
            <a:ext cx="423747" cy="3274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2366</TotalTime>
  <Words>856</Words>
  <Application>Microsoft Office PowerPoint</Application>
  <PresentationFormat>Widescreen</PresentationFormat>
  <Paragraphs>96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Wingdings</vt:lpstr>
      <vt:lpstr>Retrospect</vt:lpstr>
      <vt:lpstr>Fisiologi : Hormon Reproduksi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Hormon-hormon gonadotropik dan pengaruh pada ovarium </vt:lpstr>
      <vt:lpstr>Hormon-hormon Ovarium : Estrogen</vt:lpstr>
      <vt:lpstr>Fungsi Estrogen</vt:lpstr>
      <vt:lpstr>Fungsi Estrogen</vt:lpstr>
      <vt:lpstr>Fungsi Estrogen</vt:lpstr>
      <vt:lpstr>Fungsi Estrogen</vt:lpstr>
      <vt:lpstr>Hormon-hormon Ovarium : Progestin </vt:lpstr>
      <vt:lpstr>Fungsi Progesteron</vt:lpstr>
      <vt:lpstr>Fungsi Progesteron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irsyadio hadi</cp:lastModifiedBy>
  <cp:revision>24</cp:revision>
  <dcterms:created xsi:type="dcterms:W3CDTF">2021-04-13T15:55:48Z</dcterms:created>
  <dcterms:modified xsi:type="dcterms:W3CDTF">2021-04-15T14:25:12Z</dcterms:modified>
</cp:coreProperties>
</file>