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1"/>
  </p:notesMasterIdLst>
  <p:sldIdLst>
    <p:sldId id="256" r:id="rId2"/>
    <p:sldId id="305" r:id="rId3"/>
    <p:sldId id="308" r:id="rId4"/>
    <p:sldId id="257" r:id="rId5"/>
    <p:sldId id="317" r:id="rId6"/>
    <p:sldId id="306" r:id="rId7"/>
    <p:sldId id="316" r:id="rId8"/>
    <p:sldId id="318" r:id="rId9"/>
    <p:sldId id="307" r:id="rId10"/>
    <p:sldId id="320" r:id="rId11"/>
    <p:sldId id="321" r:id="rId12"/>
    <p:sldId id="310" r:id="rId13"/>
    <p:sldId id="311" r:id="rId14"/>
    <p:sldId id="262" r:id="rId15"/>
    <p:sldId id="312" r:id="rId16"/>
    <p:sldId id="313" r:id="rId17"/>
    <p:sldId id="314" r:id="rId18"/>
    <p:sldId id="315" r:id="rId19"/>
    <p:sldId id="31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28E39E-F6E3-4A38-AD01-4123C0C8C08C}">
  <a:tblStyle styleId="{F228E39E-F6E3-4A38-AD01-4123C0C8C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9f615fc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9f615fc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982fdd2aa0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982fdd2aa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96495" y="-1807790"/>
            <a:ext cx="10481321" cy="9800984"/>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rgbClr val="B3C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914450" y="1446281"/>
            <a:ext cx="5429400" cy="261564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371600" y="916025"/>
            <a:ext cx="6534000" cy="3522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1923900" y="1458125"/>
            <a:ext cx="5429400" cy="24384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rgbClr val="CCCCCC"/>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rgbClr val="CCCCCC"/>
              </a:solidFill>
              <a:prstDash val="solid"/>
              <a:round/>
              <a:headEnd type="none" w="med" len="med"/>
              <a:tailEnd type="none" w="med" len="med"/>
            </a:ln>
          </p:spPr>
        </p:cxnSp>
      </p:grpSp>
      <p:sp>
        <p:nvSpPr>
          <p:cNvPr id="37" name="Google Shape;37;p2"/>
          <p:cNvSpPr txBox="1">
            <a:spLocks noGrp="1"/>
          </p:cNvSpPr>
          <p:nvPr>
            <p:ph type="ctrTitle"/>
          </p:nvPr>
        </p:nvSpPr>
        <p:spPr>
          <a:xfrm>
            <a:off x="311700" y="1847850"/>
            <a:ext cx="8520600" cy="1044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solidFill>
                  <a:schemeClr val="accent1"/>
                </a:solidFill>
                <a:latin typeface="Handlee"/>
                <a:ea typeface="Handlee"/>
                <a:cs typeface="Handlee"/>
                <a:sym typeface="Handle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2"/>
          <p:cNvSpPr txBox="1">
            <a:spLocks noGrp="1"/>
          </p:cNvSpPr>
          <p:nvPr>
            <p:ph type="subTitle" idx="1"/>
          </p:nvPr>
        </p:nvSpPr>
        <p:spPr>
          <a:xfrm>
            <a:off x="311700" y="292937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197"/>
        <p:cNvGrpSpPr/>
        <p:nvPr/>
      </p:nvGrpSpPr>
      <p:grpSpPr>
        <a:xfrm>
          <a:off x="0" y="0"/>
          <a:ext cx="0" cy="0"/>
          <a:chOff x="0" y="0"/>
          <a:chExt cx="0" cy="0"/>
        </a:xfrm>
      </p:grpSpPr>
      <p:sp>
        <p:nvSpPr>
          <p:cNvPr id="198" name="Google Shape;198;p22"/>
          <p:cNvSpPr/>
          <p:nvPr/>
        </p:nvSpPr>
        <p:spPr>
          <a:xfrm rot="10800000" flipH="1">
            <a:off x="-796495" y="2940209"/>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rot="10800000" flipH="1">
            <a:off x="2689914" y="-276981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p:nvPr/>
        </p:nvSpPr>
        <p:spPr>
          <a:xfrm rot="10800000" flipH="1">
            <a:off x="2689918" y="4000975"/>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p:nvPr/>
        </p:nvSpPr>
        <p:spPr>
          <a:xfrm rot="10800000" flipH="1">
            <a:off x="5128387" y="1822059"/>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1">
    <p:spTree>
      <p:nvGrpSpPr>
        <p:cNvPr id="1" name="Shape 202"/>
        <p:cNvGrpSpPr/>
        <p:nvPr/>
      </p:nvGrpSpPr>
      <p:grpSpPr>
        <a:xfrm>
          <a:off x="0" y="0"/>
          <a:ext cx="0" cy="0"/>
          <a:chOff x="0" y="0"/>
          <a:chExt cx="0" cy="0"/>
        </a:xfrm>
      </p:grpSpPr>
      <p:sp>
        <p:nvSpPr>
          <p:cNvPr id="203" name="Google Shape;203;p23"/>
          <p:cNvSpPr/>
          <p:nvPr/>
        </p:nvSpPr>
        <p:spPr>
          <a:xfrm rot="10800000">
            <a:off x="8026909" y="2940209"/>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rot="10800000">
            <a:off x="2580238" y="-276981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rot="10800000">
            <a:off x="4768883" y="4000975"/>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2">
    <p:spTree>
      <p:nvGrpSpPr>
        <p:cNvPr id="1" name="Shape 206"/>
        <p:cNvGrpSpPr/>
        <p:nvPr/>
      </p:nvGrpSpPr>
      <p:grpSpPr>
        <a:xfrm>
          <a:off x="0" y="0"/>
          <a:ext cx="0" cy="0"/>
          <a:chOff x="0" y="0"/>
          <a:chExt cx="0" cy="0"/>
        </a:xfrm>
      </p:grpSpPr>
      <p:sp>
        <p:nvSpPr>
          <p:cNvPr id="207" name="Google Shape;207;p24"/>
          <p:cNvSpPr/>
          <p:nvPr/>
        </p:nvSpPr>
        <p:spPr>
          <a:xfrm rot="10800000">
            <a:off x="8026909" y="2940209"/>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rot="10800000">
            <a:off x="2580238" y="-276981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rot="10800000">
            <a:off x="-1006045" y="1669659"/>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13">
    <p:spTree>
      <p:nvGrpSpPr>
        <p:cNvPr id="1" name="Shape 210"/>
        <p:cNvGrpSpPr/>
        <p:nvPr/>
      </p:nvGrpSpPr>
      <p:grpSpPr>
        <a:xfrm>
          <a:off x="0" y="0"/>
          <a:ext cx="0" cy="0"/>
          <a:chOff x="0" y="0"/>
          <a:chExt cx="0" cy="0"/>
        </a:xfrm>
      </p:grpSpPr>
      <p:sp>
        <p:nvSpPr>
          <p:cNvPr id="211" name="Google Shape;211;p25"/>
          <p:cNvSpPr/>
          <p:nvPr/>
        </p:nvSpPr>
        <p:spPr>
          <a:xfrm rot="10800000" flipH="1">
            <a:off x="-727042" y="2778284"/>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rot="10800000" flipH="1">
            <a:off x="1921170" y="-351950"/>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rot="1398376">
            <a:off x="4242552" y="2849135"/>
            <a:ext cx="3618141" cy="4553442"/>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p:nvPr/>
        </p:nvSpPr>
        <p:spPr>
          <a:xfrm flipH="1">
            <a:off x="8026909"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2580238"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4768883"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p:nvPr/>
        </p:nvSpPr>
        <p:spPr>
          <a:xfrm flipH="1">
            <a:off x="8026909"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2580238"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761566" flipH="1">
            <a:off x="-1996562" y="-1803588"/>
            <a:ext cx="4556332" cy="5208988"/>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52450" y="0"/>
            <a:ext cx="8058000" cy="470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body" idx="1"/>
          </p:nvPr>
        </p:nvSpPr>
        <p:spPr>
          <a:xfrm>
            <a:off x="713225" y="1177085"/>
            <a:ext cx="7708200" cy="34164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200"/>
            </a:lvl1pPr>
            <a:lvl2pPr marL="914400" lvl="1" indent="-317500">
              <a:lnSpc>
                <a:spcPct val="100000"/>
              </a:lnSpc>
              <a:spcBef>
                <a:spcPts val="1600"/>
              </a:spcBef>
              <a:spcAft>
                <a:spcPts val="0"/>
              </a:spcAft>
              <a:buClr>
                <a:schemeClr val="accent1"/>
              </a:buClr>
              <a:buSzPts val="1400"/>
              <a:buChar char="■"/>
              <a:defRPr sz="1200"/>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0" name="Google Shape;50;p4"/>
          <p:cNvSpPr txBox="1">
            <a:spLocks noGrp="1"/>
          </p:cNvSpPr>
          <p:nvPr>
            <p:ph type="title"/>
          </p:nvPr>
        </p:nvSpPr>
        <p:spPr>
          <a:xfrm>
            <a:off x="713225" y="569300"/>
            <a:ext cx="7708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solidFill>
                  <a:srgbClr val="EB7E7C"/>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grpSp>
        <p:nvGrpSpPr>
          <p:cNvPr id="52" name="Google Shape;52;p5"/>
          <p:cNvGrpSpPr/>
          <p:nvPr/>
        </p:nvGrpSpPr>
        <p:grpSpPr>
          <a:xfrm>
            <a:off x="1247775" y="1281150"/>
            <a:ext cx="2944200" cy="5143500"/>
            <a:chOff x="1247775" y="1281150"/>
            <a:chExt cx="2944200" cy="5143500"/>
          </a:xfrm>
        </p:grpSpPr>
        <p:sp>
          <p:nvSpPr>
            <p:cNvPr id="53" name="Google Shape;53;p5"/>
            <p:cNvSpPr/>
            <p:nvPr/>
          </p:nvSpPr>
          <p:spPr>
            <a:xfrm>
              <a:off x="1247775" y="1281150"/>
              <a:ext cx="2944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651554" y="2468367"/>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651554" y="2816982"/>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651554" y="3165597"/>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651554" y="3514212"/>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651554" y="3862827"/>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651554" y="4211442"/>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5"/>
          <p:cNvSpPr txBox="1">
            <a:spLocks noGrp="1"/>
          </p:cNvSpPr>
          <p:nvPr>
            <p:ph type="body" idx="1"/>
          </p:nvPr>
        </p:nvSpPr>
        <p:spPr>
          <a:xfrm>
            <a:off x="1479250" y="2028700"/>
            <a:ext cx="2708700" cy="255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1000"/>
              </a:spcBef>
              <a:spcAft>
                <a:spcPts val="0"/>
              </a:spcAft>
              <a:buClr>
                <a:srgbClr val="EB7E7C"/>
              </a:buClr>
              <a:buSzPts val="1400"/>
              <a:buChar char="■"/>
              <a:defRPr sz="1400"/>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1" name="Google Shape;61;p5"/>
          <p:cNvSpPr txBox="1">
            <a:spLocks noGrp="1"/>
          </p:cNvSpPr>
          <p:nvPr>
            <p:ph type="title"/>
          </p:nvPr>
        </p:nvSpPr>
        <p:spPr>
          <a:xfrm>
            <a:off x="1599163" y="1515300"/>
            <a:ext cx="2459700" cy="4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b="1"/>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62" name="Google Shape;62;p5"/>
          <p:cNvSpPr txBox="1">
            <a:spLocks noGrp="1"/>
          </p:cNvSpPr>
          <p:nvPr>
            <p:ph type="title" idx="2"/>
          </p:nvPr>
        </p:nvSpPr>
        <p:spPr>
          <a:xfrm>
            <a:off x="713225" y="569300"/>
            <a:ext cx="7708200" cy="4632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b="1">
                <a:solidFill>
                  <a:srgbClr val="EB7E7C"/>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grpSp>
        <p:nvGrpSpPr>
          <p:cNvPr id="63" name="Google Shape;63;p5"/>
          <p:cNvGrpSpPr/>
          <p:nvPr/>
        </p:nvGrpSpPr>
        <p:grpSpPr>
          <a:xfrm>
            <a:off x="-796495" y="-1807790"/>
            <a:ext cx="11700521" cy="5209110"/>
            <a:chOff x="-796495" y="-1807790"/>
            <a:chExt cx="11700521" cy="5209110"/>
          </a:xfrm>
        </p:grpSpPr>
        <p:sp>
          <p:nvSpPr>
            <p:cNvPr id="64" name="Google Shape;64;p5"/>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3475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5"/>
          <p:cNvSpPr/>
          <p:nvPr/>
        </p:nvSpPr>
        <p:spPr>
          <a:xfrm>
            <a:off x="4733925" y="1281150"/>
            <a:ext cx="2944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5137704" y="2468367"/>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137704" y="2816982"/>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5137704" y="3165597"/>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5137704" y="3514212"/>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5137704" y="3862827"/>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137704" y="4211442"/>
            <a:ext cx="2187035" cy="18700"/>
          </a:xfrm>
          <a:custGeom>
            <a:avLst/>
            <a:gdLst/>
            <a:ahLst/>
            <a:cxnLst/>
            <a:rect l="l" t="t" r="r" b="b"/>
            <a:pathLst>
              <a:path w="46392" h="1" fill="none" extrusionOk="0">
                <a:moveTo>
                  <a:pt x="0" y="0"/>
                </a:moveTo>
                <a:lnTo>
                  <a:pt x="46391" y="0"/>
                </a:lnTo>
              </a:path>
            </a:pathLst>
          </a:custGeom>
          <a:noFill/>
          <a:ln w="9525" cap="flat" cmpd="sng">
            <a:solidFill>
              <a:srgbClr val="D9D9D9"/>
            </a:solidFill>
            <a:prstDash val="solid"/>
            <a:miter lim="161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body" idx="3"/>
          </p:nvPr>
        </p:nvSpPr>
        <p:spPr>
          <a:xfrm>
            <a:off x="4956050" y="2028700"/>
            <a:ext cx="2708700" cy="255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1000"/>
              </a:spcBef>
              <a:spcAft>
                <a:spcPts val="0"/>
              </a:spcAft>
              <a:buClr>
                <a:srgbClr val="EB7E7C"/>
              </a:buClr>
              <a:buSzPts val="1400"/>
              <a:buChar char="■"/>
              <a:defRPr sz="1400"/>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Google Shape;74;p5"/>
          <p:cNvSpPr txBox="1">
            <a:spLocks noGrp="1"/>
          </p:cNvSpPr>
          <p:nvPr>
            <p:ph type="title" idx="4"/>
          </p:nvPr>
        </p:nvSpPr>
        <p:spPr>
          <a:xfrm>
            <a:off x="5075963" y="1515300"/>
            <a:ext cx="2459700" cy="4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b="1"/>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2" name="Google Shape;8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3" name="Google Shape;83;p7"/>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577157" y="43008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grpSp>
        <p:nvGrpSpPr>
          <p:cNvPr id="87" name="Google Shape;87;p8"/>
          <p:cNvGrpSpPr/>
          <p:nvPr/>
        </p:nvGrpSpPr>
        <p:grpSpPr>
          <a:xfrm>
            <a:off x="-796495" y="-1807790"/>
            <a:ext cx="10481321" cy="9800984"/>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rgbClr val="B3C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grpSp>
        <p:nvGrpSpPr>
          <p:cNvPr id="104" name="Google Shape;104;p11"/>
          <p:cNvGrpSpPr/>
          <p:nvPr/>
        </p:nvGrpSpPr>
        <p:grpSpPr>
          <a:xfrm flipH="1">
            <a:off x="-558370" y="-1779215"/>
            <a:ext cx="10481321" cy="9800984"/>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rgbClr val="B3C4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1" name="Google Shape;11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7">
    <p:spTree>
      <p:nvGrpSpPr>
        <p:cNvPr id="1" name="Shape 157"/>
        <p:cNvGrpSpPr/>
        <p:nvPr/>
      </p:nvGrpSpPr>
      <p:grpSpPr>
        <a:xfrm>
          <a:off x="0" y="0"/>
          <a:ext cx="0" cy="0"/>
          <a:chOff x="0" y="0"/>
          <a:chExt cx="0" cy="0"/>
        </a:xfrm>
      </p:grpSpPr>
      <p:sp>
        <p:nvSpPr>
          <p:cNvPr id="158" name="Google Shape;158;p18"/>
          <p:cNvSpPr/>
          <p:nvPr/>
        </p:nvSpPr>
        <p:spPr>
          <a:xfrm rot="10800000" flipH="1">
            <a:off x="80068" y="-186893"/>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rot="10800000" flipH="1">
            <a:off x="41705" y="3267192"/>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7A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rot="10800000" flipH="1">
            <a:off x="6214164" y="-1823707"/>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txBox="1">
            <a:spLocks noGrp="1"/>
          </p:cNvSpPr>
          <p:nvPr>
            <p:ph type="title"/>
          </p:nvPr>
        </p:nvSpPr>
        <p:spPr>
          <a:xfrm>
            <a:off x="713225" y="569300"/>
            <a:ext cx="77082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solidFill>
                  <a:srgbClr val="EB7E7C"/>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3C4B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B7E7C"/>
              </a:buClr>
              <a:buSzPts val="2800"/>
              <a:buFont typeface="Handlee"/>
              <a:buNone/>
              <a:defRPr sz="2800">
                <a:solidFill>
                  <a:srgbClr val="EB7E7C"/>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666666"/>
              </a:buClr>
              <a:buSzPts val="1800"/>
              <a:buFont typeface="Baloo 2"/>
              <a:buChar char="●"/>
              <a:defRPr sz="1800">
                <a:solidFill>
                  <a:srgbClr val="666666"/>
                </a:solidFill>
                <a:latin typeface="Baloo 2"/>
                <a:ea typeface="Baloo 2"/>
                <a:cs typeface="Baloo 2"/>
                <a:sym typeface="Baloo 2"/>
              </a:defRPr>
            </a:lvl1pPr>
            <a:lvl2pPr marL="914400" lvl="1"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2pPr>
            <a:lvl3pPr marL="1371600" lvl="2"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3pPr>
            <a:lvl4pPr marL="1828800" lvl="3"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4pPr>
            <a:lvl5pPr marL="2286000" lvl="4"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5pPr>
            <a:lvl6pPr marL="2743200" lvl="5"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6pPr>
            <a:lvl7pPr marL="3200400" lvl="6"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7pPr>
            <a:lvl8pPr marL="3657600" lvl="7" indent="-317500">
              <a:lnSpc>
                <a:spcPct val="115000"/>
              </a:lnSpc>
              <a:spcBef>
                <a:spcPts val="1600"/>
              </a:spcBef>
              <a:spcAft>
                <a:spcPts val="0"/>
              </a:spcAft>
              <a:buClr>
                <a:srgbClr val="666666"/>
              </a:buClr>
              <a:buSzPts val="1400"/>
              <a:buFont typeface="Baloo 2"/>
              <a:buChar char="○"/>
              <a:defRPr>
                <a:solidFill>
                  <a:srgbClr val="666666"/>
                </a:solidFill>
                <a:latin typeface="Baloo 2"/>
                <a:ea typeface="Baloo 2"/>
                <a:cs typeface="Baloo 2"/>
                <a:sym typeface="Baloo 2"/>
              </a:defRPr>
            </a:lvl8pPr>
            <a:lvl9pPr marL="4114800" lvl="8" indent="-317500">
              <a:lnSpc>
                <a:spcPct val="115000"/>
              </a:lnSpc>
              <a:spcBef>
                <a:spcPts val="1600"/>
              </a:spcBef>
              <a:spcAft>
                <a:spcPts val="1600"/>
              </a:spcAft>
              <a:buClr>
                <a:srgbClr val="666666"/>
              </a:buClr>
              <a:buSzPts val="1400"/>
              <a:buFont typeface="Baloo 2"/>
              <a:buChar char="■"/>
              <a:defRPr>
                <a:solidFill>
                  <a:srgbClr val="666666"/>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7" r:id="rId7"/>
    <p:sldLayoutId id="2147483658" r:id="rId8"/>
    <p:sldLayoutId id="2147483664"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ctrTitle"/>
          </p:nvPr>
        </p:nvSpPr>
        <p:spPr>
          <a:xfrm>
            <a:off x="1371756" y="2063469"/>
            <a:ext cx="6161929" cy="72378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4800" b="1" dirty="0" smtClean="0"/>
              <a:t>Gangguan menstruasi</a:t>
            </a:r>
            <a:endParaRPr sz="4800" b="1" dirty="0"/>
          </a:p>
        </p:txBody>
      </p:sp>
      <p:sp>
        <p:nvSpPr>
          <p:cNvPr id="223" name="Google Shape;223;p28"/>
          <p:cNvSpPr txBox="1">
            <a:spLocks noGrp="1"/>
          </p:cNvSpPr>
          <p:nvPr>
            <p:ph type="subTitle" idx="1"/>
          </p:nvPr>
        </p:nvSpPr>
        <p:spPr>
          <a:xfrm>
            <a:off x="311700" y="29293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S</a:t>
            </a:r>
            <a:r>
              <a:rPr dirty="0" smtClean="0"/>
              <a:t>iti nurhabibah </a:t>
            </a:r>
          </a:p>
          <a:p>
            <a:pPr marL="0" lvl="0" indent="0" algn="ctr" rtl="0">
              <a:spcBef>
                <a:spcPts val="0"/>
              </a:spcBef>
              <a:spcAft>
                <a:spcPts val="0"/>
              </a:spcAft>
              <a:buNone/>
            </a:pPr>
            <a:r>
              <a:rPr lang="x-none" dirty="0" smtClean="0"/>
              <a:t>1810211126 </a:t>
            </a:r>
          </a:p>
          <a:p>
            <a:pPr marL="0" lvl="0" indent="0" algn="ctr" rtl="0">
              <a:spcBef>
                <a:spcPts val="0"/>
              </a:spcBef>
              <a:spcAft>
                <a:spcPts val="0"/>
              </a:spcAft>
              <a:buNone/>
            </a:pPr>
            <a:r>
              <a:rPr lang="x-none" dirty="0" smtClean="0"/>
              <a:t>B3 </a:t>
            </a:r>
            <a:endParaRPr dirty="0"/>
          </a:p>
        </p:txBody>
      </p:sp>
      <p:grpSp>
        <p:nvGrpSpPr>
          <p:cNvPr id="224" name="Google Shape;224;p28"/>
          <p:cNvGrpSpPr/>
          <p:nvPr/>
        </p:nvGrpSpPr>
        <p:grpSpPr>
          <a:xfrm>
            <a:off x="6464585" y="-43921"/>
            <a:ext cx="3774524" cy="1979829"/>
            <a:chOff x="6797960" y="203729"/>
            <a:chExt cx="3774524" cy="1979829"/>
          </a:xfrm>
        </p:grpSpPr>
        <p:sp>
          <p:nvSpPr>
            <p:cNvPr id="225" name="Google Shape;225;p28"/>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28"/>
          <p:cNvGrpSpPr/>
          <p:nvPr/>
        </p:nvGrpSpPr>
        <p:grpSpPr>
          <a:xfrm>
            <a:off x="-1304902" y="1221490"/>
            <a:ext cx="3393304" cy="1796989"/>
            <a:chOff x="-1085827" y="927365"/>
            <a:chExt cx="3393304" cy="1796989"/>
          </a:xfrm>
        </p:grpSpPr>
        <p:sp>
          <p:nvSpPr>
            <p:cNvPr id="232" name="Google Shape;232;p28"/>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8"/>
          <p:cNvGrpSpPr/>
          <p:nvPr/>
        </p:nvGrpSpPr>
        <p:grpSpPr>
          <a:xfrm>
            <a:off x="4257372" y="3758929"/>
            <a:ext cx="3081549" cy="1994761"/>
            <a:chOff x="3476322" y="3871854"/>
            <a:chExt cx="3081549" cy="1994761"/>
          </a:xfrm>
        </p:grpSpPr>
        <p:sp>
          <p:nvSpPr>
            <p:cNvPr id="247" name="Google Shape;247;p28"/>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28"/>
          <p:cNvGrpSpPr/>
          <p:nvPr/>
        </p:nvGrpSpPr>
        <p:grpSpPr>
          <a:xfrm>
            <a:off x="1010165" y="3920650"/>
            <a:ext cx="1748567" cy="1517857"/>
            <a:chOff x="972034" y="4038077"/>
            <a:chExt cx="1579697" cy="1371393"/>
          </a:xfrm>
        </p:grpSpPr>
        <p:sp>
          <p:nvSpPr>
            <p:cNvPr id="267" name="Google Shape;267;p28"/>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28"/>
            <p:cNvGrpSpPr/>
            <p:nvPr/>
          </p:nvGrpSpPr>
          <p:grpSpPr>
            <a:xfrm>
              <a:off x="972034" y="4038077"/>
              <a:ext cx="1579697" cy="1371393"/>
              <a:chOff x="972034" y="4038077"/>
              <a:chExt cx="1579697" cy="1371393"/>
            </a:xfrm>
          </p:grpSpPr>
          <p:sp>
            <p:nvSpPr>
              <p:cNvPr id="270" name="Google Shape;270;p28"/>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2211" y="2923673"/>
            <a:ext cx="7579214" cy="1669811"/>
          </a:xfrm>
        </p:spPr>
        <p:txBody>
          <a:bodyPr/>
          <a:lstStyle/>
          <a:p>
            <a:r>
              <a:rPr lang="id-ID" dirty="0" smtClean="0"/>
              <a:t>Di indonesia angka kejadian nyeri menstruasi atau dysmenorrhea sebesar 64,5% yang teridiri dari 54,89% dysmenorrhea dan 9,36% dysmenorrhea sekunder. Dismenorea menyebabkan 14% dari pasien remaja sering tidak hadir di sekolah dan tidak menjalani kegaiatan sehari-hari  </a:t>
            </a:r>
          </a:p>
          <a:p>
            <a:r>
              <a:rPr lang="id-ID" dirty="0" smtClean="0"/>
              <a:t>90% wanita penah mengalami</a:t>
            </a:r>
          </a:p>
          <a:p>
            <a:r>
              <a:rPr lang="id-ID" dirty="0" smtClean="0"/>
              <a:t>Dysmenorrhea primer&gt;&gt; pada usia muda atau remaja </a:t>
            </a:r>
          </a:p>
        </p:txBody>
      </p:sp>
      <p:sp>
        <p:nvSpPr>
          <p:cNvPr id="3" name="Title 2"/>
          <p:cNvSpPr>
            <a:spLocks noGrp="1"/>
          </p:cNvSpPr>
          <p:nvPr>
            <p:ph type="title"/>
          </p:nvPr>
        </p:nvSpPr>
        <p:spPr>
          <a:xfrm>
            <a:off x="544783" y="2506384"/>
            <a:ext cx="7708200" cy="463200"/>
          </a:xfrm>
        </p:spPr>
        <p:txBody>
          <a:bodyPr/>
          <a:lstStyle/>
          <a:p>
            <a:r>
              <a:rPr lang="id-ID" dirty="0" smtClean="0"/>
              <a:t>Epidemiologi </a:t>
            </a:r>
            <a:endParaRPr lang="en-US" dirty="0"/>
          </a:p>
        </p:txBody>
      </p:sp>
      <p:sp>
        <p:nvSpPr>
          <p:cNvPr id="4" name="TextBox 3"/>
          <p:cNvSpPr txBox="1"/>
          <p:nvPr/>
        </p:nvSpPr>
        <p:spPr>
          <a:xfrm>
            <a:off x="1479884" y="481264"/>
            <a:ext cx="6100009" cy="1815882"/>
          </a:xfrm>
          <a:prstGeom prst="rect">
            <a:avLst/>
          </a:prstGeom>
          <a:noFill/>
        </p:spPr>
        <p:txBody>
          <a:bodyPr wrap="square" rtlCol="0">
            <a:spAutoFit/>
          </a:bodyPr>
          <a:lstStyle/>
          <a:p>
            <a:r>
              <a:rPr lang="id-ID" dirty="0" smtClean="0"/>
              <a:t>Klasifikasi secara klinis: </a:t>
            </a:r>
          </a:p>
          <a:p>
            <a:endParaRPr lang="id-ID" dirty="0"/>
          </a:p>
          <a:p>
            <a:pPr marL="285750" indent="-285750">
              <a:buFontTx/>
              <a:buChar char="-"/>
            </a:pPr>
            <a:r>
              <a:rPr lang="id-ID" b="1" dirty="0"/>
              <a:t>Ringan </a:t>
            </a:r>
            <a:r>
              <a:rPr lang="id-ID" dirty="0" smtClean="0"/>
              <a:t>: berlangsung beberapa saat dan dapat melanjutkan kerja sehari-hari </a:t>
            </a:r>
          </a:p>
          <a:p>
            <a:pPr marL="285750" indent="-285750">
              <a:buFontTx/>
              <a:buChar char="-"/>
            </a:pPr>
            <a:r>
              <a:rPr lang="id-ID" b="1" dirty="0" smtClean="0"/>
              <a:t>Sedang</a:t>
            </a:r>
            <a:r>
              <a:rPr lang="id-ID" dirty="0" smtClean="0"/>
              <a:t> : diperlukan obat penghilang rasa nyeri, tanpa perlu meninggalkan kerjanya </a:t>
            </a:r>
          </a:p>
          <a:p>
            <a:pPr marL="285750" indent="-285750">
              <a:buFontTx/>
              <a:buChar char="-"/>
            </a:pPr>
            <a:r>
              <a:rPr lang="id-ID" b="1" dirty="0" smtClean="0"/>
              <a:t>Berat</a:t>
            </a:r>
            <a:r>
              <a:rPr lang="id-ID" dirty="0" smtClean="0"/>
              <a:t> : perlu istirhata beberapa hari dan dapat disertai sakit kepala, diare, dan rasa tertekan  </a:t>
            </a:r>
            <a:endParaRPr lang="en-US" dirty="0"/>
          </a:p>
        </p:txBody>
      </p:sp>
    </p:spTree>
    <p:extLst>
      <p:ext uri="{BB962C8B-B14F-4D97-AF65-F5344CB8AC3E}">
        <p14:creationId xmlns:p14="http://schemas.microsoft.com/office/powerpoint/2010/main" val="319175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3225" y="1155032"/>
            <a:ext cx="3185007" cy="3438453"/>
          </a:xfrm>
        </p:spPr>
        <p:txBody>
          <a:bodyPr/>
          <a:lstStyle/>
          <a:p>
            <a:pPr marL="114300" indent="0">
              <a:buNone/>
            </a:pPr>
            <a:r>
              <a:rPr lang="id-ID" sz="1400" dirty="0" smtClean="0"/>
              <a:t>Primer </a:t>
            </a:r>
          </a:p>
          <a:p>
            <a:pPr marL="114300" indent="0">
              <a:buNone/>
            </a:pPr>
            <a:endParaRPr lang="id-ID" sz="1400" dirty="0"/>
          </a:p>
          <a:p>
            <a:pPr marL="285750" indent="-171450">
              <a:buFontTx/>
              <a:buChar char="-"/>
            </a:pPr>
            <a:r>
              <a:rPr lang="id-ID" sz="1400" dirty="0" smtClean="0"/>
              <a:t>Sering terjadi pada usia muda atau remaja </a:t>
            </a:r>
          </a:p>
          <a:p>
            <a:pPr marL="285750" indent="-171450">
              <a:buFontTx/>
              <a:buChar char="-"/>
            </a:pPr>
            <a:r>
              <a:rPr lang="id-ID" sz="1400" dirty="0" smtClean="0"/>
              <a:t>Keluhan nyeri seperti krma dan lokasinya ditengah bawah rahim </a:t>
            </a:r>
          </a:p>
          <a:p>
            <a:pPr marL="285750" indent="-171450">
              <a:buFontTx/>
              <a:buChar char="-"/>
            </a:pPr>
            <a:r>
              <a:rPr lang="id-ID" sz="1400" dirty="0" smtClean="0"/>
              <a:t>Sering diikuti dengan keluhan mual, muntah, diare, nyeri kepala</a:t>
            </a:r>
          </a:p>
          <a:p>
            <a:pPr marL="285750" indent="-171450">
              <a:buFontTx/>
              <a:buChar char="-"/>
            </a:pPr>
            <a:r>
              <a:rPr lang="id-ID" sz="1400" dirty="0" smtClean="0"/>
              <a:t>Pada pemeriksaan ginekologi tidak ditemukan adanya kelainan </a:t>
            </a:r>
          </a:p>
          <a:p>
            <a:pPr marL="285750" indent="-171450">
              <a:buFontTx/>
              <a:buChar char="-"/>
            </a:pPr>
            <a:r>
              <a:rPr lang="id-ID" sz="1400" dirty="0" smtClean="0"/>
              <a:t>Biasanya nyeri muncul sebelum keluarnya haid dan meningkat pada hari pertama dan hari kedua </a:t>
            </a:r>
          </a:p>
        </p:txBody>
      </p:sp>
      <p:sp>
        <p:nvSpPr>
          <p:cNvPr id="3" name="Title 2"/>
          <p:cNvSpPr>
            <a:spLocks noGrp="1"/>
          </p:cNvSpPr>
          <p:nvPr>
            <p:ph type="title"/>
          </p:nvPr>
        </p:nvSpPr>
        <p:spPr/>
        <p:txBody>
          <a:bodyPr/>
          <a:lstStyle/>
          <a:p>
            <a:r>
              <a:rPr lang="id-ID" dirty="0" smtClean="0"/>
              <a:t>Diagnosis </a:t>
            </a:r>
            <a:endParaRPr lang="en-US" dirty="0"/>
          </a:p>
        </p:txBody>
      </p:sp>
      <p:sp>
        <p:nvSpPr>
          <p:cNvPr id="4" name="TextBox 3"/>
          <p:cNvSpPr txBox="1"/>
          <p:nvPr/>
        </p:nvSpPr>
        <p:spPr>
          <a:xfrm>
            <a:off x="4535905" y="1143000"/>
            <a:ext cx="3429000" cy="2246769"/>
          </a:xfrm>
          <a:prstGeom prst="rect">
            <a:avLst/>
          </a:prstGeom>
          <a:noFill/>
        </p:spPr>
        <p:txBody>
          <a:bodyPr wrap="square" rtlCol="0">
            <a:spAutoFit/>
          </a:bodyPr>
          <a:lstStyle/>
          <a:p>
            <a:r>
              <a:rPr lang="id-ID" dirty="0" smtClean="0"/>
              <a:t>Sekunder </a:t>
            </a:r>
          </a:p>
          <a:p>
            <a:endParaRPr lang="id-ID" dirty="0"/>
          </a:p>
          <a:p>
            <a:pPr marL="285750" indent="-285750">
              <a:buFontTx/>
              <a:buChar char="-"/>
            </a:pPr>
            <a:r>
              <a:rPr lang="id-ID" dirty="0" smtClean="0"/>
              <a:t>Anamnesis dan pemeriksaan curiga ada patologi panggul atau kelainan bawaan </a:t>
            </a:r>
          </a:p>
          <a:p>
            <a:pPr marL="285750" indent="-285750">
              <a:buFontTx/>
              <a:buChar char="-"/>
            </a:pPr>
            <a:r>
              <a:rPr lang="id-ID" dirty="0" smtClean="0"/>
              <a:t>Tidak respons dengan obat untuk dismenorea primer </a:t>
            </a:r>
          </a:p>
          <a:p>
            <a:pPr marL="285750" indent="-285750">
              <a:buFontTx/>
              <a:buChar char="-"/>
            </a:pPr>
            <a:r>
              <a:rPr lang="id-ID" dirty="0" smtClean="0"/>
              <a:t>USG, infuse salin sonografi, atau laparoskopi </a:t>
            </a:r>
            <a:r>
              <a:rPr lang="id-ID" dirty="0" smtClean="0">
                <a:sym typeface="Wingdings" panose="05000000000000000000" pitchFamily="2" charset="2"/>
              </a:rPr>
              <a:t> jika curiga endometriosis </a:t>
            </a:r>
            <a:endParaRPr lang="en-US" dirty="0"/>
          </a:p>
        </p:txBody>
      </p:sp>
    </p:spTree>
    <p:extLst>
      <p:ext uri="{BB962C8B-B14F-4D97-AF65-F5344CB8AC3E}">
        <p14:creationId xmlns:p14="http://schemas.microsoft.com/office/powerpoint/2010/main" val="41284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Perdarahan uterus abnormal </a:t>
            </a:r>
            <a:endParaRPr lang="en-US" dirty="0"/>
          </a:p>
        </p:txBody>
      </p:sp>
    </p:spTree>
    <p:extLst>
      <p:ext uri="{BB962C8B-B14F-4D97-AF65-F5344CB8AC3E}">
        <p14:creationId xmlns:p14="http://schemas.microsoft.com/office/powerpoint/2010/main" val="2131356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buNone/>
            </a:pPr>
            <a:r>
              <a:rPr lang="id-ID" dirty="0" smtClean="0"/>
              <a:t>Adalah istilah yang digunakan untuk menggambarkan semua kelainan haid baik dalam jumlah maupun lamanya . Manifestasi klinisnya dapat berupa perdarahan dalam jumlah yang banyak atau sedikit, dan haid yang memanjang atau tidak beraturan </a:t>
            </a:r>
          </a:p>
          <a:p>
            <a:pPr marL="114300" indent="0">
              <a:buNone/>
            </a:pPr>
            <a:r>
              <a:rPr lang="en-US" dirty="0"/>
              <a:t/>
            </a:r>
            <a:br>
              <a:rPr lang="en-US" dirty="0"/>
            </a:br>
            <a:r>
              <a:rPr lang="en-US" dirty="0"/>
              <a:t/>
            </a:r>
            <a:br>
              <a:rPr lang="en-US" dirty="0"/>
            </a:br>
            <a:endParaRPr lang="en-US" dirty="0"/>
          </a:p>
        </p:txBody>
      </p:sp>
      <p:sp>
        <p:nvSpPr>
          <p:cNvPr id="3" name="Title 2"/>
          <p:cNvSpPr>
            <a:spLocks noGrp="1"/>
          </p:cNvSpPr>
          <p:nvPr>
            <p:ph type="title"/>
          </p:nvPr>
        </p:nvSpPr>
        <p:spPr/>
        <p:txBody>
          <a:bodyPr/>
          <a:lstStyle/>
          <a:p>
            <a:r>
              <a:rPr lang="id-ID" dirty="0" smtClean="0"/>
              <a:t>Definisi </a:t>
            </a:r>
            <a:endParaRPr lang="en-US" dirty="0"/>
          </a:p>
        </p:txBody>
      </p:sp>
      <p:pic>
        <p:nvPicPr>
          <p:cNvPr id="4" name="Picture 3"/>
          <p:cNvPicPr>
            <a:picLocks noChangeAspect="1"/>
          </p:cNvPicPr>
          <p:nvPr/>
        </p:nvPicPr>
        <p:blipFill>
          <a:blip r:embed="rId2"/>
          <a:stretch>
            <a:fillRect/>
          </a:stretch>
        </p:blipFill>
        <p:spPr>
          <a:xfrm>
            <a:off x="1275347" y="1901537"/>
            <a:ext cx="6304548" cy="2379950"/>
          </a:xfrm>
          <a:prstGeom prst="rect">
            <a:avLst/>
          </a:prstGeom>
        </p:spPr>
      </p:pic>
    </p:spTree>
    <p:extLst>
      <p:ext uri="{BB962C8B-B14F-4D97-AF65-F5344CB8AC3E}">
        <p14:creationId xmlns:p14="http://schemas.microsoft.com/office/powerpoint/2010/main" val="406423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4"/>
          <p:cNvSpPr txBox="1">
            <a:spLocks noGrp="1"/>
          </p:cNvSpPr>
          <p:nvPr>
            <p:ph type="title"/>
          </p:nvPr>
        </p:nvSpPr>
        <p:spPr>
          <a:xfrm>
            <a:off x="713225" y="569300"/>
            <a:ext cx="77082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K</a:t>
            </a:r>
            <a:r>
              <a:rPr dirty="0" err="1" smtClean="0"/>
              <a:t>lasifikasi</a:t>
            </a:r>
            <a:r>
              <a:rPr dirty="0" smtClean="0"/>
              <a:t> </a:t>
            </a:r>
            <a:endParaRPr dirty="0"/>
          </a:p>
        </p:txBody>
      </p:sp>
      <p:grpSp>
        <p:nvGrpSpPr>
          <p:cNvPr id="644" name="Google Shape;644;p34"/>
          <p:cNvGrpSpPr/>
          <p:nvPr/>
        </p:nvGrpSpPr>
        <p:grpSpPr>
          <a:xfrm>
            <a:off x="1393681" y="1398373"/>
            <a:ext cx="7027500" cy="3207097"/>
            <a:chOff x="1393681" y="1398373"/>
            <a:chExt cx="7027500" cy="3207097"/>
          </a:xfrm>
        </p:grpSpPr>
        <p:sp>
          <p:nvSpPr>
            <p:cNvPr id="645" name="Google Shape;645;p34"/>
            <p:cNvSpPr/>
            <p:nvPr/>
          </p:nvSpPr>
          <p:spPr>
            <a:xfrm>
              <a:off x="1393681" y="1398373"/>
              <a:ext cx="7027500" cy="1034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434343"/>
                </a:solidFill>
                <a:latin typeface="Fira Sans"/>
                <a:ea typeface="Fira Sans"/>
                <a:cs typeface="Fira Sans"/>
                <a:sym typeface="Fira Sans"/>
              </a:endParaRPr>
            </a:p>
          </p:txBody>
        </p:sp>
        <p:sp>
          <p:nvSpPr>
            <p:cNvPr id="646" name="Google Shape;646;p34"/>
            <p:cNvSpPr/>
            <p:nvPr/>
          </p:nvSpPr>
          <p:spPr>
            <a:xfrm>
              <a:off x="1393681" y="2484722"/>
              <a:ext cx="7027500" cy="1034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434343"/>
                </a:solidFill>
                <a:latin typeface="Fira Sans"/>
                <a:ea typeface="Fira Sans"/>
                <a:cs typeface="Fira Sans"/>
                <a:sym typeface="Fira Sans"/>
              </a:endParaRPr>
            </a:p>
          </p:txBody>
        </p:sp>
        <p:sp>
          <p:nvSpPr>
            <p:cNvPr id="647" name="Google Shape;647;p34"/>
            <p:cNvSpPr/>
            <p:nvPr/>
          </p:nvSpPr>
          <p:spPr>
            <a:xfrm>
              <a:off x="1393681" y="3571070"/>
              <a:ext cx="7027500" cy="1034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434343"/>
                </a:solidFill>
                <a:latin typeface="Fira Sans"/>
                <a:ea typeface="Fira Sans"/>
                <a:cs typeface="Fira Sans"/>
                <a:sym typeface="Fira Sans"/>
              </a:endParaRPr>
            </a:p>
          </p:txBody>
        </p:sp>
      </p:grpSp>
      <p:grpSp>
        <p:nvGrpSpPr>
          <p:cNvPr id="656" name="Google Shape;656;p34"/>
          <p:cNvGrpSpPr/>
          <p:nvPr/>
        </p:nvGrpSpPr>
        <p:grpSpPr>
          <a:xfrm rot="-5400000">
            <a:off x="428849" y="1480953"/>
            <a:ext cx="1113613" cy="686429"/>
            <a:chOff x="1634988" y="2121570"/>
            <a:chExt cx="1734600" cy="686429"/>
          </a:xfrm>
        </p:grpSpPr>
        <p:sp>
          <p:nvSpPr>
            <p:cNvPr id="657" name="Google Shape;657;p34"/>
            <p:cNvSpPr/>
            <p:nvPr/>
          </p:nvSpPr>
          <p:spPr>
            <a:xfrm>
              <a:off x="1634988" y="2121570"/>
              <a:ext cx="1734600" cy="390900"/>
            </a:xfrm>
            <a:prstGeom prst="roundRect">
              <a:avLst>
                <a:gd name="adj" fmla="val 16667"/>
              </a:avLst>
            </a:prstGeom>
            <a:solidFill>
              <a:srgbClr val="E89F8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b="1" dirty="0" smtClean="0">
                  <a:solidFill>
                    <a:srgbClr val="FFFFFF"/>
                  </a:solidFill>
                  <a:latin typeface="Handlee"/>
                  <a:ea typeface="Handlee"/>
                  <a:cs typeface="Handlee"/>
                  <a:sym typeface="Handlee"/>
                </a:rPr>
                <a:t>akut</a:t>
              </a:r>
              <a:endParaRPr sz="1600" b="1" dirty="0">
                <a:solidFill>
                  <a:srgbClr val="FFFFFF"/>
                </a:solidFill>
                <a:latin typeface="Handlee"/>
                <a:ea typeface="Handlee"/>
                <a:cs typeface="Handlee"/>
                <a:sym typeface="Handlee"/>
              </a:endParaRPr>
            </a:p>
          </p:txBody>
        </p:sp>
        <p:sp>
          <p:nvSpPr>
            <p:cNvPr id="658" name="Google Shape;658;p34"/>
            <p:cNvSpPr/>
            <p:nvPr/>
          </p:nvSpPr>
          <p:spPr>
            <a:xfrm rot="10800000">
              <a:off x="2242950" y="2562599"/>
              <a:ext cx="481200" cy="245400"/>
            </a:xfrm>
            <a:prstGeom prst="triangle">
              <a:avLst>
                <a:gd name="adj" fmla="val 50000"/>
              </a:avLst>
            </a:pr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Handlee"/>
                <a:ea typeface="Handlee"/>
                <a:cs typeface="Handlee"/>
                <a:sym typeface="Handlee"/>
              </a:endParaRPr>
            </a:p>
          </p:txBody>
        </p:sp>
      </p:grpSp>
      <p:sp>
        <p:nvSpPr>
          <p:cNvPr id="659" name="Google Shape;659;p34"/>
          <p:cNvSpPr/>
          <p:nvPr/>
        </p:nvSpPr>
        <p:spPr>
          <a:xfrm>
            <a:off x="1469874" y="1508385"/>
            <a:ext cx="6880041" cy="934026"/>
          </a:xfrm>
          <a:prstGeom prst="roundRect">
            <a:avLst>
              <a:gd name="adj" fmla="val 0"/>
            </a:avLst>
          </a:prstGeom>
          <a:solidFill>
            <a:srgbClr val="E89F8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solidFill>
                  <a:schemeClr val="lt1"/>
                </a:solidFill>
                <a:latin typeface="Baloo 2"/>
                <a:ea typeface="Baloo 2"/>
                <a:cs typeface="Baloo 2"/>
                <a:sym typeface="Baloo 2"/>
              </a:rPr>
              <a:t>Pedarahan haid yang banyak sehingga perlu dilakukan penanganan segera untuk mencegah kehilangan darah. Dapat terjadi pada kondisi PUA kronik atau tanpa riwayat sebelumnya </a:t>
            </a:r>
            <a:endParaRPr dirty="0">
              <a:solidFill>
                <a:schemeClr val="lt1"/>
              </a:solidFill>
              <a:latin typeface="Baloo 2"/>
              <a:ea typeface="Baloo 2"/>
              <a:cs typeface="Baloo 2"/>
              <a:sym typeface="Baloo 2"/>
            </a:endParaRPr>
          </a:p>
        </p:txBody>
      </p:sp>
      <p:grpSp>
        <p:nvGrpSpPr>
          <p:cNvPr id="660" name="Google Shape;660;p34"/>
          <p:cNvGrpSpPr/>
          <p:nvPr/>
        </p:nvGrpSpPr>
        <p:grpSpPr>
          <a:xfrm rot="-5400000">
            <a:off x="458926" y="2692568"/>
            <a:ext cx="1113613" cy="626274"/>
            <a:chOff x="1616250" y="2181725"/>
            <a:chExt cx="1734600" cy="626274"/>
          </a:xfrm>
        </p:grpSpPr>
        <p:sp>
          <p:nvSpPr>
            <p:cNvPr id="661" name="Google Shape;661;p34"/>
            <p:cNvSpPr/>
            <p:nvPr/>
          </p:nvSpPr>
          <p:spPr>
            <a:xfrm>
              <a:off x="1616250" y="2181725"/>
              <a:ext cx="1734600" cy="390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b="1" dirty="0" smtClean="0">
                  <a:solidFill>
                    <a:schemeClr val="dk2"/>
                  </a:solidFill>
                  <a:latin typeface="Handlee"/>
                  <a:ea typeface="Handlee"/>
                  <a:cs typeface="Handlee"/>
                  <a:sym typeface="Handlee"/>
                </a:rPr>
                <a:t>kronik</a:t>
              </a:r>
              <a:endParaRPr sz="1600" b="1" dirty="0">
                <a:solidFill>
                  <a:schemeClr val="dk2"/>
                </a:solidFill>
                <a:latin typeface="Handlee"/>
                <a:ea typeface="Handlee"/>
                <a:cs typeface="Handlee"/>
                <a:sym typeface="Handlee"/>
              </a:endParaRPr>
            </a:p>
          </p:txBody>
        </p:sp>
        <p:sp>
          <p:nvSpPr>
            <p:cNvPr id="662" name="Google Shape;662;p34"/>
            <p:cNvSpPr/>
            <p:nvPr/>
          </p:nvSpPr>
          <p:spPr>
            <a:xfrm rot="10800000">
              <a:off x="2242950" y="2562599"/>
              <a:ext cx="481200" cy="245400"/>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Handlee"/>
                <a:ea typeface="Handlee"/>
                <a:cs typeface="Handlee"/>
                <a:sym typeface="Handlee"/>
              </a:endParaRPr>
            </a:p>
          </p:txBody>
        </p:sp>
      </p:grpSp>
      <p:sp>
        <p:nvSpPr>
          <p:cNvPr id="663" name="Google Shape;663;p34"/>
          <p:cNvSpPr/>
          <p:nvPr/>
        </p:nvSpPr>
        <p:spPr>
          <a:xfrm>
            <a:off x="2243044" y="2538662"/>
            <a:ext cx="5421071" cy="948545"/>
          </a:xfrm>
          <a:prstGeom prst="roundRect">
            <a:avLst>
              <a:gd name="adj" fmla="val 0"/>
            </a:avLst>
          </a:prstGeom>
          <a:solidFill>
            <a:srgbClr val="FFD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dirty="0" smtClean="0">
                <a:solidFill>
                  <a:schemeClr val="dk2"/>
                </a:solidFill>
                <a:latin typeface="Baloo 2"/>
                <a:ea typeface="Baloo 2"/>
                <a:cs typeface="Baloo 2"/>
                <a:sym typeface="Baloo 2"/>
              </a:rPr>
              <a:t>m/ </a:t>
            </a:r>
            <a:r>
              <a:rPr dirty="0" err="1" smtClean="0">
                <a:solidFill>
                  <a:schemeClr val="dk2"/>
                </a:solidFill>
                <a:latin typeface="Baloo 2"/>
                <a:ea typeface="Baloo 2"/>
                <a:cs typeface="Baloo 2"/>
                <a:sym typeface="Baloo 2"/>
              </a:rPr>
              <a:t>terminolog</a:t>
            </a:r>
            <a:r>
              <a:rPr lang="id-ID" dirty="0" smtClean="0">
                <a:solidFill>
                  <a:schemeClr val="dk2"/>
                </a:solidFill>
                <a:latin typeface="Baloo 2"/>
                <a:ea typeface="Baloo 2"/>
                <a:cs typeface="Baloo 2"/>
                <a:sym typeface="Baloo 2"/>
              </a:rPr>
              <a:t>i </a:t>
            </a:r>
            <a:r>
              <a:rPr dirty="0" err="1" smtClean="0">
                <a:solidFill>
                  <a:schemeClr val="dk2"/>
                </a:solidFill>
                <a:latin typeface="Baloo 2"/>
                <a:ea typeface="Baloo 2"/>
                <a:cs typeface="Baloo 2"/>
                <a:sym typeface="Baloo 2"/>
              </a:rPr>
              <a:t>untuk</a:t>
            </a:r>
            <a:r>
              <a:rPr dirty="0" smtClean="0">
                <a:solidFill>
                  <a:schemeClr val="dk2"/>
                </a:solidFill>
                <a:latin typeface="Baloo 2"/>
                <a:ea typeface="Baloo 2"/>
                <a:cs typeface="Baloo 2"/>
                <a:sym typeface="Baloo 2"/>
              </a:rPr>
              <a:t> PUA yang </a:t>
            </a:r>
            <a:r>
              <a:rPr dirty="0" err="1" smtClean="0">
                <a:solidFill>
                  <a:schemeClr val="dk2"/>
                </a:solidFill>
                <a:latin typeface="Baloo 2"/>
                <a:ea typeface="Baloo 2"/>
                <a:cs typeface="Baloo 2"/>
                <a:sym typeface="Baloo 2"/>
              </a:rPr>
              <a:t>terjadi</a:t>
            </a:r>
            <a:r>
              <a:rPr dirty="0" smtClean="0">
                <a:solidFill>
                  <a:schemeClr val="dk2"/>
                </a:solidFill>
                <a:latin typeface="Baloo 2"/>
                <a:ea typeface="Baloo 2"/>
                <a:cs typeface="Baloo 2"/>
                <a:sym typeface="Baloo 2"/>
              </a:rPr>
              <a:t> </a:t>
            </a:r>
            <a:r>
              <a:rPr lang="en-US" dirty="0" smtClean="0">
                <a:solidFill>
                  <a:schemeClr val="dk2"/>
                </a:solidFill>
                <a:latin typeface="Baloo 2"/>
                <a:ea typeface="Baloo 2"/>
                <a:cs typeface="Baloo 2"/>
                <a:sym typeface="Baloo 2"/>
              </a:rPr>
              <a:t>L</a:t>
            </a:r>
            <a:r>
              <a:rPr dirty="0" smtClean="0">
                <a:solidFill>
                  <a:schemeClr val="dk2"/>
                </a:solidFill>
                <a:latin typeface="Baloo 2"/>
                <a:ea typeface="Baloo 2"/>
                <a:cs typeface="Baloo 2"/>
                <a:sym typeface="Baloo 2"/>
              </a:rPr>
              <a:t>ebih </a:t>
            </a:r>
            <a:r>
              <a:rPr dirty="0" err="1" smtClean="0">
                <a:solidFill>
                  <a:schemeClr val="dk2"/>
                </a:solidFill>
                <a:latin typeface="Baloo 2"/>
                <a:ea typeface="Baloo 2"/>
                <a:cs typeface="Baloo 2"/>
                <a:sym typeface="Baloo 2"/>
              </a:rPr>
              <a:t>dari</a:t>
            </a:r>
            <a:r>
              <a:rPr dirty="0" smtClean="0">
                <a:solidFill>
                  <a:schemeClr val="dk2"/>
                </a:solidFill>
                <a:latin typeface="Baloo 2"/>
                <a:ea typeface="Baloo 2"/>
                <a:cs typeface="Baloo 2"/>
                <a:sym typeface="Baloo 2"/>
              </a:rPr>
              <a:t> 3 </a:t>
            </a:r>
            <a:r>
              <a:rPr dirty="0" err="1" smtClean="0">
                <a:solidFill>
                  <a:schemeClr val="dk2"/>
                </a:solidFill>
                <a:latin typeface="Baloo 2"/>
                <a:ea typeface="Baloo 2"/>
                <a:cs typeface="Baloo 2"/>
                <a:sym typeface="Baloo 2"/>
              </a:rPr>
              <a:t>bulan</a:t>
            </a:r>
            <a:r>
              <a:rPr dirty="0" smtClean="0">
                <a:solidFill>
                  <a:schemeClr val="dk2"/>
                </a:solidFill>
                <a:latin typeface="Baloo 2"/>
                <a:ea typeface="Baloo 2"/>
                <a:cs typeface="Baloo 2"/>
                <a:sym typeface="Baloo 2"/>
              </a:rPr>
              <a:t>. </a:t>
            </a:r>
            <a:r>
              <a:rPr lang="en-US" dirty="0" err="1" smtClean="0">
                <a:solidFill>
                  <a:schemeClr val="dk2"/>
                </a:solidFill>
                <a:latin typeface="Baloo 2"/>
                <a:ea typeface="Baloo 2"/>
                <a:cs typeface="Baloo 2"/>
                <a:sym typeface="Baloo 2"/>
              </a:rPr>
              <a:t>K</a:t>
            </a:r>
            <a:r>
              <a:rPr dirty="0" err="1" smtClean="0">
                <a:solidFill>
                  <a:schemeClr val="dk2"/>
                </a:solidFill>
                <a:latin typeface="Baloo 2"/>
                <a:ea typeface="Baloo 2"/>
                <a:cs typeface="Baloo 2"/>
                <a:sym typeface="Baloo 2"/>
              </a:rPr>
              <a:t>ondisi</a:t>
            </a:r>
            <a:r>
              <a:rPr dirty="0" smtClean="0">
                <a:solidFill>
                  <a:schemeClr val="dk2"/>
                </a:solidFill>
                <a:latin typeface="Baloo 2"/>
                <a:ea typeface="Baloo 2"/>
                <a:cs typeface="Baloo 2"/>
                <a:sym typeface="Baloo 2"/>
              </a:rPr>
              <a:t> </a:t>
            </a:r>
            <a:r>
              <a:rPr dirty="0" err="1" smtClean="0">
                <a:solidFill>
                  <a:schemeClr val="dk2"/>
                </a:solidFill>
                <a:latin typeface="Baloo 2"/>
                <a:ea typeface="Baloo 2"/>
                <a:cs typeface="Baloo 2"/>
                <a:sym typeface="Baloo 2"/>
              </a:rPr>
              <a:t>ini</a:t>
            </a:r>
            <a:r>
              <a:rPr dirty="0" smtClean="0">
                <a:solidFill>
                  <a:schemeClr val="dk2"/>
                </a:solidFill>
                <a:latin typeface="Baloo 2"/>
                <a:ea typeface="Baloo 2"/>
                <a:cs typeface="Baloo 2"/>
                <a:sym typeface="Baloo 2"/>
              </a:rPr>
              <a:t> </a:t>
            </a:r>
            <a:r>
              <a:rPr dirty="0" err="1" smtClean="0">
                <a:solidFill>
                  <a:schemeClr val="dk2"/>
                </a:solidFill>
                <a:latin typeface="Baloo 2"/>
                <a:ea typeface="Baloo 2"/>
                <a:cs typeface="Baloo 2"/>
                <a:sym typeface="Baloo 2"/>
              </a:rPr>
              <a:t>biasanya</a:t>
            </a:r>
            <a:r>
              <a:rPr dirty="0" smtClean="0">
                <a:solidFill>
                  <a:schemeClr val="dk2"/>
                </a:solidFill>
                <a:latin typeface="Baloo 2"/>
                <a:ea typeface="Baloo 2"/>
                <a:cs typeface="Baloo 2"/>
                <a:sym typeface="Baloo 2"/>
              </a:rPr>
              <a:t> </a:t>
            </a:r>
            <a:r>
              <a:rPr dirty="0" err="1" smtClean="0">
                <a:solidFill>
                  <a:schemeClr val="dk2"/>
                </a:solidFill>
                <a:latin typeface="Baloo 2"/>
                <a:ea typeface="Baloo 2"/>
                <a:cs typeface="Baloo 2"/>
                <a:sym typeface="Baloo 2"/>
              </a:rPr>
              <a:t>tidak</a:t>
            </a:r>
            <a:r>
              <a:rPr dirty="0" smtClean="0">
                <a:solidFill>
                  <a:schemeClr val="dk2"/>
                </a:solidFill>
                <a:latin typeface="Baloo 2"/>
                <a:ea typeface="Baloo 2"/>
                <a:cs typeface="Baloo 2"/>
                <a:sym typeface="Baloo 2"/>
              </a:rPr>
              <a:t> </a:t>
            </a:r>
            <a:r>
              <a:rPr dirty="0" err="1" smtClean="0">
                <a:solidFill>
                  <a:schemeClr val="dk2"/>
                </a:solidFill>
                <a:latin typeface="Baloo 2"/>
                <a:ea typeface="Baloo 2"/>
                <a:cs typeface="Baloo 2"/>
                <a:sym typeface="Baloo 2"/>
              </a:rPr>
              <a:t>memerlkan</a:t>
            </a:r>
            <a:r>
              <a:rPr dirty="0" smtClean="0">
                <a:solidFill>
                  <a:schemeClr val="dk2"/>
                </a:solidFill>
                <a:latin typeface="Baloo 2"/>
                <a:ea typeface="Baloo 2"/>
                <a:cs typeface="Baloo 2"/>
                <a:sym typeface="Baloo 2"/>
              </a:rPr>
              <a:t> </a:t>
            </a:r>
            <a:r>
              <a:rPr dirty="0" err="1" smtClean="0">
                <a:solidFill>
                  <a:schemeClr val="dk2"/>
                </a:solidFill>
                <a:latin typeface="Baloo 2"/>
                <a:ea typeface="Baloo 2"/>
                <a:cs typeface="Baloo 2"/>
                <a:sym typeface="Baloo 2"/>
              </a:rPr>
              <a:t>penangananan</a:t>
            </a:r>
            <a:r>
              <a:rPr dirty="0" smtClean="0">
                <a:solidFill>
                  <a:schemeClr val="dk2"/>
                </a:solidFill>
                <a:latin typeface="Baloo 2"/>
                <a:ea typeface="Baloo 2"/>
                <a:cs typeface="Baloo 2"/>
                <a:sym typeface="Baloo 2"/>
              </a:rPr>
              <a:t> </a:t>
            </a:r>
            <a:r>
              <a:rPr dirty="0" err="1" smtClean="0">
                <a:solidFill>
                  <a:schemeClr val="dk2"/>
                </a:solidFill>
                <a:latin typeface="Baloo 2"/>
                <a:ea typeface="Baloo 2"/>
                <a:cs typeface="Baloo 2"/>
                <a:sym typeface="Baloo 2"/>
              </a:rPr>
              <a:t>segara</a:t>
            </a:r>
            <a:r>
              <a:rPr dirty="0" smtClean="0">
                <a:solidFill>
                  <a:schemeClr val="dk2"/>
                </a:solidFill>
                <a:latin typeface="Baloo 2"/>
                <a:ea typeface="Baloo 2"/>
                <a:cs typeface="Baloo 2"/>
                <a:sym typeface="Baloo 2"/>
              </a:rPr>
              <a:t> </a:t>
            </a:r>
            <a:endParaRPr dirty="0">
              <a:solidFill>
                <a:schemeClr val="dk2"/>
              </a:solidFill>
              <a:latin typeface="Baloo 2"/>
              <a:ea typeface="Baloo 2"/>
              <a:cs typeface="Baloo 2"/>
              <a:sym typeface="Baloo 2"/>
            </a:endParaRPr>
          </a:p>
        </p:txBody>
      </p:sp>
      <p:grpSp>
        <p:nvGrpSpPr>
          <p:cNvPr id="664" name="Google Shape;664;p34"/>
          <p:cNvGrpSpPr/>
          <p:nvPr/>
        </p:nvGrpSpPr>
        <p:grpSpPr>
          <a:xfrm rot="-5400000">
            <a:off x="458926" y="3862074"/>
            <a:ext cx="1113613" cy="626274"/>
            <a:chOff x="1616250" y="2181725"/>
            <a:chExt cx="1734600" cy="626274"/>
          </a:xfrm>
        </p:grpSpPr>
        <p:sp>
          <p:nvSpPr>
            <p:cNvPr id="665" name="Google Shape;665;p34"/>
            <p:cNvSpPr/>
            <p:nvPr/>
          </p:nvSpPr>
          <p:spPr>
            <a:xfrm>
              <a:off x="1616250" y="2181725"/>
              <a:ext cx="1734600" cy="390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b="1" dirty="0" smtClean="0">
                  <a:solidFill>
                    <a:srgbClr val="FFFFFF"/>
                  </a:solidFill>
                  <a:latin typeface="Handlee"/>
                  <a:ea typeface="Handlee"/>
                  <a:cs typeface="Handlee"/>
                  <a:sym typeface="Handlee"/>
                </a:rPr>
                <a:t>Tengah </a:t>
              </a:r>
              <a:endParaRPr sz="1600" b="1" dirty="0">
                <a:solidFill>
                  <a:srgbClr val="FFFFFF"/>
                </a:solidFill>
                <a:latin typeface="Handlee"/>
                <a:ea typeface="Handlee"/>
                <a:cs typeface="Handlee"/>
                <a:sym typeface="Handlee"/>
              </a:endParaRPr>
            </a:p>
          </p:txBody>
        </p:sp>
        <p:sp>
          <p:nvSpPr>
            <p:cNvPr id="666" name="Google Shape;666;p34"/>
            <p:cNvSpPr/>
            <p:nvPr/>
          </p:nvSpPr>
          <p:spPr>
            <a:xfrm rot="10800000">
              <a:off x="2242950" y="2562599"/>
              <a:ext cx="481200" cy="2454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Handlee"/>
                <a:ea typeface="Handlee"/>
                <a:cs typeface="Handlee"/>
                <a:sym typeface="Handlee"/>
              </a:endParaRPr>
            </a:p>
          </p:txBody>
        </p:sp>
      </p:grpSp>
      <p:sp>
        <p:nvSpPr>
          <p:cNvPr id="667" name="Google Shape;667;p34"/>
          <p:cNvSpPr/>
          <p:nvPr/>
        </p:nvSpPr>
        <p:spPr>
          <a:xfrm>
            <a:off x="1503947" y="3645569"/>
            <a:ext cx="6717782" cy="87728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solidFill>
                  <a:srgbClr val="FFFFFF"/>
                </a:solidFill>
                <a:latin typeface="Baloo 2"/>
                <a:ea typeface="Baloo 2"/>
                <a:cs typeface="Baloo 2"/>
                <a:sym typeface="Baloo 2"/>
              </a:rPr>
              <a:t>(intermenstrual bleeding) m/ perdarhan haid yang terjadi diantara 2 siklus haid teratur. Perdarahan dapat terjadi kapan saja ataua dapat juga terjadi di waktu yang sama setiap siklus. </a:t>
            </a:r>
            <a:r>
              <a:rPr lang="id-ID" dirty="0" smtClean="0">
                <a:solidFill>
                  <a:srgbClr val="FFFFFF"/>
                </a:solidFill>
                <a:latin typeface="Baloo 2"/>
                <a:ea typeface="Baloo 2"/>
                <a:cs typeface="Baloo 2"/>
                <a:sym typeface="Wingdings" panose="05000000000000000000" pitchFamily="2" charset="2"/>
              </a:rPr>
              <a:t> u/ menggantikan terminologi metroragia </a:t>
            </a:r>
            <a:endParaRPr dirty="0">
              <a:solidFill>
                <a:srgbClr val="FFFFFF"/>
              </a:solidFill>
              <a:latin typeface="Baloo 2"/>
              <a:ea typeface="Baloo 2"/>
              <a:cs typeface="Baloo 2"/>
              <a:sym typeface="Baloo 2"/>
            </a:endParaRPr>
          </a:p>
        </p:txBody>
      </p:sp>
      <p:grpSp>
        <p:nvGrpSpPr>
          <p:cNvPr id="668" name="Google Shape;668;p34"/>
          <p:cNvGrpSpPr/>
          <p:nvPr/>
        </p:nvGrpSpPr>
        <p:grpSpPr>
          <a:xfrm rot="-6148709">
            <a:off x="7559350" y="12619"/>
            <a:ext cx="3081937" cy="1995012"/>
            <a:chOff x="3476322" y="3871854"/>
            <a:chExt cx="3081549" cy="1994761"/>
          </a:xfrm>
        </p:grpSpPr>
        <p:sp>
          <p:nvSpPr>
            <p:cNvPr id="669" name="Google Shape;669;p34"/>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4"/>
          <p:cNvGrpSpPr/>
          <p:nvPr/>
        </p:nvGrpSpPr>
        <p:grpSpPr>
          <a:xfrm rot="7055680">
            <a:off x="-1525327" y="4281757"/>
            <a:ext cx="2987262" cy="1711751"/>
            <a:chOff x="6797960" y="203729"/>
            <a:chExt cx="3774524" cy="1979829"/>
          </a:xfrm>
        </p:grpSpPr>
        <p:sp>
          <p:nvSpPr>
            <p:cNvPr id="689" name="Google Shape;689;p34"/>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4"/>
          <p:cNvGrpSpPr/>
          <p:nvPr/>
        </p:nvGrpSpPr>
        <p:grpSpPr>
          <a:xfrm rot="9932064">
            <a:off x="-440550" y="-87064"/>
            <a:ext cx="1748552" cy="1517716"/>
            <a:chOff x="972034" y="4038077"/>
            <a:chExt cx="1579697" cy="1371393"/>
          </a:xfrm>
        </p:grpSpPr>
        <p:sp>
          <p:nvSpPr>
            <p:cNvPr id="696" name="Google Shape;696;p34"/>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4"/>
            <p:cNvGrpSpPr/>
            <p:nvPr/>
          </p:nvGrpSpPr>
          <p:grpSpPr>
            <a:xfrm>
              <a:off x="972034" y="4038077"/>
              <a:ext cx="1579697" cy="1371393"/>
              <a:chOff x="972034" y="4038077"/>
              <a:chExt cx="1579697" cy="1371393"/>
            </a:xfrm>
          </p:grpSpPr>
          <p:sp>
            <p:nvSpPr>
              <p:cNvPr id="699" name="Google Shape;699;p34"/>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4941" y="972548"/>
            <a:ext cx="3269228" cy="3262568"/>
          </a:xfrm>
        </p:spPr>
        <p:txBody>
          <a:bodyPr/>
          <a:lstStyle/>
          <a:p>
            <a:r>
              <a:rPr lang="id-ID" sz="1400" dirty="0" smtClean="0"/>
              <a:t>Klasifikasi PUA berdasarkan penyebab perdarahan : PALM COEIN </a:t>
            </a:r>
          </a:p>
          <a:p>
            <a:pPr marL="114300" indent="0">
              <a:buNone/>
            </a:pPr>
            <a:endParaRPr lang="id-ID" sz="1400" dirty="0"/>
          </a:p>
          <a:p>
            <a:pPr marL="285750" indent="-171450">
              <a:buFont typeface="Arial" panose="020B0604020202020204" pitchFamily="34" charset="0"/>
              <a:buChar char="•"/>
            </a:pPr>
            <a:r>
              <a:rPr lang="id-ID" sz="1400" dirty="0" smtClean="0"/>
              <a:t>Kelompok “PALM” adalah merupakan kelompok kelainan struktur penyebab PUA yang dapat dinilai dengan berbagai teknik pencitraan dana atau pemeriksaan histopatologi </a:t>
            </a:r>
          </a:p>
          <a:p>
            <a:pPr marL="114300" indent="0">
              <a:buNone/>
            </a:pPr>
            <a:endParaRPr lang="id-ID" sz="1400" dirty="0" smtClean="0"/>
          </a:p>
          <a:p>
            <a:pPr marL="285750" indent="-171450">
              <a:buFont typeface="Arial" panose="020B0604020202020204" pitchFamily="34" charset="0"/>
              <a:buChar char="•"/>
            </a:pPr>
            <a:r>
              <a:rPr lang="id-ID" sz="1400" dirty="0" smtClean="0"/>
              <a:t>Kelompok “COEIN”  adalah meruapakan kelompok kelainan non struktur penyebab PUA yang tidak dapat dinilai dengan teknik pencitraan atau histopatologi </a:t>
            </a:r>
          </a:p>
          <a:p>
            <a:pPr marL="114300" indent="0">
              <a:buNone/>
            </a:pPr>
            <a:endParaRPr lang="id-ID" dirty="0" smtClean="0"/>
          </a:p>
          <a:p>
            <a:pPr marL="114300" indent="0">
              <a:buNone/>
            </a:pPr>
            <a:endParaRPr lang="en-US" dirty="0"/>
          </a:p>
        </p:txBody>
      </p:sp>
      <p:sp>
        <p:nvSpPr>
          <p:cNvPr id="3" name="Title 2"/>
          <p:cNvSpPr>
            <a:spLocks noGrp="1"/>
          </p:cNvSpPr>
          <p:nvPr>
            <p:ph type="title"/>
          </p:nvPr>
        </p:nvSpPr>
        <p:spPr/>
        <p:txBody>
          <a:bodyPr/>
          <a:lstStyle/>
          <a:p>
            <a:r>
              <a:rPr lang="id-ID" dirty="0" smtClean="0"/>
              <a:t>Klasifikasi PUA </a:t>
            </a:r>
            <a:endParaRPr lang="en-US" dirty="0"/>
          </a:p>
        </p:txBody>
      </p:sp>
      <p:pic>
        <p:nvPicPr>
          <p:cNvPr id="4" name="Picture 3"/>
          <p:cNvPicPr>
            <a:picLocks noChangeAspect="1"/>
          </p:cNvPicPr>
          <p:nvPr/>
        </p:nvPicPr>
        <p:blipFill>
          <a:blip r:embed="rId2"/>
          <a:stretch>
            <a:fillRect/>
          </a:stretch>
        </p:blipFill>
        <p:spPr>
          <a:xfrm>
            <a:off x="4030578" y="998621"/>
            <a:ext cx="4836243" cy="4012532"/>
          </a:xfrm>
          <a:prstGeom prst="rect">
            <a:avLst/>
          </a:prstGeom>
        </p:spPr>
      </p:pic>
    </p:spTree>
    <p:extLst>
      <p:ext uri="{BB962C8B-B14F-4D97-AF65-F5344CB8AC3E}">
        <p14:creationId xmlns:p14="http://schemas.microsoft.com/office/powerpoint/2010/main" val="1225102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3225" y="1010653"/>
            <a:ext cx="2487175" cy="3549315"/>
          </a:xfrm>
        </p:spPr>
        <p:txBody>
          <a:bodyPr/>
          <a:lstStyle/>
          <a:p>
            <a:pPr>
              <a:buAutoNum type="alphaUcPeriod"/>
            </a:pPr>
            <a:r>
              <a:rPr lang="id-ID" dirty="0" smtClean="0"/>
              <a:t>Polip (PUA-P) </a:t>
            </a:r>
          </a:p>
          <a:p>
            <a:pPr marL="114300" indent="0">
              <a:buNone/>
            </a:pPr>
            <a:endParaRPr lang="id-ID" dirty="0" smtClean="0"/>
          </a:p>
          <a:p>
            <a:pPr marL="114300" indent="0">
              <a:buNone/>
            </a:pPr>
            <a:r>
              <a:rPr lang="id-ID" sz="1400" dirty="0" smtClean="0"/>
              <a:t>Adalah pertumbuhan endometrium berlebih yang bersifat lokal mungkin tunggal atau ganda, berukuran mulai dari beberapa milimeter sampai sentimeter. Polip endometrium terdiiri dari kelenjar, stroma, dan pembuluh darah endometrium </a:t>
            </a:r>
            <a:endParaRPr lang="en-US" sz="1400" dirty="0"/>
          </a:p>
        </p:txBody>
      </p:sp>
      <p:sp>
        <p:nvSpPr>
          <p:cNvPr id="3" name="Title 2"/>
          <p:cNvSpPr>
            <a:spLocks noGrp="1"/>
          </p:cNvSpPr>
          <p:nvPr>
            <p:ph type="title"/>
          </p:nvPr>
        </p:nvSpPr>
        <p:spPr/>
        <p:txBody>
          <a:bodyPr/>
          <a:lstStyle/>
          <a:p>
            <a:r>
              <a:rPr lang="id-ID" dirty="0" smtClean="0"/>
              <a:t>PALM </a:t>
            </a:r>
            <a:endParaRPr lang="en-US" dirty="0"/>
          </a:p>
        </p:txBody>
      </p:sp>
      <p:sp>
        <p:nvSpPr>
          <p:cNvPr id="4" name="TextBox 3"/>
          <p:cNvSpPr txBox="1"/>
          <p:nvPr/>
        </p:nvSpPr>
        <p:spPr>
          <a:xfrm>
            <a:off x="3324441" y="1010653"/>
            <a:ext cx="2450717" cy="3108543"/>
          </a:xfrm>
          <a:prstGeom prst="rect">
            <a:avLst/>
          </a:prstGeom>
          <a:noFill/>
        </p:spPr>
        <p:txBody>
          <a:bodyPr wrap="square" rtlCol="0">
            <a:spAutoFit/>
          </a:bodyPr>
          <a:lstStyle/>
          <a:p>
            <a:r>
              <a:rPr lang="id-ID" dirty="0" smtClean="0"/>
              <a:t>b. Adenomiosis (PUA-A)</a:t>
            </a:r>
          </a:p>
          <a:p>
            <a:endParaRPr lang="id-ID" dirty="0"/>
          </a:p>
          <a:p>
            <a:r>
              <a:rPr lang="id-ID" dirty="0" smtClean="0"/>
              <a:t>m/ invasi endometrium kedalam lapisan miometrium, menyebabkan uterus membesar, difus dan secara mikroskopik tampak sebagai endometrium ektopik, non neoplastik, kelenjar endometrium dan stroma yang dikelilingi oleh jaringan miometrium yang mengalami hipertrofi dan hiperplasia </a:t>
            </a:r>
            <a:endParaRPr lang="en-US" dirty="0"/>
          </a:p>
        </p:txBody>
      </p:sp>
      <p:sp>
        <p:nvSpPr>
          <p:cNvPr id="5" name="TextBox 4"/>
          <p:cNvSpPr txBox="1"/>
          <p:nvPr/>
        </p:nvSpPr>
        <p:spPr>
          <a:xfrm>
            <a:off x="5775158" y="986589"/>
            <a:ext cx="2470626" cy="2246769"/>
          </a:xfrm>
          <a:prstGeom prst="rect">
            <a:avLst/>
          </a:prstGeom>
          <a:noFill/>
        </p:spPr>
        <p:txBody>
          <a:bodyPr wrap="square" rtlCol="0">
            <a:spAutoFit/>
          </a:bodyPr>
          <a:lstStyle/>
          <a:p>
            <a:r>
              <a:rPr lang="id-ID" dirty="0" smtClean="0"/>
              <a:t>c. Leiomioma uteri (PUA-l)</a:t>
            </a:r>
          </a:p>
          <a:p>
            <a:endParaRPr lang="id-ID" dirty="0"/>
          </a:p>
          <a:p>
            <a:r>
              <a:rPr lang="id-ID" dirty="0" smtClean="0"/>
              <a:t>a/ tumor jinak fibromuscular pada permukaan myometrium. </a:t>
            </a:r>
          </a:p>
          <a:p>
            <a:r>
              <a:rPr lang="id-ID" dirty="0" smtClean="0"/>
              <a:t>Berdasarkan lokasinya dibagi menjadi : </a:t>
            </a:r>
          </a:p>
          <a:p>
            <a:pPr marL="285750" indent="-285750">
              <a:buFontTx/>
              <a:buChar char="-"/>
            </a:pPr>
            <a:r>
              <a:rPr lang="id-ID" dirty="0" smtClean="0"/>
              <a:t>Submukosum </a:t>
            </a:r>
          </a:p>
          <a:p>
            <a:pPr marL="285750" indent="-285750">
              <a:buFontTx/>
              <a:buChar char="-"/>
            </a:pPr>
            <a:r>
              <a:rPr lang="id-ID" dirty="0" smtClean="0"/>
              <a:t>Intramural</a:t>
            </a:r>
          </a:p>
          <a:p>
            <a:pPr marL="285750" indent="-285750">
              <a:buFontTx/>
              <a:buChar char="-"/>
            </a:pPr>
            <a:r>
              <a:rPr lang="id-ID" dirty="0" smtClean="0"/>
              <a:t>Subserosum </a:t>
            </a:r>
            <a:endParaRPr lang="en-US" dirty="0"/>
          </a:p>
        </p:txBody>
      </p:sp>
    </p:spTree>
    <p:extLst>
      <p:ext uri="{BB962C8B-B14F-4D97-AF65-F5344CB8AC3E}">
        <p14:creationId xmlns:p14="http://schemas.microsoft.com/office/powerpoint/2010/main" val="4208853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603" y="-199524"/>
            <a:ext cx="6559217" cy="3279609"/>
          </a:xfrm>
          <a:prstGeom prst="rect">
            <a:avLst/>
          </a:prstGeom>
        </p:spPr>
      </p:pic>
      <p:pic>
        <p:nvPicPr>
          <p:cNvPr id="3" name="Picture 2"/>
          <p:cNvPicPr>
            <a:picLocks noChangeAspect="1"/>
          </p:cNvPicPr>
          <p:nvPr/>
        </p:nvPicPr>
        <p:blipFill>
          <a:blip r:embed="rId3"/>
          <a:stretch>
            <a:fillRect/>
          </a:stretch>
        </p:blipFill>
        <p:spPr>
          <a:xfrm>
            <a:off x="212558" y="2307056"/>
            <a:ext cx="3348789" cy="2511592"/>
          </a:xfrm>
          <a:prstGeom prst="rect">
            <a:avLst/>
          </a:prstGeom>
        </p:spPr>
      </p:pic>
      <p:pic>
        <p:nvPicPr>
          <p:cNvPr id="4" name="Picture 3"/>
          <p:cNvPicPr>
            <a:picLocks noChangeAspect="1"/>
          </p:cNvPicPr>
          <p:nvPr/>
        </p:nvPicPr>
        <p:blipFill>
          <a:blip r:embed="rId4"/>
          <a:stretch>
            <a:fillRect/>
          </a:stretch>
        </p:blipFill>
        <p:spPr>
          <a:xfrm>
            <a:off x="5623760" y="2609850"/>
            <a:ext cx="2781300" cy="2533650"/>
          </a:xfrm>
          <a:prstGeom prst="rect">
            <a:avLst/>
          </a:prstGeom>
        </p:spPr>
      </p:pic>
    </p:spTree>
    <p:extLst>
      <p:ext uri="{BB962C8B-B14F-4D97-AF65-F5344CB8AC3E}">
        <p14:creationId xmlns:p14="http://schemas.microsoft.com/office/powerpoint/2010/main" val="3205953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77130" y="635664"/>
            <a:ext cx="2390922" cy="3406947"/>
          </a:xfrm>
        </p:spPr>
        <p:txBody>
          <a:bodyPr/>
          <a:lstStyle/>
          <a:p>
            <a:r>
              <a:rPr lang="id-ID" dirty="0" smtClean="0"/>
              <a:t> </a:t>
            </a:r>
            <a:r>
              <a:rPr lang="id-ID" sz="1400" dirty="0" smtClean="0"/>
              <a:t>coagulopathy (PUA-C) </a:t>
            </a:r>
          </a:p>
          <a:p>
            <a:pPr marL="114300" indent="0">
              <a:buNone/>
            </a:pPr>
            <a:endParaRPr lang="id-ID" sz="1400" dirty="0"/>
          </a:p>
          <a:p>
            <a:pPr marL="114300" indent="0">
              <a:buNone/>
            </a:pPr>
            <a:r>
              <a:rPr lang="id-ID" sz="1400" dirty="0" smtClean="0"/>
              <a:t>Terminologi koagulopati digunakan untuk merujuk kelainan hemostasis </a:t>
            </a:r>
            <a:endParaRPr lang="en-US" sz="1400" dirty="0"/>
          </a:p>
        </p:txBody>
      </p:sp>
      <p:sp>
        <p:nvSpPr>
          <p:cNvPr id="3" name="Title 2"/>
          <p:cNvSpPr>
            <a:spLocks noGrp="1"/>
          </p:cNvSpPr>
          <p:nvPr>
            <p:ph type="title"/>
          </p:nvPr>
        </p:nvSpPr>
        <p:spPr>
          <a:xfrm>
            <a:off x="641035" y="112100"/>
            <a:ext cx="7708200" cy="463200"/>
          </a:xfrm>
        </p:spPr>
        <p:txBody>
          <a:bodyPr/>
          <a:lstStyle/>
          <a:p>
            <a:r>
              <a:rPr lang="id-ID" dirty="0" smtClean="0"/>
              <a:t>COEIN </a:t>
            </a:r>
            <a:endParaRPr lang="en-US" dirty="0"/>
          </a:p>
        </p:txBody>
      </p:sp>
      <p:sp>
        <p:nvSpPr>
          <p:cNvPr id="4" name="TextBox 3"/>
          <p:cNvSpPr txBox="1"/>
          <p:nvPr/>
        </p:nvSpPr>
        <p:spPr>
          <a:xfrm>
            <a:off x="2935705" y="565486"/>
            <a:ext cx="2791325" cy="2031325"/>
          </a:xfrm>
          <a:prstGeom prst="rect">
            <a:avLst/>
          </a:prstGeom>
          <a:noFill/>
        </p:spPr>
        <p:txBody>
          <a:bodyPr wrap="square" rtlCol="0">
            <a:spAutoFit/>
          </a:bodyPr>
          <a:lstStyle/>
          <a:p>
            <a:pPr marL="342900" indent="-342900">
              <a:buAutoNum type="arabicPeriod" startAt="2"/>
            </a:pPr>
            <a:r>
              <a:rPr lang="id-ID" dirty="0" smtClean="0"/>
              <a:t>Ovulatory dysfunction (PUA-O) </a:t>
            </a:r>
          </a:p>
          <a:p>
            <a:endParaRPr lang="id-ID" dirty="0" smtClean="0"/>
          </a:p>
          <a:p>
            <a:r>
              <a:rPr lang="id-ID" dirty="0" smtClean="0"/>
              <a:t>Kegagalan terjadinya ovulasi yang menyebabkan ketidakseimbangan hormonal yang dapat menyebabkan terjadinya perdarahan uterus abnormal </a:t>
            </a:r>
            <a:endParaRPr lang="en-US" dirty="0"/>
          </a:p>
        </p:txBody>
      </p:sp>
      <p:sp>
        <p:nvSpPr>
          <p:cNvPr id="5" name="TextBox 4"/>
          <p:cNvSpPr txBox="1"/>
          <p:nvPr/>
        </p:nvSpPr>
        <p:spPr>
          <a:xfrm>
            <a:off x="5725860" y="620105"/>
            <a:ext cx="2379059" cy="1815882"/>
          </a:xfrm>
          <a:prstGeom prst="rect">
            <a:avLst/>
          </a:prstGeom>
          <a:noFill/>
        </p:spPr>
        <p:txBody>
          <a:bodyPr wrap="square" rtlCol="0">
            <a:spAutoFit/>
          </a:bodyPr>
          <a:lstStyle/>
          <a:p>
            <a:r>
              <a:rPr lang="id-ID" dirty="0" smtClean="0"/>
              <a:t>3. Endometrial (PUA-E) </a:t>
            </a:r>
          </a:p>
          <a:p>
            <a:endParaRPr lang="id-ID" dirty="0"/>
          </a:p>
          <a:p>
            <a:r>
              <a:rPr lang="id-ID" dirty="0" smtClean="0"/>
              <a:t>Pendarahan uterus abnormal yang terjadi pada perempuan dengan siklus haid teratur akibat gangguan hemostatis lokal endometrium </a:t>
            </a:r>
            <a:endParaRPr lang="en-US" dirty="0"/>
          </a:p>
        </p:txBody>
      </p:sp>
      <p:sp>
        <p:nvSpPr>
          <p:cNvPr id="6" name="TextBox 5"/>
          <p:cNvSpPr txBox="1"/>
          <p:nvPr/>
        </p:nvSpPr>
        <p:spPr>
          <a:xfrm>
            <a:off x="986589" y="2875547"/>
            <a:ext cx="3056022" cy="1600438"/>
          </a:xfrm>
          <a:prstGeom prst="rect">
            <a:avLst/>
          </a:prstGeom>
          <a:noFill/>
        </p:spPr>
        <p:txBody>
          <a:bodyPr wrap="square" rtlCol="0">
            <a:spAutoFit/>
          </a:bodyPr>
          <a:lstStyle/>
          <a:p>
            <a:r>
              <a:rPr lang="id-ID" dirty="0" smtClean="0"/>
              <a:t>4. Iatrogenik (PUA-I) </a:t>
            </a:r>
          </a:p>
          <a:p>
            <a:endParaRPr lang="id-ID" dirty="0"/>
          </a:p>
          <a:p>
            <a:r>
              <a:rPr lang="id-ID" dirty="0" smtClean="0"/>
              <a:t>PUA yang berhubungan dnegan penggunaan obat-obatan hormonal(estrogen,progesterin) ataupun non-hormonal (obat-obat antikoagulan) </a:t>
            </a:r>
            <a:endParaRPr lang="en-US" dirty="0"/>
          </a:p>
        </p:txBody>
      </p:sp>
      <p:sp>
        <p:nvSpPr>
          <p:cNvPr id="7" name="TextBox 6"/>
          <p:cNvSpPr txBox="1"/>
          <p:nvPr/>
        </p:nvSpPr>
        <p:spPr>
          <a:xfrm>
            <a:off x="4126832" y="2875547"/>
            <a:ext cx="3681663" cy="1384995"/>
          </a:xfrm>
          <a:prstGeom prst="rect">
            <a:avLst/>
          </a:prstGeom>
          <a:noFill/>
        </p:spPr>
        <p:txBody>
          <a:bodyPr wrap="square" rtlCol="0">
            <a:spAutoFit/>
          </a:bodyPr>
          <a:lstStyle/>
          <a:p>
            <a:r>
              <a:rPr lang="id-ID" dirty="0" smtClean="0"/>
              <a:t>5. Not yet classified (PUA-N) </a:t>
            </a:r>
          </a:p>
          <a:p>
            <a:endParaRPr lang="id-ID" dirty="0"/>
          </a:p>
          <a:p>
            <a:r>
              <a:rPr lang="id-ID" dirty="0" smtClean="0"/>
              <a:t>Kategori ini dibuat untuk penyebab lain yang jarang atau sulit dimasukkan dalam klasifikasi (misalnya: endometritis kronik atau malformasi arteri-vena) </a:t>
            </a:r>
            <a:endParaRPr lang="en-US" dirty="0"/>
          </a:p>
        </p:txBody>
      </p:sp>
    </p:spTree>
    <p:extLst>
      <p:ext uri="{BB962C8B-B14F-4D97-AF65-F5344CB8AC3E}">
        <p14:creationId xmlns:p14="http://schemas.microsoft.com/office/powerpoint/2010/main" val="1209579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437" y="-557213"/>
            <a:ext cx="6715125" cy="6257925"/>
          </a:xfrm>
          <a:prstGeom prst="rect">
            <a:avLst/>
          </a:prstGeom>
        </p:spPr>
      </p:pic>
    </p:spTree>
    <p:extLst>
      <p:ext uri="{BB962C8B-B14F-4D97-AF65-F5344CB8AC3E}">
        <p14:creationId xmlns:p14="http://schemas.microsoft.com/office/powerpoint/2010/main" val="232223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14300" indent="0">
              <a:buNone/>
            </a:pPr>
            <a:r>
              <a:rPr lang="id-ID" sz="1600" dirty="0" smtClean="0"/>
              <a:t>Definisi haid normal adalah suatu proses fisiologis dimana terjadi pengeluaran darah, mukus(lendir) dan seluler debris dari uterus secara periodik dengan interval waktu tertentu yang terjadi sejak menarche </a:t>
            </a:r>
            <a:r>
              <a:rPr lang="id-ID" sz="1600" dirty="0" smtClean="0"/>
              <a:t>sampai </a:t>
            </a:r>
            <a:r>
              <a:rPr lang="id-ID" sz="1600" dirty="0" smtClean="0"/>
              <a:t>menopause dengan pengecualian pada masa kehamilan dan menyusui, yang merupakan hasil regulasi harmonik dari organ-organ hormonal</a:t>
            </a:r>
          </a:p>
          <a:p>
            <a:pPr marL="114300" indent="0">
              <a:buNone/>
            </a:pPr>
            <a:endParaRPr lang="id-ID" dirty="0"/>
          </a:p>
          <a:p>
            <a:pPr marL="114300" indent="0">
              <a:buNone/>
            </a:pPr>
            <a:endParaRPr lang="id-ID" dirty="0" smtClean="0"/>
          </a:p>
          <a:p>
            <a:pPr marL="114300" indent="0">
              <a:buNone/>
            </a:pPr>
            <a:endParaRPr lang="id-ID" dirty="0"/>
          </a:p>
          <a:p>
            <a:pPr marL="114300" indent="0">
              <a:buNone/>
            </a:pPr>
            <a:r>
              <a:rPr lang="id-ID" sz="1600" dirty="0" smtClean="0"/>
              <a:t>Menstruasi adalah perdarahan periodi dan siklik dari uterus disertai dekuamasi endometrium. </a:t>
            </a:r>
          </a:p>
          <a:p>
            <a:pPr marL="114300" indent="0">
              <a:buNone/>
            </a:pPr>
            <a:r>
              <a:rPr lang="id-ID" sz="1600" dirty="0" smtClean="0"/>
              <a:t>Gangguan menstruasi digolongkan menjadi gangguan siklus menstruasi </a:t>
            </a:r>
            <a:r>
              <a:rPr lang="id-ID" sz="1600" dirty="0" smtClean="0"/>
              <a:t>gangguan </a:t>
            </a:r>
            <a:r>
              <a:rPr lang="id-ID" sz="1600" dirty="0" smtClean="0"/>
              <a:t>volume dan lama haid , gangguan yang menyertai </a:t>
            </a:r>
            <a:r>
              <a:rPr lang="id-ID" sz="1600" dirty="0" smtClean="0"/>
              <a:t>menstruasi</a:t>
            </a:r>
            <a:endParaRPr lang="id-ID" dirty="0" smtClean="0"/>
          </a:p>
          <a:p>
            <a:pPr marL="114300" indent="0">
              <a:buNone/>
            </a:pPr>
            <a:endParaRPr lang="en-US" dirty="0"/>
          </a:p>
        </p:txBody>
      </p:sp>
      <p:sp>
        <p:nvSpPr>
          <p:cNvPr id="3" name="Title 2"/>
          <p:cNvSpPr>
            <a:spLocks noGrp="1"/>
          </p:cNvSpPr>
          <p:nvPr>
            <p:ph type="title"/>
          </p:nvPr>
        </p:nvSpPr>
        <p:spPr/>
        <p:txBody>
          <a:bodyPr/>
          <a:lstStyle/>
          <a:p>
            <a:r>
              <a:rPr lang="id-ID" dirty="0" smtClean="0"/>
              <a:t>Definisi</a:t>
            </a:r>
            <a:endParaRPr lang="en-US" dirty="0"/>
          </a:p>
        </p:txBody>
      </p:sp>
    </p:spTree>
    <p:extLst>
      <p:ext uri="{BB962C8B-B14F-4D97-AF65-F5344CB8AC3E}">
        <p14:creationId xmlns:p14="http://schemas.microsoft.com/office/powerpoint/2010/main" val="2790463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8621" y="-180302"/>
            <a:ext cx="7062537" cy="5610053"/>
          </a:xfrm>
          <a:prstGeom prst="rect">
            <a:avLst/>
          </a:prstGeom>
        </p:spPr>
      </p:pic>
    </p:spTree>
    <p:extLst>
      <p:ext uri="{BB962C8B-B14F-4D97-AF65-F5344CB8AC3E}">
        <p14:creationId xmlns:p14="http://schemas.microsoft.com/office/powerpoint/2010/main" val="1107194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body" idx="1"/>
          </p:nvPr>
        </p:nvSpPr>
        <p:spPr>
          <a:xfrm>
            <a:off x="737287" y="1215190"/>
            <a:ext cx="2029975" cy="33903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400" dirty="0" smtClean="0"/>
              <a:t>1. </a:t>
            </a:r>
            <a:r>
              <a:rPr lang="en-US" sz="1400" dirty="0" err="1" smtClean="0"/>
              <a:t>P</a:t>
            </a:r>
            <a:r>
              <a:rPr sz="1400" dirty="0" err="1" smtClean="0"/>
              <a:t>olimenorea</a:t>
            </a:r>
            <a:r>
              <a:rPr sz="1400" dirty="0" smtClean="0"/>
              <a:t> </a:t>
            </a:r>
          </a:p>
          <a:p>
            <a:pPr marL="0" lvl="0" indent="0" algn="l" rtl="0">
              <a:spcBef>
                <a:spcPts val="0"/>
              </a:spcBef>
              <a:spcAft>
                <a:spcPts val="0"/>
              </a:spcAft>
              <a:buNone/>
            </a:pPr>
            <a:endParaRPr sz="1400" dirty="0" smtClean="0"/>
          </a:p>
          <a:p>
            <a:pPr marL="0" lvl="0" indent="0" algn="l" rtl="0">
              <a:spcBef>
                <a:spcPts val="0"/>
              </a:spcBef>
              <a:spcAft>
                <a:spcPts val="0"/>
              </a:spcAft>
              <a:buNone/>
            </a:pPr>
            <a:r>
              <a:rPr lang="en-US" sz="1400" dirty="0" err="1" smtClean="0"/>
              <a:t>S</a:t>
            </a:r>
            <a:r>
              <a:rPr sz="1400" dirty="0" err="1" smtClean="0"/>
              <a:t>iklus</a:t>
            </a:r>
            <a:r>
              <a:rPr sz="1400" dirty="0" smtClean="0"/>
              <a:t> </a:t>
            </a:r>
            <a:r>
              <a:rPr sz="1400" dirty="0" err="1" smtClean="0"/>
              <a:t>haid</a:t>
            </a:r>
            <a:r>
              <a:rPr sz="1400" dirty="0" smtClean="0"/>
              <a:t> </a:t>
            </a:r>
            <a:r>
              <a:rPr lang="en-US" sz="1400" dirty="0" smtClean="0"/>
              <a:t>L</a:t>
            </a:r>
            <a:r>
              <a:rPr sz="1400" dirty="0" smtClean="0"/>
              <a:t>ebih </a:t>
            </a:r>
            <a:r>
              <a:rPr sz="1400" dirty="0" err="1" smtClean="0"/>
              <a:t>pendek</a:t>
            </a:r>
            <a:r>
              <a:rPr sz="1400" dirty="0" smtClean="0"/>
              <a:t> </a:t>
            </a:r>
            <a:r>
              <a:rPr sz="1400" dirty="0" err="1" smtClean="0"/>
              <a:t>dari</a:t>
            </a:r>
            <a:r>
              <a:rPr sz="1400" dirty="0" smtClean="0"/>
              <a:t> normal, </a:t>
            </a:r>
            <a:r>
              <a:rPr sz="1400" dirty="0" err="1" smtClean="0"/>
              <a:t>yaitu</a:t>
            </a:r>
            <a:r>
              <a:rPr sz="1400" dirty="0" smtClean="0"/>
              <a:t> </a:t>
            </a:r>
            <a:r>
              <a:rPr sz="1400" dirty="0" err="1" smtClean="0"/>
              <a:t>kurang</a:t>
            </a:r>
            <a:r>
              <a:rPr sz="1400" dirty="0" smtClean="0"/>
              <a:t> </a:t>
            </a:r>
            <a:r>
              <a:rPr sz="1400" dirty="0" err="1" smtClean="0"/>
              <a:t>dari</a:t>
            </a:r>
            <a:r>
              <a:rPr sz="1400" dirty="0" smtClean="0"/>
              <a:t> 21 </a:t>
            </a:r>
            <a:r>
              <a:rPr sz="1400" dirty="0" err="1" smtClean="0"/>
              <a:t>hari</a:t>
            </a:r>
            <a:r>
              <a:rPr sz="1400" dirty="0" smtClean="0"/>
              <a:t>, </a:t>
            </a:r>
            <a:r>
              <a:rPr sz="1400" dirty="0" err="1" smtClean="0"/>
              <a:t>perdarahan</a:t>
            </a:r>
            <a:r>
              <a:rPr sz="1400" dirty="0" smtClean="0"/>
              <a:t> </a:t>
            </a:r>
            <a:r>
              <a:rPr sz="1400" dirty="0" err="1" smtClean="0"/>
              <a:t>kurang</a:t>
            </a:r>
            <a:r>
              <a:rPr sz="1400" dirty="0" smtClean="0"/>
              <a:t> </a:t>
            </a:r>
            <a:r>
              <a:rPr lang="en-US" sz="1400" dirty="0" smtClean="0"/>
              <a:t>L</a:t>
            </a:r>
            <a:r>
              <a:rPr sz="1400" dirty="0" smtClean="0"/>
              <a:t>ebih</a:t>
            </a:r>
            <a:r>
              <a:rPr dirty="0" smtClean="0"/>
              <a:t> </a:t>
            </a:r>
            <a:r>
              <a:rPr sz="1400" dirty="0" err="1" smtClean="0"/>
              <a:t>sama</a:t>
            </a:r>
            <a:r>
              <a:rPr sz="1400" dirty="0" smtClean="0"/>
              <a:t> </a:t>
            </a:r>
            <a:r>
              <a:rPr sz="1400" dirty="0" err="1" smtClean="0"/>
              <a:t>atau</a:t>
            </a:r>
            <a:r>
              <a:rPr sz="1400" dirty="0" smtClean="0"/>
              <a:t> </a:t>
            </a:r>
            <a:r>
              <a:rPr lang="en-US" sz="1400" dirty="0" smtClean="0"/>
              <a:t>L</a:t>
            </a:r>
            <a:r>
              <a:rPr sz="1400" dirty="0" smtClean="0"/>
              <a:t>ebih </a:t>
            </a:r>
            <a:r>
              <a:rPr sz="1400" dirty="0" err="1" smtClean="0"/>
              <a:t>banyak</a:t>
            </a:r>
            <a:r>
              <a:rPr sz="1400" dirty="0" smtClean="0"/>
              <a:t> </a:t>
            </a:r>
            <a:r>
              <a:rPr sz="1400" dirty="0" err="1" smtClean="0"/>
              <a:t>daripada</a:t>
            </a:r>
            <a:r>
              <a:rPr sz="1400" dirty="0" smtClean="0"/>
              <a:t> </a:t>
            </a:r>
            <a:r>
              <a:rPr sz="1400" dirty="0" err="1" smtClean="0"/>
              <a:t>haid</a:t>
            </a:r>
            <a:r>
              <a:rPr sz="1400" dirty="0" smtClean="0"/>
              <a:t> normal.</a:t>
            </a:r>
            <a:endParaRPr sz="1400" dirty="0"/>
          </a:p>
        </p:txBody>
      </p:sp>
      <p:sp>
        <p:nvSpPr>
          <p:cNvPr id="279" name="Google Shape;279;p29"/>
          <p:cNvSpPr txBox="1">
            <a:spLocks noGrp="1"/>
          </p:cNvSpPr>
          <p:nvPr>
            <p:ph type="title"/>
          </p:nvPr>
        </p:nvSpPr>
        <p:spPr>
          <a:xfrm>
            <a:off x="713225" y="569300"/>
            <a:ext cx="77082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err="1" smtClean="0"/>
              <a:t>gangguan</a:t>
            </a:r>
            <a:r>
              <a:rPr dirty="0" smtClean="0"/>
              <a:t> </a:t>
            </a:r>
            <a:r>
              <a:rPr dirty="0" err="1" smtClean="0"/>
              <a:t>siklus</a:t>
            </a:r>
            <a:r>
              <a:rPr dirty="0" smtClean="0"/>
              <a:t> </a:t>
            </a:r>
            <a:endParaRPr dirty="0"/>
          </a:p>
        </p:txBody>
      </p:sp>
      <p:grpSp>
        <p:nvGrpSpPr>
          <p:cNvPr id="280" name="Google Shape;280;p29"/>
          <p:cNvGrpSpPr/>
          <p:nvPr/>
        </p:nvGrpSpPr>
        <p:grpSpPr>
          <a:xfrm rot="6355166">
            <a:off x="7159529" y="3607859"/>
            <a:ext cx="3081715" cy="1994868"/>
            <a:chOff x="3476322" y="3871854"/>
            <a:chExt cx="3081549" cy="1994761"/>
          </a:xfrm>
        </p:grpSpPr>
        <p:sp>
          <p:nvSpPr>
            <p:cNvPr id="281" name="Google Shape;281;p29"/>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rgbClr val="FFD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9"/>
          <p:cNvGrpSpPr/>
          <p:nvPr/>
        </p:nvGrpSpPr>
        <p:grpSpPr>
          <a:xfrm rot="2700000">
            <a:off x="-162919" y="4273557"/>
            <a:ext cx="1748575" cy="1517807"/>
            <a:chOff x="972034" y="4038077"/>
            <a:chExt cx="1579697" cy="1371393"/>
          </a:xfrm>
        </p:grpSpPr>
        <p:sp>
          <p:nvSpPr>
            <p:cNvPr id="301" name="Google Shape;301;p29"/>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29"/>
            <p:cNvGrpSpPr/>
            <p:nvPr/>
          </p:nvGrpSpPr>
          <p:grpSpPr>
            <a:xfrm>
              <a:off x="972034" y="4038077"/>
              <a:ext cx="1579697" cy="1371393"/>
              <a:chOff x="972034" y="4038077"/>
              <a:chExt cx="1579697" cy="1371393"/>
            </a:xfrm>
          </p:grpSpPr>
          <p:sp>
            <p:nvSpPr>
              <p:cNvPr id="304" name="Google Shape;304;p29"/>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 name="Google Shape;308;p29"/>
          <p:cNvGrpSpPr/>
          <p:nvPr/>
        </p:nvGrpSpPr>
        <p:grpSpPr>
          <a:xfrm rot="4785860">
            <a:off x="7235207" y="806311"/>
            <a:ext cx="3774581" cy="1979859"/>
            <a:chOff x="6797960" y="203729"/>
            <a:chExt cx="3774524" cy="1979829"/>
          </a:xfrm>
        </p:grpSpPr>
        <p:sp>
          <p:nvSpPr>
            <p:cNvPr id="309" name="Google Shape;309;p29"/>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rgbClr val="828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2808149" y="1233716"/>
            <a:ext cx="2346691" cy="2246769"/>
          </a:xfrm>
          <a:prstGeom prst="rect">
            <a:avLst/>
          </a:prstGeom>
          <a:noFill/>
        </p:spPr>
        <p:txBody>
          <a:bodyPr wrap="square" rtlCol="0">
            <a:spAutoFit/>
          </a:bodyPr>
          <a:lstStyle/>
          <a:p>
            <a:r>
              <a:rPr lang="id-ID" dirty="0" smtClean="0"/>
              <a:t>2. Oligomenorea</a:t>
            </a:r>
          </a:p>
          <a:p>
            <a:endParaRPr lang="id-ID" dirty="0"/>
          </a:p>
          <a:p>
            <a:r>
              <a:rPr lang="id-ID" dirty="0" smtClean="0"/>
              <a:t>Siklus haid lebih panjang dari normal, yaitu lebih dari 35 hari, dengan perdarahan yang lebih sedikit. Umumnya pada kasus ini kesehatan penderita tidak terganggu dan fertilitas cukup baik </a:t>
            </a:r>
            <a:endParaRPr lang="en-US" dirty="0"/>
          </a:p>
        </p:txBody>
      </p:sp>
      <p:sp>
        <p:nvSpPr>
          <p:cNvPr id="7" name="TextBox 6"/>
          <p:cNvSpPr txBox="1"/>
          <p:nvPr/>
        </p:nvSpPr>
        <p:spPr>
          <a:xfrm>
            <a:off x="5161548" y="1191126"/>
            <a:ext cx="3176335" cy="2677656"/>
          </a:xfrm>
          <a:prstGeom prst="rect">
            <a:avLst/>
          </a:prstGeom>
          <a:noFill/>
        </p:spPr>
        <p:txBody>
          <a:bodyPr wrap="square" rtlCol="0">
            <a:spAutoFit/>
          </a:bodyPr>
          <a:lstStyle/>
          <a:p>
            <a:r>
              <a:rPr lang="id-ID" dirty="0" smtClean="0"/>
              <a:t>3. Amenorea </a:t>
            </a:r>
          </a:p>
          <a:p>
            <a:endParaRPr lang="id-ID" dirty="0"/>
          </a:p>
          <a:p>
            <a:r>
              <a:rPr lang="id-ID" dirty="0" smtClean="0"/>
              <a:t>Tidak </a:t>
            </a:r>
            <a:r>
              <a:rPr lang="id-ID" dirty="0" smtClean="0"/>
              <a:t>adanya haid selama minimal 3 bulan </a:t>
            </a:r>
            <a:r>
              <a:rPr lang="id-ID" dirty="0" smtClean="0"/>
              <a:t>berturut-turut, normaal terjadi pada masa sebelum pubertas, kehamilan dan menyusui dan setelah menopause. </a:t>
            </a:r>
            <a:endParaRPr lang="id-ID" dirty="0" smtClean="0"/>
          </a:p>
          <a:p>
            <a:pPr marL="285750" indent="-285750">
              <a:buFont typeface="Arial" panose="020B0604020202020204" pitchFamily="34" charset="0"/>
              <a:buChar char="•"/>
            </a:pPr>
            <a:r>
              <a:rPr lang="id-ID" dirty="0" smtClean="0"/>
              <a:t>Primer : berumur 18 tahun/lbih tidak pernah haid </a:t>
            </a:r>
          </a:p>
          <a:p>
            <a:pPr marL="285750" indent="-285750">
              <a:buFont typeface="Arial" panose="020B0604020202020204" pitchFamily="34" charset="0"/>
              <a:buChar char="•"/>
            </a:pPr>
            <a:r>
              <a:rPr lang="id-ID" dirty="0" smtClean="0"/>
              <a:t>Sekunder pernah mendapatkan haid, tetepai kemudian tidak mendapatkan haid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3225" y="1022684"/>
            <a:ext cx="2559364" cy="3570801"/>
          </a:xfrm>
        </p:spPr>
        <p:txBody>
          <a:bodyPr/>
          <a:lstStyle/>
          <a:p>
            <a:pPr marL="114300" indent="0">
              <a:buNone/>
            </a:pPr>
            <a:r>
              <a:rPr lang="id-ID" dirty="0" smtClean="0"/>
              <a:t>Polimenorea </a:t>
            </a:r>
          </a:p>
          <a:p>
            <a:pPr marL="114300" indent="0">
              <a:buNone/>
            </a:pPr>
            <a:endParaRPr lang="id-ID" dirty="0"/>
          </a:p>
          <a:p>
            <a:pPr marL="285750" indent="-171450">
              <a:buFontTx/>
              <a:buChar char="-"/>
            </a:pPr>
            <a:r>
              <a:rPr lang="id-ID" dirty="0" smtClean="0"/>
              <a:t>Gangguan hormonal ( terjadi gangguan ovulasi yang menyebabakan pendeknya masa luteal) </a:t>
            </a:r>
          </a:p>
          <a:p>
            <a:pPr marL="285750" indent="-171450">
              <a:buFontTx/>
              <a:buChar char="-"/>
            </a:pPr>
            <a:r>
              <a:rPr lang="id-ID" dirty="0" smtClean="0"/>
              <a:t>Kongesti ovarium karna peradangan</a:t>
            </a:r>
          </a:p>
          <a:p>
            <a:pPr marL="285750" indent="-171450">
              <a:buFontTx/>
              <a:buChar char="-"/>
            </a:pPr>
            <a:r>
              <a:rPr lang="id-ID" dirty="0" smtClean="0"/>
              <a:t>Endometriosis </a:t>
            </a:r>
            <a:endParaRPr lang="en-US" dirty="0"/>
          </a:p>
        </p:txBody>
      </p:sp>
      <p:sp>
        <p:nvSpPr>
          <p:cNvPr id="3" name="Title 2"/>
          <p:cNvSpPr>
            <a:spLocks noGrp="1"/>
          </p:cNvSpPr>
          <p:nvPr>
            <p:ph type="title"/>
          </p:nvPr>
        </p:nvSpPr>
        <p:spPr/>
        <p:txBody>
          <a:bodyPr/>
          <a:lstStyle/>
          <a:p>
            <a:r>
              <a:rPr lang="id-ID" dirty="0" smtClean="0"/>
              <a:t>Etiologi gangguan siklus haid </a:t>
            </a:r>
            <a:endParaRPr lang="en-US" dirty="0"/>
          </a:p>
        </p:txBody>
      </p:sp>
      <p:sp>
        <p:nvSpPr>
          <p:cNvPr id="6" name="TextBox 5"/>
          <p:cNvSpPr txBox="1"/>
          <p:nvPr/>
        </p:nvSpPr>
        <p:spPr>
          <a:xfrm>
            <a:off x="3164305" y="998621"/>
            <a:ext cx="2233083" cy="3108543"/>
          </a:xfrm>
          <a:prstGeom prst="rect">
            <a:avLst/>
          </a:prstGeom>
          <a:noFill/>
        </p:spPr>
        <p:txBody>
          <a:bodyPr wrap="square" rtlCol="0">
            <a:spAutoFit/>
          </a:bodyPr>
          <a:lstStyle/>
          <a:p>
            <a:r>
              <a:rPr lang="id-ID" dirty="0" smtClean="0"/>
              <a:t>Oligomenorea </a:t>
            </a:r>
          </a:p>
          <a:p>
            <a:endParaRPr lang="id-ID" dirty="0"/>
          </a:p>
          <a:p>
            <a:pPr marL="285750" indent="-285750">
              <a:buFontTx/>
              <a:buChar char="-"/>
            </a:pPr>
            <a:r>
              <a:rPr lang="id-ID" dirty="0" smtClean="0"/>
              <a:t>Akibat adanya gangguan keseimbangan hormonal pada aksis HPO </a:t>
            </a:r>
          </a:p>
          <a:p>
            <a:pPr marL="285750" indent="-285750">
              <a:buFontTx/>
              <a:buChar char="-"/>
            </a:pPr>
            <a:r>
              <a:rPr lang="id-ID" dirty="0" smtClean="0"/>
              <a:t>Kondisi stress, depresi, sakit kronik, pasien dengam gg. Makan, penurunan BB, olahraga berlebih(atlet) </a:t>
            </a:r>
          </a:p>
          <a:p>
            <a:endParaRPr lang="en-US" dirty="0"/>
          </a:p>
        </p:txBody>
      </p:sp>
      <p:sp>
        <p:nvSpPr>
          <p:cNvPr id="7" name="TextBox 6"/>
          <p:cNvSpPr txBox="1"/>
          <p:nvPr/>
        </p:nvSpPr>
        <p:spPr>
          <a:xfrm>
            <a:off x="5305926" y="1046747"/>
            <a:ext cx="2688580" cy="2246769"/>
          </a:xfrm>
          <a:prstGeom prst="rect">
            <a:avLst/>
          </a:prstGeom>
          <a:noFill/>
        </p:spPr>
        <p:txBody>
          <a:bodyPr wrap="square" rtlCol="0">
            <a:spAutoFit/>
          </a:bodyPr>
          <a:lstStyle/>
          <a:p>
            <a:r>
              <a:rPr lang="id-ID" dirty="0" smtClean="0"/>
              <a:t>Amenorea</a:t>
            </a:r>
          </a:p>
          <a:p>
            <a:endParaRPr lang="id-ID" dirty="0"/>
          </a:p>
          <a:p>
            <a:r>
              <a:rPr lang="id-ID" dirty="0" smtClean="0"/>
              <a:t>Primer : umumnya dihubungakan dengan kelainan-kelainan kongenital atau genetik </a:t>
            </a:r>
          </a:p>
          <a:p>
            <a:r>
              <a:rPr lang="id-ID" dirty="0" smtClean="0"/>
              <a:t>Sekunder : biasanya merujuk pada gangguan gizi,gg metabolisme, tumor, penyakit infeksi </a:t>
            </a:r>
            <a:endParaRPr lang="en-US" dirty="0"/>
          </a:p>
        </p:txBody>
      </p:sp>
    </p:spTree>
    <p:extLst>
      <p:ext uri="{BB962C8B-B14F-4D97-AF65-F5344CB8AC3E}">
        <p14:creationId xmlns:p14="http://schemas.microsoft.com/office/powerpoint/2010/main" val="353805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id-ID" dirty="0" smtClean="0"/>
              <a:t>M/ perdarahan haid yang lebih banyak dari normal, </a:t>
            </a:r>
            <a:r>
              <a:rPr lang="id-ID" dirty="0" smtClean="0"/>
              <a:t>atau </a:t>
            </a:r>
            <a:r>
              <a:rPr lang="id-ID" dirty="0" smtClean="0"/>
              <a:t>lebih lama dari 8 </a:t>
            </a:r>
            <a:r>
              <a:rPr lang="id-ID" dirty="0" smtClean="0"/>
              <a:t>hari</a:t>
            </a:r>
          </a:p>
          <a:p>
            <a:r>
              <a:rPr lang="id-ID" dirty="0" smtClean="0"/>
              <a:t>Kasus ginekologi terbanyak </a:t>
            </a:r>
          </a:p>
          <a:p>
            <a:r>
              <a:rPr lang="id-ID" dirty="0" smtClean="0"/>
              <a:t>18jt perempuan usia 30-55 tahun mengalami haid berlebih dan dari jumlah tersebut 10% termasuk dalam kategori menoragia </a:t>
            </a:r>
          </a:p>
          <a:p>
            <a:r>
              <a:rPr lang="id-ID" dirty="0" smtClean="0"/>
              <a:t>Meningkat pada usia diatas 30 tahun </a:t>
            </a:r>
            <a:r>
              <a:rPr lang="id-ID" dirty="0" smtClean="0"/>
              <a:t> </a:t>
            </a:r>
            <a:endParaRPr lang="en-US" dirty="0"/>
          </a:p>
        </p:txBody>
      </p:sp>
      <p:sp>
        <p:nvSpPr>
          <p:cNvPr id="3" name="Title 2"/>
          <p:cNvSpPr>
            <a:spLocks noGrp="1"/>
          </p:cNvSpPr>
          <p:nvPr>
            <p:ph type="title"/>
          </p:nvPr>
        </p:nvSpPr>
        <p:spPr/>
        <p:txBody>
          <a:bodyPr/>
          <a:lstStyle/>
          <a:p>
            <a:r>
              <a:rPr lang="id-ID" dirty="0" smtClean="0"/>
              <a:t>Hipermenorea (menoragia)</a:t>
            </a:r>
            <a:endParaRPr lang="en-US" dirty="0"/>
          </a:p>
        </p:txBody>
      </p:sp>
      <p:sp>
        <p:nvSpPr>
          <p:cNvPr id="4" name="Title 3"/>
          <p:cNvSpPr>
            <a:spLocks noGrp="1"/>
          </p:cNvSpPr>
          <p:nvPr>
            <p:ph type="title" idx="2"/>
          </p:nvPr>
        </p:nvSpPr>
        <p:spPr/>
        <p:txBody>
          <a:bodyPr/>
          <a:lstStyle/>
          <a:p>
            <a:r>
              <a:rPr lang="id-ID" dirty="0" smtClean="0"/>
              <a:t>Gangguan volume dan lama haid </a:t>
            </a:r>
            <a:endParaRPr lang="en-US" dirty="0"/>
          </a:p>
        </p:txBody>
      </p:sp>
      <p:sp>
        <p:nvSpPr>
          <p:cNvPr id="5" name="Text Placeholder 4"/>
          <p:cNvSpPr>
            <a:spLocks noGrp="1"/>
          </p:cNvSpPr>
          <p:nvPr>
            <p:ph type="body" idx="3"/>
          </p:nvPr>
        </p:nvSpPr>
        <p:spPr/>
        <p:txBody>
          <a:bodyPr/>
          <a:lstStyle/>
          <a:p>
            <a:r>
              <a:rPr lang="id-ID" dirty="0" smtClean="0"/>
              <a:t>M/ perdarahan haid yang </a:t>
            </a:r>
            <a:r>
              <a:rPr lang="id-ID" dirty="0" smtClean="0"/>
              <a:t>lebih </a:t>
            </a:r>
            <a:r>
              <a:rPr lang="id-ID" dirty="0" smtClean="0"/>
              <a:t>pendek dan atau lebihsedikit dari </a:t>
            </a:r>
            <a:r>
              <a:rPr lang="id-ID" dirty="0" smtClean="0"/>
              <a:t>normal.</a:t>
            </a:r>
          </a:p>
          <a:p>
            <a:r>
              <a:rPr lang="id-ID" dirty="0" smtClean="0"/>
              <a:t>Tidak mengganggu fertilitas </a:t>
            </a:r>
          </a:p>
          <a:p>
            <a:r>
              <a:rPr lang="id-ID" dirty="0" smtClean="0"/>
              <a:t>Perdarahan dgn jumlah darah sedikit (&lt;40ml) </a:t>
            </a:r>
          </a:p>
          <a:p>
            <a:r>
              <a:rPr lang="id-ID" dirty="0" smtClean="0"/>
              <a:t>Berlangsung sealama 1-2 hari saja </a:t>
            </a:r>
          </a:p>
          <a:p>
            <a:endParaRPr lang="id-ID" dirty="0" smtClean="0"/>
          </a:p>
        </p:txBody>
      </p:sp>
      <p:sp>
        <p:nvSpPr>
          <p:cNvPr id="6" name="Title 5"/>
          <p:cNvSpPr>
            <a:spLocks noGrp="1"/>
          </p:cNvSpPr>
          <p:nvPr>
            <p:ph type="title" idx="4"/>
          </p:nvPr>
        </p:nvSpPr>
        <p:spPr/>
        <p:txBody>
          <a:bodyPr/>
          <a:lstStyle/>
          <a:p>
            <a:r>
              <a:rPr lang="id-ID" dirty="0" smtClean="0"/>
              <a:t>Hipomenorea </a:t>
            </a:r>
            <a:endParaRPr lang="en-US" dirty="0"/>
          </a:p>
        </p:txBody>
      </p:sp>
    </p:spTree>
    <p:extLst>
      <p:ext uri="{BB962C8B-B14F-4D97-AF65-F5344CB8AC3E}">
        <p14:creationId xmlns:p14="http://schemas.microsoft.com/office/powerpoint/2010/main" val="403729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id-ID" dirty="0" smtClean="0"/>
              <a:t>Bisa berasal dari rahim berupa mioma uteri ( tuor jinak dari otot rahi, infeksi pada rahim atau hyperplasia endometrium)</a:t>
            </a:r>
          </a:p>
          <a:p>
            <a:r>
              <a:rPr lang="id-ID" dirty="0" smtClean="0"/>
              <a:t>Atau kelainana di luar rahim (anemia, gangguan pembekuan darah) </a:t>
            </a:r>
          </a:p>
          <a:p>
            <a:r>
              <a:rPr lang="id-ID" dirty="0" smtClean="0"/>
              <a:t>Kelainan hormon (gangguan endokrin) </a:t>
            </a:r>
            <a:endParaRPr lang="en-US" dirty="0"/>
          </a:p>
        </p:txBody>
      </p:sp>
      <p:sp>
        <p:nvSpPr>
          <p:cNvPr id="3" name="Title 2"/>
          <p:cNvSpPr>
            <a:spLocks noGrp="1"/>
          </p:cNvSpPr>
          <p:nvPr>
            <p:ph type="title"/>
          </p:nvPr>
        </p:nvSpPr>
        <p:spPr/>
        <p:txBody>
          <a:bodyPr/>
          <a:lstStyle/>
          <a:p>
            <a:r>
              <a:rPr lang="id-ID" dirty="0" smtClean="0"/>
              <a:t>Hipermenorea</a:t>
            </a:r>
            <a:br>
              <a:rPr lang="id-ID" dirty="0" smtClean="0"/>
            </a:br>
            <a:r>
              <a:rPr lang="id-ID" dirty="0" smtClean="0"/>
              <a:t>(menoragia)  </a:t>
            </a:r>
            <a:endParaRPr lang="en-US" dirty="0"/>
          </a:p>
        </p:txBody>
      </p:sp>
      <p:sp>
        <p:nvSpPr>
          <p:cNvPr id="4" name="Title 3"/>
          <p:cNvSpPr>
            <a:spLocks noGrp="1"/>
          </p:cNvSpPr>
          <p:nvPr>
            <p:ph type="title" idx="2"/>
          </p:nvPr>
        </p:nvSpPr>
        <p:spPr/>
        <p:txBody>
          <a:bodyPr/>
          <a:lstStyle/>
          <a:p>
            <a:r>
              <a:rPr lang="id-ID" dirty="0" smtClean="0"/>
              <a:t>Etilogi gg. Volume dan lama haid</a:t>
            </a:r>
            <a:endParaRPr lang="en-US" dirty="0"/>
          </a:p>
        </p:txBody>
      </p:sp>
      <p:sp>
        <p:nvSpPr>
          <p:cNvPr id="5" name="Text Placeholder 4"/>
          <p:cNvSpPr>
            <a:spLocks noGrp="1"/>
          </p:cNvSpPr>
          <p:nvPr>
            <p:ph type="body" idx="3"/>
          </p:nvPr>
        </p:nvSpPr>
        <p:spPr/>
        <p:txBody>
          <a:bodyPr/>
          <a:lstStyle/>
          <a:p>
            <a:r>
              <a:rPr lang="id-ID" dirty="0" smtClean="0"/>
              <a:t>Karena kesubuuran endometrium kurang akaibat kurang gizi, penyakit menahun, maupun gangguan hormonal</a:t>
            </a:r>
          </a:p>
          <a:p>
            <a:r>
              <a:rPr lang="id-ID" dirty="0" smtClean="0"/>
              <a:t>Sering disebabkan karena gangguan endokrin. </a:t>
            </a:r>
          </a:p>
          <a:p>
            <a:r>
              <a:rPr lang="id-ID" dirty="0" smtClean="0"/>
              <a:t>Kekurangan estrogen maupun progesteron, stenosis hymen, stenosis serviks uteri, sinekia uteri (sindrom asherman) </a:t>
            </a:r>
            <a:endParaRPr lang="en-US" dirty="0"/>
          </a:p>
        </p:txBody>
      </p:sp>
      <p:sp>
        <p:nvSpPr>
          <p:cNvPr id="6" name="Title 5"/>
          <p:cNvSpPr>
            <a:spLocks noGrp="1"/>
          </p:cNvSpPr>
          <p:nvPr>
            <p:ph type="title" idx="4"/>
          </p:nvPr>
        </p:nvSpPr>
        <p:spPr/>
        <p:txBody>
          <a:bodyPr/>
          <a:lstStyle/>
          <a:p>
            <a:r>
              <a:rPr lang="id-ID" dirty="0" smtClean="0"/>
              <a:t>Hipomenorea </a:t>
            </a:r>
            <a:endParaRPr lang="en-US" dirty="0"/>
          </a:p>
        </p:txBody>
      </p:sp>
    </p:spTree>
    <p:extLst>
      <p:ext uri="{BB962C8B-B14F-4D97-AF65-F5344CB8AC3E}">
        <p14:creationId xmlns:p14="http://schemas.microsoft.com/office/powerpoint/2010/main" val="110896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3225" y="902370"/>
            <a:ext cx="2451080" cy="1359568"/>
          </a:xfrm>
        </p:spPr>
        <p:txBody>
          <a:bodyPr/>
          <a:lstStyle/>
          <a:p>
            <a:r>
              <a:rPr lang="id-ID" sz="1400" b="1" dirty="0" smtClean="0"/>
              <a:t>Premenstrual tension </a:t>
            </a:r>
          </a:p>
          <a:p>
            <a:pPr marL="114300" indent="0">
              <a:buNone/>
            </a:pPr>
            <a:r>
              <a:rPr lang="id-ID" sz="1400" dirty="0" smtClean="0"/>
              <a:t>Gangguan ini berupa ketegangan emosional sebelum haid, seperti gangguan tidur, mudah tersinggung, gelisah sakit kepala. </a:t>
            </a:r>
            <a:endParaRPr lang="en-US" sz="1400" dirty="0"/>
          </a:p>
        </p:txBody>
      </p:sp>
      <p:sp>
        <p:nvSpPr>
          <p:cNvPr id="3" name="Title 2"/>
          <p:cNvSpPr>
            <a:spLocks noGrp="1"/>
          </p:cNvSpPr>
          <p:nvPr>
            <p:ph type="title"/>
          </p:nvPr>
        </p:nvSpPr>
        <p:spPr>
          <a:xfrm>
            <a:off x="713225" y="196321"/>
            <a:ext cx="7708200" cy="463200"/>
          </a:xfrm>
        </p:spPr>
        <p:txBody>
          <a:bodyPr/>
          <a:lstStyle/>
          <a:p>
            <a:r>
              <a:rPr lang="id-ID" dirty="0" smtClean="0"/>
              <a:t>gg. Lain terkait haid </a:t>
            </a:r>
            <a:endParaRPr lang="en-US" dirty="0"/>
          </a:p>
        </p:txBody>
      </p:sp>
      <p:sp>
        <p:nvSpPr>
          <p:cNvPr id="4" name="TextBox 3"/>
          <p:cNvSpPr txBox="1"/>
          <p:nvPr/>
        </p:nvSpPr>
        <p:spPr>
          <a:xfrm>
            <a:off x="3164306" y="1058779"/>
            <a:ext cx="2237874" cy="954107"/>
          </a:xfrm>
          <a:prstGeom prst="rect">
            <a:avLst/>
          </a:prstGeom>
          <a:noFill/>
        </p:spPr>
        <p:txBody>
          <a:bodyPr wrap="square" rtlCol="0">
            <a:spAutoFit/>
          </a:bodyPr>
          <a:lstStyle/>
          <a:p>
            <a:r>
              <a:rPr lang="id-ID" dirty="0" smtClean="0"/>
              <a:t>2. </a:t>
            </a:r>
            <a:r>
              <a:rPr lang="id-ID" b="1" dirty="0" smtClean="0"/>
              <a:t>Mastadinia </a:t>
            </a:r>
          </a:p>
          <a:p>
            <a:r>
              <a:rPr lang="id-ID" dirty="0" smtClean="0"/>
              <a:t>Nyeri pada payudara dan pembesaran payudara sebelum menstruasi </a:t>
            </a:r>
            <a:endParaRPr lang="en-US" dirty="0"/>
          </a:p>
        </p:txBody>
      </p:sp>
      <p:sp>
        <p:nvSpPr>
          <p:cNvPr id="5" name="TextBox 4"/>
          <p:cNvSpPr txBox="1"/>
          <p:nvPr/>
        </p:nvSpPr>
        <p:spPr>
          <a:xfrm>
            <a:off x="5763126" y="1106905"/>
            <a:ext cx="2526632" cy="1169551"/>
          </a:xfrm>
          <a:prstGeom prst="rect">
            <a:avLst/>
          </a:prstGeom>
          <a:noFill/>
        </p:spPr>
        <p:txBody>
          <a:bodyPr wrap="square" rtlCol="0">
            <a:spAutoFit/>
          </a:bodyPr>
          <a:lstStyle/>
          <a:p>
            <a:r>
              <a:rPr lang="id-ID" dirty="0" smtClean="0"/>
              <a:t>3. </a:t>
            </a:r>
            <a:r>
              <a:rPr lang="id-ID" b="1" dirty="0" smtClean="0"/>
              <a:t>Mittelschmerz </a:t>
            </a:r>
          </a:p>
          <a:p>
            <a:r>
              <a:rPr lang="id-ID" dirty="0" smtClean="0"/>
              <a:t>Rasa nyeri saat ovulasi, akibat pecahnya folikel de graff dapat juga disertai dengan perdarahan/bercak </a:t>
            </a:r>
            <a:endParaRPr lang="en-US" dirty="0"/>
          </a:p>
        </p:txBody>
      </p:sp>
      <p:sp>
        <p:nvSpPr>
          <p:cNvPr id="6" name="TextBox 5"/>
          <p:cNvSpPr txBox="1"/>
          <p:nvPr/>
        </p:nvSpPr>
        <p:spPr>
          <a:xfrm>
            <a:off x="3248526" y="2454442"/>
            <a:ext cx="2887578" cy="2031325"/>
          </a:xfrm>
          <a:prstGeom prst="rect">
            <a:avLst/>
          </a:prstGeom>
          <a:noFill/>
        </p:spPr>
        <p:txBody>
          <a:bodyPr wrap="square" rtlCol="0">
            <a:spAutoFit/>
          </a:bodyPr>
          <a:lstStyle/>
          <a:p>
            <a:r>
              <a:rPr lang="id-ID" dirty="0" smtClean="0"/>
              <a:t>4. </a:t>
            </a:r>
            <a:r>
              <a:rPr lang="id-ID" b="1" dirty="0" smtClean="0"/>
              <a:t>Perdarahan diluar menstruasi </a:t>
            </a:r>
          </a:p>
          <a:p>
            <a:endParaRPr lang="id-ID" b="1" dirty="0"/>
          </a:p>
          <a:p>
            <a:r>
              <a:rPr lang="id-ID" dirty="0" smtClean="0"/>
              <a:t>Perdarahan yang terjadi dalam masa anatara 2 menstruasi(metroragia) . </a:t>
            </a:r>
          </a:p>
          <a:p>
            <a:endParaRPr lang="id-ID" dirty="0"/>
          </a:p>
          <a:p>
            <a:r>
              <a:rPr lang="id-ID" dirty="0" smtClean="0"/>
              <a:t>Disebabkan oleh keadaan yang bersifat hormonal dan kelainan anatomis</a:t>
            </a:r>
            <a:endParaRPr lang="en-US" dirty="0"/>
          </a:p>
        </p:txBody>
      </p:sp>
    </p:spTree>
    <p:extLst>
      <p:ext uri="{BB962C8B-B14F-4D97-AF65-F5344CB8AC3E}">
        <p14:creationId xmlns:p14="http://schemas.microsoft.com/office/powerpoint/2010/main" val="312768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3224" y="1084333"/>
            <a:ext cx="7055129" cy="493614"/>
          </a:xfrm>
        </p:spPr>
        <p:txBody>
          <a:bodyPr/>
          <a:lstStyle/>
          <a:p>
            <a:r>
              <a:rPr lang="id-ID" dirty="0" smtClean="0"/>
              <a:t>Dismenorea adalah gangguan ginekologik berupa nyeri sat menstruasi, yang umumnya berupa kram dan terpusat di bagian perut bawah. </a:t>
            </a:r>
            <a:endParaRPr lang="en-US" dirty="0"/>
          </a:p>
        </p:txBody>
      </p:sp>
      <p:sp>
        <p:nvSpPr>
          <p:cNvPr id="3" name="Title 2"/>
          <p:cNvSpPr>
            <a:spLocks noGrp="1"/>
          </p:cNvSpPr>
          <p:nvPr>
            <p:ph type="title"/>
          </p:nvPr>
        </p:nvSpPr>
        <p:spPr/>
        <p:txBody>
          <a:bodyPr/>
          <a:lstStyle/>
          <a:p>
            <a:r>
              <a:rPr lang="id-ID" dirty="0" smtClean="0"/>
              <a:t>Gangguan lain terkait haid </a:t>
            </a:r>
            <a:endParaRPr lang="en-US" dirty="0"/>
          </a:p>
        </p:txBody>
      </p:sp>
      <p:sp>
        <p:nvSpPr>
          <p:cNvPr id="4" name="TextBox 3"/>
          <p:cNvSpPr txBox="1"/>
          <p:nvPr/>
        </p:nvSpPr>
        <p:spPr>
          <a:xfrm>
            <a:off x="962953" y="1780674"/>
            <a:ext cx="3464668" cy="2031325"/>
          </a:xfrm>
          <a:prstGeom prst="rect">
            <a:avLst/>
          </a:prstGeom>
          <a:noFill/>
        </p:spPr>
        <p:txBody>
          <a:bodyPr wrap="square" rtlCol="0">
            <a:spAutoFit/>
          </a:bodyPr>
          <a:lstStyle/>
          <a:p>
            <a:r>
              <a:rPr lang="id-ID" dirty="0" smtClean="0"/>
              <a:t>Primer </a:t>
            </a:r>
          </a:p>
          <a:p>
            <a:endParaRPr lang="id-ID" dirty="0"/>
          </a:p>
          <a:p>
            <a:r>
              <a:rPr lang="id-ID" dirty="0" smtClean="0"/>
              <a:t>m/ nyeri menstruasi yang diasosiasikan dengan siklus ovulasi dan merupakan hasil dari kontraksi </a:t>
            </a:r>
            <a:r>
              <a:rPr lang="id-ID" dirty="0" smtClean="0"/>
              <a:t>miometrium </a:t>
            </a:r>
            <a:r>
              <a:rPr lang="id-ID" dirty="0" smtClean="0"/>
              <a:t>tanpa teridentifikasinya kelainan patologik. Dismenorea primer umunya terjadi 12-24 </a:t>
            </a:r>
            <a:r>
              <a:rPr lang="id-ID" dirty="0" smtClean="0"/>
              <a:t>bulan </a:t>
            </a:r>
            <a:r>
              <a:rPr lang="id-ID" dirty="0" smtClean="0"/>
              <a:t>setelah menarche, ketika siklus ovulasi sudah </a:t>
            </a:r>
            <a:r>
              <a:rPr lang="id-ID" dirty="0" smtClean="0"/>
              <a:t>terbentuk. </a:t>
            </a:r>
            <a:endParaRPr lang="en-US" dirty="0"/>
          </a:p>
        </p:txBody>
      </p:sp>
      <p:sp>
        <p:nvSpPr>
          <p:cNvPr id="5" name="TextBox 4"/>
          <p:cNvSpPr txBox="1"/>
          <p:nvPr/>
        </p:nvSpPr>
        <p:spPr>
          <a:xfrm>
            <a:off x="4628644" y="1699327"/>
            <a:ext cx="3115434" cy="2246769"/>
          </a:xfrm>
          <a:prstGeom prst="rect">
            <a:avLst/>
          </a:prstGeom>
          <a:noFill/>
        </p:spPr>
        <p:txBody>
          <a:bodyPr wrap="square" rtlCol="0">
            <a:spAutoFit/>
          </a:bodyPr>
          <a:lstStyle/>
          <a:p>
            <a:r>
              <a:rPr lang="id-ID" dirty="0" smtClean="0"/>
              <a:t>Sekunder </a:t>
            </a:r>
          </a:p>
          <a:p>
            <a:endParaRPr lang="id-ID" dirty="0"/>
          </a:p>
          <a:p>
            <a:r>
              <a:rPr lang="id-ID" dirty="0" smtClean="0"/>
              <a:t>Merujuk pada nyeri saat menstruasi yang diasosiasikan dengan kelainan </a:t>
            </a:r>
            <a:r>
              <a:rPr lang="id-ID" dirty="0" smtClean="0"/>
              <a:t>pelvis </a:t>
            </a:r>
            <a:r>
              <a:rPr lang="id-ID" dirty="0" smtClean="0"/>
              <a:t>seperti endometriosis, adenomiosis, mioma uterin dan lainnya. Umumnya </a:t>
            </a:r>
            <a:r>
              <a:rPr lang="id-ID" dirty="0" smtClean="0"/>
              <a:t>berhubungan dengan </a:t>
            </a:r>
            <a:r>
              <a:rPr lang="id-ID" dirty="0" smtClean="0"/>
              <a:t>gejala ginekologik lain </a:t>
            </a:r>
            <a:r>
              <a:rPr lang="id-ID" dirty="0" smtClean="0"/>
              <a:t>seperti </a:t>
            </a:r>
            <a:r>
              <a:rPr lang="id-ID" dirty="0" smtClean="0"/>
              <a:t>disuria, dispareunia, perdarahan abnormal atau infertilitas </a:t>
            </a:r>
            <a:endParaRPr lang="en-US" dirty="0"/>
          </a:p>
        </p:txBody>
      </p:sp>
    </p:spTree>
    <p:extLst>
      <p:ext uri="{BB962C8B-B14F-4D97-AF65-F5344CB8AC3E}">
        <p14:creationId xmlns:p14="http://schemas.microsoft.com/office/powerpoint/2010/main" val="167994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595959"/>
      </a:dk2>
      <a:lt2>
        <a:srgbClr val="EEEEEE"/>
      </a:lt2>
      <a:accent1>
        <a:srgbClr val="EB7E7C"/>
      </a:accent1>
      <a:accent2>
        <a:srgbClr val="B3C4B9"/>
      </a:accent2>
      <a:accent3>
        <a:srgbClr val="E7AE5D"/>
      </a:accent3>
      <a:accent4>
        <a:srgbClr val="828D87"/>
      </a:accent4>
      <a:accent5>
        <a:srgbClr val="FFFFFF"/>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1180</Words>
  <Application>Microsoft Office PowerPoint</Application>
  <PresentationFormat>On-screen Show (16:9)</PresentationFormat>
  <Paragraphs>146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Baloo 2</vt:lpstr>
      <vt:lpstr>Fira Sans</vt:lpstr>
      <vt:lpstr>Handlee</vt:lpstr>
      <vt:lpstr>Wingdings</vt:lpstr>
      <vt:lpstr>Trity Lesson Plan by Slidesgo</vt:lpstr>
      <vt:lpstr>Gangguan menstruasi</vt:lpstr>
      <vt:lpstr>Definisi</vt:lpstr>
      <vt:lpstr>PowerPoint Presentation</vt:lpstr>
      <vt:lpstr>gangguan siklus </vt:lpstr>
      <vt:lpstr>Etiologi gangguan siklus haid </vt:lpstr>
      <vt:lpstr>Hipermenorea (menoragia)</vt:lpstr>
      <vt:lpstr>Hipermenorea (menoragia)  </vt:lpstr>
      <vt:lpstr>gg. Lain terkait haid </vt:lpstr>
      <vt:lpstr>Gangguan lain terkait haid </vt:lpstr>
      <vt:lpstr>Epidemiologi </vt:lpstr>
      <vt:lpstr>Diagnosis </vt:lpstr>
      <vt:lpstr>Perdarahan uterus abnormal </vt:lpstr>
      <vt:lpstr>Definisi </vt:lpstr>
      <vt:lpstr>Klasifikasi </vt:lpstr>
      <vt:lpstr>Klasifikasi PUA </vt:lpstr>
      <vt:lpstr>PALM </vt:lpstr>
      <vt:lpstr>PowerPoint Presentation</vt:lpstr>
      <vt:lpstr>COEIN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Gangguan menstruasi</dc:title>
  <cp:lastModifiedBy>siti nurhabibah</cp:lastModifiedBy>
  <cp:revision>28</cp:revision>
  <dcterms:modified xsi:type="dcterms:W3CDTF">2021-04-15T07:53:18Z</dcterms:modified>
</cp:coreProperties>
</file>