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5" r:id="rId4"/>
  </p:sldMasterIdLst>
  <p:sldIdLst>
    <p:sldId id="343" r:id="rId5"/>
    <p:sldId id="284" r:id="rId6"/>
    <p:sldId id="351" r:id="rId7"/>
    <p:sldId id="352" r:id="rId8"/>
    <p:sldId id="353" r:id="rId9"/>
    <p:sldId id="259" r:id="rId10"/>
    <p:sldId id="355" r:id="rId11"/>
    <p:sldId id="363" r:id="rId12"/>
    <p:sldId id="356" r:id="rId13"/>
    <p:sldId id="354" r:id="rId14"/>
    <p:sldId id="364" r:id="rId15"/>
    <p:sldId id="366" r:id="rId16"/>
    <p:sldId id="360" r:id="rId17"/>
    <p:sldId id="368" r:id="rId18"/>
    <p:sldId id="365" r:id="rId19"/>
    <p:sldId id="357" r:id="rId20"/>
    <p:sldId id="358" r:id="rId21"/>
    <p:sldId id="361" r:id="rId22"/>
    <p:sldId id="362" r:id="rId23"/>
    <p:sldId id="35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FF7"/>
    <a:srgbClr val="D0D1D9"/>
    <a:srgbClr val="F6F9FF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34" autoAdjust="0"/>
  </p:normalViewPr>
  <p:slideViewPr>
    <p:cSldViewPr snapToGrid="0">
      <p:cViewPr varScale="1">
        <p:scale>
          <a:sx n="68" d="100"/>
          <a:sy n="68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4450188"/>
            <a:ext cx="12192000" cy="240781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noProof="0" smtClean="0"/>
              <a:t>4/15/2021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358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4/15/2021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AA314B25-B4AF-394E-BBDA-7E6BAD315F39}"/>
              </a:ext>
            </a:extLst>
          </p:cNvPr>
          <p:cNvSpPr/>
          <p:nvPr userDrawn="1"/>
        </p:nvSpPr>
        <p:spPr>
          <a:xfrm>
            <a:off x="3351057" y="0"/>
            <a:ext cx="884094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37575EF-0D14-6140-A91B-260C9C9DFE4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2544261-8049-494B-A93D-BDFF1BB84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4886854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214786D-83EE-814C-A5E4-D0EC7D29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829" y="633875"/>
            <a:ext cx="5981171" cy="5590250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>
                <a:solidFill>
                  <a:schemeClr val="tx1"/>
                </a:solidFill>
              </a:defRPr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18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4/15/2021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2E148DD3-DD87-154B-80B4-2421965D3C83}"/>
              </a:ext>
            </a:extLst>
          </p:cNvPr>
          <p:cNvSpPr/>
          <p:nvPr userDrawn="1"/>
        </p:nvSpPr>
        <p:spPr>
          <a:xfrm>
            <a:off x="1" y="17145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42E4732-0E8F-7B46-BD08-0F2EE0DA8786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73F81A-7260-5C4F-A7FF-CA2CC731B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3870" y="942871"/>
            <a:ext cx="571181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D13CD4-3E4F-2E41-ACF4-2446257D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1973589"/>
            <a:ext cx="5711810" cy="3941540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E69886-8907-DB47-87C2-0621AF156D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5170" y="621039"/>
            <a:ext cx="4589130" cy="5603086"/>
          </a:xfrm>
          <a:solidFill>
            <a:srgbClr val="EDEFF7"/>
          </a:solidFill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31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9C88DF2D-0421-A94C-82C1-867E1E5E4907}"/>
              </a:ext>
            </a:extLst>
          </p:cNvPr>
          <p:cNvSpPr/>
          <p:nvPr userDrawn="1"/>
        </p:nvSpPr>
        <p:spPr>
          <a:xfrm>
            <a:off x="10993582" y="0"/>
            <a:ext cx="119841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334D05A3-7A20-9447-8D39-F2980D85413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634999" y="3927894"/>
            <a:ext cx="10922000" cy="2326856"/>
          </a:xfrm>
          <a:prstGeom prst="rect">
            <a:avLst/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5001" y="603250"/>
            <a:ext cx="10921998" cy="3294019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298078"/>
            <a:ext cx="10113645" cy="743682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213716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noProof="0" smtClean="0"/>
              <a:t>4/15/2021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638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4217870" y="0"/>
            <a:ext cx="3599236" cy="68579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noProof="0" smtClean="0"/>
              <a:t>4/15/2021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707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202A34A5-A029-A246-82C6-D288185EB396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noProof="0" smtClean="0"/>
              <a:t>4/15/2021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40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">
            <a:extLst>
              <a:ext uri="{FF2B5EF4-FFF2-40B4-BE49-F238E27FC236}">
                <a16:creationId xmlns:a16="http://schemas.microsoft.com/office/drawing/2014/main" id="{64248D99-2B30-464D-B9B7-4E5C3A1F3FB2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3FAFF55B-FDE6-394B-A39B-22627D8FB6E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noProof="0" smtClean="0"/>
              <a:t>4/15/2021</a:t>
            </a:fld>
            <a:endParaRPr lang="en-US" noProof="0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99E345E4-E77C-484E-9FBB-E4EC71F08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322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83ACCAC0-2C8A-CE43-8C55-22BB53C73920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noProof="0" smtClean="0"/>
              <a:t>4/15/2021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4076461-FF7A-8843-B7F9-D041F3FB2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039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35FB147F-5DC4-B24C-B8CB-D3DA74290381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noProof="0" smtClean="0"/>
              <a:t>4/15/2021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9308E97-4F89-394E-856A-5B4EFCB2E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A50BECA0-8817-964B-AEDB-A45669684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F399F4D-B67A-4C4B-BCF3-36FE11060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305C84-E25F-EC49-8F2B-4C0181FD3A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57A1FCE-E6BF-3747-9D43-42DBA6656EC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B4B74C8-96E7-684F-91B9-8CE56CD10F1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D522564E-B348-544F-A8E5-CFCAFA48B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89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4/15/2021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229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4/15/2021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5BFC727-5650-B049-AA2A-2511C08FB35B}"/>
              </a:ext>
            </a:extLst>
          </p:cNvPr>
          <p:cNvSpPr/>
          <p:nvPr userDrawn="1"/>
        </p:nvSpPr>
        <p:spPr>
          <a:xfrm flipH="1">
            <a:off x="0" y="0"/>
            <a:ext cx="1195754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E700C598-C823-744D-BE16-5114B7625057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BED569-C9C5-8F4D-A42A-ED491457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633875"/>
            <a:ext cx="5632450" cy="5591175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CB6E588-2EB7-9A41-A93A-7757596EF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5754" y="942870"/>
            <a:ext cx="4157296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6C0FE70-F6BB-3D40-AD3C-E704CABE4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4" y="2281657"/>
            <a:ext cx="4157296" cy="3633471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None/>
              <a:defRPr sz="1600">
                <a:solidFill>
                  <a:schemeClr val="tx1"/>
                </a:solidFill>
              </a:defRPr>
            </a:lvl1pPr>
            <a:lvl2pPr marL="201168" indent="0">
              <a:buClr>
                <a:schemeClr val="tx1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38404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3pPr>
            <a:lvl4pPr marL="56692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4pPr>
            <a:lvl5pPr marL="74980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171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noProof="0" smtClean="0"/>
              <a:t>4/15/2021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AB10FFC-D586-994D-8D3D-F4042255CB72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C7B0C08A-E831-D242-B2CE-2DEB004F982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5C2191-88F7-4148-96FD-E129F707E038}"/>
              </a:ext>
            </a:extLst>
          </p:cNvPr>
          <p:cNvCxnSpPr/>
          <p:nvPr userDrawn="1"/>
        </p:nvCxnSpPr>
        <p:spPr>
          <a:xfrm>
            <a:off x="6818393" y="999565"/>
            <a:ext cx="0" cy="4858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1FB2196-E251-5A40-86F7-6092CEBFA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5460992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ACD1B-0D9C-A547-98A0-D66C341D3D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0794" y="831286"/>
            <a:ext cx="4016206" cy="519542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/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/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/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en-US" noProof="0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418493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1552108B-1F90-0044-A7D4-0956E919F29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noProof="0" smtClean="0"/>
              <a:t>4/15/2021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436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3" r:id="rId2"/>
    <p:sldLayoutId id="2147483675" r:id="rId3"/>
    <p:sldLayoutId id="2147483684" r:id="rId4"/>
    <p:sldLayoutId id="2147483678" r:id="rId5"/>
    <p:sldLayoutId id="2147483688" r:id="rId6"/>
    <p:sldLayoutId id="2147483679" r:id="rId7"/>
    <p:sldLayoutId id="2147483692" r:id="rId8"/>
    <p:sldLayoutId id="2147483691" r:id="rId9"/>
    <p:sldLayoutId id="2147483690" r:id="rId10"/>
    <p:sldLayoutId id="2147483689" r:id="rId11"/>
    <p:sldLayoutId id="214748368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TwT_3QPpJQ" TargetMode="External"/><Relationship Id="rId2" Type="http://schemas.openxmlformats.org/officeDocument/2006/relationships/hyperlink" Target="https://www.youtube.com/watch?v=-LC746b_s4E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youtube.com/watch?v=e3xPBIOqkv4" TargetMode="External"/><Relationship Id="rId4" Type="http://schemas.openxmlformats.org/officeDocument/2006/relationships/hyperlink" Target="https://www.youtube.com/watch?v=OZ8VXH97Fb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omedika.com/penyakit/obstetrik-dan-ginekologi/perdarahan-uterus-abnormal" TargetMode="External"/><Relationship Id="rId2" Type="http://schemas.openxmlformats.org/officeDocument/2006/relationships/hyperlink" Target="https://emedicine.medscape.com/article/257007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aafp.org/afp/2012/0101/p35.html" TargetMode="External"/><Relationship Id="rId4" Type="http://schemas.openxmlformats.org/officeDocument/2006/relationships/hyperlink" Target="https://www.acog.org/clinical/clinical-guidance/committee-opinion/articles/2013/04/management-of-acute-abnormal-uterine-bleeding-in-nonpregnant-reproductive-aged-wome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7AEFB0-51F2-5449-996C-73382891D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Dysfunctional Uterine Bleeding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0F6D6CF-8D73-6643-A348-53AAE29FD1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Raihan Akbar </a:t>
            </a:r>
            <a:r>
              <a:rPr lang="en-US" dirty="0" err="1"/>
              <a:t>Darmawan</a:t>
            </a:r>
            <a:endParaRPr lang="en-US" dirty="0"/>
          </a:p>
          <a:p>
            <a:r>
              <a:rPr lang="en-US" dirty="0"/>
              <a:t>1810211062</a:t>
            </a:r>
          </a:p>
        </p:txBody>
      </p:sp>
    </p:spTree>
    <p:extLst>
      <p:ext uri="{BB962C8B-B14F-4D97-AF65-F5344CB8AC3E}">
        <p14:creationId xmlns:p14="http://schemas.microsoft.com/office/powerpoint/2010/main" val="1833365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Tata </a:t>
            </a:r>
            <a:r>
              <a:rPr lang="en-US" dirty="0" err="1"/>
              <a:t>Laksana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3" y="2281657"/>
            <a:ext cx="9786473" cy="36334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/>
              <a:t>Oral contraceptives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/>
              <a:t>Estrogen</a:t>
            </a:r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ID" dirty="0" err="1"/>
              <a:t>rogestin</a:t>
            </a:r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/>
              <a:t>tranexamic acid (anti-fibrinolytic)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NSAID</a:t>
            </a:r>
            <a:endParaRPr lang="en-ID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9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F60159-FD0A-4C77-BA71-0B1E2B566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981089-8DAB-4615-96CF-327DC5DE4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4" y="2281657"/>
            <a:ext cx="9824180" cy="3633471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8" name="Picture 2" descr="Jual SUNTIK KB-KB SUNTIK 1 BULAN GES TIN-F1 5 VIAL di Lapak Lapak Murah |  Bukalapak">
            <a:extLst>
              <a:ext uri="{FF2B5EF4-FFF2-40B4-BE49-F238E27FC236}">
                <a16:creationId xmlns:a16="http://schemas.microsoft.com/office/drawing/2014/main" id="{9B0FFFAB-6D35-4BFB-B0F4-0C82048B5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94"/>
          <a:stretch/>
        </p:blipFill>
        <p:spPr bwMode="auto">
          <a:xfrm>
            <a:off x="770159" y="1242022"/>
            <a:ext cx="3633787" cy="285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LUT 30MCG TAB - Manfaat, Dosis, Efek Samping - ...">
            <a:extLst>
              <a:ext uri="{FF2B5EF4-FFF2-40B4-BE49-F238E27FC236}">
                <a16:creationId xmlns:a16="http://schemas.microsoft.com/office/drawing/2014/main" id="{937C8055-DF46-4B4F-BB6F-98702B95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992727"/>
            <a:ext cx="3354960" cy="335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405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agement of Acute Abnormal Uterine Bleeding in Nonpregnant Reproductive-Aged Women">
            <a:extLst>
              <a:ext uri="{FF2B5EF4-FFF2-40B4-BE49-F238E27FC236}">
                <a16:creationId xmlns:a16="http://schemas.microsoft.com/office/drawing/2014/main" id="{27677ACA-51EA-4FF6-858F-5451C2EA6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04"/>
          <a:stretch/>
        </p:blipFill>
        <p:spPr bwMode="auto">
          <a:xfrm>
            <a:off x="0" y="576570"/>
            <a:ext cx="6043528" cy="402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anagement of Acute Abnormal Uterine Bleeding in Nonpregnant Reproductive-Aged Women">
            <a:extLst>
              <a:ext uri="{FF2B5EF4-FFF2-40B4-BE49-F238E27FC236}">
                <a16:creationId xmlns:a16="http://schemas.microsoft.com/office/drawing/2014/main" id="{32794EF6-76CD-4D0B-A6BC-14D9D6CB0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1"/>
          <a:stretch/>
        </p:blipFill>
        <p:spPr bwMode="auto">
          <a:xfrm>
            <a:off x="6043528" y="857839"/>
            <a:ext cx="6148472" cy="374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833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BC9EC6-7FCE-456B-B0AC-4ACA3D32B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5" t="17870" r="10155" b="12165"/>
          <a:stretch/>
        </p:blipFill>
        <p:spPr>
          <a:xfrm>
            <a:off x="184004" y="407709"/>
            <a:ext cx="11823991" cy="604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00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015214-AF7B-4B94-B41D-98FE6E589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240" y="-46747"/>
            <a:ext cx="7319520" cy="690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71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821E7F-FBDA-4F7A-9958-71C67883E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Operasi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3179A-22CC-4228-B83C-9533FB7E3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4" y="2281657"/>
            <a:ext cx="9843034" cy="36334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Kuretase</a:t>
            </a:r>
            <a:r>
              <a:rPr lang="en-US" dirty="0"/>
              <a:t> : </a:t>
            </a:r>
            <a:r>
              <a:rPr lang="en-US" dirty="0" err="1"/>
              <a:t>menggosokan</a:t>
            </a:r>
            <a:r>
              <a:rPr lang="en-US" dirty="0"/>
              <a:t> </a:t>
            </a:r>
            <a:r>
              <a:rPr lang="en-US" dirty="0" err="1"/>
              <a:t>dinding</a:t>
            </a:r>
            <a:r>
              <a:rPr lang="en-US" dirty="0"/>
              <a:t> </a:t>
            </a:r>
            <a:r>
              <a:rPr lang="en-US" dirty="0" err="1"/>
              <a:t>rahim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Histerektomi</a:t>
            </a:r>
            <a:r>
              <a:rPr lang="en-US" dirty="0"/>
              <a:t>: </a:t>
            </a:r>
            <a:r>
              <a:rPr lang="en-US" dirty="0" err="1"/>
              <a:t>mengangkat</a:t>
            </a:r>
            <a:r>
              <a:rPr lang="en-US" dirty="0"/>
              <a:t> </a:t>
            </a:r>
            <a:r>
              <a:rPr lang="en-US" dirty="0" err="1"/>
              <a:t>rahim</a:t>
            </a:r>
            <a:r>
              <a:rPr lang="en-US" dirty="0"/>
              <a:t> </a:t>
            </a:r>
            <a:r>
              <a:rPr lang="en-US" dirty="0" err="1"/>
              <a:t>wanita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Ablasi</a:t>
            </a:r>
            <a:r>
              <a:rPr lang="en-US" dirty="0"/>
              <a:t> Endometrium: </a:t>
            </a:r>
            <a:r>
              <a:rPr lang="en-US" dirty="0" err="1"/>
              <a:t>meluruhkan</a:t>
            </a:r>
            <a:r>
              <a:rPr lang="en-US" dirty="0"/>
              <a:t> endometrium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(laser), </a:t>
            </a:r>
            <a:r>
              <a:rPr lang="en-US" dirty="0" err="1"/>
              <a:t>pembekuan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listriik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8692D-CB35-4A92-8686-EA2C2B1B2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778" t="41512" r="2887" b="25635"/>
          <a:stretch/>
        </p:blipFill>
        <p:spPr>
          <a:xfrm>
            <a:off x="9078012" y="650448"/>
            <a:ext cx="2479250" cy="225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11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3" y="2281657"/>
            <a:ext cx="9786473" cy="36334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adekuat</a:t>
            </a:r>
            <a:r>
              <a:rPr lang="en-US" dirty="0"/>
              <a:t>: </a:t>
            </a:r>
            <a:r>
              <a:rPr lang="en-US" dirty="0" err="1"/>
              <a:t>baik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50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Komplikasi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3" y="2281657"/>
            <a:ext cx="9786473" cy="36334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Anemia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Syok</a:t>
            </a:r>
            <a:r>
              <a:rPr lang="en-US" dirty="0"/>
              <a:t> </a:t>
            </a:r>
            <a:r>
              <a:rPr lang="en-US" dirty="0" err="1"/>
              <a:t>hemoragik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Infertilitas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hiperplasia endometrium dan karsinoma endometrium (ESO estrogen)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348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D363D3-427A-49F1-A60A-889CD3282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 </a:t>
            </a:r>
            <a:r>
              <a:rPr lang="en-US" dirty="0" err="1"/>
              <a:t>positif</a:t>
            </a:r>
            <a:r>
              <a:rPr lang="en-US" dirty="0"/>
              <a:t> estradiol </a:t>
            </a:r>
            <a:r>
              <a:rPr lang="en-US" dirty="0" err="1"/>
              <a:t>ke</a:t>
            </a:r>
            <a:r>
              <a:rPr lang="en-US" dirty="0"/>
              <a:t> LH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berkerja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=&gt;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menstruasi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monofasik</a:t>
            </a:r>
            <a:r>
              <a:rPr lang="en-US" dirty="0"/>
              <a:t> dan anovulatory=&gt; </a:t>
            </a:r>
            <a:r>
              <a:rPr lang="en-US" dirty="0" err="1"/>
              <a:t>absen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ID" dirty="0"/>
              <a:t>midcycle LH surge=&gt; Atresia </a:t>
            </a:r>
            <a:r>
              <a:rPr lang="en-ID" dirty="0" err="1"/>
              <a:t>folikel</a:t>
            </a:r>
            <a:r>
              <a:rPr lang="en-ID" dirty="0"/>
              <a:t> =&gt; </a:t>
            </a:r>
            <a:r>
              <a:rPr lang="en-ID" dirty="0" err="1"/>
              <a:t>korpus</a:t>
            </a:r>
            <a:r>
              <a:rPr lang="en-ID" dirty="0"/>
              <a:t> luteum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terbentuk</a:t>
            </a:r>
            <a:r>
              <a:rPr lang="en-ID" dirty="0"/>
              <a:t> =&gt; </a:t>
            </a:r>
            <a:r>
              <a:rPr lang="en-ID" dirty="0" err="1"/>
              <a:t>hanya</a:t>
            </a:r>
            <a:r>
              <a:rPr lang="en-ID" dirty="0"/>
              <a:t> </a:t>
            </a:r>
            <a:r>
              <a:rPr lang="en-ID" dirty="0" err="1"/>
              <a:t>menghasilkan</a:t>
            </a:r>
            <a:r>
              <a:rPr lang="en-ID" dirty="0"/>
              <a:t> </a:t>
            </a:r>
            <a:r>
              <a:rPr lang="en-ID" dirty="0" err="1"/>
              <a:t>estrogen</a:t>
            </a:r>
            <a:r>
              <a:rPr lang="en-ID" dirty="0"/>
              <a:t>,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progresteron</a:t>
            </a:r>
            <a:r>
              <a:rPr lang="en-ID" dirty="0"/>
              <a:t> =&gt; </a:t>
            </a:r>
            <a:r>
              <a:rPr lang="en-ID" dirty="0" err="1"/>
              <a:t>proliferasi</a:t>
            </a:r>
            <a:r>
              <a:rPr lang="en-ID" dirty="0"/>
              <a:t> endometrial  (</a:t>
            </a:r>
            <a:r>
              <a:rPr lang="en-ID" dirty="0" err="1"/>
              <a:t>estrogen</a:t>
            </a:r>
            <a:r>
              <a:rPr lang="en-ID" dirty="0"/>
              <a:t>) dan </a:t>
            </a:r>
            <a:r>
              <a:rPr lang="en-ID" dirty="0" err="1"/>
              <a:t>peluruhan</a:t>
            </a:r>
            <a:r>
              <a:rPr lang="en-ID" dirty="0"/>
              <a:t> endometrium abnormal ( lack of progesterone) =&gt; </a:t>
            </a:r>
            <a:r>
              <a:rPr lang="en-ID" dirty="0" err="1"/>
              <a:t>perdarahan</a:t>
            </a:r>
            <a:r>
              <a:rPr lang="en-ID" dirty="0"/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DBAC9D-6334-4E0D-A4EE-E596A5E3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Patofisologi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45962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090BB0-1E04-4F1D-BA74-ADFA4EA16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>
                <a:hlinkClick r:id="rId2"/>
              </a:rPr>
              <a:t>DUB: https://www.youtube.com/watch?v=-LC746b_s4E</a:t>
            </a:r>
            <a:r>
              <a:rPr lang="en-ID" dirty="0"/>
              <a:t> </a:t>
            </a:r>
          </a:p>
          <a:p>
            <a:r>
              <a:rPr lang="en-US" dirty="0" err="1"/>
              <a:t>Ablasi</a:t>
            </a:r>
            <a:r>
              <a:rPr lang="en-US" dirty="0"/>
              <a:t>: </a:t>
            </a:r>
            <a:r>
              <a:rPr lang="en-ID" dirty="0">
                <a:hlinkClick r:id="rId3"/>
              </a:rPr>
              <a:t>https://www.youtube.com/watch?v=XTwT_3QPpJQ</a:t>
            </a:r>
            <a:r>
              <a:rPr lang="en-ID" dirty="0"/>
              <a:t> </a:t>
            </a:r>
          </a:p>
          <a:p>
            <a:r>
              <a:rPr lang="en-US" dirty="0"/>
              <a:t>K</a:t>
            </a:r>
            <a:r>
              <a:rPr lang="en-ID" dirty="0" err="1"/>
              <a:t>uretase</a:t>
            </a:r>
            <a:r>
              <a:rPr lang="en-ID" dirty="0"/>
              <a:t>: </a:t>
            </a:r>
            <a:r>
              <a:rPr lang="en-ID" dirty="0">
                <a:hlinkClick r:id="rId4"/>
              </a:rPr>
              <a:t>https://www.youtube.com/watch?v=OZ8VXH97Fb8</a:t>
            </a:r>
            <a:endParaRPr lang="en-ID" dirty="0"/>
          </a:p>
          <a:p>
            <a:r>
              <a:rPr lang="en-ID" dirty="0" err="1"/>
              <a:t>Hiterektomi</a:t>
            </a:r>
            <a:r>
              <a:rPr lang="en-ID" dirty="0"/>
              <a:t>: </a:t>
            </a:r>
            <a:r>
              <a:rPr lang="en-ID" dirty="0">
                <a:hlinkClick r:id="rId5"/>
              </a:rPr>
              <a:t>https://www.youtube.com/watch?v=e3xPBIOqkv4</a:t>
            </a:r>
            <a:r>
              <a:rPr lang="en-ID" dirty="0"/>
              <a:t> 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D0DEBB-F2C1-4445-8EB8-414E96B44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8996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54" y="942870"/>
            <a:ext cx="5959190" cy="1292750"/>
          </a:xfrm>
        </p:spPr>
        <p:txBody>
          <a:bodyPr/>
          <a:lstStyle/>
          <a:p>
            <a:r>
              <a:rPr lang="en-US" dirty="0" err="1"/>
              <a:t>DEfinisi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3" y="2281657"/>
            <a:ext cx="9786473" cy="36334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DUB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pada uterus pada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menstruasi</a:t>
            </a:r>
            <a:r>
              <a:rPr lang="en-US" dirty="0"/>
              <a:t> yang </a:t>
            </a:r>
            <a:r>
              <a:rPr lang="en-US" dirty="0" err="1"/>
              <a:t>diakibatkan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hormon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59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3" y="2281657"/>
            <a:ext cx="9786473" cy="3633471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https://emedicine.medscape.com/article/257007</a:t>
            </a:r>
            <a:endParaRPr lang="en-US" dirty="0"/>
          </a:p>
          <a:p>
            <a:r>
              <a:rPr lang="en-ID" dirty="0" err="1"/>
              <a:t>Efthimios</a:t>
            </a:r>
            <a:r>
              <a:rPr lang="en-ID" dirty="0"/>
              <a:t> </a:t>
            </a:r>
            <a:r>
              <a:rPr lang="en-ID" dirty="0" err="1"/>
              <a:t>Deligeoroglou</a:t>
            </a:r>
            <a:r>
              <a:rPr lang="en-ID" dirty="0"/>
              <a:t>, Vasileios </a:t>
            </a:r>
            <a:r>
              <a:rPr lang="en-ID" dirty="0" err="1"/>
              <a:t>Karountzos</a:t>
            </a:r>
            <a:r>
              <a:rPr lang="en-ID" dirty="0"/>
              <a:t> &amp; George </a:t>
            </a:r>
            <a:r>
              <a:rPr lang="en-ID" dirty="0" err="1"/>
              <a:t>Creatsas</a:t>
            </a:r>
            <a:r>
              <a:rPr lang="en-ID" dirty="0"/>
              <a:t> (2013) </a:t>
            </a:r>
            <a:r>
              <a:rPr lang="en-US" dirty="0"/>
              <a:t>Abnormal uterine bleeding and dysfunctional uterine bleeding in pediatric and adolescent </a:t>
            </a:r>
            <a:r>
              <a:rPr lang="en-ID" dirty="0" err="1"/>
              <a:t>gynecology</a:t>
            </a:r>
            <a:r>
              <a:rPr lang="en-ID" dirty="0"/>
              <a:t>, </a:t>
            </a:r>
            <a:r>
              <a:rPr lang="en-ID" dirty="0" err="1"/>
              <a:t>Gynecological</a:t>
            </a:r>
            <a:r>
              <a:rPr lang="en-ID" dirty="0"/>
              <a:t> Endocrinology, 29:1, 74-78, DOI: 10.3109/09513590.2012.70538</a:t>
            </a:r>
          </a:p>
          <a:p>
            <a:r>
              <a:rPr lang="it-IT" dirty="0"/>
              <a:t>Motta, Tiziano &amp; Laganà, Antonio Simone &amp; Vitale, Salvatore Giovanni. (2018). Dysfunctional Uterine Bleeding. 10.1007/978-3-319-57162-1_6. </a:t>
            </a:r>
          </a:p>
          <a:p>
            <a:r>
              <a:rPr lang="en-US" dirty="0">
                <a:hlinkClick r:id="rId3"/>
              </a:rPr>
              <a:t>https://www.alomedika.com/penyakit/obstetrik-dan-ginekologi/perdarahan-uterus-abnormal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https://www.acog.org/clinical/clinical-guidance/committee-opinion/articles/2013/04/management-of-acute-abnormal-uterine-bleeding-in-nonpregnant-reproductive-aged-women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https://www.aafp.org/afp/2012/0101/p35.html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5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AUB vs DUB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3" y="2281657"/>
            <a:ext cx="9786473" cy="36334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Abnormal Uterine Bleeding: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abnormal  yang </a:t>
            </a:r>
            <a:r>
              <a:rPr lang="en-US" dirty="0" err="1"/>
              <a:t>terjadi</a:t>
            </a:r>
            <a:r>
              <a:rPr lang="en-US" dirty="0"/>
              <a:t> pada uterine</a:t>
            </a:r>
          </a:p>
          <a:p>
            <a:pPr marL="486918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PALM COEIN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DUB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AUB</a:t>
            </a:r>
          </a:p>
        </p:txBody>
      </p:sp>
    </p:spTree>
    <p:extLst>
      <p:ext uri="{BB962C8B-B14F-4D97-AF65-F5344CB8AC3E}">
        <p14:creationId xmlns:p14="http://schemas.microsoft.com/office/powerpoint/2010/main" val="227335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Etiologi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3" y="2281657"/>
            <a:ext cx="9786473" cy="36334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Kelainan</a:t>
            </a:r>
            <a:r>
              <a:rPr lang="en-US" dirty="0"/>
              <a:t> HPO-Axis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Withdrawl</a:t>
            </a:r>
            <a:r>
              <a:rPr lang="en-US" dirty="0"/>
              <a:t> estrogen dan </a:t>
            </a:r>
            <a:r>
              <a:rPr lang="en-US" dirty="0" err="1"/>
              <a:t>progesteron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1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Epidemiologi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3" y="2281657"/>
            <a:ext cx="9786473" cy="36334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90% </a:t>
            </a:r>
            <a:r>
              <a:rPr lang="en-US" dirty="0" err="1"/>
              <a:t>Anovulatori</a:t>
            </a:r>
            <a:r>
              <a:rPr lang="en-US" dirty="0"/>
              <a:t> ,10% ovulatory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20% </a:t>
            </a:r>
            <a:r>
              <a:rPr lang="en-US" dirty="0" err="1"/>
              <a:t>remaja</a:t>
            </a:r>
            <a:r>
              <a:rPr lang="en-US" dirty="0"/>
              <a:t>, 50% 40-50 </a:t>
            </a:r>
            <a:r>
              <a:rPr lang="en-US" dirty="0" err="1"/>
              <a:t>tahun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Studi</a:t>
            </a:r>
            <a:r>
              <a:rPr lang="en-US" dirty="0"/>
              <a:t>: pada 400 </a:t>
            </a:r>
            <a:r>
              <a:rPr lang="en-US" dirty="0" err="1"/>
              <a:t>wanita</a:t>
            </a:r>
            <a:r>
              <a:rPr lang="en-US" dirty="0"/>
              <a:t> perimenopausal,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perdarahan</a:t>
            </a:r>
            <a:r>
              <a:rPr lang="en-US" dirty="0"/>
              <a:t> paling </a:t>
            </a:r>
            <a:r>
              <a:rPr lang="en-US" dirty="0" err="1"/>
              <a:t>banyak</a:t>
            </a:r>
            <a:r>
              <a:rPr lang="en-US" dirty="0"/>
              <a:t>: </a:t>
            </a:r>
            <a:r>
              <a:rPr lang="en-US" dirty="0" err="1"/>
              <a:t>menoragia</a:t>
            </a:r>
            <a:r>
              <a:rPr lang="en-US" dirty="0"/>
              <a:t> (67,5%)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475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50AAA-B77D-4000-A143-0539464CC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Anovulatori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250FE-08C8-4530-B722-29C38A359D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Estrogen only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DA0F0A-8BBE-4720-8A8F-47FD935FA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Ovulatori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3EFDC-D9E5-4185-9B8F-C3C93FF516E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Ada progesterone </a:t>
            </a:r>
            <a:r>
              <a:rPr lang="en-US" dirty="0" err="1">
                <a:solidFill>
                  <a:schemeClr val="tx1"/>
                </a:solidFill>
              </a:rPr>
              <a:t>tapi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tidak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bekerja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baik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62B56-74BF-47D4-B1CD-AF93A810B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</p:spPr>
        <p:txBody>
          <a:bodyPr/>
          <a:lstStyle/>
          <a:p>
            <a:r>
              <a:rPr lang="en-US" dirty="0" err="1"/>
              <a:t>Klasifikasi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59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Gejala</a:t>
            </a:r>
            <a:r>
              <a:rPr lang="en-US" dirty="0"/>
              <a:t> </a:t>
            </a:r>
            <a:r>
              <a:rPr lang="en-US" dirty="0" err="1"/>
              <a:t>Klinis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3" y="2281657"/>
            <a:ext cx="9786473" cy="36334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Menoragia</a:t>
            </a:r>
            <a:r>
              <a:rPr lang="en-US" dirty="0"/>
              <a:t>: </a:t>
            </a:r>
            <a:r>
              <a:rPr lang="en-US" dirty="0" err="1"/>
              <a:t>perdarahan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7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80 mL </a:t>
            </a:r>
            <a:r>
              <a:rPr lang="en-US" dirty="0" err="1"/>
              <a:t>darah</a:t>
            </a:r>
            <a:r>
              <a:rPr lang="en-US" dirty="0"/>
              <a:t> pada masa </a:t>
            </a:r>
            <a:r>
              <a:rPr lang="en-US" dirty="0" err="1"/>
              <a:t>menstruasi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Metroragia</a:t>
            </a:r>
            <a:r>
              <a:rPr lang="en-US" dirty="0"/>
              <a:t>: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diluar</a:t>
            </a:r>
            <a:r>
              <a:rPr lang="en-US" dirty="0"/>
              <a:t> </a:t>
            </a:r>
            <a:r>
              <a:rPr lang="en-US" dirty="0" err="1"/>
              <a:t>menstruasi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Menometroragia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Oligomenorea</a:t>
            </a:r>
            <a:r>
              <a:rPr lang="en-US" dirty="0"/>
              <a:t>: </a:t>
            </a:r>
            <a:r>
              <a:rPr lang="en-US" dirty="0" err="1"/>
              <a:t>menstruasi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  (</a:t>
            </a:r>
            <a:r>
              <a:rPr lang="en-US" dirty="0" err="1"/>
              <a:t>setiap</a:t>
            </a:r>
            <a:r>
              <a:rPr lang="en-US"/>
              <a:t> &gt;35 </a:t>
            </a:r>
            <a:r>
              <a:rPr lang="en-US" dirty="0" err="1"/>
              <a:t>hari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Tanda</a:t>
            </a:r>
            <a:r>
              <a:rPr lang="en-US" dirty="0"/>
              <a:t> Anemia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5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C96155-7EB9-414D-BE12-5DD6607B2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ED496-807A-48B2-B24E-B2DD997D2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2669BF-AF6A-47A2-947F-9BFCE8015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87" t="16082" r="21211" b="9828"/>
          <a:stretch/>
        </p:blipFill>
        <p:spPr>
          <a:xfrm>
            <a:off x="1866507" y="367644"/>
            <a:ext cx="7381188" cy="567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4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00900CD-B943-934F-857F-30AA913F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A09EEBC-5E2C-D240-A5D6-6952B839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3" y="2281657"/>
            <a:ext cx="9786473" cy="36334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Anamnesis: </a:t>
            </a:r>
            <a:r>
              <a:rPr lang="en-US" dirty="0" err="1"/>
              <a:t>usia</a:t>
            </a:r>
            <a:r>
              <a:rPr lang="en-US" dirty="0"/>
              <a:t> menarche,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menarche, </a:t>
            </a:r>
            <a:r>
              <a:rPr lang="en-US" dirty="0" err="1"/>
              <a:t>darah</a:t>
            </a:r>
            <a:r>
              <a:rPr lang="en-US" dirty="0"/>
              <a:t> (lama dan </a:t>
            </a:r>
            <a:r>
              <a:rPr lang="en-US" dirty="0" err="1"/>
              <a:t>jumlah</a:t>
            </a:r>
            <a:r>
              <a:rPr lang="en-US" dirty="0"/>
              <a:t>),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emosi</a:t>
            </a:r>
            <a:r>
              <a:rPr lang="en-US" dirty="0"/>
              <a:t>, </a:t>
            </a:r>
            <a:r>
              <a:rPr lang="en-US" dirty="0" err="1"/>
              <a:t>kontrasepsi</a:t>
            </a:r>
            <a:r>
              <a:rPr lang="en-US" dirty="0"/>
              <a:t>, </a:t>
            </a:r>
            <a:r>
              <a:rPr lang="en-US" dirty="0" err="1"/>
              <a:t>obat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: </a:t>
            </a:r>
            <a:r>
              <a:rPr lang="en-US" dirty="0" err="1"/>
              <a:t>tanda-tanda</a:t>
            </a:r>
            <a:r>
              <a:rPr lang="en-US" dirty="0"/>
              <a:t> </a:t>
            </a:r>
            <a:r>
              <a:rPr lang="en-US" dirty="0" err="1"/>
              <a:t>hiper-hipotiroid</a:t>
            </a:r>
            <a:r>
              <a:rPr lang="en-US" dirty="0"/>
              <a:t>, </a:t>
            </a:r>
            <a:r>
              <a:rPr lang="en-US" dirty="0" err="1"/>
              <a:t>tanda</a:t>
            </a:r>
            <a:r>
              <a:rPr lang="en-US" dirty="0"/>
              <a:t> anemia, NORMAL pelvic examination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Penunjang</a:t>
            </a:r>
            <a:r>
              <a:rPr lang="en-US" dirty="0"/>
              <a:t>: Lab </a:t>
            </a:r>
            <a:r>
              <a:rPr lang="en-US" dirty="0" err="1"/>
              <a:t>Darah</a:t>
            </a:r>
            <a:r>
              <a:rPr lang="en-US" dirty="0"/>
              <a:t> (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rutin</a:t>
            </a:r>
            <a:r>
              <a:rPr lang="en-US" dirty="0"/>
              <a:t>,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tiroid</a:t>
            </a:r>
            <a:r>
              <a:rPr lang="en-US" dirty="0"/>
              <a:t>, </a:t>
            </a:r>
            <a:r>
              <a:rPr lang="en-US" dirty="0" err="1"/>
              <a:t>pembekuan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), USG Pelvis, </a:t>
            </a:r>
            <a:r>
              <a:rPr lang="en-US" dirty="0" err="1"/>
              <a:t>Biopsi</a:t>
            </a:r>
            <a:r>
              <a:rPr lang="en-US" dirty="0"/>
              <a:t> endometrium,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Diagnosis </a:t>
            </a:r>
            <a:r>
              <a:rPr lang="en-US" dirty="0" err="1"/>
              <a:t>eklsusi</a:t>
            </a:r>
            <a:r>
              <a:rPr lang="en-US" dirty="0"/>
              <a:t>, </a:t>
            </a:r>
            <a:r>
              <a:rPr lang="en-US" dirty="0" err="1"/>
              <a:t>menyingkirkan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273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MONO">
      <a:dk1>
        <a:srgbClr val="000000"/>
      </a:dk1>
      <a:lt1>
        <a:srgbClr val="ECEEF7"/>
      </a:lt1>
      <a:dk2>
        <a:srgbClr val="000000"/>
      </a:dk2>
      <a:lt2>
        <a:srgbClr val="F5F8FF"/>
      </a:lt2>
      <a:accent1>
        <a:srgbClr val="ECEEF7"/>
      </a:accent1>
      <a:accent2>
        <a:srgbClr val="F5F8FF"/>
      </a:accent2>
      <a:accent3>
        <a:srgbClr val="A1A2A9"/>
      </a:accent3>
      <a:accent4>
        <a:srgbClr val="141514"/>
      </a:accent4>
      <a:accent5>
        <a:srgbClr val="000000"/>
      </a:accent5>
      <a:accent6>
        <a:srgbClr val="96969C"/>
      </a:accent6>
      <a:hlink>
        <a:srgbClr val="5F6063"/>
      </a:hlink>
      <a:folHlink>
        <a:srgbClr val="91919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_Light_Sales Pitch_02_Win32_AS_v3" id="{A204E388-A84B-4CC6-98FC-54ED9900B3CD}" vid="{1AF041A9-EA2C-4539-9272-70AF2168FE9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29FA76-0C86-4BF1-99F1-A3115FBFFA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FAF7B5-E40C-46BE-9C83-DA251FCAE61E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16c05727-aa75-4e4a-9b5f-8a80a1165891"/>
    <ds:schemaRef ds:uri="71af3243-3dd4-4a8d-8c0d-dd76da1f02a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0A43D08-F4F9-4D95-9CB2-7DE3744160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0</TotalTime>
  <Words>485</Words>
  <Application>Microsoft Office PowerPoint</Application>
  <PresentationFormat>Widescreen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Helvetica Neue Medium</vt:lpstr>
      <vt:lpstr>Wingdings</vt:lpstr>
      <vt:lpstr>RetrospectVTI</vt:lpstr>
      <vt:lpstr>Dysfunctional Uterine Bleeding</vt:lpstr>
      <vt:lpstr>DEfinisi</vt:lpstr>
      <vt:lpstr>AUB vs DUB</vt:lpstr>
      <vt:lpstr>Etiologi</vt:lpstr>
      <vt:lpstr>Epidemiologi</vt:lpstr>
      <vt:lpstr>Klasifikasi</vt:lpstr>
      <vt:lpstr>Gejala Klinis</vt:lpstr>
      <vt:lpstr>PowerPoint Presentation</vt:lpstr>
      <vt:lpstr>Diagnosis</vt:lpstr>
      <vt:lpstr>Tata Laksana</vt:lpstr>
      <vt:lpstr>PowerPoint Presentation</vt:lpstr>
      <vt:lpstr>PowerPoint Presentation</vt:lpstr>
      <vt:lpstr>PowerPoint Presentation</vt:lpstr>
      <vt:lpstr>PowerPoint Presentation</vt:lpstr>
      <vt:lpstr>Operasi</vt:lpstr>
      <vt:lpstr>Prognosis</vt:lpstr>
      <vt:lpstr>Komplikasi</vt:lpstr>
      <vt:lpstr>Patofisologi</vt:lpstr>
      <vt:lpstr>Video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2021-04-14T08:30:20Z</dcterms:created>
  <dcterms:modified xsi:type="dcterms:W3CDTF">2021-04-15T04:01:11Z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