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76" r:id="rId10"/>
    <p:sldId id="277" r:id="rId11"/>
    <p:sldId id="278" r:id="rId12"/>
    <p:sldId id="280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9" r:id="rId23"/>
    <p:sldId id="291" r:id="rId24"/>
    <p:sldId id="290" r:id="rId25"/>
    <p:sldId id="281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74" r:id="rId34"/>
    <p:sldId id="27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7" autoAdjust="0"/>
    <p:restoredTop sz="94660"/>
  </p:normalViewPr>
  <p:slideViewPr>
    <p:cSldViewPr snapToGrid="0">
      <p:cViewPr>
        <p:scale>
          <a:sx n="110" d="100"/>
          <a:sy n="110" d="100"/>
        </p:scale>
        <p:origin x="342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E07F0-29A1-49BA-95CF-25D7B06029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A79C86-7FC3-49EE-A989-9D481CEC8A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4DA2D-D08F-443B-98F9-B03FC23BD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BDFE7-711D-4D32-BB15-2D0A595B37B9}" type="datetimeFigureOut">
              <a:rPr lang="en-ID" smtClean="0"/>
              <a:t>15/04/2021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270DB-3D70-4233-B9C2-7DA78EEE7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D3B7D-D919-4D85-9FDE-4DDE6DDC1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598D9-817A-42E3-8041-061DE3279DB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2658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C128-33DB-444E-B65C-3184B69DE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00B06F-7BB3-4C8A-960E-79BF868113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B9816-2740-4DAD-ACDB-B368E6D61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BDFE7-711D-4D32-BB15-2D0A595B37B9}" type="datetimeFigureOut">
              <a:rPr lang="en-ID" smtClean="0"/>
              <a:t>15/04/2021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309D1-458D-464E-938A-97042222F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3B073-2441-4928-933C-626BABF25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598D9-817A-42E3-8041-061DE3279DB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4864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4E58FB-DD1A-46CD-9FB8-B42A3F4E95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FA4882-8547-4E4F-BDC1-157A56DFC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CB884-C24F-415A-806A-BEF60862E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BDFE7-711D-4D32-BB15-2D0A595B37B9}" type="datetimeFigureOut">
              <a:rPr lang="en-ID" smtClean="0"/>
              <a:t>15/04/2021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A2349-5E6C-4248-9EDC-B30A18456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D29D4-88EA-4B56-A506-608DB47E0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598D9-817A-42E3-8041-061DE3279DB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80376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0D8AA-F496-4512-A2B3-1B4C84B01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EB54C-D9D2-434D-BB79-69E0DCB43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B43FA-8D3F-4E85-AAAE-7234089C6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BDFE7-711D-4D32-BB15-2D0A595B37B9}" type="datetimeFigureOut">
              <a:rPr lang="en-ID" smtClean="0"/>
              <a:t>15/04/2021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6A8AE-DE54-486B-97C3-03C3C9CBB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56992-2106-4523-9FA7-0F19898A6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598D9-817A-42E3-8041-061DE3279DB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78037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72B66-1CA2-4BE2-8637-0BFEA026C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D8EB09-8B53-44B5-997B-C00DB0C3A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CF42E-89A1-44C2-BF4A-B9A06F2C5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BDFE7-711D-4D32-BB15-2D0A595B37B9}" type="datetimeFigureOut">
              <a:rPr lang="en-ID" smtClean="0"/>
              <a:t>15/04/2021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F5962-EE31-4B68-A0E0-94C67FC2E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AD358-182E-40AC-BA00-775461E2C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598D9-817A-42E3-8041-061DE3279DB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4214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8A929-7AE8-4C77-A66F-47C5A6494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E9BC8-426E-4D5F-95BC-C7CF8F809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48C953-D281-4878-88EB-5E8F08463D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6043A4-4277-4E48-8D54-4BD9C55BB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BDFE7-711D-4D32-BB15-2D0A595B37B9}" type="datetimeFigureOut">
              <a:rPr lang="en-ID" smtClean="0"/>
              <a:t>15/04/2021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6302E7-3AC2-4ED7-B089-037F85F0F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1CCB80-02AF-4D9D-8B31-C43C8B194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598D9-817A-42E3-8041-061DE3279DB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56514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9B8E6-98A4-4FA7-B8A9-6A2BA90E0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2071DD-3685-471D-AAE5-1376F5502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867D8-9C21-45C2-97E6-81F91ACED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A1C01-49D8-4623-80FF-67DDB4C766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3B78AC-256D-4FDC-9B06-BFF7943024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2EEC91-8E82-4DE7-863B-53305B269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BDFE7-711D-4D32-BB15-2D0A595B37B9}" type="datetimeFigureOut">
              <a:rPr lang="en-ID" smtClean="0"/>
              <a:t>15/04/2021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9828E3-6018-451E-90A1-D87A34E44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820A50-754F-4D10-AC28-A93336A56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598D9-817A-42E3-8041-061DE3279DB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13442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48974-1943-4464-A3A2-37B99EACE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90CC92-8FE0-4327-95B4-9F36CA2C6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BDFE7-711D-4D32-BB15-2D0A595B37B9}" type="datetimeFigureOut">
              <a:rPr lang="en-ID" smtClean="0"/>
              <a:t>15/04/2021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D97B6C-51D4-4EDB-BD9F-4951EB6A8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96BAF2-51B0-465D-A6B5-BF5128BF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598D9-817A-42E3-8041-061DE3279DB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62812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DF58B1-B5A9-4374-963A-C3FA2C05E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BDFE7-711D-4D32-BB15-2D0A595B37B9}" type="datetimeFigureOut">
              <a:rPr lang="en-ID" smtClean="0"/>
              <a:t>15/04/2021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7A8FA9-45A0-4691-A0AE-5C332DABC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B5EEAE-BCDF-4967-B094-44EBD4499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598D9-817A-42E3-8041-061DE3279DB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64132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4D44C-A2C1-4506-9D37-9D07384C3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20884-23F6-4900-83FA-F679EB262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28CB64-1EBE-48A7-968F-2851E897F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9922AD-7CD9-4BCC-8472-BD37AB03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BDFE7-711D-4D32-BB15-2D0A595B37B9}" type="datetimeFigureOut">
              <a:rPr lang="en-ID" smtClean="0"/>
              <a:t>15/04/2021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2B9B2D-D2CA-4A96-9110-81FD5BC3A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F8DBBA-2763-4B66-8ECB-4D2E48D28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598D9-817A-42E3-8041-061DE3279DB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34506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EC95D-9A85-46BB-B136-EAC7F2C23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2C6DB4-C767-4695-93FC-A5022A1C17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FBA964-DAF7-4410-8B58-D873213CE4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043361-9117-4551-BD5C-FF0F88114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BDFE7-711D-4D32-BB15-2D0A595B37B9}" type="datetimeFigureOut">
              <a:rPr lang="en-ID" smtClean="0"/>
              <a:t>15/04/2021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0D6621-FA2D-49C8-A88A-8A885FAA0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AA2C02-E0A7-43AB-9096-0BB7AA7E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598D9-817A-42E3-8041-061DE3279DB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48246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DB0DF7-1396-4C38-A983-254D9EABB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2D4E5-71B6-42A4-9C62-9A4739A25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3DFB7-734A-4200-B51B-B8A615C745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BDFE7-711D-4D32-BB15-2D0A595B37B9}" type="datetimeFigureOut">
              <a:rPr lang="en-ID" smtClean="0"/>
              <a:t>15/04/2021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CABC6-5FF1-4F03-B694-1419610891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766701-65E1-4703-B3CA-DBBDD36EC7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598D9-817A-42E3-8041-061DE3279DB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53468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87217-2604-463B-B1A1-FAA638833E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Tatalaksana</a:t>
            </a:r>
            <a:r>
              <a:rPr lang="en-US" dirty="0"/>
              <a:t> PUA</a:t>
            </a:r>
            <a:endParaRPr lang="en-ID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C14673-0B15-4269-95C8-CA5E4A7E0D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Rachma Hermawan</a:t>
            </a:r>
            <a:r>
              <a:rPr lang="en-ID" dirty="0"/>
              <a:t> – 1810211059</a:t>
            </a:r>
          </a:p>
          <a:p>
            <a:r>
              <a:rPr lang="en-ID" dirty="0"/>
              <a:t>Tutorial C3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2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25D23-094C-4D50-9742-27C0995B0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CB2961-7B8A-4790-ACCA-4163BA2E28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98" y="2055812"/>
            <a:ext cx="5571069" cy="2609666"/>
          </a:xfr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8BA3A0-1CB2-4FF4-86FD-372E8585C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534" y="2055812"/>
            <a:ext cx="5571069" cy="345718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8813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7DCB6-BA50-4699-B5E8-CE575E740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7FD463-9AFD-4F41-AEE5-1CBAA31AC5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209" y="106362"/>
            <a:ext cx="8579581" cy="6645275"/>
          </a:xfrm>
        </p:spPr>
      </p:pic>
    </p:spTree>
    <p:extLst>
      <p:ext uri="{BB962C8B-B14F-4D97-AF65-F5344CB8AC3E}">
        <p14:creationId xmlns:p14="http://schemas.microsoft.com/office/powerpoint/2010/main" val="974376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8F4B16-306A-4069-9C03-CD95F80201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5080991" cy="68580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A8EAAD8-3159-42FF-B1EF-DFA9FDBD5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6058"/>
            <a:ext cx="3869267" cy="1325563"/>
          </a:xfrm>
        </p:spPr>
        <p:txBody>
          <a:bodyPr/>
          <a:lstStyle/>
          <a:p>
            <a:r>
              <a:rPr lang="en-US" b="1" dirty="0"/>
              <a:t>Alur</a:t>
            </a:r>
            <a:br>
              <a:rPr lang="en-US" b="1" dirty="0"/>
            </a:br>
            <a:r>
              <a:rPr lang="en-US" b="1" dirty="0"/>
              <a:t>Diagnosis PUD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3389067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65002-1923-4EA5-8311-DB1CD3989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8297BE-F9C1-49A6-AA25-7406C57DDC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6" t="27703" r="48586" b="26377"/>
          <a:stretch/>
        </p:blipFill>
        <p:spPr>
          <a:xfrm>
            <a:off x="187168" y="131762"/>
            <a:ext cx="11817664" cy="6594475"/>
          </a:xfrm>
        </p:spPr>
      </p:pic>
    </p:spTree>
    <p:extLst>
      <p:ext uri="{BB962C8B-B14F-4D97-AF65-F5344CB8AC3E}">
        <p14:creationId xmlns:p14="http://schemas.microsoft.com/office/powerpoint/2010/main" val="3013156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7C6F8-F3F0-407C-A966-59A1FED83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PUA-O</a:t>
            </a:r>
            <a:endParaRPr lang="en-ID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B44494-8086-4713-B6E3-6BF2207434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0" t="27703" r="55472" b="26767"/>
          <a:stretch/>
        </p:blipFill>
        <p:spPr>
          <a:xfrm>
            <a:off x="3582028" y="307182"/>
            <a:ext cx="7771772" cy="6185693"/>
          </a:xfrm>
        </p:spPr>
      </p:pic>
    </p:spTree>
    <p:extLst>
      <p:ext uri="{BB962C8B-B14F-4D97-AF65-F5344CB8AC3E}">
        <p14:creationId xmlns:p14="http://schemas.microsoft.com/office/powerpoint/2010/main" val="451287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480C4-5A9A-4529-B432-2E2D71082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564D3C-A62C-49DE-9F6F-47D0B433B4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6" t="27655" r="54222" b="30369"/>
          <a:stretch/>
        </p:blipFill>
        <p:spPr>
          <a:xfrm>
            <a:off x="977900" y="0"/>
            <a:ext cx="10236200" cy="686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19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18EC7-1164-4CD6-9BE9-24446D2D7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FE03D8-B2E3-4BF6-AB71-0487591E3F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7" t="28091" r="40368" b="15871"/>
          <a:stretch/>
        </p:blipFill>
        <p:spPr>
          <a:xfrm>
            <a:off x="1159755" y="365125"/>
            <a:ext cx="9872490" cy="6127750"/>
          </a:xfrm>
        </p:spPr>
      </p:pic>
    </p:spTree>
    <p:extLst>
      <p:ext uri="{BB962C8B-B14F-4D97-AF65-F5344CB8AC3E}">
        <p14:creationId xmlns:p14="http://schemas.microsoft.com/office/powerpoint/2010/main" val="4111518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1AC8F-13CE-495D-A180-E18104D05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715A78-4704-4642-A87A-188D58DB76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2" t="21087" r="39931" b="11589"/>
          <a:stretch/>
        </p:blipFill>
        <p:spPr>
          <a:xfrm>
            <a:off x="1747353" y="0"/>
            <a:ext cx="8734380" cy="6868402"/>
          </a:xfrm>
        </p:spPr>
      </p:pic>
    </p:spTree>
    <p:extLst>
      <p:ext uri="{BB962C8B-B14F-4D97-AF65-F5344CB8AC3E}">
        <p14:creationId xmlns:p14="http://schemas.microsoft.com/office/powerpoint/2010/main" val="2853666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BA26B-A5CD-4720-86D1-DEC004146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AA3194-1444-4B62-80A5-4901291E1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1" t="27703" r="50000" b="26767"/>
          <a:stretch/>
        </p:blipFill>
        <p:spPr>
          <a:xfrm>
            <a:off x="681566" y="189505"/>
            <a:ext cx="10828867" cy="6303370"/>
          </a:xfrm>
        </p:spPr>
      </p:pic>
    </p:spTree>
    <p:extLst>
      <p:ext uri="{BB962C8B-B14F-4D97-AF65-F5344CB8AC3E}">
        <p14:creationId xmlns:p14="http://schemas.microsoft.com/office/powerpoint/2010/main" val="629223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D06E5-8F06-440C-BA5B-288491C36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7D018D-2178-4308-9339-9A7BE0D4B7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" t="27703" r="50000" b="29490"/>
          <a:stretch/>
        </p:blipFill>
        <p:spPr>
          <a:xfrm>
            <a:off x="838200" y="508000"/>
            <a:ext cx="10515600" cy="5842000"/>
          </a:xfrm>
        </p:spPr>
      </p:pic>
    </p:spTree>
    <p:extLst>
      <p:ext uri="{BB962C8B-B14F-4D97-AF65-F5344CB8AC3E}">
        <p14:creationId xmlns:p14="http://schemas.microsoft.com/office/powerpoint/2010/main" val="1310982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89F88-C28B-4D31-9A58-EF9844621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565B49-A558-4F15-B364-C69F0410A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0" r="30518" b="10811"/>
          <a:stretch/>
        </p:blipFill>
        <p:spPr>
          <a:xfrm>
            <a:off x="0" y="-118534"/>
            <a:ext cx="12371335" cy="6976534"/>
          </a:xfrm>
        </p:spPr>
      </p:pic>
    </p:spTree>
    <p:extLst>
      <p:ext uri="{BB962C8B-B14F-4D97-AF65-F5344CB8AC3E}">
        <p14:creationId xmlns:p14="http://schemas.microsoft.com/office/powerpoint/2010/main" val="1563298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C71F1-2C6A-4798-8238-CA6B0E6C1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D97FB6-1658-49CD-8BCE-532547A1D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" t="28480" r="50000" b="29880"/>
          <a:stretch/>
        </p:blipFill>
        <p:spPr>
          <a:xfrm>
            <a:off x="336565" y="365125"/>
            <a:ext cx="11518869" cy="604176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0A1A6B-46A1-4302-BF88-56DA8DB27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819" y="0"/>
            <a:ext cx="4599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2182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9BA2D-90CF-4269-A14D-F4BFD8131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07DB59-73BB-40A4-A9D1-05BEB48F4D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1" r="30956" b="10810"/>
          <a:stretch/>
        </p:blipFill>
        <p:spPr>
          <a:xfrm>
            <a:off x="500944" y="183621"/>
            <a:ext cx="11180020" cy="6309254"/>
          </a:xfrm>
        </p:spPr>
      </p:pic>
    </p:spTree>
    <p:extLst>
      <p:ext uri="{BB962C8B-B14F-4D97-AF65-F5344CB8AC3E}">
        <p14:creationId xmlns:p14="http://schemas.microsoft.com/office/powerpoint/2010/main" val="2621752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F5B8E-862D-4440-8582-420212E11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BC836C-8487-41D4-84CC-E4FE35FAE8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301" y="365125"/>
            <a:ext cx="6775398" cy="6127750"/>
          </a:xfrm>
        </p:spPr>
      </p:pic>
    </p:spTree>
    <p:extLst>
      <p:ext uri="{BB962C8B-B14F-4D97-AF65-F5344CB8AC3E}">
        <p14:creationId xmlns:p14="http://schemas.microsoft.com/office/powerpoint/2010/main" val="1908140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3EFA30-80D9-4DB4-9056-5ECB333F7F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047" y="237770"/>
            <a:ext cx="4499634" cy="638246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0E060BD-49FE-4DC1-90E2-84DA153CD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6058"/>
            <a:ext cx="4400774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Alur </a:t>
            </a:r>
            <a:r>
              <a:rPr lang="en-US" b="1" dirty="0" err="1"/>
              <a:t>Tatalaksana</a:t>
            </a:r>
            <a:br>
              <a:rPr lang="en-US" b="1" dirty="0"/>
            </a:br>
            <a:r>
              <a:rPr lang="en-US" b="1" dirty="0" err="1"/>
              <a:t>Perdarahan</a:t>
            </a:r>
            <a:r>
              <a:rPr lang="en-US" b="1" dirty="0"/>
              <a:t> </a:t>
            </a:r>
            <a:r>
              <a:rPr lang="en-US" b="1" dirty="0" err="1"/>
              <a:t>Ireguler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27879256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5640C98-BAFD-4978-A08D-187DD8FADB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742" y="336238"/>
            <a:ext cx="4541371" cy="6185524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F5CCD8A-49E9-4542-88F7-A480F30F4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6058"/>
            <a:ext cx="4400774" cy="1325563"/>
          </a:xfrm>
        </p:spPr>
        <p:txBody>
          <a:bodyPr>
            <a:normAutofit/>
          </a:bodyPr>
          <a:lstStyle/>
          <a:p>
            <a:r>
              <a:rPr lang="en-US" b="1" dirty="0"/>
              <a:t>Alur </a:t>
            </a:r>
            <a:r>
              <a:rPr lang="en-US" b="1" dirty="0" err="1"/>
              <a:t>Tatalaksana</a:t>
            </a:r>
            <a:br>
              <a:rPr lang="en-US" b="1" dirty="0"/>
            </a:br>
            <a:r>
              <a:rPr lang="en-US" b="1" dirty="0" err="1"/>
              <a:t>Menoragia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15806570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C727C-9320-4175-942A-EF623CC19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Manajemen</a:t>
            </a:r>
            <a:r>
              <a:rPr lang="en-US" dirty="0"/>
              <a:t> </a:t>
            </a:r>
            <a:r>
              <a:rPr lang="en-US" dirty="0" err="1"/>
              <a:t>Medisinalis</a:t>
            </a:r>
            <a:r>
              <a:rPr lang="en-US" dirty="0"/>
              <a:t> PUD – </a:t>
            </a:r>
            <a:r>
              <a:rPr lang="en-US" dirty="0">
                <a:highlight>
                  <a:srgbClr val="FFFF00"/>
                </a:highlight>
              </a:rPr>
              <a:t>Non Hormonal</a:t>
            </a:r>
            <a:endParaRPr lang="en-ID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37628-F389-4CC1-A7C4-41B8955DC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en-ID" sz="1800" b="1" i="0" u="none" strike="noStrike" baseline="0" dirty="0">
                <a:latin typeface="Arial-BoldMT"/>
              </a:rPr>
              <a:t>(A). </a:t>
            </a:r>
            <a:r>
              <a:rPr lang="en-ID" sz="1800" b="1" i="0" u="none" strike="noStrike" baseline="0" dirty="0" err="1">
                <a:latin typeface="Arial-BoldMT"/>
              </a:rPr>
              <a:t>Asam</a:t>
            </a:r>
            <a:r>
              <a:rPr lang="en-ID" sz="1800" b="1" i="0" u="none" strike="noStrike" baseline="0" dirty="0">
                <a:latin typeface="Arial-BoldMT"/>
              </a:rPr>
              <a:t> </a:t>
            </a:r>
            <a:r>
              <a:rPr lang="en-ID" sz="1800" b="1" i="0" u="none" strike="noStrike" baseline="0" dirty="0" err="1">
                <a:latin typeface="Arial-BoldMT"/>
              </a:rPr>
              <a:t>Traneksamat</a:t>
            </a:r>
            <a:endParaRPr lang="en-ID" sz="1800" b="1" i="0" u="none" strike="noStrike" baseline="0" dirty="0">
              <a:latin typeface="Arial-BoldMT"/>
            </a:endParaRPr>
          </a:p>
          <a:p>
            <a:pPr marL="0" indent="0" algn="just">
              <a:buNone/>
            </a:pPr>
            <a:r>
              <a:rPr lang="en-ID" sz="1800" b="0" i="0" u="none" strike="noStrike" baseline="0" dirty="0" err="1">
                <a:latin typeface="ArialMT"/>
              </a:rPr>
              <a:t>Obat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ini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bersifat</a:t>
            </a:r>
            <a:r>
              <a:rPr lang="en-ID" sz="1800" b="0" i="0" u="none" strike="noStrike" baseline="0" dirty="0">
                <a:latin typeface="ArialMT"/>
              </a:rPr>
              <a:t> inhibitor </a:t>
            </a:r>
            <a:r>
              <a:rPr lang="en-ID" sz="1800" b="0" i="0" u="none" strike="noStrike" baseline="0" dirty="0" err="1">
                <a:latin typeface="ArialMT"/>
              </a:rPr>
              <a:t>kompetitif</a:t>
            </a:r>
            <a:r>
              <a:rPr lang="en-ID" sz="1800" b="0" i="0" u="none" strike="noStrike" baseline="0" dirty="0">
                <a:latin typeface="ArialMT"/>
              </a:rPr>
              <a:t> pada </a:t>
            </a:r>
            <a:r>
              <a:rPr lang="en-ID" sz="1800" b="0" i="0" u="none" strike="noStrike" baseline="0" dirty="0" err="1">
                <a:latin typeface="ArialMT"/>
              </a:rPr>
              <a:t>aktivasi</a:t>
            </a:r>
            <a:r>
              <a:rPr lang="en-ID" sz="1800" b="0" i="0" u="none" strike="noStrike" baseline="0" dirty="0">
                <a:latin typeface="ArialMT"/>
              </a:rPr>
              <a:t> plasminogen. Plasminogen </a:t>
            </a:r>
            <a:r>
              <a:rPr lang="en-ID" sz="1800" b="0" i="0" u="none" strike="noStrike" baseline="0" dirty="0" err="1">
                <a:latin typeface="ArialMT"/>
              </a:rPr>
              <a:t>akan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diubah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menjadi</a:t>
            </a:r>
            <a:r>
              <a:rPr lang="en-ID" sz="1800" b="0" i="0" u="none" strike="noStrike" baseline="0" dirty="0">
                <a:latin typeface="ArialMT"/>
              </a:rPr>
              <a:t> plasmin yang </a:t>
            </a:r>
            <a:r>
              <a:rPr lang="en-ID" sz="1800" b="0" i="0" u="none" strike="noStrike" baseline="0" dirty="0" err="1">
                <a:latin typeface="ArialMT"/>
              </a:rPr>
              <a:t>berfungsi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untuk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memecah</a:t>
            </a:r>
            <a:r>
              <a:rPr lang="en-ID" sz="1800" b="0" i="0" u="none" strike="noStrike" baseline="0" dirty="0">
                <a:latin typeface="ArialMT"/>
              </a:rPr>
              <a:t> fibrin </a:t>
            </a:r>
            <a:r>
              <a:rPr lang="en-ID" sz="1800" b="0" i="0" u="none" strike="noStrike" baseline="0" dirty="0" err="1">
                <a:latin typeface="ArialMT"/>
              </a:rPr>
              <a:t>menjadi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1" u="none" strike="noStrike" baseline="0" dirty="0">
                <a:latin typeface="Arial-ItalicMT"/>
              </a:rPr>
              <a:t>fibrin degradation products </a:t>
            </a:r>
            <a:r>
              <a:rPr lang="en-ID" sz="1800" b="0" i="0" u="none" strike="noStrike" baseline="0" dirty="0">
                <a:latin typeface="ArialMT"/>
              </a:rPr>
              <a:t>(FDPs). Oleh </a:t>
            </a:r>
            <a:r>
              <a:rPr lang="en-ID" sz="1800" b="0" i="0" u="none" strike="noStrike" baseline="0" dirty="0" err="1">
                <a:latin typeface="ArialMT"/>
              </a:rPr>
              <a:t>karena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itu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obat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ini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berfungsi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sebagai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agen</a:t>
            </a:r>
            <a:r>
              <a:rPr lang="en-ID" sz="1800" dirty="0">
                <a:latin typeface="ArialMT"/>
              </a:rPr>
              <a:t> </a:t>
            </a:r>
            <a:r>
              <a:rPr lang="en-ID" sz="1800" b="0" i="0" u="none" strike="noStrike" baseline="0" dirty="0">
                <a:latin typeface="ArialMT"/>
              </a:rPr>
              <a:t>anti </a:t>
            </a:r>
            <a:r>
              <a:rPr lang="en-ID" sz="1800" b="0" i="0" u="none" strike="noStrike" baseline="0" dirty="0" err="1">
                <a:latin typeface="ArialMT"/>
              </a:rPr>
              <a:t>fibrinolitik</a:t>
            </a:r>
            <a:r>
              <a:rPr lang="en-ID" sz="1800" b="0" i="0" u="none" strike="noStrike" baseline="0" dirty="0">
                <a:latin typeface="ArialMT"/>
              </a:rPr>
              <a:t>. </a:t>
            </a:r>
            <a:r>
              <a:rPr lang="en-ID" sz="1800" b="0" i="0" u="none" strike="noStrike" baseline="0" dirty="0" err="1">
                <a:latin typeface="ArialMT"/>
              </a:rPr>
              <a:t>Obat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ini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akan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menghambat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faktor-faktor</a:t>
            </a:r>
            <a:r>
              <a:rPr lang="en-ID" sz="1800" b="0" i="0" u="none" strike="noStrike" baseline="0" dirty="0">
                <a:latin typeface="ArialMT"/>
              </a:rPr>
              <a:t> yang </a:t>
            </a:r>
            <a:r>
              <a:rPr lang="en-ID" sz="1800" b="0" i="0" u="none" strike="noStrike" baseline="0" dirty="0" err="1">
                <a:latin typeface="ArialMT"/>
              </a:rPr>
              <a:t>memicu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terjadinya</a:t>
            </a:r>
            <a:r>
              <a:rPr lang="en-ID" sz="180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pembekuan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darah</a:t>
            </a:r>
            <a:r>
              <a:rPr lang="en-ID" sz="1800" b="0" i="0" u="none" strike="noStrike" baseline="0" dirty="0">
                <a:latin typeface="ArialMT"/>
              </a:rPr>
              <a:t>, </a:t>
            </a:r>
            <a:r>
              <a:rPr lang="en-ID" sz="1800" b="0" i="0" u="none" strike="noStrike" baseline="0" dirty="0" err="1">
                <a:latin typeface="ArialMT"/>
              </a:rPr>
              <a:t>namun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tidak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akan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menimbulkan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kejadian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trombosis</a:t>
            </a:r>
            <a:r>
              <a:rPr lang="en-ID" sz="1800" b="0" i="0" u="none" strike="noStrike" baseline="0" dirty="0">
                <a:latin typeface="ArialMT"/>
              </a:rPr>
              <a:t>. </a:t>
            </a:r>
            <a:r>
              <a:rPr lang="en-ID" sz="1800" b="0" i="0" u="none" strike="noStrike" baseline="0" dirty="0" err="1">
                <a:latin typeface="ArialMT"/>
              </a:rPr>
              <a:t>Efek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samping</a:t>
            </a:r>
            <a:r>
              <a:rPr lang="en-ID" sz="1800" b="0" i="0" u="none" strike="noStrike" baseline="0" dirty="0">
                <a:latin typeface="ArialMT"/>
              </a:rPr>
              <a:t> : </a:t>
            </a:r>
            <a:r>
              <a:rPr lang="en-ID" sz="1800" b="0" i="0" u="none" strike="noStrike" baseline="0" dirty="0" err="1">
                <a:latin typeface="ArialMT"/>
              </a:rPr>
              <a:t>gangguan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pencernaan</a:t>
            </a:r>
            <a:r>
              <a:rPr lang="en-ID" sz="1800" b="0" i="0" u="none" strike="noStrike" baseline="0" dirty="0">
                <a:latin typeface="ArialMT"/>
              </a:rPr>
              <a:t>, </a:t>
            </a:r>
            <a:r>
              <a:rPr lang="en-ID" sz="1800" b="0" i="0" u="none" strike="noStrike" baseline="0" dirty="0" err="1">
                <a:latin typeface="ArialMT"/>
              </a:rPr>
              <a:t>diare</a:t>
            </a:r>
            <a:r>
              <a:rPr lang="en-ID" sz="1800" b="0" i="0" u="none" strike="noStrike" baseline="0" dirty="0">
                <a:latin typeface="ArialMT"/>
              </a:rPr>
              <a:t> dan </a:t>
            </a:r>
            <a:r>
              <a:rPr lang="en-ID" sz="1800" b="0" i="0" u="none" strike="noStrike" baseline="0" dirty="0" err="1">
                <a:latin typeface="ArialMT"/>
              </a:rPr>
              <a:t>sakit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kepala</a:t>
            </a:r>
            <a:r>
              <a:rPr lang="en-ID" sz="1800" b="0" i="0" u="none" strike="noStrike" baseline="0" dirty="0">
                <a:latin typeface="ArialMT"/>
              </a:rPr>
              <a:t>.</a:t>
            </a:r>
          </a:p>
          <a:p>
            <a:pPr marL="0" indent="0" algn="just">
              <a:buNone/>
            </a:pPr>
            <a:endParaRPr lang="en-ID" sz="1800" dirty="0">
              <a:latin typeface="ArialMT"/>
            </a:endParaRPr>
          </a:p>
          <a:p>
            <a:pPr marL="0" indent="0" algn="l">
              <a:buNone/>
            </a:pPr>
            <a:r>
              <a:rPr lang="it-IT" sz="1800" b="1" i="0" u="none" strike="noStrike" baseline="0" dirty="0">
                <a:latin typeface="Arial-BoldMT"/>
              </a:rPr>
              <a:t>(B). Anti inflamasi non steroid </a:t>
            </a:r>
            <a:r>
              <a:rPr lang="en-ID" sz="1800" b="1" i="0" u="none" strike="noStrike" baseline="0" dirty="0">
                <a:latin typeface="Arial-BoldMT"/>
              </a:rPr>
              <a:t>(AINS)</a:t>
            </a:r>
          </a:p>
          <a:p>
            <a:pPr marL="0" indent="0" algn="just">
              <a:buNone/>
            </a:pPr>
            <a:r>
              <a:rPr lang="en-ID" sz="1800" b="0" i="0" u="none" strike="noStrike" baseline="0" dirty="0">
                <a:latin typeface="ArialMT"/>
              </a:rPr>
              <a:t>Kadar prostaglandin pada endometrium </a:t>
            </a:r>
            <a:r>
              <a:rPr lang="en-ID" sz="1800" b="0" i="0" u="none" strike="noStrike" baseline="0" dirty="0" err="1">
                <a:latin typeface="ArialMT"/>
              </a:rPr>
              <a:t>penderita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gangguan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haid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akan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meningkat</a:t>
            </a:r>
            <a:r>
              <a:rPr lang="en-ID" sz="1800" b="0" i="0" u="none" strike="noStrike" baseline="0" dirty="0">
                <a:latin typeface="ArialMT"/>
              </a:rPr>
              <a:t>. AINS </a:t>
            </a:r>
            <a:r>
              <a:rPr lang="en-ID" sz="1800" b="0" i="0" u="none" strike="noStrike" baseline="0" dirty="0" err="1">
                <a:latin typeface="ArialMT"/>
              </a:rPr>
              <a:t>ditujukan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untuk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menekan</a:t>
            </a:r>
            <a:r>
              <a:rPr lang="en-ID" sz="180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pembentukan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siklooksigenase</a:t>
            </a:r>
            <a:r>
              <a:rPr lang="en-ID" sz="1800" b="0" i="0" u="none" strike="noStrike" baseline="0" dirty="0">
                <a:latin typeface="ArialMT"/>
              </a:rPr>
              <a:t>, dan </a:t>
            </a:r>
            <a:r>
              <a:rPr lang="en-ID" sz="1800" b="0" i="0" u="none" strike="noStrike" baseline="0" dirty="0" err="1">
                <a:latin typeface="ArialMT"/>
              </a:rPr>
              <a:t>akan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menurunkan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kadar</a:t>
            </a:r>
            <a:r>
              <a:rPr lang="en-ID" sz="1800" b="0" i="0" u="none" strike="noStrike" baseline="0" dirty="0">
                <a:latin typeface="ArialMT"/>
              </a:rPr>
              <a:t> prostaglandin pada endometrium. AINS </a:t>
            </a:r>
            <a:r>
              <a:rPr lang="en-ID" sz="1800" b="0" i="0" u="none" strike="noStrike" baseline="0" dirty="0" err="1">
                <a:latin typeface="ArialMT"/>
              </a:rPr>
              <a:t>dapat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mengurangi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jumlah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darah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haid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hingga</a:t>
            </a:r>
            <a:r>
              <a:rPr lang="en-ID" sz="1800" b="0" i="0" u="none" strike="noStrike" baseline="0" dirty="0">
                <a:latin typeface="ArialMT"/>
              </a:rPr>
              <a:t> 20-50 </a:t>
            </a:r>
            <a:r>
              <a:rPr lang="en-ID" sz="1800" b="0" i="0" u="none" strike="noStrike" baseline="0" dirty="0" err="1">
                <a:latin typeface="ArialMT"/>
              </a:rPr>
              <a:t>persen</a:t>
            </a:r>
            <a:r>
              <a:rPr lang="en-ID" sz="1800" b="0" i="0" u="none" strike="noStrike" baseline="0" dirty="0">
                <a:latin typeface="ArialMT"/>
              </a:rPr>
              <a:t>. </a:t>
            </a:r>
            <a:r>
              <a:rPr lang="en-ID" sz="1800" b="0" i="0" u="none" strike="noStrike" baseline="0" dirty="0" err="1">
                <a:latin typeface="ArialMT"/>
              </a:rPr>
              <a:t>Pemberian</a:t>
            </a:r>
            <a:r>
              <a:rPr lang="en-ID" sz="1800" b="0" i="0" u="none" strike="noStrike" baseline="0" dirty="0">
                <a:latin typeface="ArialMT"/>
              </a:rPr>
              <a:t> AINS </a:t>
            </a:r>
            <a:r>
              <a:rPr lang="en-ID" sz="1800" b="0" i="0" u="none" strike="noStrike" baseline="0" dirty="0" err="1">
                <a:latin typeface="ArialMT"/>
              </a:rPr>
              <a:t>dapat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dimulai</a:t>
            </a:r>
            <a:r>
              <a:rPr lang="en-ID" sz="1800" dirty="0">
                <a:latin typeface="ArialMT"/>
              </a:rPr>
              <a:t> </a:t>
            </a:r>
            <a:r>
              <a:rPr lang="it-IT" sz="1800" b="0" i="0" u="none" strike="noStrike" baseline="0" dirty="0">
                <a:latin typeface="ArialMT"/>
              </a:rPr>
              <a:t>sejak haid hari pertama dan </a:t>
            </a:r>
            <a:r>
              <a:rPr lang="en-ID" sz="1800" b="0" i="0" u="none" strike="noStrike" baseline="0" dirty="0" err="1">
                <a:latin typeface="ArialMT"/>
              </a:rPr>
              <a:t>dapat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diberikan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untuk</a:t>
            </a:r>
            <a:r>
              <a:rPr lang="en-ID" sz="1800" b="0" i="0" u="none" strike="noStrike" baseline="0" dirty="0">
                <a:latin typeface="ArialMT"/>
              </a:rPr>
              <a:t> 5 </a:t>
            </a:r>
            <a:r>
              <a:rPr lang="en-ID" sz="1800" b="0" i="0" u="none" strike="noStrike" baseline="0" dirty="0" err="1">
                <a:latin typeface="ArialMT"/>
              </a:rPr>
              <a:t>hari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atau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hingga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haid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berhenti</a:t>
            </a:r>
            <a:r>
              <a:rPr lang="en-ID" sz="1800" b="0" i="0" u="none" strike="noStrike" baseline="0" dirty="0">
                <a:latin typeface="ArialMT"/>
              </a:rPr>
              <a:t>. </a:t>
            </a:r>
            <a:r>
              <a:rPr lang="en-ID" sz="1800" b="0" i="0" u="none" strike="noStrike" baseline="0" dirty="0" err="1">
                <a:latin typeface="ArialMT"/>
              </a:rPr>
              <a:t>Efek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samping</a:t>
            </a:r>
            <a:r>
              <a:rPr lang="en-ID" sz="1800" b="0" i="0" u="none" strike="noStrike" baseline="0" dirty="0">
                <a:latin typeface="ArialMT"/>
              </a:rPr>
              <a:t>: </a:t>
            </a:r>
            <a:r>
              <a:rPr lang="en-ID" sz="1800" b="0" i="0" u="none" strike="noStrike" baseline="0" dirty="0" err="1">
                <a:latin typeface="ArialMT"/>
              </a:rPr>
              <a:t>gangguan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pencernaan</a:t>
            </a:r>
            <a:r>
              <a:rPr lang="en-ID" sz="1800" b="0" i="0" u="none" strike="noStrike" baseline="0" dirty="0">
                <a:latin typeface="ArialMT"/>
              </a:rPr>
              <a:t>, </a:t>
            </a:r>
            <a:r>
              <a:rPr lang="en-ID" sz="1800" b="0" i="0" u="none" strike="noStrike" baseline="0" dirty="0" err="1">
                <a:latin typeface="ArialMT"/>
              </a:rPr>
              <a:t>diare</a:t>
            </a:r>
            <a:r>
              <a:rPr lang="en-ID" sz="1800" b="0" i="0" u="none" strike="noStrike" baseline="0" dirty="0">
                <a:latin typeface="ArialMT"/>
              </a:rPr>
              <a:t>, </a:t>
            </a:r>
            <a:r>
              <a:rPr lang="en-ID" sz="1800" b="0" i="0" u="none" strike="noStrike" baseline="0" dirty="0" err="1">
                <a:latin typeface="ArialMT"/>
              </a:rPr>
              <a:t>perburukan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asma</a:t>
            </a:r>
            <a:r>
              <a:rPr lang="en-ID" sz="1800" b="0" i="0" u="none" strike="noStrike" baseline="0" dirty="0">
                <a:latin typeface="ArialMT"/>
              </a:rPr>
              <a:t> pada </a:t>
            </a:r>
            <a:r>
              <a:rPr lang="en-ID" sz="1800" b="0" i="0" u="none" strike="noStrike" baseline="0" dirty="0" err="1">
                <a:latin typeface="ArialMT"/>
              </a:rPr>
              <a:t>penderita</a:t>
            </a:r>
            <a:r>
              <a:rPr lang="en-ID" sz="1800" b="0" i="0" u="none" strike="noStrike" baseline="0" dirty="0">
                <a:latin typeface="ArialMT"/>
              </a:rPr>
              <a:t> yang </a:t>
            </a:r>
            <a:r>
              <a:rPr lang="en-ID" sz="1800" b="0" i="0" u="none" strike="noStrike" baseline="0" dirty="0" err="1">
                <a:latin typeface="ArialMT"/>
              </a:rPr>
              <a:t>sensitif</a:t>
            </a:r>
            <a:r>
              <a:rPr lang="en-ID" sz="1800" b="0" i="0" u="none" strike="noStrike" baseline="0" dirty="0">
                <a:latin typeface="ArialMT"/>
              </a:rPr>
              <a:t>, </a:t>
            </a:r>
            <a:r>
              <a:rPr lang="en-ID" sz="1800" b="0" i="0" u="none" strike="noStrike" baseline="0" dirty="0" err="1">
                <a:latin typeface="ArialMT"/>
              </a:rPr>
              <a:t>ulkus</a:t>
            </a:r>
            <a:r>
              <a:rPr lang="en-ID" sz="180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peptikum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hingga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kemungkinan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terjadinya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perdarahan</a:t>
            </a:r>
            <a:r>
              <a:rPr lang="en-ID" sz="1800" b="0" i="0" u="none" strike="noStrike" baseline="0" dirty="0">
                <a:latin typeface="ArialMT"/>
              </a:rPr>
              <a:t> dan peritonitis.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2846322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C727C-9320-4175-942A-EF623CC19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Manajemen</a:t>
            </a:r>
            <a:r>
              <a:rPr lang="en-US" dirty="0"/>
              <a:t> </a:t>
            </a:r>
            <a:r>
              <a:rPr lang="en-US" dirty="0" err="1"/>
              <a:t>Medisinalis</a:t>
            </a:r>
            <a:r>
              <a:rPr lang="en-US" dirty="0"/>
              <a:t> PUD - </a:t>
            </a:r>
            <a:r>
              <a:rPr lang="en-US" dirty="0">
                <a:highlight>
                  <a:srgbClr val="FFFF00"/>
                </a:highlight>
              </a:rPr>
              <a:t>Hormonal</a:t>
            </a:r>
            <a:endParaRPr lang="en-ID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37628-F389-4CC1-A7C4-41B8955DC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ID" sz="1800" b="1" i="0" u="none" strike="noStrike" baseline="0" dirty="0">
                <a:latin typeface="Arial-BoldMT"/>
              </a:rPr>
              <a:t>(A). </a:t>
            </a:r>
            <a:r>
              <a:rPr lang="en-ID" sz="1800" b="1" i="0" u="none" strike="noStrike" baseline="0" dirty="0" err="1">
                <a:latin typeface="Arial-BoldMT"/>
              </a:rPr>
              <a:t>Estrogen</a:t>
            </a:r>
            <a:endParaRPr lang="en-ID" sz="1800" b="1" i="0" u="none" strike="noStrike" baseline="0" dirty="0">
              <a:latin typeface="Arial-BoldMT"/>
            </a:endParaRPr>
          </a:p>
          <a:p>
            <a:pPr marL="0" indent="0" algn="just">
              <a:buNone/>
            </a:pPr>
            <a:r>
              <a:rPr lang="en-ID" sz="1800" b="0" i="0" u="none" strike="noStrike" baseline="0" dirty="0" err="1">
                <a:latin typeface="ArialMT"/>
              </a:rPr>
              <a:t>Sediaan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ini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digunakan</a:t>
            </a:r>
            <a:r>
              <a:rPr lang="en-ID" sz="1800" b="0" i="0" u="none" strike="noStrike" baseline="0" dirty="0">
                <a:latin typeface="ArialMT"/>
              </a:rPr>
              <a:t> pada </a:t>
            </a:r>
            <a:r>
              <a:rPr lang="en-ID" sz="1800" b="0" i="0" u="none" strike="noStrike" baseline="0" dirty="0" err="1">
                <a:latin typeface="ArialMT"/>
              </a:rPr>
              <a:t>kejadian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perdarahan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akut</a:t>
            </a:r>
            <a:r>
              <a:rPr lang="en-ID" sz="1800" b="0" i="0" u="none" strike="noStrike" baseline="0" dirty="0">
                <a:latin typeface="ArialMT"/>
              </a:rPr>
              <a:t> yang </a:t>
            </a:r>
            <a:r>
              <a:rPr lang="en-ID" sz="1800" b="0" i="0" u="none" strike="noStrike" baseline="0" dirty="0" err="1">
                <a:latin typeface="ArialMT"/>
              </a:rPr>
              <a:t>banyak</a:t>
            </a:r>
            <a:r>
              <a:rPr lang="en-ID" sz="1800" b="0" i="0" u="none" strike="noStrike" baseline="0" dirty="0">
                <a:latin typeface="ArialMT"/>
              </a:rPr>
              <a:t>. </a:t>
            </a:r>
            <a:r>
              <a:rPr lang="en-ID" sz="1800" b="0" i="0" u="none" strike="noStrike" baseline="0" dirty="0" err="1">
                <a:latin typeface="ArialMT"/>
              </a:rPr>
              <a:t>Sediaan</a:t>
            </a:r>
            <a:r>
              <a:rPr lang="en-ID" sz="1800" b="0" i="0" u="none" strike="noStrike" baseline="0" dirty="0">
                <a:latin typeface="ArialMT"/>
              </a:rPr>
              <a:t> yang </a:t>
            </a:r>
            <a:r>
              <a:rPr lang="en-ID" sz="1800" b="0" i="0" u="none" strike="noStrike" baseline="0" dirty="0" err="1">
                <a:latin typeface="ArialMT"/>
              </a:rPr>
              <a:t>digunakan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adalah</a:t>
            </a:r>
            <a:r>
              <a:rPr lang="en-ID" sz="1800" b="0" i="0" u="none" strike="noStrike" baseline="0" dirty="0">
                <a:latin typeface="ArialMT"/>
              </a:rPr>
              <a:t> EEK, </a:t>
            </a:r>
            <a:r>
              <a:rPr lang="en-ID" sz="1800" b="0" i="0" u="none" strike="noStrike" baseline="0" dirty="0" err="1">
                <a:latin typeface="ArialMT"/>
              </a:rPr>
              <a:t>dengan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dosis</a:t>
            </a:r>
            <a:r>
              <a:rPr lang="en-ID" sz="1800" b="0" i="0" u="none" strike="noStrike" baseline="0" dirty="0">
                <a:latin typeface="ArialMT"/>
              </a:rPr>
              <a:t> 2.5 mg per oral 4x1 </a:t>
            </a:r>
            <a:r>
              <a:rPr lang="en-ID" sz="1800" b="0" i="0" u="none" strike="noStrike" baseline="0" dirty="0" err="1">
                <a:latin typeface="ArialMT"/>
              </a:rPr>
              <a:t>dalam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waktu</a:t>
            </a:r>
            <a:r>
              <a:rPr lang="en-ID" sz="1800" b="0" i="0" u="none" strike="noStrike" baseline="0" dirty="0">
                <a:latin typeface="ArialMT"/>
              </a:rPr>
              <a:t> 48 jam. </a:t>
            </a:r>
            <a:r>
              <a:rPr lang="en-ID" sz="1800" b="0" i="0" u="none" strike="noStrike" baseline="0" dirty="0" err="1">
                <a:latin typeface="ArialMT"/>
              </a:rPr>
              <a:t>Pemberian</a:t>
            </a:r>
            <a:r>
              <a:rPr lang="en-ID" sz="1800" b="0" i="0" u="none" strike="noStrike" baseline="0" dirty="0">
                <a:latin typeface="ArialMT"/>
              </a:rPr>
              <a:t> EEK </a:t>
            </a:r>
            <a:r>
              <a:rPr lang="en-ID" sz="1800" b="0" i="0" u="none" strike="noStrike" baseline="0" dirty="0" err="1">
                <a:latin typeface="ArialMT"/>
              </a:rPr>
              <a:t>dosis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tinggi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tersebut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dapat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disertai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dengan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pemberian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obat</a:t>
            </a:r>
            <a:r>
              <a:rPr lang="en-ID" sz="1800" b="0" i="0" u="none" strike="noStrike" baseline="0" dirty="0">
                <a:latin typeface="ArialMT"/>
              </a:rPr>
              <a:t> anti-emetic</a:t>
            </a:r>
            <a:r>
              <a:rPr lang="en-ID" sz="180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seperti</a:t>
            </a:r>
            <a:r>
              <a:rPr lang="en-ID" sz="1800" b="0" i="0" u="none" strike="noStrike" baseline="0" dirty="0">
                <a:latin typeface="ArialMT"/>
              </a:rPr>
              <a:t> promethazine 25 mg per oral </a:t>
            </a:r>
            <a:r>
              <a:rPr lang="en-ID" sz="1800" b="0" i="0" u="none" strike="noStrike" baseline="0" dirty="0" err="1">
                <a:latin typeface="ArialMT"/>
              </a:rPr>
              <a:t>atau</a:t>
            </a:r>
            <a:r>
              <a:rPr lang="en-ID" sz="1800" b="0" i="0" u="none" strike="noStrike" baseline="0" dirty="0">
                <a:latin typeface="ArialMT"/>
              </a:rPr>
              <a:t> intra </a:t>
            </a:r>
            <a:r>
              <a:rPr lang="en-ID" sz="1800" b="0" i="0" u="none" strike="noStrike" baseline="0" dirty="0" err="1">
                <a:latin typeface="ArialMT"/>
              </a:rPr>
              <a:t>muskular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setiap</a:t>
            </a:r>
            <a:r>
              <a:rPr lang="en-ID" sz="1800" b="0" i="0" u="none" strike="noStrike" baseline="0" dirty="0">
                <a:latin typeface="ArialMT"/>
              </a:rPr>
              <a:t> 4-6 jam </a:t>
            </a:r>
            <a:r>
              <a:rPr lang="en-ID" sz="1800" b="0" i="0" u="none" strike="noStrike" baseline="0" dirty="0" err="1">
                <a:latin typeface="ArialMT"/>
              </a:rPr>
              <a:t>sesuai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dengan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kebutuhan</a:t>
            </a:r>
            <a:r>
              <a:rPr lang="en-ID" sz="1800" b="0" i="0" u="none" strike="noStrike" baseline="0" dirty="0">
                <a:latin typeface="ArialMT"/>
              </a:rPr>
              <a:t>. </a:t>
            </a:r>
            <a:r>
              <a:rPr lang="en-ID" sz="1800" b="0" i="0" u="none" strike="noStrike" baseline="0" dirty="0" err="1">
                <a:latin typeface="ArialMT"/>
              </a:rPr>
              <a:t>Mekanisme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kerja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obat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ini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belum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jelas</a:t>
            </a:r>
            <a:r>
              <a:rPr lang="en-ID" sz="1800" b="0" i="0" u="none" strike="noStrike" baseline="0" dirty="0">
                <a:latin typeface="ArialMT"/>
              </a:rPr>
              <a:t>, </a:t>
            </a:r>
            <a:r>
              <a:rPr lang="en-ID" sz="1800" b="0" i="0" u="none" strike="noStrike" baseline="0" dirty="0" err="1">
                <a:latin typeface="ArialMT"/>
              </a:rPr>
              <a:t>kemungkinan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aktivitasnya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tidak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terkait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langsung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dengan</a:t>
            </a:r>
            <a:r>
              <a:rPr lang="en-ID" sz="1800" b="0" i="0" u="none" strike="noStrike" baseline="0" dirty="0">
                <a:latin typeface="ArialMT"/>
              </a:rPr>
              <a:t> endometrium. </a:t>
            </a:r>
            <a:r>
              <a:rPr lang="en-ID" sz="1800" b="0" i="0" u="none" strike="noStrike" baseline="0" dirty="0" err="1">
                <a:latin typeface="ArialMT"/>
              </a:rPr>
              <a:t>Obat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ini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bekerja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untuk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memicu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vasospasme</a:t>
            </a:r>
            <a:r>
              <a:rPr lang="en-ID" sz="1800" dirty="0">
                <a:latin typeface="ArialMT"/>
              </a:rPr>
              <a:t> </a:t>
            </a:r>
            <a:r>
              <a:rPr lang="sv-SE" sz="1800" b="0" i="0" u="none" strike="noStrike" baseline="0" dirty="0">
                <a:latin typeface="ArialMT"/>
              </a:rPr>
              <a:t>pembuluh kapiler dengan cara mempengaruhi kadar fibrinogen, faktor IV, faktor X , </a:t>
            </a:r>
            <a:r>
              <a:rPr lang="en-ID" sz="1800" b="0" i="0" u="none" strike="noStrike" baseline="0" dirty="0">
                <a:latin typeface="ArialMT"/>
              </a:rPr>
              <a:t>proses </a:t>
            </a:r>
            <a:r>
              <a:rPr lang="en-ID" sz="1800" b="0" i="0" u="none" strike="noStrike" baseline="0" dirty="0" err="1">
                <a:latin typeface="ArialMT"/>
              </a:rPr>
              <a:t>agregasi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trombosit</a:t>
            </a:r>
            <a:r>
              <a:rPr lang="en-ID" sz="1800" b="0" i="0" u="none" strike="noStrike" baseline="0" dirty="0">
                <a:latin typeface="ArialMT"/>
              </a:rPr>
              <a:t> dan </a:t>
            </a:r>
            <a:r>
              <a:rPr lang="en-ID" sz="1800" b="0" i="0" u="none" strike="noStrike" baseline="0" dirty="0" err="1">
                <a:latin typeface="ArialMT"/>
              </a:rPr>
              <a:t>permeabilitas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pembuluh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kapiler</a:t>
            </a:r>
            <a:r>
              <a:rPr lang="en-ID" sz="1800" b="0" i="0" u="none" strike="noStrike" baseline="0" dirty="0">
                <a:latin typeface="ArialMT"/>
              </a:rPr>
              <a:t>. </a:t>
            </a:r>
            <a:r>
              <a:rPr lang="en-ID" sz="1800" b="0" i="0" u="none" strike="noStrike" baseline="0" dirty="0" err="1">
                <a:latin typeface="ArialMT"/>
              </a:rPr>
              <a:t>Pembentukan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reseptor</a:t>
            </a:r>
            <a:r>
              <a:rPr lang="en-ID" sz="180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progesteron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akan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meningkat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sehingga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diharapkan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pengobatan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selanjutnya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dengan</a:t>
            </a:r>
            <a:r>
              <a:rPr lang="en-ID" sz="180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menggunakan</a:t>
            </a:r>
            <a:r>
              <a:rPr lang="en-ID" sz="1800" b="0" i="0" u="none" strike="noStrike" baseline="0" dirty="0">
                <a:latin typeface="ArialMT"/>
              </a:rPr>
              <a:t> progestin </a:t>
            </a:r>
            <a:r>
              <a:rPr lang="en-ID" sz="1800" b="0" i="0" u="none" strike="noStrike" baseline="0" dirty="0" err="1">
                <a:latin typeface="ArialMT"/>
              </a:rPr>
              <a:t>akan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lebih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baik</a:t>
            </a:r>
            <a:r>
              <a:rPr lang="en-ID" sz="1800" b="0" i="0" u="none" strike="noStrike" baseline="0" dirty="0">
                <a:latin typeface="ArialMT"/>
              </a:rPr>
              <a:t>. </a:t>
            </a:r>
            <a:r>
              <a:rPr lang="en-ID" sz="1800" b="0" i="0" u="none" strike="noStrike" baseline="0" dirty="0" err="1">
                <a:latin typeface="ArialMT"/>
              </a:rPr>
              <a:t>Efek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samping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berupa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gejala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akibat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efek</a:t>
            </a:r>
            <a:r>
              <a:rPr lang="en-ID" sz="1800" dirty="0">
                <a:latin typeface="ArialMT"/>
              </a:rPr>
              <a:t> </a:t>
            </a:r>
            <a:r>
              <a:rPr lang="it-IT" sz="1800" b="0" i="0" u="none" strike="noStrike" baseline="0" dirty="0">
                <a:latin typeface="ArialMT"/>
              </a:rPr>
              <a:t>estrogen yang berlebihan seperti perdarahan uterus, mastodinia dan retensi cairan.</a:t>
            </a:r>
            <a:endParaRPr lang="en-ID" sz="1800" dirty="0"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8934742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C727C-9320-4175-942A-EF623CC19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Manajemen</a:t>
            </a:r>
            <a:r>
              <a:rPr lang="en-US" dirty="0"/>
              <a:t> </a:t>
            </a:r>
            <a:r>
              <a:rPr lang="en-US" dirty="0" err="1"/>
              <a:t>Medisinalis</a:t>
            </a:r>
            <a:r>
              <a:rPr lang="en-US" dirty="0"/>
              <a:t> PUD - </a:t>
            </a:r>
            <a:r>
              <a:rPr lang="en-US" dirty="0">
                <a:highlight>
                  <a:srgbClr val="FFFF00"/>
                </a:highlight>
              </a:rPr>
              <a:t>Hormonal</a:t>
            </a:r>
            <a:endParaRPr lang="en-ID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37628-F389-4CC1-A7C4-41B8955DC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ID" sz="1800" b="1" i="0" u="none" strike="noStrike" baseline="0" dirty="0">
                <a:latin typeface="Arial-BoldMT"/>
              </a:rPr>
              <a:t>(B). PKK</a:t>
            </a:r>
          </a:p>
          <a:p>
            <a:pPr marL="0" indent="0" algn="just">
              <a:buNone/>
            </a:pPr>
            <a:r>
              <a:rPr lang="en-ID" sz="1800" b="0" i="0" u="none" strike="noStrike" baseline="0" dirty="0" err="1">
                <a:latin typeface="ArialMT"/>
              </a:rPr>
              <a:t>Perdarahan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haid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berkurang</a:t>
            </a:r>
            <a:r>
              <a:rPr lang="en-ID" sz="1800" b="0" i="0" u="none" strike="noStrike" baseline="0" dirty="0">
                <a:latin typeface="ArialMT"/>
              </a:rPr>
              <a:t> pada </a:t>
            </a:r>
            <a:r>
              <a:rPr lang="en-ID" sz="1800" b="0" i="0" u="none" strike="noStrike" baseline="0" dirty="0" err="1">
                <a:latin typeface="ArialMT"/>
              </a:rPr>
              <a:t>penggunaan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pil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kontrasepsi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kombinasi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akibat</a:t>
            </a:r>
            <a:r>
              <a:rPr lang="en-ID" sz="1800" dirty="0">
                <a:latin typeface="ArialMT"/>
              </a:rPr>
              <a:t> </a:t>
            </a:r>
            <a:r>
              <a:rPr lang="sv-SE" sz="1800" b="0" i="0" u="none" strike="noStrike" baseline="0" dirty="0">
                <a:latin typeface="ArialMT"/>
              </a:rPr>
              <a:t>endometrium yang atrofi. Dosis yang dianjurkan pada saat perdarahan akut adalah </a:t>
            </a:r>
            <a:r>
              <a:rPr lang="en-ID" sz="1800" b="0" i="0" u="none" strike="noStrike" baseline="0" dirty="0">
                <a:latin typeface="ArialMT"/>
              </a:rPr>
              <a:t>4 x 1 tablet </a:t>
            </a:r>
            <a:r>
              <a:rPr lang="en-ID" sz="1800" b="0" i="0" u="none" strike="noStrike" baseline="0" dirty="0" err="1">
                <a:latin typeface="ArialMT"/>
              </a:rPr>
              <a:t>selama</a:t>
            </a:r>
            <a:r>
              <a:rPr lang="en-ID" sz="1800" b="0" i="0" u="none" strike="noStrike" baseline="0" dirty="0">
                <a:latin typeface="ArialMT"/>
              </a:rPr>
              <a:t> 4 </a:t>
            </a:r>
            <a:r>
              <a:rPr lang="en-ID" sz="1800" b="0" i="0" u="none" strike="noStrike" baseline="0" dirty="0" err="1">
                <a:latin typeface="ArialMT"/>
              </a:rPr>
              <a:t>hari</a:t>
            </a:r>
            <a:r>
              <a:rPr lang="en-ID" sz="1800" b="0" i="0" u="none" strike="noStrike" baseline="0" dirty="0">
                <a:latin typeface="ArialMT"/>
              </a:rPr>
              <a:t>, </a:t>
            </a:r>
            <a:r>
              <a:rPr lang="en-ID" sz="1800" b="0" i="0" u="none" strike="noStrike" baseline="0" dirty="0" err="1">
                <a:latin typeface="ArialMT"/>
              </a:rPr>
              <a:t>dilanjutkan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dengan</a:t>
            </a:r>
            <a:r>
              <a:rPr lang="en-ID" sz="1800" b="0" i="0" u="none" strike="noStrike" baseline="0" dirty="0">
                <a:latin typeface="ArialMT"/>
              </a:rPr>
              <a:t> 3 x 1 tablet </a:t>
            </a:r>
            <a:r>
              <a:rPr lang="en-ID" sz="1800" b="0" i="0" u="none" strike="noStrike" baseline="0" dirty="0" err="1">
                <a:latin typeface="ArialMT"/>
              </a:rPr>
              <a:t>selama</a:t>
            </a:r>
            <a:r>
              <a:rPr lang="en-ID" sz="1800" b="0" i="0" u="none" strike="noStrike" baseline="0" dirty="0">
                <a:latin typeface="ArialMT"/>
              </a:rPr>
              <a:t> 3 </a:t>
            </a:r>
            <a:r>
              <a:rPr lang="en-ID" sz="1800" b="0" i="0" u="none" strike="noStrike" baseline="0" dirty="0" err="1">
                <a:latin typeface="ArialMT"/>
              </a:rPr>
              <a:t>hari</a:t>
            </a:r>
            <a:r>
              <a:rPr lang="en-ID" sz="1800" b="0" i="0" u="none" strike="noStrike" baseline="0" dirty="0">
                <a:latin typeface="ArialMT"/>
              </a:rPr>
              <a:t>, </a:t>
            </a:r>
            <a:r>
              <a:rPr lang="en-ID" sz="1800" b="0" i="0" u="none" strike="noStrike" baseline="0" dirty="0" err="1">
                <a:latin typeface="ArialMT"/>
              </a:rPr>
              <a:t>dilanjutkan</a:t>
            </a:r>
            <a:r>
              <a:rPr lang="en-ID" sz="180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dengan</a:t>
            </a:r>
            <a:r>
              <a:rPr lang="en-ID" sz="1800" b="0" i="0" u="none" strike="noStrike" baseline="0" dirty="0">
                <a:latin typeface="ArialMT"/>
              </a:rPr>
              <a:t> 2 x 1 tablet </a:t>
            </a:r>
            <a:r>
              <a:rPr lang="en-ID" sz="1800" b="0" i="0" u="none" strike="noStrike" baseline="0" dirty="0" err="1">
                <a:latin typeface="ArialMT"/>
              </a:rPr>
              <a:t>selama</a:t>
            </a:r>
            <a:r>
              <a:rPr lang="en-ID" sz="1800" b="0" i="0" u="none" strike="noStrike" baseline="0" dirty="0">
                <a:latin typeface="ArialMT"/>
              </a:rPr>
              <a:t> 2 </a:t>
            </a:r>
            <a:r>
              <a:rPr lang="en-ID" sz="1800" b="0" i="0" u="none" strike="noStrike" baseline="0" dirty="0" err="1">
                <a:latin typeface="ArialMT"/>
              </a:rPr>
              <a:t>hari</a:t>
            </a:r>
            <a:r>
              <a:rPr lang="en-ID" sz="1800" b="0" i="0" u="none" strike="noStrike" baseline="0" dirty="0">
                <a:latin typeface="ArialMT"/>
              </a:rPr>
              <a:t>, dan </a:t>
            </a:r>
            <a:r>
              <a:rPr lang="en-ID" sz="1800" b="0" i="0" u="none" strike="noStrike" baseline="0" dirty="0" err="1">
                <a:latin typeface="ArialMT"/>
              </a:rPr>
              <a:t>selanjutnya</a:t>
            </a:r>
            <a:r>
              <a:rPr lang="en-ID" sz="1800" b="0" i="0" u="none" strike="noStrike" baseline="0" dirty="0">
                <a:latin typeface="ArialMT"/>
              </a:rPr>
              <a:t> 1 x 1 tablet </a:t>
            </a:r>
            <a:r>
              <a:rPr lang="en-ID" sz="1800" b="0" i="0" u="none" strike="noStrike" baseline="0" dirty="0" err="1">
                <a:latin typeface="ArialMT"/>
              </a:rPr>
              <a:t>selama</a:t>
            </a:r>
            <a:r>
              <a:rPr lang="en-ID" sz="1800" b="0" i="0" u="none" strike="noStrike" baseline="0" dirty="0">
                <a:latin typeface="ArialMT"/>
              </a:rPr>
              <a:t> 3 </a:t>
            </a:r>
            <a:r>
              <a:rPr lang="en-ID" sz="1800" b="0" i="0" u="none" strike="noStrike" baseline="0" dirty="0" err="1">
                <a:latin typeface="ArialMT"/>
              </a:rPr>
              <a:t>minggu</a:t>
            </a:r>
            <a:r>
              <a:rPr lang="en-ID" sz="1800" b="0" i="0" u="none" strike="noStrike" baseline="0" dirty="0">
                <a:latin typeface="ArialMT"/>
              </a:rPr>
              <a:t>. </a:t>
            </a:r>
            <a:r>
              <a:rPr lang="en-ID" sz="1800" b="0" i="0" u="none" strike="noStrike" baseline="0" dirty="0" err="1">
                <a:latin typeface="ArialMT"/>
              </a:rPr>
              <a:t>Selanjutnya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bebas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pil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selama</a:t>
            </a:r>
            <a:r>
              <a:rPr lang="en-ID" sz="1800" b="0" i="0" u="none" strike="noStrike" baseline="0" dirty="0">
                <a:latin typeface="ArialMT"/>
              </a:rPr>
              <a:t> 7 </a:t>
            </a:r>
            <a:r>
              <a:rPr lang="en-ID" sz="1800" b="0" i="0" u="none" strike="noStrike" baseline="0" dirty="0" err="1">
                <a:latin typeface="ArialMT"/>
              </a:rPr>
              <a:t>hari</a:t>
            </a:r>
            <a:r>
              <a:rPr lang="en-ID" sz="1800" b="0" i="0" u="none" strike="noStrike" baseline="0" dirty="0">
                <a:latin typeface="ArialMT"/>
              </a:rPr>
              <a:t>, </a:t>
            </a:r>
            <a:r>
              <a:rPr lang="en-ID" sz="1800" b="0" i="0" u="none" strike="noStrike" baseline="0" dirty="0" err="1">
                <a:latin typeface="ArialMT"/>
              </a:rPr>
              <a:t>kemudian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dilanjutkan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dengan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pemberian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pil</a:t>
            </a:r>
            <a:r>
              <a:rPr lang="en-ID" sz="180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kontrasepsi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kombinasi</a:t>
            </a:r>
            <a:r>
              <a:rPr lang="en-ID" sz="1800" b="0" i="0" u="none" strike="noStrike" baseline="0" dirty="0">
                <a:latin typeface="ArialMT"/>
              </a:rPr>
              <a:t> paling </a:t>
            </a:r>
            <a:r>
              <a:rPr lang="en-ID" sz="1800" b="0" i="0" u="none" strike="noStrike" baseline="0" dirty="0" err="1">
                <a:latin typeface="ArialMT"/>
              </a:rPr>
              <a:t>tidak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selama</a:t>
            </a:r>
            <a:r>
              <a:rPr lang="en-ID" sz="1800" b="0" i="0" u="none" strike="noStrike" baseline="0" dirty="0">
                <a:latin typeface="ArialMT"/>
              </a:rPr>
              <a:t> 3 </a:t>
            </a:r>
            <a:r>
              <a:rPr lang="en-ID" sz="1800" b="0" i="0" u="none" strike="noStrike" baseline="0" dirty="0" err="1">
                <a:latin typeface="ArialMT"/>
              </a:rPr>
              <a:t>bulan</a:t>
            </a:r>
            <a:r>
              <a:rPr lang="en-ID" sz="1800" b="0" i="0" u="none" strike="noStrike" baseline="0" dirty="0">
                <a:latin typeface="ArialMT"/>
              </a:rPr>
              <a:t>. </a:t>
            </a:r>
            <a:r>
              <a:rPr lang="en-ID" sz="1800" b="0" i="0" u="none" strike="noStrike" baseline="0" dirty="0" err="1">
                <a:latin typeface="ArialMT"/>
              </a:rPr>
              <a:t>Apabila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pengobatannya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ditujukan</a:t>
            </a:r>
            <a:r>
              <a:rPr lang="en-ID" sz="180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untuk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menghentikan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haid</a:t>
            </a:r>
            <a:r>
              <a:rPr lang="en-ID" sz="1800" b="0" i="0" u="none" strike="noStrike" baseline="0" dirty="0">
                <a:latin typeface="ArialMT"/>
              </a:rPr>
              <a:t>, </a:t>
            </a:r>
            <a:r>
              <a:rPr lang="en-ID" sz="1800" b="0" i="0" u="none" strike="noStrike" baseline="0" dirty="0" err="1">
                <a:latin typeface="ArialMT"/>
              </a:rPr>
              <a:t>maka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obat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tersebut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dapat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diberikan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secara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kontinyu</a:t>
            </a:r>
            <a:r>
              <a:rPr lang="en-ID" sz="1800" b="0" i="0" u="none" strike="noStrike" baseline="0" dirty="0">
                <a:latin typeface="ArialMT"/>
              </a:rPr>
              <a:t>, </a:t>
            </a:r>
            <a:r>
              <a:rPr lang="en-ID" sz="1800" b="0" i="0" u="none" strike="noStrike" baseline="0" dirty="0" err="1">
                <a:latin typeface="ArialMT"/>
              </a:rPr>
              <a:t>namun</a:t>
            </a:r>
            <a:r>
              <a:rPr lang="en-ID" sz="180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dianjurkan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setiap</a:t>
            </a:r>
            <a:r>
              <a:rPr lang="en-ID" sz="1800" b="0" i="0" u="none" strike="noStrike" baseline="0" dirty="0">
                <a:latin typeface="ArialMT"/>
              </a:rPr>
              <a:t> 3-4 </a:t>
            </a:r>
            <a:r>
              <a:rPr lang="en-ID" sz="1800" b="0" i="0" u="none" strike="noStrike" baseline="0" dirty="0" err="1">
                <a:latin typeface="ArialMT"/>
              </a:rPr>
              <a:t>bulan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dapat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dibuat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perdarahan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lucut</a:t>
            </a:r>
            <a:r>
              <a:rPr lang="en-ID" sz="1800" b="0" i="0" u="none" strike="noStrike" baseline="0" dirty="0">
                <a:latin typeface="ArialMT"/>
              </a:rPr>
              <a:t>. </a:t>
            </a:r>
            <a:r>
              <a:rPr lang="en-ID" sz="1800" b="0" i="0" u="none" strike="noStrike" baseline="0" dirty="0" err="1">
                <a:latin typeface="ArialMT"/>
              </a:rPr>
              <a:t>Efek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samping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dapat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berupa</a:t>
            </a:r>
            <a:r>
              <a:rPr lang="en-ID" sz="180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perubahan</a:t>
            </a:r>
            <a:r>
              <a:rPr lang="en-ID" sz="1800" b="0" i="0" u="none" strike="noStrike" baseline="0" dirty="0">
                <a:latin typeface="ArialMT"/>
              </a:rPr>
              <a:t> mood, </a:t>
            </a:r>
            <a:r>
              <a:rPr lang="en-ID" sz="1800" b="0" i="0" u="none" strike="noStrike" baseline="0" dirty="0" err="1">
                <a:latin typeface="ArialMT"/>
              </a:rPr>
              <a:t>sakit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kepala</a:t>
            </a:r>
            <a:r>
              <a:rPr lang="en-ID" sz="1800" b="0" i="0" u="none" strike="noStrike" baseline="0" dirty="0">
                <a:latin typeface="ArialMT"/>
              </a:rPr>
              <a:t>, </a:t>
            </a:r>
            <a:r>
              <a:rPr lang="en-ID" sz="1800" b="0" i="0" u="none" strike="noStrike" baseline="0" dirty="0" err="1">
                <a:latin typeface="ArialMT"/>
              </a:rPr>
              <a:t>mual</a:t>
            </a:r>
            <a:r>
              <a:rPr lang="en-ID" sz="1800" b="0" i="0" u="none" strike="noStrike" baseline="0" dirty="0">
                <a:latin typeface="ArialMT"/>
              </a:rPr>
              <a:t>, </a:t>
            </a:r>
            <a:r>
              <a:rPr lang="en-ID" sz="1800" b="0" i="0" u="none" strike="noStrike" baseline="0" dirty="0" err="1">
                <a:latin typeface="ArialMT"/>
              </a:rPr>
              <a:t>retensi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cairan</a:t>
            </a:r>
            <a:r>
              <a:rPr lang="en-ID" sz="1800" b="0" i="0" u="none" strike="noStrike" baseline="0" dirty="0">
                <a:latin typeface="ArialMT"/>
              </a:rPr>
              <a:t>, </a:t>
            </a:r>
            <a:r>
              <a:rPr lang="en-ID" sz="1800" b="0" i="0" u="none" strike="noStrike" baseline="0" dirty="0" err="1">
                <a:latin typeface="ArialMT"/>
              </a:rPr>
              <a:t>payudara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tegang</a:t>
            </a:r>
            <a:r>
              <a:rPr lang="en-ID" sz="1800" b="0" i="0" u="none" strike="noStrike" baseline="0" dirty="0">
                <a:latin typeface="ArialMT"/>
              </a:rPr>
              <a:t>, </a:t>
            </a:r>
            <a:r>
              <a:rPr lang="en-ID" sz="1800" b="0" i="1" u="none" strike="noStrike" baseline="0" dirty="0">
                <a:latin typeface="Arial-ItalicMT"/>
              </a:rPr>
              <a:t>deep vein thrombosis</a:t>
            </a:r>
            <a:r>
              <a:rPr lang="en-ID" sz="1800" b="0" i="0" u="none" strike="noStrike" baseline="0" dirty="0">
                <a:latin typeface="ArialMT"/>
              </a:rPr>
              <a:t>, stroke dan </a:t>
            </a:r>
            <a:r>
              <a:rPr lang="en-ID" sz="1800" b="0" i="0" u="none" strike="noStrike" baseline="0" dirty="0" err="1">
                <a:latin typeface="ArialMT"/>
              </a:rPr>
              <a:t>serangan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jantung</a:t>
            </a:r>
            <a:r>
              <a:rPr lang="en-ID" sz="1800" b="0" i="0" u="none" strike="noStrike" baseline="0" dirty="0">
                <a:latin typeface="ArialMT"/>
              </a:rPr>
              <a:t>.</a:t>
            </a:r>
            <a:endParaRPr lang="en-ID" sz="1800" b="1" dirty="0"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7256731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C727C-9320-4175-942A-EF623CC19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Manajemen</a:t>
            </a:r>
            <a:r>
              <a:rPr lang="en-US" dirty="0"/>
              <a:t> </a:t>
            </a:r>
            <a:r>
              <a:rPr lang="en-US" dirty="0" err="1"/>
              <a:t>Medisinalis</a:t>
            </a:r>
            <a:r>
              <a:rPr lang="en-US" dirty="0"/>
              <a:t> PUD - Hormonal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37628-F389-4CC1-A7C4-41B8955DC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en-ID" sz="1800" b="1" i="0" u="none" strike="noStrike" baseline="0" dirty="0">
                <a:latin typeface="Arial-BoldMT"/>
              </a:rPr>
              <a:t>(C). Progestin</a:t>
            </a:r>
          </a:p>
          <a:p>
            <a:pPr marL="0" indent="0" algn="l">
              <a:buNone/>
            </a:pPr>
            <a:r>
              <a:rPr lang="en-ID" sz="1800" b="0" i="0" u="none" strike="noStrike" baseline="0" dirty="0" err="1">
                <a:latin typeface="ArialMT"/>
              </a:rPr>
              <a:t>Obat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ini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akan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bekerja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menghambat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penambahan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reseptor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estrogen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serta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akan</a:t>
            </a:r>
            <a:r>
              <a:rPr lang="en-ID" sz="180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mengaktifkan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enzim</a:t>
            </a:r>
            <a:r>
              <a:rPr lang="en-ID" sz="1800" b="0" i="0" u="none" strike="noStrike" baseline="0" dirty="0">
                <a:latin typeface="ArialMT"/>
              </a:rPr>
              <a:t> 17-hidroksi steroid </a:t>
            </a:r>
            <a:r>
              <a:rPr lang="en-ID" sz="1800" b="0" i="0" u="none" strike="noStrike" baseline="0" dirty="0" err="1">
                <a:latin typeface="ArialMT"/>
              </a:rPr>
              <a:t>dehidrogenase</a:t>
            </a:r>
            <a:r>
              <a:rPr lang="en-ID" sz="1800" b="0" i="0" u="none" strike="noStrike" baseline="0" dirty="0">
                <a:latin typeface="ArialMT"/>
              </a:rPr>
              <a:t> pada </a:t>
            </a:r>
            <a:r>
              <a:rPr lang="en-ID" sz="1800" b="0" i="0" u="none" strike="noStrike" baseline="0" dirty="0" err="1">
                <a:latin typeface="ArialMT"/>
              </a:rPr>
              <a:t>sel-sel</a:t>
            </a:r>
            <a:r>
              <a:rPr lang="en-ID" sz="1800" b="0" i="0" u="none" strike="noStrike" baseline="0" dirty="0">
                <a:latin typeface="ArialMT"/>
              </a:rPr>
              <a:t> endometrium, </a:t>
            </a:r>
            <a:r>
              <a:rPr lang="en-ID" sz="1800" b="0" i="0" u="none" strike="noStrike" baseline="0" dirty="0" err="1">
                <a:latin typeface="ArialMT"/>
              </a:rPr>
              <a:t>sehingga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estradiol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akan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dikonversi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menjadi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estron</a:t>
            </a:r>
            <a:r>
              <a:rPr lang="en-ID" sz="1800" b="0" i="0" u="none" strike="noStrike" baseline="0" dirty="0">
                <a:latin typeface="ArialMT"/>
              </a:rPr>
              <a:t> yang </a:t>
            </a:r>
            <a:r>
              <a:rPr lang="en-ID" sz="1800" b="0" i="0" u="none" strike="noStrike" baseline="0" dirty="0" err="1">
                <a:latin typeface="ArialMT"/>
              </a:rPr>
              <a:t>efek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biologisnya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lebih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rendah</a:t>
            </a:r>
            <a:r>
              <a:rPr lang="en-ID" sz="180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dibandingkan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dengan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estradiol</a:t>
            </a:r>
            <a:r>
              <a:rPr lang="en-ID" sz="1800" b="0" i="0" u="none" strike="noStrike" baseline="0" dirty="0">
                <a:latin typeface="ArialMT"/>
              </a:rPr>
              <a:t>. </a:t>
            </a:r>
            <a:r>
              <a:rPr lang="en-ID" sz="1800" b="0" i="0" u="none" strike="noStrike" baseline="0" dirty="0" err="1">
                <a:latin typeface="ArialMT"/>
              </a:rPr>
              <a:t>Meski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demikian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penggunaan</a:t>
            </a:r>
            <a:r>
              <a:rPr lang="en-ID" sz="1800" b="0" i="0" u="none" strike="noStrike" baseline="0" dirty="0">
                <a:latin typeface="ArialMT"/>
              </a:rPr>
              <a:t> progestin yang lama </a:t>
            </a:r>
            <a:r>
              <a:rPr lang="en-ID" sz="1800" b="0" i="0" u="none" strike="noStrike" baseline="0" dirty="0" err="1">
                <a:latin typeface="ArialMT"/>
              </a:rPr>
              <a:t>dapat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memicu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efek</a:t>
            </a:r>
            <a:r>
              <a:rPr lang="en-ID" sz="1800" b="0" i="0" u="none" strike="noStrike" baseline="0" dirty="0">
                <a:latin typeface="ArialMT"/>
              </a:rPr>
              <a:t> anti </a:t>
            </a:r>
            <a:r>
              <a:rPr lang="en-ID" sz="1800" b="0" i="0" u="none" strike="noStrike" baseline="0" dirty="0" err="1">
                <a:latin typeface="ArialMT"/>
              </a:rPr>
              <a:t>mitotik</a:t>
            </a:r>
            <a:r>
              <a:rPr lang="en-ID" sz="1800" b="0" i="0" u="none" strike="noStrike" baseline="0" dirty="0">
                <a:latin typeface="ArialMT"/>
              </a:rPr>
              <a:t> yang </a:t>
            </a:r>
            <a:r>
              <a:rPr lang="en-ID" sz="1800" b="0" i="0" u="none" strike="noStrike" baseline="0" dirty="0" err="1">
                <a:latin typeface="ArialMT"/>
              </a:rPr>
              <a:t>mengakibatkan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terjadinya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atrofi</a:t>
            </a:r>
            <a:r>
              <a:rPr lang="en-ID" sz="1800" b="0" i="0" u="none" strike="noStrike" baseline="0" dirty="0">
                <a:latin typeface="ArialMT"/>
              </a:rPr>
              <a:t> endometrium. Progestin </a:t>
            </a:r>
            <a:r>
              <a:rPr lang="en-ID" sz="1800" b="0" i="0" u="none" strike="noStrike" baseline="0" dirty="0" err="1">
                <a:latin typeface="ArialMT"/>
              </a:rPr>
              <a:t>dapat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diberikan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secara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siklik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maupun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kontinyu</a:t>
            </a:r>
            <a:r>
              <a:rPr lang="en-ID" sz="1800" b="0" i="0" u="none" strike="noStrike" baseline="0" dirty="0">
                <a:latin typeface="ArialMT"/>
              </a:rPr>
              <a:t>. </a:t>
            </a:r>
            <a:r>
              <a:rPr lang="en-ID" sz="1800" b="0" i="0" u="none" strike="noStrike" baseline="0" dirty="0" err="1">
                <a:latin typeface="ArialMT"/>
              </a:rPr>
              <a:t>Pemberian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siklik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diberikan</a:t>
            </a:r>
            <a:r>
              <a:rPr lang="en-ID" sz="180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selama</a:t>
            </a:r>
            <a:r>
              <a:rPr lang="en-ID" sz="1800" b="0" i="0" u="none" strike="noStrike" baseline="0" dirty="0">
                <a:latin typeface="ArialMT"/>
              </a:rPr>
              <a:t> 14 </a:t>
            </a:r>
            <a:r>
              <a:rPr lang="en-ID" sz="1800" b="0" i="0" u="none" strike="noStrike" baseline="0" dirty="0" err="1">
                <a:latin typeface="ArialMT"/>
              </a:rPr>
              <a:t>hari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kemudian</a:t>
            </a:r>
            <a:r>
              <a:rPr lang="en-ID" sz="1800" b="0" i="0" u="none" strike="noStrike" baseline="0" dirty="0">
                <a:latin typeface="ArialMT"/>
              </a:rPr>
              <a:t> stop </a:t>
            </a:r>
            <a:r>
              <a:rPr lang="en-ID" sz="1800" b="0" i="0" u="none" strike="noStrike" baseline="0" dirty="0" err="1">
                <a:latin typeface="ArialMT"/>
              </a:rPr>
              <a:t>selama</a:t>
            </a:r>
            <a:r>
              <a:rPr lang="en-ID" sz="1800" b="0" i="0" u="none" strike="noStrike" baseline="0" dirty="0">
                <a:latin typeface="ArialMT"/>
              </a:rPr>
              <a:t> 14 </a:t>
            </a:r>
            <a:r>
              <a:rPr lang="en-ID" sz="1800" b="0" i="0" u="none" strike="noStrike" baseline="0" dirty="0" err="1">
                <a:latin typeface="ArialMT"/>
              </a:rPr>
              <a:t>hari</a:t>
            </a:r>
            <a:r>
              <a:rPr lang="en-ID" sz="1800" b="0" i="0" u="none" strike="noStrike" baseline="0" dirty="0">
                <a:latin typeface="ArialMT"/>
              </a:rPr>
              <a:t>, </a:t>
            </a:r>
            <a:r>
              <a:rPr lang="en-ID" sz="1800" b="0" i="0" u="none" strike="noStrike" baseline="0" dirty="0" err="1">
                <a:latin typeface="ArialMT"/>
              </a:rPr>
              <a:t>begitu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berulang-ulang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tanpa</a:t>
            </a:r>
            <a:r>
              <a:rPr lang="en-ID" sz="180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memperhatikan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pola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perdarahannya</a:t>
            </a:r>
            <a:r>
              <a:rPr lang="en-ID" sz="1800" b="0" i="0" u="none" strike="noStrike" baseline="0" dirty="0">
                <a:latin typeface="ArialMT"/>
              </a:rPr>
              <a:t>.</a:t>
            </a:r>
          </a:p>
          <a:p>
            <a:pPr marL="0" indent="0" algn="l">
              <a:buNone/>
            </a:pPr>
            <a:endParaRPr lang="en-ID" sz="1800" dirty="0">
              <a:latin typeface="ArialMT"/>
            </a:endParaRPr>
          </a:p>
          <a:p>
            <a:pPr marL="0" indent="0" algn="l">
              <a:buNone/>
            </a:pPr>
            <a:r>
              <a:rPr lang="en-ID" sz="1800" b="0" i="0" u="none" strike="noStrike" baseline="0" dirty="0" err="1">
                <a:latin typeface="ArialMT"/>
              </a:rPr>
              <a:t>Apabila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perdarahan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terjadi</a:t>
            </a:r>
            <a:r>
              <a:rPr lang="en-ID" sz="1800" b="0" i="0" u="none" strike="noStrike" baseline="0" dirty="0">
                <a:latin typeface="ArialMT"/>
              </a:rPr>
              <a:t> pada </a:t>
            </a:r>
            <a:r>
              <a:rPr lang="en-ID" sz="1800" b="0" i="0" u="none" strike="noStrike" baseline="0" dirty="0" err="1">
                <a:latin typeface="ArialMT"/>
              </a:rPr>
              <a:t>saat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sedang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mengkonsumsi</a:t>
            </a:r>
            <a:r>
              <a:rPr lang="en-ID" sz="1800" b="0" i="0" u="none" strike="noStrike" baseline="0" dirty="0">
                <a:latin typeface="ArialMT"/>
              </a:rPr>
              <a:t> progestin, </a:t>
            </a:r>
            <a:r>
              <a:rPr lang="en-ID" sz="1800" b="0" i="0" u="none" strike="noStrike" baseline="0" dirty="0" err="1">
                <a:latin typeface="ArialMT"/>
              </a:rPr>
              <a:t>maka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dosis</a:t>
            </a:r>
            <a:r>
              <a:rPr lang="en-ID" sz="1800" dirty="0">
                <a:latin typeface="ArialMT"/>
              </a:rPr>
              <a:t> </a:t>
            </a:r>
            <a:r>
              <a:rPr lang="en-ID" sz="1800" b="0" i="0" u="none" strike="noStrike" baseline="0" dirty="0">
                <a:latin typeface="ArialMT"/>
              </a:rPr>
              <a:t>progestin </a:t>
            </a:r>
            <a:r>
              <a:rPr lang="en-ID" sz="1800" b="0" i="0" u="none" strike="noStrike" baseline="0" dirty="0" err="1">
                <a:latin typeface="ArialMT"/>
              </a:rPr>
              <a:t>dapat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dinaikkan</a:t>
            </a:r>
            <a:r>
              <a:rPr lang="en-ID" sz="1800" b="0" i="0" u="none" strike="noStrike" baseline="0" dirty="0">
                <a:latin typeface="ArialMT"/>
              </a:rPr>
              <a:t>. </a:t>
            </a:r>
            <a:r>
              <a:rPr lang="en-ID" sz="1800" b="0" i="0" u="none" strike="noStrike" baseline="0" dirty="0" err="1">
                <a:latin typeface="ArialMT"/>
              </a:rPr>
              <a:t>Selanjutnya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hitung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hari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pertama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perdarahan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tadi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sebagai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hari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pertama</a:t>
            </a:r>
            <a:r>
              <a:rPr lang="en-ID" sz="1800" b="0" i="0" u="none" strike="noStrike" baseline="0" dirty="0">
                <a:latin typeface="ArialMT"/>
              </a:rPr>
              <a:t>, dan </a:t>
            </a:r>
            <a:r>
              <a:rPr lang="en-ID" sz="1800" b="0" i="0" u="none" strike="noStrike" baseline="0" dirty="0" err="1">
                <a:latin typeface="ArialMT"/>
              </a:rPr>
              <a:t>selanjutnya</a:t>
            </a:r>
            <a:r>
              <a:rPr lang="en-ID" sz="1800" b="0" i="0" u="none" strike="noStrike" baseline="0" dirty="0">
                <a:latin typeface="ArialMT"/>
              </a:rPr>
              <a:t> progestin </a:t>
            </a:r>
            <a:r>
              <a:rPr lang="en-ID" sz="1800" b="0" i="0" u="none" strike="noStrike" baseline="0" dirty="0" err="1">
                <a:latin typeface="ArialMT"/>
              </a:rPr>
              <a:t>diminum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sampai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hari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ke</a:t>
            </a:r>
            <a:r>
              <a:rPr lang="en-ID" sz="1800" b="0" i="0" u="none" strike="noStrike" baseline="0" dirty="0">
                <a:latin typeface="ArialMT"/>
              </a:rPr>
              <a:t> 14. </a:t>
            </a:r>
            <a:r>
              <a:rPr lang="en-ID" sz="1800" b="0" i="0" u="none" strike="noStrike" baseline="0" dirty="0" err="1">
                <a:latin typeface="ArialMT"/>
              </a:rPr>
              <a:t>Pemberian</a:t>
            </a:r>
            <a:r>
              <a:rPr lang="en-ID" sz="1800" b="0" i="0" u="none" strike="noStrike" baseline="0" dirty="0">
                <a:latin typeface="ArialMT"/>
              </a:rPr>
              <a:t> progestin </a:t>
            </a:r>
            <a:r>
              <a:rPr lang="en-ID" sz="1800" b="0" i="0" u="none" strike="noStrike" baseline="0" dirty="0" err="1">
                <a:latin typeface="ArialMT"/>
              </a:rPr>
              <a:t>secara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siklik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dapat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menggantikan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pemberian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pil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kontrasepsi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kombinasi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apabila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terdapat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kontra-indikasi</a:t>
            </a:r>
            <a:r>
              <a:rPr lang="en-ID" sz="1800" b="0" i="0" u="none" strike="noStrike" baseline="0" dirty="0">
                <a:latin typeface="ArialMT"/>
              </a:rPr>
              <a:t> (</a:t>
            </a:r>
            <a:r>
              <a:rPr lang="en-ID" sz="1800" b="0" i="0" u="none" strike="noStrike" baseline="0" dirty="0" err="1">
                <a:latin typeface="ArialMT"/>
              </a:rPr>
              <a:t>misalkan</a:t>
            </a:r>
            <a:r>
              <a:rPr lang="en-ID" sz="1800" b="0" i="0" u="none" strike="noStrike" baseline="0" dirty="0">
                <a:latin typeface="ArialMT"/>
              </a:rPr>
              <a:t> : </a:t>
            </a:r>
            <a:r>
              <a:rPr lang="en-ID" sz="1800" b="0" i="0" u="none" strike="noStrike" baseline="0" dirty="0" err="1">
                <a:latin typeface="ArialMT"/>
              </a:rPr>
              <a:t>hipersensitivitas</a:t>
            </a:r>
            <a:r>
              <a:rPr lang="en-ID" sz="1800" b="0" i="0" u="none" strike="noStrike" baseline="0" dirty="0">
                <a:latin typeface="ArialMT"/>
              </a:rPr>
              <a:t>, </a:t>
            </a:r>
            <a:r>
              <a:rPr lang="en-ID" sz="1800" b="0" i="0" u="none" strike="noStrike" baseline="0" dirty="0" err="1">
                <a:latin typeface="ArialMT"/>
              </a:rPr>
              <a:t>kelainan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pembekuan</a:t>
            </a:r>
            <a:r>
              <a:rPr lang="en-ID" sz="180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darah</a:t>
            </a:r>
            <a:r>
              <a:rPr lang="en-ID" sz="1800" b="0" i="0" u="none" strike="noStrike" baseline="0" dirty="0">
                <a:latin typeface="ArialMT"/>
              </a:rPr>
              <a:t>, </a:t>
            </a:r>
            <a:r>
              <a:rPr lang="en-ID" sz="1800" b="0" i="0" u="none" strike="noStrike" baseline="0" dirty="0" err="1">
                <a:latin typeface="ArialMT"/>
              </a:rPr>
              <a:t>riwayat</a:t>
            </a:r>
            <a:r>
              <a:rPr lang="en-ID" sz="1800" b="0" i="0" u="none" strike="noStrike" baseline="0" dirty="0">
                <a:latin typeface="ArialMT"/>
              </a:rPr>
              <a:t> stroke, </a:t>
            </a:r>
            <a:r>
              <a:rPr lang="en-ID" sz="1800" b="0" i="0" u="none" strike="noStrike" baseline="0" dirty="0" err="1">
                <a:latin typeface="ArialMT"/>
              </a:rPr>
              <a:t>riwayat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penyakit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jantung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koroner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atau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infark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miokard</a:t>
            </a:r>
            <a:r>
              <a:rPr lang="en-ID" sz="1800" b="0" i="0" u="none" strike="noStrike" baseline="0" dirty="0">
                <a:latin typeface="ArialMT"/>
              </a:rPr>
              <a:t>, </a:t>
            </a:r>
            <a:r>
              <a:rPr lang="en-ID" sz="1800" b="0" i="0" u="none" strike="noStrike" baseline="0" dirty="0" err="1">
                <a:latin typeface="ArialMT"/>
              </a:rPr>
              <a:t>kecurigaan</a:t>
            </a:r>
            <a:r>
              <a:rPr lang="en-ID" sz="180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keganasan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payudara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ataupun</a:t>
            </a:r>
            <a:r>
              <a:rPr lang="en-ID" sz="1800" b="0" i="0" u="none" strike="noStrike" baseline="0" dirty="0">
                <a:latin typeface="ArialMT"/>
              </a:rPr>
              <a:t> genital, </a:t>
            </a:r>
            <a:r>
              <a:rPr lang="en-ID" sz="1800" b="0" i="0" u="none" strike="noStrike" baseline="0" dirty="0" err="1">
                <a:latin typeface="ArialMT"/>
              </a:rPr>
              <a:t>riwayat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penyakit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kuning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akibat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kolestasis</a:t>
            </a:r>
            <a:r>
              <a:rPr lang="en-ID" sz="1800" b="0" i="0" u="none" strike="noStrike" baseline="0" dirty="0">
                <a:latin typeface="ArialMT"/>
              </a:rPr>
              <a:t>, </a:t>
            </a:r>
            <a:r>
              <a:rPr lang="en-ID" sz="1800" b="0" i="0" u="none" strike="noStrike" baseline="0" dirty="0" err="1">
                <a:latin typeface="ArialMT"/>
              </a:rPr>
              <a:t>kanker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hati</a:t>
            </a:r>
            <a:r>
              <a:rPr lang="en-ID" sz="1800" b="0" i="0" u="none" strike="noStrike" baseline="0" dirty="0">
                <a:latin typeface="ArialMT"/>
              </a:rPr>
              <a:t>). </a:t>
            </a:r>
            <a:r>
              <a:rPr lang="en-ID" sz="1800" b="0" i="0" u="none" strike="noStrike" baseline="0" dirty="0" err="1">
                <a:latin typeface="ArialMT"/>
              </a:rPr>
              <a:t>Sediaan</a:t>
            </a:r>
            <a:r>
              <a:rPr lang="en-ID" sz="1800" b="0" i="0" u="none" strike="noStrike" baseline="0" dirty="0">
                <a:latin typeface="ArialMT"/>
              </a:rPr>
              <a:t> progestin yang </a:t>
            </a:r>
            <a:r>
              <a:rPr lang="en-ID" sz="1800" b="0" i="0" u="none" strike="noStrike" baseline="0" dirty="0" err="1">
                <a:latin typeface="ArialMT"/>
              </a:rPr>
              <a:t>dapat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diberikan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antara</a:t>
            </a:r>
            <a:r>
              <a:rPr lang="en-ID" sz="1800" b="0" i="0" u="none" strike="noStrike" baseline="0" dirty="0">
                <a:latin typeface="ArialMT"/>
              </a:rPr>
              <a:t> lain MPA 1 x 10 mg, </a:t>
            </a:r>
            <a:r>
              <a:rPr lang="en-ID" sz="1800" b="0" i="0" u="none" strike="noStrike" baseline="0" dirty="0" err="1">
                <a:latin typeface="ArialMT"/>
              </a:rPr>
              <a:t>noretisteron</a:t>
            </a:r>
            <a:r>
              <a:rPr lang="en-ID" sz="180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asetat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dengan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dosis</a:t>
            </a:r>
            <a:r>
              <a:rPr lang="en-ID" sz="1800" b="0" i="0" u="none" strike="noStrike" baseline="0" dirty="0">
                <a:latin typeface="ArialMT"/>
              </a:rPr>
              <a:t> 2-3 x 5 mg, </a:t>
            </a:r>
            <a:r>
              <a:rPr lang="en-ID" sz="1800" b="0" i="0" u="none" strike="noStrike" baseline="0" dirty="0" err="1">
                <a:latin typeface="ArialMT"/>
              </a:rPr>
              <a:t>didrogesteron</a:t>
            </a:r>
            <a:r>
              <a:rPr lang="en-ID" sz="1800" b="0" i="0" u="none" strike="noStrike" baseline="0" dirty="0">
                <a:latin typeface="ArialMT"/>
              </a:rPr>
              <a:t> 2 x 5 mg </a:t>
            </a:r>
            <a:r>
              <a:rPr lang="en-ID" sz="1800" b="0" i="0" u="none" strike="noStrike" baseline="0" dirty="0" err="1">
                <a:latin typeface="ArialMT"/>
              </a:rPr>
              <a:t>atau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nomegestrol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asetat</a:t>
            </a:r>
            <a:r>
              <a:rPr lang="en-ID" sz="1800" b="0" i="0" u="none" strike="noStrike" baseline="0" dirty="0">
                <a:latin typeface="ArialMT"/>
              </a:rPr>
              <a:t> 1 x 5 </a:t>
            </a:r>
            <a:r>
              <a:rPr lang="sv-SE" sz="1800" b="0" i="0" u="none" strike="noStrike" baseline="0" dirty="0">
                <a:latin typeface="ArialMT"/>
              </a:rPr>
              <a:t>mg selama 10 hari per siklus.</a:t>
            </a:r>
            <a:endParaRPr lang="en-ID" sz="1800" b="1" dirty="0"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7312073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C727C-9320-4175-942A-EF623CC19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Manajemen</a:t>
            </a:r>
            <a:r>
              <a:rPr lang="en-US" dirty="0"/>
              <a:t> </a:t>
            </a:r>
            <a:r>
              <a:rPr lang="en-US" dirty="0" err="1"/>
              <a:t>Medisinalis</a:t>
            </a:r>
            <a:r>
              <a:rPr lang="en-US" dirty="0"/>
              <a:t> PUD - </a:t>
            </a:r>
            <a:r>
              <a:rPr lang="en-US" dirty="0">
                <a:highlight>
                  <a:srgbClr val="FFFF00"/>
                </a:highlight>
              </a:rPr>
              <a:t>Hormonal</a:t>
            </a:r>
            <a:endParaRPr lang="en-ID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37628-F389-4CC1-A7C4-41B8955DC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en-ID" sz="1800" b="1" i="0" u="none" strike="noStrike" baseline="0" dirty="0">
                <a:latin typeface="Arial-BoldMT"/>
              </a:rPr>
              <a:t>(C). Progestin (</a:t>
            </a:r>
            <a:r>
              <a:rPr lang="en-ID" sz="1800" b="1" i="0" u="none" strike="noStrike" baseline="0" dirty="0" err="1">
                <a:latin typeface="Arial-BoldMT"/>
              </a:rPr>
              <a:t>Lanjutan</a:t>
            </a:r>
            <a:r>
              <a:rPr lang="en-ID" sz="1800" b="1" i="0" u="none" strike="noStrike" baseline="0" dirty="0">
                <a:latin typeface="Arial-BoldMT"/>
              </a:rPr>
              <a:t>)</a:t>
            </a:r>
          </a:p>
          <a:p>
            <a:pPr marL="0" indent="0" algn="l">
              <a:buNone/>
            </a:pPr>
            <a:r>
              <a:rPr lang="sv-SE" sz="1800" b="0" i="0" u="none" strike="noStrike" baseline="0" dirty="0">
                <a:latin typeface="ArialMT"/>
              </a:rPr>
              <a:t>Apabila pasien mengalami perdarahan pada saat kunjungan, dosis progestin dapat </a:t>
            </a:r>
            <a:r>
              <a:rPr lang="en-ID" sz="1800" b="0" i="0" u="none" strike="noStrike" baseline="0" dirty="0" err="1">
                <a:latin typeface="ArialMT"/>
              </a:rPr>
              <a:t>dinaikkan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setiap</a:t>
            </a:r>
            <a:r>
              <a:rPr lang="en-ID" sz="1800" b="0" i="0" u="none" strike="noStrike" baseline="0" dirty="0">
                <a:latin typeface="ArialMT"/>
              </a:rPr>
              <a:t> 2 </a:t>
            </a:r>
            <a:r>
              <a:rPr lang="en-ID" sz="1800" b="0" i="0" u="none" strike="noStrike" baseline="0" dirty="0" err="1">
                <a:latin typeface="ArialMT"/>
              </a:rPr>
              <a:t>hari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hingga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perdarahan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berhenti</a:t>
            </a:r>
            <a:r>
              <a:rPr lang="en-ID" sz="1800" b="0" i="0" u="none" strike="noStrike" baseline="0" dirty="0">
                <a:latin typeface="ArialMT"/>
              </a:rPr>
              <a:t>. </a:t>
            </a:r>
            <a:r>
              <a:rPr lang="en-ID" sz="1800" b="0" i="0" u="none" strike="noStrike" baseline="0" dirty="0" err="1">
                <a:latin typeface="ArialMT"/>
              </a:rPr>
              <a:t>Pemberian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dilanjutkan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untuk</a:t>
            </a:r>
            <a:r>
              <a:rPr lang="en-ID" sz="1800" dirty="0">
                <a:latin typeface="ArialMT"/>
              </a:rPr>
              <a:t> </a:t>
            </a:r>
            <a:r>
              <a:rPr lang="en-ID" sz="1800" b="0" i="0" u="none" strike="noStrike" baseline="0" dirty="0">
                <a:latin typeface="ArialMT"/>
              </a:rPr>
              <a:t>14 </a:t>
            </a:r>
            <a:r>
              <a:rPr lang="en-ID" sz="1800" b="0" i="0" u="none" strike="noStrike" baseline="0" dirty="0" err="1">
                <a:latin typeface="ArialMT"/>
              </a:rPr>
              <a:t>hari</a:t>
            </a:r>
            <a:r>
              <a:rPr lang="en-ID" sz="1800" b="0" i="0" u="none" strike="noStrike" baseline="0" dirty="0">
                <a:latin typeface="ArialMT"/>
              </a:rPr>
              <a:t> dan </a:t>
            </a:r>
            <a:r>
              <a:rPr lang="en-ID" sz="1800" b="0" i="0" u="none" strike="noStrike" baseline="0" dirty="0" err="1">
                <a:latin typeface="ArialMT"/>
              </a:rPr>
              <a:t>kemudian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berhenti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selama</a:t>
            </a:r>
            <a:r>
              <a:rPr lang="en-ID" sz="1800" b="0" i="0" u="none" strike="noStrike" baseline="0" dirty="0">
                <a:latin typeface="ArialMT"/>
              </a:rPr>
              <a:t> 14 </a:t>
            </a:r>
            <a:r>
              <a:rPr lang="en-ID" sz="1800" b="0" i="0" u="none" strike="noStrike" baseline="0" dirty="0" err="1">
                <a:latin typeface="ArialMT"/>
              </a:rPr>
              <a:t>hari</a:t>
            </a:r>
            <a:r>
              <a:rPr lang="en-ID" sz="1800" b="0" i="0" u="none" strike="noStrike" baseline="0" dirty="0">
                <a:latin typeface="ArialMT"/>
              </a:rPr>
              <a:t>, </a:t>
            </a:r>
            <a:r>
              <a:rPr lang="en-ID" sz="1800" b="0" i="0" u="none" strike="noStrike" baseline="0" dirty="0" err="1">
                <a:latin typeface="ArialMT"/>
              </a:rPr>
              <a:t>demikian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selanjutnya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berganti-ganti</a:t>
            </a:r>
            <a:r>
              <a:rPr lang="en-ID" sz="1800" b="0" i="0" u="none" strike="noStrike" baseline="0" dirty="0">
                <a:latin typeface="ArialMT"/>
              </a:rPr>
              <a:t>. </a:t>
            </a:r>
            <a:r>
              <a:rPr lang="en-ID" sz="1800" b="0" i="0" u="none" strike="noStrike" baseline="0" dirty="0" err="1">
                <a:latin typeface="ArialMT"/>
              </a:rPr>
              <a:t>Pemberian</a:t>
            </a:r>
            <a:r>
              <a:rPr lang="en-ID" sz="1800" b="0" i="0" u="none" strike="noStrike" baseline="0" dirty="0">
                <a:latin typeface="ArialMT"/>
              </a:rPr>
              <a:t> progestin </a:t>
            </a:r>
            <a:r>
              <a:rPr lang="en-ID" sz="1800" b="0" i="0" u="none" strike="noStrike" baseline="0" dirty="0" err="1">
                <a:latin typeface="ArialMT"/>
              </a:rPr>
              <a:t>secara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kontinyu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dapat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dilakukan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apabila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tujuannya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untuk</a:t>
            </a:r>
            <a:r>
              <a:rPr lang="en-ID" sz="180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membuat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amenorea</a:t>
            </a:r>
            <a:r>
              <a:rPr lang="en-ID" sz="1800" b="0" i="0" u="none" strike="noStrike" baseline="0" dirty="0">
                <a:latin typeface="ArialMT"/>
              </a:rPr>
              <a:t>. </a:t>
            </a:r>
            <a:r>
              <a:rPr lang="en-ID" sz="1800" b="0" i="0" u="none" strike="noStrike" baseline="0" dirty="0" err="1">
                <a:latin typeface="ArialMT"/>
              </a:rPr>
              <a:t>Terdapat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beberapa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pilihan</a:t>
            </a:r>
            <a:r>
              <a:rPr lang="en-ID" sz="1800" b="0" i="0" u="none" strike="noStrike" baseline="0" dirty="0">
                <a:latin typeface="ArialMT"/>
              </a:rPr>
              <a:t>, </a:t>
            </a:r>
            <a:r>
              <a:rPr lang="en-ID" sz="1800" b="0" i="0" u="none" strike="noStrike" baseline="0" dirty="0" err="1">
                <a:latin typeface="ArialMT"/>
              </a:rPr>
              <a:t>yaitu</a:t>
            </a:r>
            <a:r>
              <a:rPr lang="en-ID" sz="1800" b="0" i="0" u="none" strike="noStrike" baseline="0" dirty="0">
                <a:latin typeface="ArialMT"/>
              </a:rPr>
              <a:t> :</a:t>
            </a:r>
          </a:p>
          <a:p>
            <a:pPr algn="l"/>
            <a:r>
              <a:rPr lang="en-ID" sz="1800" b="0" i="0" u="none" strike="noStrike" baseline="0" dirty="0" err="1">
                <a:latin typeface="ArialMT"/>
              </a:rPr>
              <a:t>Pemberian</a:t>
            </a:r>
            <a:r>
              <a:rPr lang="en-ID" sz="1800" b="0" i="0" u="none" strike="noStrike" baseline="0" dirty="0">
                <a:latin typeface="ArialMT"/>
              </a:rPr>
              <a:t> progestin oral : MPA 10-20 mg per </a:t>
            </a:r>
            <a:r>
              <a:rPr lang="en-ID" sz="1800" b="0" i="0" u="none" strike="noStrike" baseline="0" dirty="0" err="1">
                <a:latin typeface="ArialMT"/>
              </a:rPr>
              <a:t>hari</a:t>
            </a:r>
            <a:endParaRPr lang="en-ID" sz="1800" b="0" i="0" u="none" strike="noStrike" baseline="0" dirty="0">
              <a:latin typeface="ArialMT"/>
            </a:endParaRPr>
          </a:p>
          <a:p>
            <a:pPr algn="l"/>
            <a:r>
              <a:rPr lang="en-ID" sz="1800" b="0" i="0" u="none" strike="noStrike" baseline="0" dirty="0" err="1">
                <a:latin typeface="ArialMT"/>
              </a:rPr>
              <a:t>Pemberian</a:t>
            </a:r>
            <a:r>
              <a:rPr lang="en-ID" sz="1800" b="0" i="0" u="none" strike="noStrike" baseline="0" dirty="0">
                <a:latin typeface="ArialMT"/>
              </a:rPr>
              <a:t> DMPA </a:t>
            </a:r>
            <a:r>
              <a:rPr lang="en-ID" sz="1800" b="0" i="0" u="none" strike="noStrike" baseline="0" dirty="0" err="1">
                <a:latin typeface="ArialMT"/>
              </a:rPr>
              <a:t>setiap</a:t>
            </a:r>
            <a:r>
              <a:rPr lang="en-ID" sz="1800" b="0" i="0" u="none" strike="noStrike" baseline="0" dirty="0">
                <a:latin typeface="ArialMT"/>
              </a:rPr>
              <a:t> 12 </a:t>
            </a:r>
            <a:r>
              <a:rPr lang="en-ID" sz="1800" b="0" i="0" u="none" strike="noStrike" baseline="0" dirty="0" err="1">
                <a:latin typeface="ArialMT"/>
              </a:rPr>
              <a:t>minggu</a:t>
            </a:r>
            <a:endParaRPr lang="en-ID" sz="1800" b="0" i="0" u="none" strike="noStrike" baseline="0" dirty="0">
              <a:latin typeface="ArialMT"/>
            </a:endParaRPr>
          </a:p>
          <a:p>
            <a:pPr algn="l"/>
            <a:r>
              <a:rPr lang="en-ID" sz="1800" b="0" i="0" u="none" strike="noStrike" baseline="0" dirty="0" err="1">
                <a:latin typeface="ArialMT"/>
              </a:rPr>
              <a:t>Penggunaan</a:t>
            </a:r>
            <a:r>
              <a:rPr lang="en-ID" sz="1800" b="0" i="0" u="none" strike="noStrike" baseline="0" dirty="0">
                <a:latin typeface="ArialMT"/>
              </a:rPr>
              <a:t> LNG IUS</a:t>
            </a:r>
          </a:p>
          <a:p>
            <a:pPr marL="0" indent="0" algn="l">
              <a:buNone/>
            </a:pPr>
            <a:r>
              <a:rPr lang="en-ID" sz="1800" b="0" i="0" u="none" strike="noStrike" baseline="0" dirty="0" err="1">
                <a:latin typeface="ArialMT"/>
              </a:rPr>
              <a:t>Efek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samping</a:t>
            </a:r>
            <a:r>
              <a:rPr lang="en-ID" sz="1800" b="0" i="0" u="none" strike="noStrike" baseline="0" dirty="0">
                <a:latin typeface="ArialMT"/>
              </a:rPr>
              <a:t> : </a:t>
            </a:r>
            <a:r>
              <a:rPr lang="en-ID" sz="1800" b="0" i="0" u="none" strike="noStrike" baseline="0" dirty="0" err="1">
                <a:latin typeface="ArialMT"/>
              </a:rPr>
              <a:t>peningkatan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berat</a:t>
            </a:r>
            <a:r>
              <a:rPr lang="en-ID" sz="1800" b="0" i="0" u="none" strike="noStrike" baseline="0" dirty="0">
                <a:latin typeface="ArialMT"/>
              </a:rPr>
              <a:t> badan, </a:t>
            </a:r>
            <a:r>
              <a:rPr lang="en-ID" sz="1800" b="0" i="0" u="none" strike="noStrike" baseline="0" dirty="0" err="1">
                <a:latin typeface="ArialMT"/>
              </a:rPr>
              <a:t>perdarahan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bercak</a:t>
            </a:r>
            <a:r>
              <a:rPr lang="en-ID" sz="1800" b="0" i="0" u="none" strike="noStrike" baseline="0" dirty="0">
                <a:latin typeface="ArialMT"/>
              </a:rPr>
              <a:t>, rasa </a:t>
            </a:r>
            <a:r>
              <a:rPr lang="en-ID" sz="1800" b="0" i="0" u="none" strike="noStrike" baseline="0" dirty="0" err="1">
                <a:latin typeface="ArialMT"/>
              </a:rPr>
              <a:t>begah</a:t>
            </a:r>
            <a:r>
              <a:rPr lang="en-ID" sz="1800" b="0" i="0" u="none" strike="noStrike" baseline="0" dirty="0">
                <a:latin typeface="ArialMT"/>
              </a:rPr>
              <a:t>, </a:t>
            </a:r>
            <a:r>
              <a:rPr lang="en-ID" sz="1800" b="0" i="0" u="none" strike="noStrike" baseline="0" dirty="0" err="1">
                <a:latin typeface="ArialMT"/>
              </a:rPr>
              <a:t>payudara</a:t>
            </a:r>
            <a:r>
              <a:rPr lang="en-ID" sz="180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tegang</a:t>
            </a:r>
            <a:r>
              <a:rPr lang="en-ID" sz="1800" b="0" i="0" u="none" strike="noStrike" baseline="0" dirty="0">
                <a:latin typeface="ArialMT"/>
              </a:rPr>
              <a:t>, </a:t>
            </a:r>
            <a:r>
              <a:rPr lang="en-ID" sz="1800" b="0" i="0" u="none" strike="noStrike" baseline="0" dirty="0" err="1">
                <a:latin typeface="ArialMT"/>
              </a:rPr>
              <a:t>sakit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kepala</a:t>
            </a:r>
            <a:r>
              <a:rPr lang="en-ID" sz="1800" b="0" i="0" u="none" strike="noStrike" baseline="0" dirty="0">
                <a:latin typeface="ArialMT"/>
              </a:rPr>
              <a:t>, </a:t>
            </a:r>
            <a:r>
              <a:rPr lang="en-ID" sz="1800" b="0" i="0" u="none" strike="noStrike" baseline="0" dirty="0" err="1">
                <a:latin typeface="ArialMT"/>
              </a:rPr>
              <a:t>jerawat</a:t>
            </a:r>
            <a:r>
              <a:rPr lang="en-ID" sz="1800" b="0" i="0" u="none" strike="noStrike" baseline="0" dirty="0">
                <a:latin typeface="ArialMT"/>
              </a:rPr>
              <a:t> dan </a:t>
            </a:r>
            <a:r>
              <a:rPr lang="en-ID" sz="1800" b="0" i="0" u="none" strike="noStrike" baseline="0" dirty="0" err="1">
                <a:latin typeface="ArialMT"/>
              </a:rPr>
              <a:t>timbul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perasaan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depresi</a:t>
            </a:r>
            <a:r>
              <a:rPr lang="en-ID" sz="1800" b="0" i="0" u="none" strike="noStrike" baseline="0" dirty="0">
                <a:latin typeface="ArialMT"/>
              </a:rPr>
              <a:t>.</a:t>
            </a:r>
            <a:endParaRPr lang="en-ID" sz="1800" b="1" dirty="0"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655481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0DB7-BAD4-4E4D-BFE4-F9F4A33F8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C3DA42-8629-439B-AE01-387B273ADD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" t="27702" r="48835" b="26960"/>
          <a:stretch/>
        </p:blipFill>
        <p:spPr>
          <a:xfrm>
            <a:off x="309033" y="192749"/>
            <a:ext cx="11573934" cy="6472502"/>
          </a:xfrm>
        </p:spPr>
      </p:pic>
    </p:spTree>
    <p:extLst>
      <p:ext uri="{BB962C8B-B14F-4D97-AF65-F5344CB8AC3E}">
        <p14:creationId xmlns:p14="http://schemas.microsoft.com/office/powerpoint/2010/main" val="20417364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425F6-E0A6-4A48-A666-D61E4F843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Manajemen</a:t>
            </a:r>
            <a:r>
              <a:rPr lang="en-US" dirty="0"/>
              <a:t> </a:t>
            </a:r>
            <a:r>
              <a:rPr lang="en-US" dirty="0" err="1"/>
              <a:t>Medisinalis</a:t>
            </a:r>
            <a:r>
              <a:rPr lang="en-US" dirty="0"/>
              <a:t> PUD - </a:t>
            </a:r>
            <a:r>
              <a:rPr lang="en-US" dirty="0">
                <a:highlight>
                  <a:srgbClr val="FFFF00"/>
                </a:highlight>
              </a:rPr>
              <a:t>Hormonal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EC1BB-3BF9-4724-887A-82519ACD5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ID" sz="1800" b="1" i="0" u="none" strike="noStrike" baseline="0" dirty="0">
                <a:latin typeface="Arial-BoldMT"/>
              </a:rPr>
              <a:t>(D). Androgen</a:t>
            </a:r>
          </a:p>
          <a:p>
            <a:pPr marL="0" indent="0" algn="just">
              <a:buNone/>
            </a:pPr>
            <a:r>
              <a:rPr lang="en-ID" sz="1800" b="0" i="0" u="none" strike="noStrike" baseline="0" dirty="0">
                <a:latin typeface="ArialMT"/>
              </a:rPr>
              <a:t>Danazol </a:t>
            </a:r>
            <a:r>
              <a:rPr lang="en-ID" sz="1800" b="0" i="0" u="none" strike="noStrike" baseline="0" dirty="0" err="1">
                <a:latin typeface="ArialMT"/>
              </a:rPr>
              <a:t>adalah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suatu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sintetik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isoxazol</a:t>
            </a:r>
            <a:r>
              <a:rPr lang="en-ID" sz="1800" b="0" i="0" u="none" strike="noStrike" baseline="0" dirty="0">
                <a:latin typeface="ArialMT"/>
              </a:rPr>
              <a:t> yang </a:t>
            </a:r>
            <a:r>
              <a:rPr lang="en-ID" sz="1800" b="0" i="0" u="none" strike="noStrike" baseline="0" dirty="0" err="1">
                <a:latin typeface="ArialMT"/>
              </a:rPr>
              <a:t>berasal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dari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turunan</a:t>
            </a:r>
            <a:r>
              <a:rPr lang="en-ID" sz="1800" b="0" i="0" u="none" strike="noStrike" baseline="0" dirty="0">
                <a:latin typeface="ArialMT"/>
              </a:rPr>
              <a:t> 17a-etinil </a:t>
            </a:r>
            <a:r>
              <a:rPr lang="en-ID" sz="1800" b="0" i="0" u="none" strike="noStrike" baseline="0" dirty="0" err="1">
                <a:latin typeface="ArialMT"/>
              </a:rPr>
              <a:t>testosteron</a:t>
            </a:r>
            <a:r>
              <a:rPr lang="en-ID" sz="1800" b="0" i="0" u="none" strike="noStrike" baseline="0" dirty="0">
                <a:latin typeface="ArialMT"/>
              </a:rPr>
              <a:t>. </a:t>
            </a:r>
            <a:r>
              <a:rPr lang="en-ID" sz="1800" b="0" i="0" u="none" strike="noStrike" baseline="0" dirty="0" err="1">
                <a:latin typeface="ArialMT"/>
              </a:rPr>
              <a:t>Obat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tersebut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memiliki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efek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androgenik</a:t>
            </a:r>
            <a:r>
              <a:rPr lang="en-ID" sz="1800" b="0" i="0" u="none" strike="noStrike" baseline="0" dirty="0">
                <a:latin typeface="ArialMT"/>
              </a:rPr>
              <a:t> yang </a:t>
            </a:r>
            <a:r>
              <a:rPr lang="en-ID" sz="1800" b="0" i="0" u="none" strike="noStrike" baseline="0" dirty="0" err="1">
                <a:latin typeface="ArialMT"/>
              </a:rPr>
              <a:t>berfungsi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untuk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menekan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produksi</a:t>
            </a:r>
            <a:r>
              <a:rPr lang="en-ID" sz="180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estradiol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dari</a:t>
            </a:r>
            <a:r>
              <a:rPr lang="en-ID" sz="1800" b="0" i="0" u="none" strike="noStrike" baseline="0" dirty="0">
                <a:latin typeface="ArialMT"/>
              </a:rPr>
              <a:t> ovarium, </a:t>
            </a:r>
            <a:r>
              <a:rPr lang="en-ID" sz="1800" b="0" i="0" u="none" strike="noStrike" baseline="0" dirty="0" err="1">
                <a:latin typeface="ArialMT"/>
              </a:rPr>
              <a:t>serta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memiliki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efek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langsung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terhadap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reseptor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estrogen</a:t>
            </a:r>
            <a:r>
              <a:rPr lang="en-ID" sz="1800" b="0" i="0" u="none" strike="noStrike" baseline="0" dirty="0">
                <a:latin typeface="ArialMT"/>
              </a:rPr>
              <a:t> di </a:t>
            </a:r>
            <a:r>
              <a:rPr lang="sv-SE" sz="1800" b="0" i="0" u="none" strike="noStrike" baseline="0" dirty="0">
                <a:latin typeface="ArialMT"/>
              </a:rPr>
              <a:t>endometrium dan di luar endometrium. Pemberian dosis tinggi 200 mg atau lebih per </a:t>
            </a:r>
            <a:r>
              <a:rPr lang="en-ID" sz="1800" b="0" i="0" u="none" strike="noStrike" baseline="0" dirty="0" err="1">
                <a:latin typeface="ArialMT"/>
              </a:rPr>
              <a:t>hari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dapat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dipergunakan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untuk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mengobati</a:t>
            </a:r>
            <a:r>
              <a:rPr lang="en-ID" sz="1800" b="0" i="0" u="none" strike="noStrike" baseline="0" dirty="0">
                <a:latin typeface="ArialMT"/>
              </a:rPr>
              <a:t> PUD. </a:t>
            </a:r>
            <a:r>
              <a:rPr lang="en-ID" sz="1800" b="0" i="0" u="none" strike="noStrike" baseline="0" dirty="0" err="1">
                <a:latin typeface="ArialMT"/>
              </a:rPr>
              <a:t>Efek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samping</a:t>
            </a:r>
            <a:r>
              <a:rPr lang="en-ID" sz="1800" b="0" i="0" u="none" strike="noStrike" baseline="0" dirty="0">
                <a:latin typeface="ArialMT"/>
              </a:rPr>
              <a:t> : </a:t>
            </a:r>
            <a:r>
              <a:rPr lang="en-ID" sz="1800" b="0" i="0" u="none" strike="noStrike" baseline="0" dirty="0" err="1">
                <a:latin typeface="ArialMT"/>
              </a:rPr>
              <a:t>peningkatan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berat</a:t>
            </a:r>
            <a:r>
              <a:rPr lang="en-ID" sz="1800" b="0" i="0" u="none" strike="noStrike" baseline="0" dirty="0">
                <a:latin typeface="ArialMT"/>
              </a:rPr>
              <a:t> badan, </a:t>
            </a:r>
            <a:r>
              <a:rPr lang="en-ID" sz="1800" b="0" i="0" u="none" strike="noStrike" baseline="0" dirty="0" err="1">
                <a:latin typeface="ArialMT"/>
              </a:rPr>
              <a:t>kulit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berminyak</a:t>
            </a:r>
            <a:r>
              <a:rPr lang="en-ID" sz="1800" b="0" i="0" u="none" strike="noStrike" baseline="0" dirty="0">
                <a:latin typeface="ArialMT"/>
              </a:rPr>
              <a:t>, </a:t>
            </a:r>
            <a:r>
              <a:rPr lang="en-ID" sz="1800" b="0" i="0" u="none" strike="noStrike" baseline="0" dirty="0" err="1">
                <a:latin typeface="ArialMT"/>
              </a:rPr>
              <a:t>jerawat</a:t>
            </a:r>
            <a:r>
              <a:rPr lang="en-ID" sz="1800" b="0" i="0" u="none" strike="noStrike" baseline="0" dirty="0">
                <a:latin typeface="ArialMT"/>
              </a:rPr>
              <a:t>, </a:t>
            </a:r>
            <a:r>
              <a:rPr lang="en-ID" sz="1800" b="0" i="0" u="none" strike="noStrike" baseline="0" dirty="0" err="1">
                <a:latin typeface="ArialMT"/>
              </a:rPr>
              <a:t>perubahan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suara</a:t>
            </a:r>
            <a:r>
              <a:rPr lang="en-ID" sz="1800" b="0" i="0" u="none" strike="noStrike" baseline="0" dirty="0">
                <a:latin typeface="ArialMT"/>
              </a:rPr>
              <a:t>.</a:t>
            </a:r>
          </a:p>
          <a:p>
            <a:pPr marL="0" indent="0" algn="just">
              <a:buNone/>
            </a:pPr>
            <a:endParaRPr lang="en-ID" sz="1800" b="1" i="0" u="none" strike="noStrike" baseline="0" dirty="0">
              <a:latin typeface="Arial-BoldMT"/>
            </a:endParaRPr>
          </a:p>
          <a:p>
            <a:pPr marL="0" indent="0" algn="just">
              <a:buNone/>
            </a:pPr>
            <a:r>
              <a:rPr lang="en-ID" sz="1800" b="1" i="0" u="none" strike="noStrike" baseline="0" dirty="0">
                <a:latin typeface="Arial-BoldMT"/>
              </a:rPr>
              <a:t>(E). </a:t>
            </a:r>
            <a:r>
              <a:rPr lang="en-ID" sz="1800" b="0" i="1" u="none" strike="noStrike" baseline="0" dirty="0" err="1">
                <a:latin typeface="Arial-ItalicMT"/>
              </a:rPr>
              <a:t>Gonadotropine</a:t>
            </a:r>
            <a:r>
              <a:rPr lang="en-ID" sz="1800" b="0" i="1" u="none" strike="noStrike" baseline="0" dirty="0">
                <a:latin typeface="Arial-ItalicMT"/>
              </a:rPr>
              <a:t> Releasing Hormone </a:t>
            </a:r>
            <a:r>
              <a:rPr lang="en-ID" sz="1800" b="1" i="0" u="none" strike="noStrike" baseline="0" dirty="0">
                <a:latin typeface="Arial-BoldMT"/>
              </a:rPr>
              <a:t>(GnRH) </a:t>
            </a:r>
            <a:r>
              <a:rPr lang="en-ID" sz="1800" b="0" i="1" u="none" strike="noStrike" baseline="0" dirty="0">
                <a:latin typeface="Arial-ItalicMT"/>
              </a:rPr>
              <a:t>agonist</a:t>
            </a:r>
          </a:p>
          <a:p>
            <a:pPr marL="0" indent="0" algn="just">
              <a:buNone/>
            </a:pPr>
            <a:r>
              <a:rPr lang="en-ID" sz="1800" b="0" i="0" u="none" strike="noStrike" baseline="0" dirty="0" err="1">
                <a:latin typeface="ArialMT"/>
              </a:rPr>
              <a:t>Obat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ini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bekerja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dengan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cara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mengurangi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konsentrasi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reseptor</a:t>
            </a:r>
            <a:r>
              <a:rPr lang="en-ID" sz="1800" b="0" i="0" u="none" strike="noStrike" baseline="0" dirty="0">
                <a:latin typeface="ArialMT"/>
              </a:rPr>
              <a:t> GnRH pada </a:t>
            </a:r>
            <a:r>
              <a:rPr lang="en-ID" sz="1800" b="0" i="0" u="none" strike="noStrike" baseline="0" dirty="0" err="1">
                <a:latin typeface="ArialMT"/>
              </a:rPr>
              <a:t>hipofisis</a:t>
            </a:r>
            <a:r>
              <a:rPr lang="en-ID" sz="1800" dirty="0">
                <a:latin typeface="ArialMT"/>
              </a:rPr>
              <a:t> </a:t>
            </a:r>
            <a:r>
              <a:rPr lang="es-ES" sz="1800" b="0" i="0" u="none" strike="noStrike" baseline="0" dirty="0" err="1">
                <a:latin typeface="ArialMT"/>
              </a:rPr>
              <a:t>melalui</a:t>
            </a:r>
            <a:r>
              <a:rPr lang="es-ES" sz="1800" b="0" i="0" u="none" strike="noStrike" baseline="0" dirty="0">
                <a:latin typeface="ArialMT"/>
              </a:rPr>
              <a:t> </a:t>
            </a:r>
            <a:r>
              <a:rPr lang="es-ES" sz="1800" b="0" i="0" u="none" strike="noStrike" baseline="0" dirty="0" err="1">
                <a:latin typeface="ArialMT"/>
              </a:rPr>
              <a:t>mekanisme</a:t>
            </a:r>
            <a:r>
              <a:rPr lang="es-ES" sz="1800" b="0" i="0" u="none" strike="noStrike" baseline="0" dirty="0">
                <a:latin typeface="ArialMT"/>
              </a:rPr>
              <a:t> </a:t>
            </a:r>
            <a:r>
              <a:rPr lang="es-ES" sz="1800" b="0" i="1" u="none" strike="noStrike" baseline="0" dirty="0" err="1">
                <a:latin typeface="Arial-ItalicMT"/>
              </a:rPr>
              <a:t>down</a:t>
            </a:r>
            <a:r>
              <a:rPr lang="es-ES" sz="1800" b="0" i="1" u="none" strike="noStrike" baseline="0" dirty="0">
                <a:latin typeface="Arial-ItalicMT"/>
              </a:rPr>
              <a:t> </a:t>
            </a:r>
            <a:r>
              <a:rPr lang="es-ES" sz="1800" b="0" i="1" u="none" strike="noStrike" baseline="0" dirty="0" err="1">
                <a:latin typeface="Arial-ItalicMT"/>
              </a:rPr>
              <a:t>regulation</a:t>
            </a:r>
            <a:r>
              <a:rPr lang="es-ES" sz="1800" b="0" i="1" u="none" strike="noStrike" baseline="0" dirty="0">
                <a:latin typeface="Arial-ItalicMT"/>
              </a:rPr>
              <a:t> </a:t>
            </a:r>
            <a:r>
              <a:rPr lang="es-ES" sz="1800" b="0" i="0" u="none" strike="noStrike" baseline="0" dirty="0" err="1">
                <a:latin typeface="ArialMT"/>
              </a:rPr>
              <a:t>terhadap</a:t>
            </a:r>
            <a:r>
              <a:rPr lang="es-ES" sz="1800" b="0" i="0" u="none" strike="noStrike" baseline="0" dirty="0">
                <a:latin typeface="ArialMT"/>
              </a:rPr>
              <a:t> </a:t>
            </a:r>
            <a:r>
              <a:rPr lang="es-ES" sz="1800" b="0" i="0" u="none" strike="noStrike" baseline="0" dirty="0" err="1">
                <a:latin typeface="ArialMT"/>
              </a:rPr>
              <a:t>reseptor</a:t>
            </a:r>
            <a:r>
              <a:rPr lang="es-ES" sz="1800" b="0" i="0" u="none" strike="noStrike" baseline="0" dirty="0">
                <a:latin typeface="ArialMT"/>
              </a:rPr>
              <a:t> dan </a:t>
            </a:r>
            <a:r>
              <a:rPr lang="es-ES" sz="1800" b="0" i="0" u="none" strike="noStrike" baseline="0" dirty="0" err="1">
                <a:latin typeface="ArialMT"/>
              </a:rPr>
              <a:t>efek</a:t>
            </a:r>
            <a:r>
              <a:rPr lang="es-ES" sz="1800" b="0" i="0" u="none" strike="noStrike" baseline="0" dirty="0">
                <a:latin typeface="ArialMT"/>
              </a:rPr>
              <a:t> pasca </a:t>
            </a:r>
            <a:r>
              <a:rPr lang="es-ES" sz="1800" b="0" i="0" u="none" strike="noStrike" baseline="0" dirty="0" err="1">
                <a:latin typeface="ArialMT"/>
              </a:rPr>
              <a:t>reseptor</a:t>
            </a:r>
            <a:r>
              <a:rPr lang="es-ES" sz="1800" b="0" i="0" u="none" strike="noStrike" baseline="0" dirty="0">
                <a:latin typeface="ArialMT"/>
              </a:rPr>
              <a:t>, </a:t>
            </a:r>
            <a:r>
              <a:rPr lang="en-ID" sz="1800" b="0" i="0" u="none" strike="noStrike" baseline="0" dirty="0">
                <a:latin typeface="ArialMT"/>
              </a:rPr>
              <a:t>yang </a:t>
            </a:r>
            <a:r>
              <a:rPr lang="en-ID" sz="1800" b="0" i="0" u="none" strike="noStrike" baseline="0" dirty="0" err="1">
                <a:latin typeface="ArialMT"/>
              </a:rPr>
              <a:t>akan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mengakibatkan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hambatan</a:t>
            </a:r>
            <a:r>
              <a:rPr lang="en-ID" sz="1800" b="0" i="0" u="none" strike="noStrike" baseline="0" dirty="0">
                <a:latin typeface="ArialMT"/>
              </a:rPr>
              <a:t> pada </a:t>
            </a:r>
            <a:r>
              <a:rPr lang="en-ID" sz="1800" b="0" i="0" u="none" strike="noStrike" baseline="0" dirty="0" err="1">
                <a:latin typeface="ArialMT"/>
              </a:rPr>
              <a:t>penglepasan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hormon</a:t>
            </a:r>
            <a:r>
              <a:rPr lang="en-ID" sz="1800" b="0" i="0" u="none" strike="noStrike" baseline="0" dirty="0">
                <a:latin typeface="ArialMT"/>
              </a:rPr>
              <a:t> gonadotropin.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1239960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425F6-E0A6-4A48-A666-D61E4F843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Manajemen</a:t>
            </a:r>
            <a:r>
              <a:rPr lang="en-US" dirty="0"/>
              <a:t> </a:t>
            </a:r>
            <a:r>
              <a:rPr lang="en-US" dirty="0" err="1"/>
              <a:t>Medisinalis</a:t>
            </a:r>
            <a:r>
              <a:rPr lang="en-US" dirty="0"/>
              <a:t> PUD - </a:t>
            </a:r>
            <a:r>
              <a:rPr lang="en-US" dirty="0">
                <a:highlight>
                  <a:srgbClr val="FFFF00"/>
                </a:highlight>
              </a:rPr>
              <a:t>Hormonal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EC1BB-3BF9-4724-887A-82519ACD5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87758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en-ID" sz="1800" b="1" i="0" u="none" strike="noStrike" baseline="0" dirty="0">
                <a:latin typeface="Arial-BoldMT"/>
              </a:rPr>
              <a:t>(E). </a:t>
            </a:r>
            <a:r>
              <a:rPr lang="en-ID" sz="1800" b="0" u="none" strike="noStrike" baseline="0" dirty="0">
                <a:latin typeface="Arial-ItalicMT"/>
              </a:rPr>
              <a:t>GnRH agonist (</a:t>
            </a:r>
            <a:r>
              <a:rPr lang="en-ID" sz="1800" b="0" u="none" strike="noStrike" baseline="0" dirty="0" err="1">
                <a:latin typeface="Arial-ItalicMT"/>
              </a:rPr>
              <a:t>Lanjutan</a:t>
            </a:r>
            <a:r>
              <a:rPr lang="en-ID" sz="1800" b="0" u="none" strike="noStrike" baseline="0" dirty="0">
                <a:latin typeface="Arial-ItalicMT"/>
              </a:rPr>
              <a:t>)</a:t>
            </a:r>
          </a:p>
          <a:p>
            <a:pPr marL="0" indent="0" algn="just">
              <a:buNone/>
            </a:pPr>
            <a:r>
              <a:rPr lang="en-ID" sz="1800" b="0" i="0" u="none" strike="noStrike" baseline="0" dirty="0" err="1">
                <a:latin typeface="ArialMT"/>
              </a:rPr>
              <a:t>Pemberian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obat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ini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biasanya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ditujukan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untuk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membuat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penderita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menjadi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amenorea</a:t>
            </a:r>
            <a:r>
              <a:rPr lang="en-ID" sz="1800" dirty="0">
                <a:latin typeface="ArialMT"/>
              </a:rPr>
              <a:t>. </a:t>
            </a:r>
            <a:r>
              <a:rPr lang="en-ID" sz="1800" b="0" i="0" u="none" strike="noStrike" baseline="0" dirty="0" err="1">
                <a:latin typeface="ArialMT"/>
              </a:rPr>
              <a:t>Dapat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diberikan</a:t>
            </a:r>
            <a:r>
              <a:rPr lang="en-ID" sz="1800" b="0" i="0" u="none" strike="noStrike" baseline="0" dirty="0">
                <a:latin typeface="ArialMT"/>
              </a:rPr>
              <a:t> leuprolide acetate 3.75 mg intra </a:t>
            </a:r>
            <a:r>
              <a:rPr lang="en-ID" sz="1800" b="0" i="0" u="none" strike="noStrike" baseline="0" dirty="0" err="1">
                <a:latin typeface="ArialMT"/>
              </a:rPr>
              <a:t>muskular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setiap</a:t>
            </a:r>
            <a:r>
              <a:rPr lang="en-ID" sz="1800" b="0" i="0" u="none" strike="noStrike" baseline="0" dirty="0">
                <a:latin typeface="ArialMT"/>
              </a:rPr>
              <a:t> 4 </a:t>
            </a:r>
            <a:r>
              <a:rPr lang="en-ID" sz="1800" b="0" i="0" u="none" strike="noStrike" baseline="0" dirty="0" err="1">
                <a:latin typeface="ArialMT"/>
              </a:rPr>
              <a:t>minggu</a:t>
            </a:r>
            <a:r>
              <a:rPr lang="en-ID" sz="1800" b="0" i="0" u="none" strike="noStrike" baseline="0" dirty="0">
                <a:latin typeface="ArialMT"/>
              </a:rPr>
              <a:t>, </a:t>
            </a:r>
            <a:r>
              <a:rPr lang="en-ID" sz="1800" b="0" i="0" u="none" strike="noStrike" baseline="0" dirty="0" err="1">
                <a:latin typeface="ArialMT"/>
              </a:rPr>
              <a:t>namun</a:t>
            </a:r>
            <a:r>
              <a:rPr lang="en-ID" sz="180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pemberiannya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dianjurkan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tidak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lebih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dari</a:t>
            </a:r>
            <a:r>
              <a:rPr lang="en-ID" sz="1800" b="0" i="0" u="none" strike="noStrike" baseline="0" dirty="0">
                <a:latin typeface="ArialMT"/>
              </a:rPr>
              <a:t> 6 </a:t>
            </a:r>
            <a:r>
              <a:rPr lang="en-ID" sz="1800" b="0" i="0" u="none" strike="noStrike" baseline="0" dirty="0" err="1">
                <a:latin typeface="ArialMT"/>
              </a:rPr>
              <a:t>bulan</a:t>
            </a:r>
            <a:r>
              <a:rPr lang="en-ID" sz="1800" b="0" i="0" u="none" strike="noStrike" baseline="0" dirty="0">
                <a:latin typeface="ArialMT"/>
              </a:rPr>
              <a:t>. </a:t>
            </a:r>
            <a:r>
              <a:rPr lang="en-ID" sz="1800" b="0" i="0" u="none" strike="noStrike" baseline="0" dirty="0" err="1">
                <a:latin typeface="ArialMT"/>
              </a:rPr>
              <a:t>Apabila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pemberiannya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melebihi</a:t>
            </a:r>
            <a:r>
              <a:rPr lang="en-ID" sz="1800" b="0" i="0" u="none" strike="noStrike" baseline="0" dirty="0">
                <a:latin typeface="ArialMT"/>
              </a:rPr>
              <a:t> 6 </a:t>
            </a:r>
            <a:r>
              <a:rPr lang="en-ID" sz="1800" b="0" i="0" u="none" strike="noStrike" baseline="0" dirty="0" err="1">
                <a:latin typeface="ArialMT"/>
              </a:rPr>
              <a:t>bulan</a:t>
            </a:r>
            <a:r>
              <a:rPr lang="en-ID" sz="1800" b="0" i="0" u="none" strike="noStrike" baseline="0" dirty="0">
                <a:latin typeface="ArialMT"/>
              </a:rPr>
              <a:t>, </a:t>
            </a:r>
            <a:r>
              <a:rPr lang="en-ID" sz="1800" b="0" i="0" u="none" strike="noStrike" baseline="0" dirty="0" err="1">
                <a:latin typeface="ArialMT"/>
              </a:rPr>
              <a:t>maka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dapat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diberikan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tambahan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terapi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estrogen</a:t>
            </a:r>
            <a:r>
              <a:rPr lang="en-ID" sz="1800" b="0" i="0" u="none" strike="noStrike" baseline="0" dirty="0">
                <a:latin typeface="ArialMT"/>
              </a:rPr>
              <a:t> dan progestin </a:t>
            </a:r>
            <a:r>
              <a:rPr lang="en-ID" sz="1800" b="0" i="0" u="none" strike="noStrike" baseline="0" dirty="0" err="1">
                <a:latin typeface="ArialMT"/>
              </a:rPr>
              <a:t>dosis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rendah</a:t>
            </a:r>
            <a:r>
              <a:rPr lang="en-ID" sz="1800" dirty="0">
                <a:latin typeface="ArialMT"/>
              </a:rPr>
              <a:t> </a:t>
            </a:r>
            <a:r>
              <a:rPr lang="en-ID" sz="1800" b="0" i="0" u="none" strike="noStrike" baseline="0" dirty="0">
                <a:latin typeface="ArialMT"/>
              </a:rPr>
              <a:t>(</a:t>
            </a:r>
            <a:r>
              <a:rPr lang="en-ID" sz="1800" b="0" i="1" u="none" strike="noStrike" baseline="0" dirty="0">
                <a:latin typeface="Arial-ItalicMT"/>
              </a:rPr>
              <a:t>add back therapy</a:t>
            </a:r>
            <a:r>
              <a:rPr lang="en-ID" sz="1800" b="0" i="0" u="none" strike="noStrike" baseline="0" dirty="0">
                <a:latin typeface="ArialMT"/>
              </a:rPr>
              <a:t>). </a:t>
            </a:r>
            <a:r>
              <a:rPr lang="en-ID" sz="1800" b="0" i="0" u="none" strike="noStrike" baseline="0" dirty="0" err="1">
                <a:latin typeface="ArialMT"/>
              </a:rPr>
              <a:t>Efek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samping</a:t>
            </a:r>
            <a:r>
              <a:rPr lang="en-ID" sz="1800" b="0" i="0" u="none" strike="noStrike" baseline="0" dirty="0">
                <a:latin typeface="ArialMT"/>
              </a:rPr>
              <a:t>: </a:t>
            </a:r>
            <a:r>
              <a:rPr lang="en-ID" sz="1800" b="0" i="0" u="none" strike="noStrike" baseline="0" dirty="0" err="1">
                <a:latin typeface="ArialMT"/>
              </a:rPr>
              <a:t>keluhan-keluhan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mirip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wanita</a:t>
            </a:r>
            <a:r>
              <a:rPr lang="en-ID" sz="1800" b="0" i="0" u="none" strike="noStrike" baseline="0" dirty="0">
                <a:latin typeface="ArialMT"/>
              </a:rPr>
              <a:t> menopause (</a:t>
            </a:r>
            <a:r>
              <a:rPr lang="en-ID" sz="1800" b="0" i="0" u="none" strike="noStrike" baseline="0" dirty="0" err="1">
                <a:latin typeface="ArialMT"/>
              </a:rPr>
              <a:t>misalkan</a:t>
            </a:r>
            <a:r>
              <a:rPr lang="en-ID" sz="1800" dirty="0">
                <a:latin typeface="ArialMT"/>
              </a:rPr>
              <a:t> </a:t>
            </a:r>
            <a:r>
              <a:rPr lang="sv-SE" sz="1800" b="0" i="0" u="none" strike="noStrike" baseline="0" dirty="0">
                <a:latin typeface="ArialMT"/>
              </a:rPr>
              <a:t>hot flushes, keringat yang bertambah, kekeringan vagina), osteoporosis (terutama </a:t>
            </a:r>
            <a:r>
              <a:rPr lang="en-ID" sz="1800" b="0" i="0" u="none" strike="noStrike" baseline="0" dirty="0" err="1">
                <a:latin typeface="ArialMT"/>
              </a:rPr>
              <a:t>tulang-tulang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trabekular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apabila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penggunaan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1" u="none" strike="noStrike" baseline="0" dirty="0">
                <a:latin typeface="Arial-ItalicMT"/>
              </a:rPr>
              <a:t>GnRH agonist </a:t>
            </a:r>
            <a:r>
              <a:rPr lang="en-ID" sz="1800" b="0" i="0" u="none" strike="noStrike" baseline="0" dirty="0" err="1">
                <a:latin typeface="ArialMT"/>
              </a:rPr>
              <a:t>lebih</a:t>
            </a:r>
            <a:r>
              <a:rPr lang="en-ID" sz="1800" b="0" i="0" u="none" strike="noStrike" baseline="0" dirty="0">
                <a:latin typeface="ArialMT"/>
              </a:rPr>
              <a:t> </a:t>
            </a:r>
            <a:r>
              <a:rPr lang="en-ID" sz="1800" b="0" i="0" u="none" strike="noStrike" baseline="0" dirty="0" err="1">
                <a:latin typeface="ArialMT"/>
              </a:rPr>
              <a:t>dari</a:t>
            </a:r>
            <a:r>
              <a:rPr lang="en-ID" sz="1800" b="0" i="0" u="none" strike="noStrike" baseline="0" dirty="0">
                <a:latin typeface="ArialMT"/>
              </a:rPr>
              <a:t> 6 </a:t>
            </a:r>
            <a:r>
              <a:rPr lang="en-ID" sz="1800" b="0" i="0" u="none" strike="noStrike" baseline="0" dirty="0" err="1">
                <a:latin typeface="ArialMT"/>
              </a:rPr>
              <a:t>bulan</a:t>
            </a:r>
            <a:r>
              <a:rPr lang="en-ID" sz="1800" b="0" i="0" u="none" strike="noStrike" baseline="0" dirty="0">
                <a:latin typeface="ArialMT"/>
              </a:rPr>
              <a:t>).</a:t>
            </a: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0BCBA0-CE80-4A32-9677-87F801A40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116" y="1471272"/>
            <a:ext cx="3889684" cy="506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551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5C3D4B-F63D-4D03-8709-D37CDBBD1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072" y="25576"/>
            <a:ext cx="5015855" cy="683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620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D27F2-111E-474D-96AB-0E40D4C2A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AA117F-5A4E-432A-9E58-C673295B94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7" r="30737" b="14702"/>
          <a:stretch/>
        </p:blipFill>
        <p:spPr>
          <a:xfrm>
            <a:off x="0" y="500305"/>
            <a:ext cx="12192000" cy="6357695"/>
          </a:xfrm>
        </p:spPr>
      </p:pic>
    </p:spTree>
    <p:extLst>
      <p:ext uri="{BB962C8B-B14F-4D97-AF65-F5344CB8AC3E}">
        <p14:creationId xmlns:p14="http://schemas.microsoft.com/office/powerpoint/2010/main" val="26486485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C8F05-8608-4A5D-81AA-EF0AD1AAA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F15151-7631-4D74-B1C5-795C8C9BE7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8" r="30737" b="15092"/>
          <a:stretch/>
        </p:blipFill>
        <p:spPr>
          <a:xfrm>
            <a:off x="0" y="500308"/>
            <a:ext cx="12191999" cy="6357692"/>
          </a:xfrm>
        </p:spPr>
      </p:pic>
    </p:spTree>
    <p:extLst>
      <p:ext uri="{BB962C8B-B14F-4D97-AF65-F5344CB8AC3E}">
        <p14:creationId xmlns:p14="http://schemas.microsoft.com/office/powerpoint/2010/main" val="225215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57162-396C-410E-947D-E19EC086E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E03765-6EC6-48ED-8B69-BED4EF35FF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" t="27313" r="48803" b="27156"/>
          <a:stretch/>
        </p:blipFill>
        <p:spPr>
          <a:xfrm>
            <a:off x="0" y="0"/>
            <a:ext cx="12278163" cy="6858000"/>
          </a:xfrm>
        </p:spPr>
      </p:pic>
    </p:spTree>
    <p:extLst>
      <p:ext uri="{BB962C8B-B14F-4D97-AF65-F5344CB8AC3E}">
        <p14:creationId xmlns:p14="http://schemas.microsoft.com/office/powerpoint/2010/main" val="630587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B4B64-8DEC-4166-A94B-F8DA7DB7C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B11148-C3CC-4633-88C8-C9D389C093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" t="27313" r="48785" b="26767"/>
          <a:stretch/>
        </p:blipFill>
        <p:spPr>
          <a:xfrm>
            <a:off x="444499" y="231292"/>
            <a:ext cx="11303001" cy="6395416"/>
          </a:xfrm>
        </p:spPr>
      </p:pic>
    </p:spTree>
    <p:extLst>
      <p:ext uri="{BB962C8B-B14F-4D97-AF65-F5344CB8AC3E}">
        <p14:creationId xmlns:p14="http://schemas.microsoft.com/office/powerpoint/2010/main" val="841023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5A877-6438-4DE9-A824-02E4A6B6A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F3A8BA-B295-4441-B0F7-001E6F0090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" t="27703" r="49171" b="30269"/>
          <a:stretch/>
        </p:blipFill>
        <p:spPr>
          <a:xfrm>
            <a:off x="25477" y="365125"/>
            <a:ext cx="12141046" cy="6310313"/>
          </a:xfrm>
        </p:spPr>
      </p:pic>
    </p:spTree>
    <p:extLst>
      <p:ext uri="{BB962C8B-B14F-4D97-AF65-F5344CB8AC3E}">
        <p14:creationId xmlns:p14="http://schemas.microsoft.com/office/powerpoint/2010/main" val="3685161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01CD3-1ED4-42C5-BD5A-F144E410B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5EB4E8-0A52-4120-9C59-2621DCCB51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" t="27107" r="48823" b="26567"/>
          <a:stretch/>
        </p:blipFill>
        <p:spPr>
          <a:xfrm>
            <a:off x="73069" y="0"/>
            <a:ext cx="12118931" cy="6858000"/>
          </a:xfrm>
        </p:spPr>
      </p:pic>
    </p:spTree>
    <p:extLst>
      <p:ext uri="{BB962C8B-B14F-4D97-AF65-F5344CB8AC3E}">
        <p14:creationId xmlns:p14="http://schemas.microsoft.com/office/powerpoint/2010/main" val="1296723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8ABA7-6CB7-4C1F-98AA-DD266448C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1F8BD6-6FE3-4432-AB4D-028FFEA9ED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" t="27703" r="48843" b="26767"/>
          <a:stretch/>
        </p:blipFill>
        <p:spPr>
          <a:xfrm>
            <a:off x="0" y="118533"/>
            <a:ext cx="11956560" cy="6620933"/>
          </a:xfrm>
        </p:spPr>
      </p:pic>
    </p:spTree>
    <p:extLst>
      <p:ext uri="{BB962C8B-B14F-4D97-AF65-F5344CB8AC3E}">
        <p14:creationId xmlns:p14="http://schemas.microsoft.com/office/powerpoint/2010/main" val="57573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A1520-52BC-4591-936F-E763E81B3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4BD894-484C-44AA-9604-7F3CD68641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406" y="365125"/>
            <a:ext cx="8025188" cy="6292316"/>
          </a:xfrm>
        </p:spPr>
      </p:pic>
    </p:spTree>
    <p:extLst>
      <p:ext uri="{BB962C8B-B14F-4D97-AF65-F5344CB8AC3E}">
        <p14:creationId xmlns:p14="http://schemas.microsoft.com/office/powerpoint/2010/main" val="33550882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4946</TotalTime>
  <Words>1003</Words>
  <Application>Microsoft Office PowerPoint</Application>
  <PresentationFormat>Widescreen</PresentationFormat>
  <Paragraphs>40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Arial-BoldMT</vt:lpstr>
      <vt:lpstr>Arial-ItalicMT</vt:lpstr>
      <vt:lpstr>ArialMT</vt:lpstr>
      <vt:lpstr>Calibri</vt:lpstr>
      <vt:lpstr>Calibri Light</vt:lpstr>
      <vt:lpstr>Office Theme</vt:lpstr>
      <vt:lpstr>Tatalaksana PUA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Alur Diagnosis PUD</vt:lpstr>
      <vt:lpstr>PowerPoint Presentation</vt:lpstr>
      <vt:lpstr>PUA-O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Alur Tatalaksana Perdarahan Ireguler</vt:lpstr>
      <vt:lpstr>Alur Tatalaksana Menoragia</vt:lpstr>
      <vt:lpstr>Manajemen Medisinalis PUD – Non Hormonal</vt:lpstr>
      <vt:lpstr>Manajemen Medisinalis PUD - Hormonal</vt:lpstr>
      <vt:lpstr>Manajemen Medisinalis PUD - Hormonal</vt:lpstr>
      <vt:lpstr>Manajemen Medisinalis PUD - Hormonal</vt:lpstr>
      <vt:lpstr>Manajemen Medisinalis PUD - Hormonal</vt:lpstr>
      <vt:lpstr>Manajemen Medisinalis PUD - Hormonal</vt:lpstr>
      <vt:lpstr>Manajemen Medisinalis PUD - Hormonal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Tatalaksana PUA</dc:title>
  <dc:creator>Rachma Hermawan</dc:creator>
  <cp:lastModifiedBy>Rachma Hermawan</cp:lastModifiedBy>
  <cp:revision>9</cp:revision>
  <dcterms:created xsi:type="dcterms:W3CDTF">2021-04-15T02:48:09Z</dcterms:created>
  <dcterms:modified xsi:type="dcterms:W3CDTF">2021-04-18T13:14:54Z</dcterms:modified>
</cp:coreProperties>
</file>