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5" r:id="rId1"/>
  </p:sldMasterIdLst>
  <p:notesMasterIdLst>
    <p:notesMasterId r:id="rId24"/>
  </p:notesMasterIdLst>
  <p:sldIdLst>
    <p:sldId id="256" r:id="rId2"/>
    <p:sldId id="260" r:id="rId3"/>
    <p:sldId id="309" r:id="rId4"/>
    <p:sldId id="310" r:id="rId5"/>
    <p:sldId id="306" r:id="rId6"/>
    <p:sldId id="311" r:id="rId7"/>
    <p:sldId id="308" r:id="rId8"/>
    <p:sldId id="315" r:id="rId9"/>
    <p:sldId id="316" r:id="rId10"/>
    <p:sldId id="317" r:id="rId11"/>
    <p:sldId id="318" r:id="rId12"/>
    <p:sldId id="321" r:id="rId13"/>
    <p:sldId id="322" r:id="rId14"/>
    <p:sldId id="319" r:id="rId15"/>
    <p:sldId id="320" r:id="rId16"/>
    <p:sldId id="307" r:id="rId17"/>
    <p:sldId id="325" r:id="rId18"/>
    <p:sldId id="323" r:id="rId19"/>
    <p:sldId id="324" r:id="rId20"/>
    <p:sldId id="326" r:id="rId21"/>
    <p:sldId id="327" r:id="rId22"/>
    <p:sldId id="279" r:id="rId23"/>
  </p:sldIdLst>
  <p:sldSz cx="9144000" cy="5143500" type="screen16x9"/>
  <p:notesSz cx="6858000" cy="9144000"/>
  <p:embeddedFontLst>
    <p:embeddedFont>
      <p:font typeface="Josefin Sans" pitchFamily="2" charset="77"/>
      <p:regular r:id="rId25"/>
      <p:bold r:id="rId26"/>
      <p:italic r:id="rId27"/>
      <p:boldItalic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  <p:embeddedFont>
      <p:font typeface="Open Sans SemiBold" panose="020B0606030504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299136-083F-4B6A-929C-7AB1FE10D94A}">
  <a:tblStyle styleId="{4F299136-083F-4B6A-929C-7AB1FE10D9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/>
    <p:restoredTop sz="93617"/>
  </p:normalViewPr>
  <p:slideViewPr>
    <p:cSldViewPr snapToGrid="0" snapToObjects="1">
      <p:cViewPr varScale="1">
        <p:scale>
          <a:sx n="71" d="100"/>
          <a:sy n="71" d="100"/>
        </p:scale>
        <p:origin x="19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7165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4658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826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068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ab8d1ca927_3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ab8d1ca927_3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912475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1056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8154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10800000">
            <a:off x="-260192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158481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rgbClr val="80C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69972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811013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-332175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123202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08888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5365175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4874550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rgbClr val="80C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rot="10800000">
            <a:off x="536517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 rot="10800000">
            <a:off x="7188788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10800000">
            <a:off x="6621274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10800000">
            <a:off x="783287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rot="10800000">
            <a:off x="8890913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540000" y="1028700"/>
            <a:ext cx="80640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rgbClr val="80C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361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rgbClr val="80C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478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"/>
          </p:nvPr>
        </p:nvSpPr>
        <p:spPr>
          <a:xfrm>
            <a:off x="479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/>
          <p:nvPr/>
        </p:nvSpPr>
        <p:spPr>
          <a:xfrm rot="-10667561">
            <a:off x="305871" y="43963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 rot="10800000">
            <a:off x="402459" y="43035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rgbClr val="80C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-272112" y="41591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5246676" y="48207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402451" y="39521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1153051" y="43906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2859751" y="47374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rgbClr val="80C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"/>
          <p:cNvSpPr txBox="1">
            <a:spLocks noGrp="1"/>
          </p:cNvSpPr>
          <p:nvPr>
            <p:ph type="title"/>
          </p:nvPr>
        </p:nvSpPr>
        <p:spPr>
          <a:xfrm>
            <a:off x="1388100" y="1076025"/>
            <a:ext cx="6367800" cy="28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7" name="Google Shape;107;p8"/>
          <p:cNvSpPr/>
          <p:nvPr/>
        </p:nvSpPr>
        <p:spPr>
          <a:xfrm flipH="1">
            <a:off x="-426404" y="-84700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8"/>
          <p:cNvSpPr/>
          <p:nvPr/>
        </p:nvSpPr>
        <p:spPr>
          <a:xfrm rot="10800000">
            <a:off x="-294784" y="-365201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rgbClr val="80C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"/>
          <p:cNvSpPr/>
          <p:nvPr/>
        </p:nvSpPr>
        <p:spPr>
          <a:xfrm rot="-5400147">
            <a:off x="232464" y="-691625"/>
            <a:ext cx="1404839" cy="2093848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8"/>
          <p:cNvSpPr/>
          <p:nvPr/>
        </p:nvSpPr>
        <p:spPr>
          <a:xfrm flipH="1">
            <a:off x="683516" y="60690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8"/>
          <p:cNvSpPr/>
          <p:nvPr/>
        </p:nvSpPr>
        <p:spPr>
          <a:xfrm flipH="1">
            <a:off x="2476066" y="6665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8"/>
          <p:cNvSpPr/>
          <p:nvPr/>
        </p:nvSpPr>
        <p:spPr>
          <a:xfrm flipH="1">
            <a:off x="3173616" y="24472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8"/>
          <p:cNvSpPr/>
          <p:nvPr/>
        </p:nvSpPr>
        <p:spPr>
          <a:xfrm flipH="1">
            <a:off x="6566441" y="273550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8"/>
          <p:cNvSpPr/>
          <p:nvPr/>
        </p:nvSpPr>
        <p:spPr>
          <a:xfrm rot="10800000" flipH="1">
            <a:off x="2631095" y="4430364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8"/>
          <p:cNvSpPr/>
          <p:nvPr/>
        </p:nvSpPr>
        <p:spPr>
          <a:xfrm>
            <a:off x="6302893" y="4618767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rgbClr val="80C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8"/>
          <p:cNvSpPr/>
          <p:nvPr/>
        </p:nvSpPr>
        <p:spPr>
          <a:xfrm rot="5399853">
            <a:off x="7457460" y="3823444"/>
            <a:ext cx="1404839" cy="2093848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/>
          <p:nvPr/>
        </p:nvSpPr>
        <p:spPr>
          <a:xfrm rot="10800000" flipH="1">
            <a:off x="8312846" y="4520067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8"/>
          <p:cNvSpPr/>
          <p:nvPr/>
        </p:nvSpPr>
        <p:spPr>
          <a:xfrm rot="10800000" flipH="1">
            <a:off x="6455196" y="4395617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"/>
          <p:cNvSpPr/>
          <p:nvPr/>
        </p:nvSpPr>
        <p:spPr>
          <a:xfrm rot="10800000" flipH="1">
            <a:off x="5822746" y="4882242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8"/>
          <p:cNvSpPr/>
          <p:nvPr/>
        </p:nvSpPr>
        <p:spPr>
          <a:xfrm rot="10800000" flipH="1">
            <a:off x="8749921" y="4232117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8"/>
          <p:cNvSpPr/>
          <p:nvPr/>
        </p:nvSpPr>
        <p:spPr>
          <a:xfrm rot="10800000" flipH="1">
            <a:off x="2364821" y="4788617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 flipH="1">
            <a:off x="181341" y="8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tent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rgbClr val="80C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rgbClr val="80C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8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"/>
          <p:cNvSpPr txBox="1">
            <a:spLocks noGrp="1"/>
          </p:cNvSpPr>
          <p:nvPr>
            <p:ph type="title"/>
          </p:nvPr>
        </p:nvSpPr>
        <p:spPr>
          <a:xfrm flipH="1">
            <a:off x="959002" y="2019725"/>
            <a:ext cx="3931200" cy="6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334" name="Google Shape;334;p21"/>
          <p:cNvSpPr txBox="1">
            <a:spLocks noGrp="1"/>
          </p:cNvSpPr>
          <p:nvPr>
            <p:ph type="subTitle" idx="1"/>
          </p:nvPr>
        </p:nvSpPr>
        <p:spPr>
          <a:xfrm flipH="1">
            <a:off x="959090" y="2565775"/>
            <a:ext cx="29988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Josefin Sans"/>
              <a:buNone/>
              <a:defRPr sz="15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21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1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rgbClr val="80C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1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1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1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1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1"/>
          <p:cNvSpPr/>
          <p:nvPr/>
        </p:nvSpPr>
        <p:spPr>
          <a:xfrm rot="-10667561">
            <a:off x="305871" y="43938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1"/>
          <p:cNvSpPr/>
          <p:nvPr/>
        </p:nvSpPr>
        <p:spPr>
          <a:xfrm rot="10800000">
            <a:off x="402459" y="43010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rgbClr val="80C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1"/>
          <p:cNvSpPr/>
          <p:nvPr/>
        </p:nvSpPr>
        <p:spPr>
          <a:xfrm>
            <a:off x="-272112" y="41566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1"/>
          <p:cNvSpPr/>
          <p:nvPr/>
        </p:nvSpPr>
        <p:spPr>
          <a:xfrm>
            <a:off x="402451" y="39496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1"/>
          <p:cNvSpPr/>
          <p:nvPr/>
        </p:nvSpPr>
        <p:spPr>
          <a:xfrm>
            <a:off x="1153051" y="43881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1"/>
          <p:cNvSpPr/>
          <p:nvPr/>
        </p:nvSpPr>
        <p:spPr>
          <a:xfrm>
            <a:off x="2859751" y="47349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1"/>
          <p:cNvSpPr/>
          <p:nvPr/>
        </p:nvSpPr>
        <p:spPr>
          <a:xfrm>
            <a:off x="5246676" y="48182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1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8" r:id="rId6"/>
    <p:sldLayoutId id="2147483659" r:id="rId7"/>
    <p:sldLayoutId id="214748366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0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600" dirty="0"/>
              <a:t>DIAGNOSIS PERDARAHAN UTERUS DISFUNGSIONAL</a:t>
            </a:r>
            <a:endParaRPr sz="3600" dirty="0"/>
          </a:p>
        </p:txBody>
      </p:sp>
      <p:sp>
        <p:nvSpPr>
          <p:cNvPr id="463" name="Google Shape;463;p30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ID" dirty="0" err="1"/>
              <a:t>Nadiva</a:t>
            </a:r>
            <a:r>
              <a:rPr lang="en-ID" dirty="0"/>
              <a:t> </a:t>
            </a:r>
            <a:r>
              <a:rPr lang="en-ID" dirty="0" err="1"/>
              <a:t>Salsabilla</a:t>
            </a:r>
            <a:r>
              <a:rPr lang="en-ID" dirty="0"/>
              <a:t> </a:t>
            </a:r>
            <a:r>
              <a:rPr lang="en-ID" dirty="0" err="1"/>
              <a:t>Anugraha</a:t>
            </a:r>
            <a:r>
              <a:rPr lang="en-ID" dirty="0"/>
              <a:t> Putri </a:t>
            </a:r>
          </a:p>
          <a:p>
            <a:pPr marL="0" lvl="0" indent="0"/>
            <a:r>
              <a:rPr lang="en-ID" dirty="0"/>
              <a:t>1810211069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ambar 4">
            <a:extLst>
              <a:ext uri="{FF2B5EF4-FFF2-40B4-BE49-F238E27FC236}">
                <a16:creationId xmlns:a16="http://schemas.microsoft.com/office/drawing/2014/main" id="{40609857-1BC6-0249-8730-53699FB3D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306" y="901418"/>
            <a:ext cx="5450542" cy="393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ambar 4">
            <a:extLst>
              <a:ext uri="{FF2B5EF4-FFF2-40B4-BE49-F238E27FC236}">
                <a16:creationId xmlns:a16="http://schemas.microsoft.com/office/drawing/2014/main" id="{BD4B1753-F786-034E-905E-56FC519DA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01" y="0"/>
            <a:ext cx="624099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29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4">
            <a:extLst>
              <a:ext uri="{FF2B5EF4-FFF2-40B4-BE49-F238E27FC236}">
                <a16:creationId xmlns:a16="http://schemas.microsoft.com/office/drawing/2014/main" id="{694BDBE3-4D03-B047-85AB-3040A96F6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958850"/>
            <a:ext cx="86106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80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4">
            <a:extLst>
              <a:ext uri="{FF2B5EF4-FFF2-40B4-BE49-F238E27FC236}">
                <a16:creationId xmlns:a16="http://schemas.microsoft.com/office/drawing/2014/main" id="{45EE4AB9-4A66-AF42-9EFA-336A9388E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604" y="0"/>
            <a:ext cx="51107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8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4">
            <a:extLst>
              <a:ext uri="{FF2B5EF4-FFF2-40B4-BE49-F238E27FC236}">
                <a16:creationId xmlns:a16="http://schemas.microsoft.com/office/drawing/2014/main" id="{F8E0FD7A-BA50-C841-96EC-BB35ECFFE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604" y="0"/>
            <a:ext cx="63147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08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4">
            <a:extLst>
              <a:ext uri="{FF2B5EF4-FFF2-40B4-BE49-F238E27FC236}">
                <a16:creationId xmlns:a16="http://schemas.microsoft.com/office/drawing/2014/main" id="{419C7429-DEEE-8646-AA40-DB27FAD2B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50" y="90532"/>
            <a:ext cx="8130011" cy="3282850"/>
          </a:xfrm>
          <a:prstGeom prst="rect">
            <a:avLst/>
          </a:prstGeom>
        </p:spPr>
      </p:pic>
      <p:pic>
        <p:nvPicPr>
          <p:cNvPr id="4" name="Gambar 6">
            <a:extLst>
              <a:ext uri="{FF2B5EF4-FFF2-40B4-BE49-F238E27FC236}">
                <a16:creationId xmlns:a16="http://schemas.microsoft.com/office/drawing/2014/main" id="{8F49B3CD-3536-C643-BAAF-F19E6DC66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22" y="3301969"/>
            <a:ext cx="8202440" cy="176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81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4"/>
          <p:cNvSpPr txBox="1">
            <a:spLocks noGrp="1"/>
          </p:cNvSpPr>
          <p:nvPr>
            <p:ph type="title"/>
          </p:nvPr>
        </p:nvSpPr>
        <p:spPr>
          <a:xfrm>
            <a:off x="1264023" y="2165894"/>
            <a:ext cx="6615953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/>
              <a:t>Pemeriksaan</a:t>
            </a:r>
            <a:r>
              <a:rPr lang="en-US" sz="4800" dirty="0"/>
              <a:t> </a:t>
            </a:r>
            <a:r>
              <a:rPr lang="en-US" sz="4800" dirty="0" err="1"/>
              <a:t>Penunjang</a:t>
            </a:r>
            <a:r>
              <a:rPr lang="en-US" sz="4800" dirty="0"/>
              <a:t> </a:t>
            </a:r>
            <a:endParaRPr sz="4800" dirty="0"/>
          </a:p>
        </p:txBody>
      </p:sp>
      <p:sp>
        <p:nvSpPr>
          <p:cNvPr id="499" name="Google Shape;499;p34"/>
          <p:cNvSpPr txBox="1">
            <a:spLocks noGrp="1"/>
          </p:cNvSpPr>
          <p:nvPr>
            <p:ph type="title" idx="2"/>
          </p:nvPr>
        </p:nvSpPr>
        <p:spPr>
          <a:xfrm>
            <a:off x="3105599" y="882794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9819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4131CEE-3524-BF44-B425-EC9C56A46E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050" y="2362881"/>
            <a:ext cx="3357844" cy="491700"/>
          </a:xfrm>
        </p:spPr>
        <p:txBody>
          <a:bodyPr/>
          <a:lstStyle/>
          <a:p>
            <a:pPr marL="152400" lvl="0" indent="0">
              <a:buSzPts val="1200"/>
            </a:pPr>
            <a:r>
              <a:rPr lang="id-ID" sz="1400" dirty="0">
                <a:highlight>
                  <a:srgbClr val="C0C0C0"/>
                </a:highlight>
                <a:uFill>
                  <a:noFill/>
                </a:uFill>
              </a:rPr>
              <a:t>Keterangan:</a:t>
            </a:r>
          </a:p>
          <a:p>
            <a:pPr marL="152400" lvl="0" indent="0">
              <a:buSzPts val="1200"/>
            </a:pPr>
            <a:r>
              <a:rPr lang="id-ID" sz="1400" dirty="0" err="1">
                <a:uFill>
                  <a:noFill/>
                </a:uFill>
              </a:rPr>
              <a:t>aPTT</a:t>
            </a:r>
            <a:r>
              <a:rPr lang="id-ID" sz="1400" dirty="0">
                <a:uFill>
                  <a:noFill/>
                </a:uFill>
              </a:rPr>
              <a:t> = </a:t>
            </a:r>
            <a:r>
              <a:rPr lang="id-ID" sz="1400" dirty="0" err="1">
                <a:uFill>
                  <a:noFill/>
                </a:uFill>
              </a:rPr>
              <a:t>activated</a:t>
            </a:r>
            <a:r>
              <a:rPr lang="id-ID" sz="1400" dirty="0">
                <a:uFill>
                  <a:noFill/>
                </a:uFill>
              </a:rPr>
              <a:t> </a:t>
            </a:r>
            <a:r>
              <a:rPr lang="id-ID" sz="1400" dirty="0" err="1">
                <a:uFill>
                  <a:noFill/>
                </a:uFill>
              </a:rPr>
              <a:t>partial</a:t>
            </a:r>
            <a:r>
              <a:rPr lang="id-ID" sz="1400" dirty="0">
                <a:uFill>
                  <a:noFill/>
                </a:uFill>
              </a:rPr>
              <a:t> </a:t>
            </a:r>
            <a:r>
              <a:rPr lang="id-ID" sz="1400" dirty="0" err="1">
                <a:uFill>
                  <a:noFill/>
                </a:uFill>
              </a:rPr>
              <a:t>tromboplastin</a:t>
            </a:r>
            <a:r>
              <a:rPr lang="id-ID" sz="1400" dirty="0">
                <a:uFill>
                  <a:noFill/>
                </a:uFill>
              </a:rPr>
              <a:t> </a:t>
            </a:r>
            <a:r>
              <a:rPr lang="id-ID" sz="1400" dirty="0" err="1">
                <a:uFill>
                  <a:noFill/>
                </a:uFill>
              </a:rPr>
              <a:t>time</a:t>
            </a:r>
            <a:endParaRPr lang="id-ID" sz="1400" dirty="0">
              <a:uFill>
                <a:noFill/>
              </a:uFill>
            </a:endParaRPr>
          </a:p>
          <a:p>
            <a:pPr marL="152400" lvl="0" indent="0">
              <a:buSzPts val="1200"/>
            </a:pPr>
            <a:r>
              <a:rPr lang="id-ID" sz="1400" dirty="0">
                <a:uFill>
                  <a:noFill/>
                </a:uFill>
              </a:rPr>
              <a:t>BT-CT = </a:t>
            </a:r>
            <a:r>
              <a:rPr lang="id-ID" sz="1400" dirty="0" err="1">
                <a:uFill>
                  <a:noFill/>
                </a:uFill>
              </a:rPr>
              <a:t>bleeding</a:t>
            </a:r>
            <a:r>
              <a:rPr lang="id-ID" sz="1400" dirty="0">
                <a:uFill>
                  <a:noFill/>
                </a:uFill>
              </a:rPr>
              <a:t> </a:t>
            </a:r>
            <a:r>
              <a:rPr lang="id-ID" sz="1400" dirty="0" err="1">
                <a:uFill>
                  <a:noFill/>
                </a:uFill>
              </a:rPr>
              <a:t>time-clotting</a:t>
            </a:r>
            <a:r>
              <a:rPr lang="id-ID" sz="1400" dirty="0">
                <a:uFill>
                  <a:noFill/>
                </a:uFill>
              </a:rPr>
              <a:t> </a:t>
            </a:r>
            <a:r>
              <a:rPr lang="id-ID" sz="1400" dirty="0" err="1">
                <a:uFill>
                  <a:noFill/>
                </a:uFill>
              </a:rPr>
              <a:t>time</a:t>
            </a:r>
            <a:r>
              <a:rPr lang="id-ID" sz="1400" dirty="0">
                <a:uFill>
                  <a:noFill/>
                </a:uFill>
              </a:rPr>
              <a:t> DHEAS = </a:t>
            </a:r>
            <a:r>
              <a:rPr lang="id-ID" sz="1400" dirty="0" err="1">
                <a:uFill>
                  <a:noFill/>
                </a:uFill>
              </a:rPr>
              <a:t>dehidroepiandrosterone</a:t>
            </a:r>
            <a:r>
              <a:rPr lang="id-ID" sz="1400" dirty="0">
                <a:uFill>
                  <a:noFill/>
                </a:uFill>
              </a:rPr>
              <a:t> sulfat, D&amp;K = dilatasi dan kuretase, </a:t>
            </a:r>
          </a:p>
          <a:p>
            <a:pPr marL="152400" lvl="0" indent="0">
              <a:buSzPts val="1200"/>
            </a:pPr>
            <a:r>
              <a:rPr lang="id-ID" sz="1400" dirty="0">
                <a:uFill>
                  <a:noFill/>
                </a:uFill>
              </a:rPr>
              <a:t>FT4 = </a:t>
            </a:r>
            <a:r>
              <a:rPr lang="id-ID" sz="1400" dirty="0" err="1">
                <a:uFill>
                  <a:noFill/>
                </a:uFill>
              </a:rPr>
              <a:t>free</a:t>
            </a:r>
            <a:r>
              <a:rPr lang="id-ID" sz="1400" dirty="0">
                <a:uFill>
                  <a:noFill/>
                </a:uFill>
              </a:rPr>
              <a:t> T4, </a:t>
            </a:r>
          </a:p>
          <a:p>
            <a:pPr marL="152400" lvl="0" indent="0">
              <a:buSzPts val="1200"/>
            </a:pPr>
            <a:r>
              <a:rPr lang="id-ID" sz="1400" dirty="0">
                <a:uFill>
                  <a:noFill/>
                </a:uFill>
              </a:rPr>
              <a:t>Hb = hemoglobin, </a:t>
            </a:r>
          </a:p>
          <a:p>
            <a:pPr marL="152400" lvl="0" indent="0">
              <a:buSzPts val="1200"/>
            </a:pPr>
            <a:r>
              <a:rPr lang="id-ID" sz="1400" dirty="0">
                <a:uFill>
                  <a:noFill/>
                </a:uFill>
              </a:rPr>
              <a:t>PT = protrombin </a:t>
            </a:r>
            <a:r>
              <a:rPr lang="id-ID" sz="1400" dirty="0" err="1">
                <a:uFill>
                  <a:noFill/>
                </a:uFill>
              </a:rPr>
              <a:t>time</a:t>
            </a:r>
            <a:r>
              <a:rPr lang="id-ID" sz="1400" dirty="0">
                <a:uFill>
                  <a:noFill/>
                </a:uFill>
              </a:rPr>
              <a:t>, </a:t>
            </a:r>
          </a:p>
          <a:p>
            <a:pPr marL="152400" lvl="0" indent="0">
              <a:buSzPts val="1200"/>
            </a:pPr>
            <a:r>
              <a:rPr lang="id-ID" sz="1400" dirty="0">
                <a:uFill>
                  <a:noFill/>
                </a:uFill>
              </a:rPr>
              <a:t>TSH = </a:t>
            </a:r>
            <a:r>
              <a:rPr lang="id-ID" sz="1400" dirty="0" err="1">
                <a:uFill>
                  <a:noFill/>
                </a:uFill>
              </a:rPr>
              <a:t>thyroid</a:t>
            </a:r>
            <a:r>
              <a:rPr lang="id-ID" sz="1400" dirty="0">
                <a:uFill>
                  <a:noFill/>
                </a:uFill>
              </a:rPr>
              <a:t> </a:t>
            </a:r>
            <a:r>
              <a:rPr lang="id-ID" sz="1400" dirty="0" err="1">
                <a:uFill>
                  <a:noFill/>
                </a:uFill>
              </a:rPr>
              <a:t>stimulating</a:t>
            </a:r>
            <a:r>
              <a:rPr lang="id-ID" sz="1400" dirty="0">
                <a:uFill>
                  <a:noFill/>
                </a:uFill>
              </a:rPr>
              <a:t> </a:t>
            </a:r>
            <a:r>
              <a:rPr lang="id-ID" sz="1400" dirty="0" err="1">
                <a:uFill>
                  <a:noFill/>
                </a:uFill>
              </a:rPr>
              <a:t>hormone</a:t>
            </a:r>
            <a:r>
              <a:rPr lang="id-ID" sz="1400" dirty="0">
                <a:uFill>
                  <a:noFill/>
                </a:uFill>
              </a:rPr>
              <a:t>, </a:t>
            </a:r>
          </a:p>
          <a:p>
            <a:pPr marL="152400" lvl="0" indent="0">
              <a:buSzPts val="1200"/>
            </a:pPr>
            <a:r>
              <a:rPr lang="id-ID" sz="1400" dirty="0">
                <a:uFill>
                  <a:noFill/>
                </a:uFill>
              </a:rPr>
              <a:t>USG = ultrasonografi, </a:t>
            </a:r>
          </a:p>
          <a:p>
            <a:pPr marL="152400" lvl="0" indent="0">
              <a:buSzPts val="1200"/>
            </a:pPr>
            <a:r>
              <a:rPr lang="id-ID" sz="1400" dirty="0">
                <a:uFill>
                  <a:noFill/>
                </a:uFill>
              </a:rPr>
              <a:t>SIS = </a:t>
            </a:r>
            <a:r>
              <a:rPr lang="id-ID" sz="1400" dirty="0" err="1">
                <a:uFill>
                  <a:noFill/>
                </a:uFill>
              </a:rPr>
              <a:t>saline</a:t>
            </a:r>
            <a:r>
              <a:rPr lang="id-ID" sz="1400" dirty="0">
                <a:uFill>
                  <a:noFill/>
                </a:uFill>
              </a:rPr>
              <a:t> </a:t>
            </a:r>
            <a:r>
              <a:rPr lang="id-ID" sz="1400" dirty="0" err="1">
                <a:uFill>
                  <a:noFill/>
                </a:uFill>
              </a:rPr>
              <a:t>infusion</a:t>
            </a:r>
            <a:r>
              <a:rPr lang="id-ID" sz="1400" dirty="0">
                <a:uFill>
                  <a:noFill/>
                </a:uFill>
              </a:rPr>
              <a:t> </a:t>
            </a:r>
            <a:r>
              <a:rPr lang="id-ID" sz="1400" dirty="0" err="1">
                <a:uFill>
                  <a:noFill/>
                </a:uFill>
              </a:rPr>
              <a:t>sonography</a:t>
            </a:r>
            <a:r>
              <a:rPr lang="id-ID" sz="1400" dirty="0">
                <a:uFill>
                  <a:noFill/>
                </a:uFill>
              </a:rPr>
              <a:t>, </a:t>
            </a:r>
          </a:p>
          <a:p>
            <a:pPr marL="152400" lvl="0" indent="0">
              <a:buSzPts val="1200"/>
            </a:pPr>
            <a:r>
              <a:rPr lang="id-ID" sz="1400" dirty="0">
                <a:uFill>
                  <a:noFill/>
                </a:uFill>
              </a:rPr>
              <a:t>IVA = inspeksi visual asam asetat</a:t>
            </a:r>
          </a:p>
          <a:p>
            <a:endParaRPr lang="en-US" dirty="0"/>
          </a:p>
        </p:txBody>
      </p:sp>
      <p:pic>
        <p:nvPicPr>
          <p:cNvPr id="4" name="Gambar 2">
            <a:extLst>
              <a:ext uri="{FF2B5EF4-FFF2-40B4-BE49-F238E27FC236}">
                <a16:creationId xmlns:a16="http://schemas.microsoft.com/office/drawing/2014/main" id="{1E893F8B-99C0-F340-A33C-D51EAD2B6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811" y="824755"/>
            <a:ext cx="4997189" cy="356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68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FB117-0D28-1743-B2A0-D06A7D683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914400"/>
            <a:ext cx="8064000" cy="3689100"/>
          </a:xfrm>
        </p:spPr>
        <p:txBody>
          <a:bodyPr/>
          <a:lstStyle/>
          <a:p>
            <a:r>
              <a:rPr lang="en-US" sz="1800" dirty="0" err="1"/>
              <a:t>Laboratorium</a:t>
            </a:r>
            <a:r>
              <a:rPr lang="en-US" sz="1800" dirty="0"/>
              <a:t> </a:t>
            </a:r>
            <a:r>
              <a:rPr lang="en-US" sz="1800" dirty="0" err="1"/>
              <a:t>darah</a:t>
            </a:r>
            <a:r>
              <a:rPr lang="en-US" sz="1800" dirty="0"/>
              <a:t> </a:t>
            </a:r>
            <a:r>
              <a:rPr lang="en-US" sz="1800" dirty="0" err="1"/>
              <a:t>lengkap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fungsi</a:t>
            </a:r>
            <a:r>
              <a:rPr lang="en-US" sz="1800" dirty="0"/>
              <a:t> hemostasis</a:t>
            </a:r>
          </a:p>
          <a:p>
            <a:pPr lvl="1"/>
            <a:r>
              <a:rPr lang="en-US" sz="1800" dirty="0">
                <a:sym typeface="Wingdings" pitchFamily="2" charset="2"/>
              </a:rPr>
              <a:t> </a:t>
            </a:r>
            <a:r>
              <a:rPr lang="en-US" sz="1800" dirty="0" err="1">
                <a:sym typeface="Wingdings" pitchFamily="2" charset="2"/>
              </a:rPr>
              <a:t>apa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ada</a:t>
            </a:r>
            <a:r>
              <a:rPr lang="en-US" sz="1800" dirty="0">
                <a:sym typeface="Wingdings" pitchFamily="2" charset="2"/>
              </a:rPr>
              <a:t> anemia yang </a:t>
            </a:r>
            <a:r>
              <a:rPr lang="en-US" sz="1800" dirty="0" err="1">
                <a:sym typeface="Wingdings" pitchFamily="2" charset="2"/>
              </a:rPr>
              <a:t>disebabkan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oleh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perdarahan</a:t>
            </a:r>
            <a:r>
              <a:rPr lang="en-US" sz="1800" dirty="0">
                <a:sym typeface="Wingdings" pitchFamily="2" charset="2"/>
              </a:rPr>
              <a:t> , </a:t>
            </a:r>
            <a:r>
              <a:rPr lang="en-US" sz="1800" dirty="0" err="1">
                <a:sym typeface="Wingdings" pitchFamily="2" charset="2"/>
              </a:rPr>
              <a:t>dan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adakah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gangguan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/>
              <a:t> </a:t>
            </a:r>
            <a:r>
              <a:rPr lang="en-US" sz="1800" dirty="0" err="1"/>
              <a:t>waktu</a:t>
            </a:r>
            <a:r>
              <a:rPr lang="en-US" sz="1800" dirty="0"/>
              <a:t> </a:t>
            </a:r>
            <a:r>
              <a:rPr lang="en-US" sz="1800" dirty="0" err="1"/>
              <a:t>perdarahan</a:t>
            </a:r>
            <a:r>
              <a:rPr lang="en-US" sz="1800" dirty="0"/>
              <a:t> / </a:t>
            </a:r>
            <a:r>
              <a:rPr lang="en-US" sz="1800" dirty="0" err="1"/>
              <a:t>pembekuan</a:t>
            </a:r>
            <a:endParaRPr lang="en-US" sz="1800" dirty="0"/>
          </a:p>
          <a:p>
            <a:pPr marL="114300" indent="0">
              <a:buNone/>
            </a:pPr>
            <a:endParaRPr lang="en-US" sz="1800" dirty="0"/>
          </a:p>
          <a:p>
            <a:r>
              <a:rPr lang="en-US" sz="1800" dirty="0" err="1"/>
              <a:t>Biopsi</a:t>
            </a:r>
            <a:r>
              <a:rPr lang="en-US" sz="1800" dirty="0"/>
              <a:t> endometrium ( </a:t>
            </a:r>
            <a:r>
              <a:rPr lang="en-US" sz="1800" dirty="0" err="1"/>
              <a:t>terutama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wanita</a:t>
            </a:r>
            <a:r>
              <a:rPr lang="en-US" sz="1800" dirty="0"/>
              <a:t> yang </a:t>
            </a:r>
            <a:r>
              <a:rPr lang="en-US" sz="1800" dirty="0" err="1"/>
              <a:t>sudah</a:t>
            </a:r>
            <a:r>
              <a:rPr lang="en-US" sz="1800" dirty="0"/>
              <a:t> </a:t>
            </a:r>
            <a:r>
              <a:rPr lang="en-US" sz="1800" dirty="0" err="1"/>
              <a:t>menikah</a:t>
            </a:r>
            <a:r>
              <a:rPr lang="en-US" sz="1800"/>
              <a:t> )</a:t>
            </a:r>
            <a:endParaRPr lang="en-US" sz="1800" dirty="0"/>
          </a:p>
          <a:p>
            <a:pPr lvl="1"/>
            <a:r>
              <a:rPr lang="en-ID" sz="1800" dirty="0"/>
              <a:t> proses </a:t>
            </a:r>
            <a:r>
              <a:rPr lang="en-ID" sz="1800" dirty="0" err="1"/>
              <a:t>pengambilan</a:t>
            </a:r>
            <a:r>
              <a:rPr lang="en-ID" sz="1800" dirty="0"/>
              <a:t> </a:t>
            </a:r>
            <a:r>
              <a:rPr lang="en-ID" sz="1800" dirty="0" err="1"/>
              <a:t>sampel</a:t>
            </a:r>
            <a:r>
              <a:rPr lang="en-ID" sz="1800" dirty="0"/>
              <a:t> </a:t>
            </a:r>
            <a:r>
              <a:rPr lang="en-ID" sz="1800" dirty="0" err="1"/>
              <a:t>jaringan</a:t>
            </a:r>
            <a:r>
              <a:rPr lang="en-ID" sz="1800" dirty="0"/>
              <a:t> </a:t>
            </a:r>
            <a:r>
              <a:rPr lang="en-ID" sz="1800" dirty="0" err="1"/>
              <a:t>dari</a:t>
            </a:r>
            <a:r>
              <a:rPr lang="en-ID" sz="1800" dirty="0"/>
              <a:t> endometrium agar </a:t>
            </a:r>
            <a:r>
              <a:rPr lang="en-ID" sz="1800" dirty="0" err="1"/>
              <a:t>dapat</a:t>
            </a:r>
            <a:r>
              <a:rPr lang="en-ID" sz="1800" dirty="0"/>
              <a:t> </a:t>
            </a:r>
            <a:r>
              <a:rPr lang="en-ID" sz="1800" dirty="0" err="1"/>
              <a:t>diperiksa</a:t>
            </a:r>
            <a:endParaRPr lang="en-ID" sz="1800" dirty="0"/>
          </a:p>
          <a:p>
            <a:pPr lvl="1"/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melihat</a:t>
            </a:r>
            <a:r>
              <a:rPr lang="en-ID" sz="1800" dirty="0"/>
              <a:t> </a:t>
            </a:r>
            <a:r>
              <a:rPr lang="en-ID" sz="1800" dirty="0" err="1"/>
              <a:t>adanya</a:t>
            </a:r>
            <a:r>
              <a:rPr lang="en-ID" sz="1800" dirty="0"/>
              <a:t> </a:t>
            </a:r>
            <a:r>
              <a:rPr lang="en-ID" sz="1800" dirty="0" err="1"/>
              <a:t>karsinoma</a:t>
            </a:r>
            <a:r>
              <a:rPr lang="en-ID" sz="1800" dirty="0"/>
              <a:t> 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  <a:r>
              <a:rPr lang="en-ID" sz="1800" dirty="0" err="1"/>
              <a:t>hiperplasi</a:t>
            </a:r>
            <a:r>
              <a:rPr lang="en-ID" sz="1800" dirty="0"/>
              <a:t> endometrium </a:t>
            </a:r>
          </a:p>
          <a:p>
            <a:pPr marL="59690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84764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E236E-DC16-7144-BF72-B9D2404A4B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IVA (</a:t>
            </a:r>
            <a:r>
              <a:rPr lang="en-US" sz="1400" dirty="0" err="1"/>
              <a:t>Inspeksi</a:t>
            </a:r>
            <a:r>
              <a:rPr lang="en-US" sz="1400" dirty="0"/>
              <a:t> Visual </a:t>
            </a:r>
            <a:r>
              <a:rPr lang="en-US" sz="1400" dirty="0" err="1"/>
              <a:t>Asam</a:t>
            </a:r>
            <a:r>
              <a:rPr lang="en-US" sz="1400" dirty="0"/>
              <a:t> </a:t>
            </a:r>
            <a:r>
              <a:rPr lang="en-US" sz="1400" dirty="0" err="1"/>
              <a:t>Asetat</a:t>
            </a:r>
            <a:r>
              <a:rPr lang="en-US" sz="1400" dirty="0"/>
              <a:t> ) </a:t>
            </a:r>
          </a:p>
          <a:p>
            <a:pPr lvl="1"/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pendeteksi</a:t>
            </a:r>
            <a:r>
              <a:rPr lang="en-ID" dirty="0"/>
              <a:t> </a:t>
            </a:r>
            <a:r>
              <a:rPr lang="en-ID" dirty="0" err="1"/>
              <a:t>pertama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Ca. </a:t>
            </a:r>
            <a:r>
              <a:rPr lang="en-ID" dirty="0" err="1"/>
              <a:t>Serviks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menunggu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lab</a:t>
            </a:r>
          </a:p>
          <a:p>
            <a:pPr lvl="1"/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asam</a:t>
            </a:r>
            <a:r>
              <a:rPr lang="en-ID" dirty="0"/>
              <a:t> </a:t>
            </a:r>
            <a:r>
              <a:rPr lang="en-ID" dirty="0" err="1"/>
              <a:t>asetat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Asam</a:t>
            </a:r>
            <a:r>
              <a:rPr lang="en-ID" dirty="0"/>
              <a:t> </a:t>
            </a:r>
            <a:r>
              <a:rPr lang="en-ID" dirty="0" err="1"/>
              <a:t>cuka</a:t>
            </a:r>
            <a:r>
              <a:rPr lang="en-ID" dirty="0"/>
              <a:t> 3-5%, </a:t>
            </a:r>
            <a:r>
              <a:rPr lang="en-ID" dirty="0" err="1"/>
              <a:t>kemudian</a:t>
            </a:r>
            <a:r>
              <a:rPr lang="en-ID" dirty="0"/>
              <a:t> </a:t>
            </a:r>
            <a:r>
              <a:rPr lang="en-ID" dirty="0" err="1"/>
              <a:t>diusapkan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leher</a:t>
            </a:r>
            <a:r>
              <a:rPr lang="en-ID" dirty="0"/>
              <a:t> </a:t>
            </a:r>
            <a:r>
              <a:rPr lang="en-ID" dirty="0" err="1"/>
              <a:t>rahim</a:t>
            </a:r>
            <a:r>
              <a:rPr lang="en-ID" dirty="0"/>
              <a:t> </a:t>
            </a:r>
          </a:p>
          <a:p>
            <a:pPr lvl="1"/>
            <a:r>
              <a:rPr lang="en-ID" dirty="0"/>
              <a:t>Hasil : </a:t>
            </a:r>
          </a:p>
          <a:p>
            <a:pPr lvl="2"/>
            <a:r>
              <a:rPr lang="en-ID" dirty="0"/>
              <a:t>(+) :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daerah</a:t>
            </a:r>
            <a:r>
              <a:rPr lang="en-ID" dirty="0"/>
              <a:t> </a:t>
            </a:r>
            <a:r>
              <a:rPr lang="en-ID" dirty="0" err="1"/>
              <a:t>yg</a:t>
            </a:r>
            <a:r>
              <a:rPr lang="en-ID" dirty="0"/>
              <a:t> </a:t>
            </a:r>
            <a:r>
              <a:rPr lang="en-ID" dirty="0" err="1"/>
              <a:t>diberi</a:t>
            </a:r>
            <a:r>
              <a:rPr lang="en-ID" dirty="0"/>
              <a:t> </a:t>
            </a:r>
            <a:r>
              <a:rPr lang="en-ID" dirty="0" err="1"/>
              <a:t>Asam</a:t>
            </a:r>
            <a:r>
              <a:rPr lang="en-ID" dirty="0"/>
              <a:t> </a:t>
            </a:r>
            <a:r>
              <a:rPr lang="en-ID" dirty="0" err="1"/>
              <a:t>Asetat</a:t>
            </a:r>
            <a:r>
              <a:rPr lang="en-ID" dirty="0"/>
              <a:t> td </a:t>
            </a:r>
            <a:r>
              <a:rPr lang="en-ID" dirty="0" err="1"/>
              <a:t>terlihat</a:t>
            </a:r>
            <a:r>
              <a:rPr lang="en-ID" dirty="0"/>
              <a:t> </a:t>
            </a:r>
            <a:r>
              <a:rPr lang="en-ID" dirty="0" err="1"/>
              <a:t>luka</a:t>
            </a:r>
            <a:r>
              <a:rPr lang="en-ID" dirty="0"/>
              <a:t> / </a:t>
            </a:r>
            <a:r>
              <a:rPr lang="en-ID" dirty="0" err="1"/>
              <a:t>berubah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putih</a:t>
            </a:r>
            <a:r>
              <a:rPr lang="en-ID" dirty="0"/>
              <a:t> / </a:t>
            </a:r>
            <a:r>
              <a:rPr lang="en-ID" dirty="0" err="1"/>
              <a:t>mengeluarkan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diusap</a:t>
            </a:r>
            <a:br>
              <a:rPr lang="en-ID" dirty="0"/>
            </a:br>
            <a:r>
              <a:rPr lang="en-ID" dirty="0"/>
              <a:t>(-) : Normal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707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4"/>
          <p:cNvSpPr txBox="1">
            <a:spLocks noGrp="1"/>
          </p:cNvSpPr>
          <p:nvPr>
            <p:ph type="title"/>
          </p:nvPr>
        </p:nvSpPr>
        <p:spPr>
          <a:xfrm>
            <a:off x="1912500" y="2279267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ANAMNESIS</a:t>
            </a:r>
            <a:endParaRPr dirty="0"/>
          </a:p>
        </p:txBody>
      </p:sp>
      <p:sp>
        <p:nvSpPr>
          <p:cNvPr id="499" name="Google Shape;499;p34"/>
          <p:cNvSpPr txBox="1">
            <a:spLocks noGrp="1"/>
          </p:cNvSpPr>
          <p:nvPr>
            <p:ph type="title" idx="2"/>
          </p:nvPr>
        </p:nvSpPr>
        <p:spPr>
          <a:xfrm>
            <a:off x="31056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8FC96-5934-B745-97EE-6CF675D61A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USG  </a:t>
            </a:r>
            <a:r>
              <a:rPr lang="en-US" sz="1400" dirty="0">
                <a:sym typeface="Wingdings" pitchFamily="2" charset="2"/>
              </a:rPr>
              <a:t> transabdominal , transrectal , transvaginal </a:t>
            </a:r>
          </a:p>
          <a:p>
            <a:pPr lvl="1">
              <a:buFontTx/>
              <a:buChar char="-"/>
            </a:pPr>
            <a:r>
              <a:rPr lang="en-US" dirty="0" err="1">
                <a:sym typeface="Wingdings" pitchFamily="2" charset="2"/>
              </a:rPr>
              <a:t>Untuk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melihat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apakah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ada</a:t>
            </a:r>
            <a:r>
              <a:rPr lang="en-US" dirty="0">
                <a:sym typeface="Wingdings" pitchFamily="2" charset="2"/>
              </a:rPr>
              <a:t> fibroid Rahim , </a:t>
            </a:r>
            <a:r>
              <a:rPr lang="en-US" dirty="0" err="1">
                <a:sym typeface="Wingdings" pitchFamily="2" charset="2"/>
              </a:rPr>
              <a:t>polip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serviks</a:t>
            </a:r>
            <a:r>
              <a:rPr lang="en-US" dirty="0">
                <a:sym typeface="Wingdings" pitchFamily="2" charset="2"/>
              </a:rPr>
              <a:t> , </a:t>
            </a:r>
            <a:r>
              <a:rPr lang="en-US" dirty="0" err="1">
                <a:sym typeface="Wingdings" pitchFamily="2" charset="2"/>
              </a:rPr>
              <a:t>mioma</a:t>
            </a:r>
            <a:r>
              <a:rPr lang="en-US" dirty="0">
                <a:sym typeface="Wingdings" pitchFamily="2" charset="2"/>
              </a:rPr>
              <a:t> uterus , hyperplasia endometrium , </a:t>
            </a:r>
            <a:r>
              <a:rPr lang="en-US" dirty="0" err="1">
                <a:sym typeface="Wingdings" pitchFamily="2" charset="2"/>
              </a:rPr>
              <a:t>karsinoma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atau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keganasan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pada</a:t>
            </a:r>
            <a:r>
              <a:rPr lang="en-US" dirty="0">
                <a:sym typeface="Wingdings" pitchFamily="2" charset="2"/>
              </a:rPr>
              <a:t> organ organ </a:t>
            </a:r>
            <a:r>
              <a:rPr lang="en-US" dirty="0" err="1">
                <a:sym typeface="Wingdings" pitchFamily="2" charset="2"/>
              </a:rPr>
              <a:t>reproduksi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pPr lvl="1">
              <a:buFontTx/>
              <a:buChar char="-"/>
            </a:pPr>
            <a:r>
              <a:rPr lang="en-US" dirty="0" err="1">
                <a:sym typeface="Wingdings" pitchFamily="2" charset="2"/>
              </a:rPr>
              <a:t>Jika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dicurigai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ID" dirty="0" err="1"/>
              <a:t>polip</a:t>
            </a:r>
            <a:r>
              <a:rPr lang="en-ID" dirty="0"/>
              <a:t> endometrium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mioma</a:t>
            </a:r>
            <a:r>
              <a:rPr lang="en-ID" dirty="0"/>
              <a:t> uteri </a:t>
            </a:r>
            <a:r>
              <a:rPr lang="en-ID" dirty="0" err="1"/>
              <a:t>submukosum</a:t>
            </a:r>
            <a:r>
              <a:rPr lang="en-ID" dirty="0"/>
              <a:t> </a:t>
            </a:r>
            <a:r>
              <a:rPr lang="en-ID" dirty="0" err="1"/>
              <a:t>disarankan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i="1" dirty="0"/>
              <a:t>Saline Infusion Sonography </a:t>
            </a:r>
            <a:r>
              <a:rPr lang="en-ID" dirty="0"/>
              <a:t>(SIS) </a:t>
            </a:r>
          </a:p>
          <a:p>
            <a:pPr lvl="1">
              <a:buFontTx/>
              <a:buChar char="-"/>
            </a:pPr>
            <a:r>
              <a:rPr lang="en-ID" i="1" dirty="0"/>
              <a:t>Saline Infusion Sonography </a:t>
            </a:r>
            <a:r>
              <a:rPr lang="en-ID" dirty="0"/>
              <a:t>(SIS) </a:t>
            </a:r>
            <a:r>
              <a:rPr lang="en-ID" dirty="0">
                <a:sym typeface="Wingdings" pitchFamily="2" charset="2"/>
              </a:rPr>
              <a:t></a:t>
            </a:r>
            <a:r>
              <a:rPr lang="en-ID" dirty="0" err="1"/>
              <a:t>Px</a:t>
            </a:r>
            <a:r>
              <a:rPr lang="en-ID" dirty="0"/>
              <a:t> Rahim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USG yang </a:t>
            </a:r>
            <a:r>
              <a:rPr lang="en-ID" dirty="0" err="1"/>
              <a:t>sebelumnya</a:t>
            </a:r>
            <a:r>
              <a:rPr lang="en-ID" dirty="0"/>
              <a:t> </a:t>
            </a:r>
            <a:r>
              <a:rPr lang="en-ID" dirty="0" err="1"/>
              <a:t>memasukkan</a:t>
            </a:r>
            <a:r>
              <a:rPr lang="en-ID" dirty="0"/>
              <a:t> </a:t>
            </a:r>
            <a:r>
              <a:rPr lang="en-ID" dirty="0" err="1"/>
              <a:t>kateter</a:t>
            </a:r>
            <a:r>
              <a:rPr lang="en-ID" dirty="0"/>
              <a:t> </a:t>
            </a:r>
            <a:r>
              <a:rPr lang="en-ID" dirty="0" err="1"/>
              <a:t>karet</a:t>
            </a:r>
            <a:r>
              <a:rPr lang="en-ID" dirty="0"/>
              <a:t> </a:t>
            </a:r>
            <a:r>
              <a:rPr lang="en-ID" dirty="0" err="1"/>
              <a:t>kecil</a:t>
            </a:r>
            <a:r>
              <a:rPr lang="en-ID" dirty="0"/>
              <a:t> </a:t>
            </a:r>
            <a:r>
              <a:rPr lang="en-ID" dirty="0" err="1"/>
              <a:t>yg</a:t>
            </a:r>
            <a:r>
              <a:rPr lang="en-ID" dirty="0"/>
              <a:t> </a:t>
            </a:r>
            <a:r>
              <a:rPr lang="en-ID" dirty="0" err="1"/>
              <a:t>berisi</a:t>
            </a:r>
            <a:r>
              <a:rPr lang="en-ID" dirty="0"/>
              <a:t> </a:t>
            </a:r>
            <a:r>
              <a:rPr lang="en-ID" dirty="0" err="1"/>
              <a:t>larutan</a:t>
            </a:r>
            <a:r>
              <a:rPr lang="en-ID" dirty="0"/>
              <a:t> garam agar </a:t>
            </a:r>
            <a:r>
              <a:rPr lang="en-ID" dirty="0" err="1"/>
              <a:t>pantulan</a:t>
            </a:r>
            <a:r>
              <a:rPr lang="en-ID" dirty="0"/>
              <a:t> </a:t>
            </a:r>
            <a:r>
              <a:rPr lang="en-ID" dirty="0" err="1"/>
              <a:t>suara</a:t>
            </a:r>
            <a:r>
              <a:rPr lang="en-ID" dirty="0"/>
              <a:t> </a:t>
            </a:r>
            <a:r>
              <a:rPr lang="en-ID" dirty="0" err="1"/>
              <a:t>yg</a:t>
            </a:r>
            <a:r>
              <a:rPr lang="en-ID" dirty="0"/>
              <a:t> </a:t>
            </a:r>
            <a:r>
              <a:rPr lang="en-ID" dirty="0" err="1"/>
              <a:t>terdeteksi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kuat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uterusnya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tampak</a:t>
            </a:r>
            <a:r>
              <a:rPr lang="en-ID" dirty="0"/>
              <a:t> </a:t>
            </a:r>
            <a:r>
              <a:rPr lang="en-ID" dirty="0" err="1"/>
              <a:t>jelas</a:t>
            </a:r>
            <a:r>
              <a:rPr lang="en-ID" dirty="0"/>
              <a:t> </a:t>
            </a:r>
          </a:p>
          <a:p>
            <a:pPr lvl="1">
              <a:buFontTx/>
              <a:buChar char="-"/>
            </a:pPr>
            <a:endParaRPr lang="en-ID" dirty="0"/>
          </a:p>
          <a:p>
            <a:pPr lvl="1">
              <a:buFontTx/>
              <a:buChar char="-"/>
            </a:pPr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77074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21082-39CE-5E4D-AC92-189FCC4B6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18" y="2164096"/>
            <a:ext cx="4032000" cy="891784"/>
          </a:xfrm>
        </p:spPr>
        <p:txBody>
          <a:bodyPr/>
          <a:lstStyle/>
          <a:p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diagnosis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CE2EB0-36C5-4E48-809B-C14CA3E4C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459" y="0"/>
            <a:ext cx="38521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72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53"/>
          <p:cNvSpPr txBox="1">
            <a:spLocks noGrp="1"/>
          </p:cNvSpPr>
          <p:nvPr>
            <p:ph type="title"/>
          </p:nvPr>
        </p:nvSpPr>
        <p:spPr>
          <a:xfrm>
            <a:off x="932329" y="1076025"/>
            <a:ext cx="7612465" cy="28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Terimakasih</a:t>
            </a: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CE8DB-7554-F64A-A7B3-92991F373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039906"/>
            <a:ext cx="8064000" cy="3563594"/>
          </a:xfrm>
        </p:spPr>
        <p:txBody>
          <a:bodyPr/>
          <a:lstStyle/>
          <a:p>
            <a:pPr marL="152400" indent="0">
              <a:buNone/>
            </a:pPr>
            <a:r>
              <a:rPr lang="en-US" sz="1600" dirty="0" err="1"/>
              <a:t>Berdasarkan</a:t>
            </a:r>
            <a:r>
              <a:rPr lang="en-US" sz="1600" dirty="0"/>
              <a:t> </a:t>
            </a:r>
            <a:r>
              <a:rPr lang="en-US" sz="1600" dirty="0" err="1"/>
              <a:t>anamnesa</a:t>
            </a:r>
            <a:r>
              <a:rPr lang="en-US" sz="1600" dirty="0"/>
              <a:t> </a:t>
            </a:r>
            <a:r>
              <a:rPr lang="en-US" sz="1600" dirty="0" err="1"/>
              <a:t>dicurigai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PUD </a:t>
            </a:r>
            <a:r>
              <a:rPr lang="en-US" sz="1600" dirty="0" err="1"/>
              <a:t>apabila</a:t>
            </a:r>
            <a:r>
              <a:rPr lang="en-US" sz="1600" dirty="0"/>
              <a:t> </a:t>
            </a:r>
            <a:r>
              <a:rPr lang="en-US" sz="1600" dirty="0" err="1"/>
              <a:t>seorang</a:t>
            </a:r>
            <a:r>
              <a:rPr lang="en-US" sz="1600" dirty="0"/>
              <a:t> </a:t>
            </a:r>
            <a:r>
              <a:rPr lang="en-US" sz="1600" dirty="0" err="1"/>
              <a:t>pasien</a:t>
            </a:r>
            <a:r>
              <a:rPr lang="en-US" sz="1600" dirty="0"/>
              <a:t> </a:t>
            </a:r>
            <a:r>
              <a:rPr lang="en-US" sz="1600" dirty="0" err="1"/>
              <a:t>datang</a:t>
            </a:r>
            <a:r>
              <a:rPr lang="en-US" sz="1600" dirty="0"/>
              <a:t> </a:t>
            </a:r>
            <a:r>
              <a:rPr lang="en-US" sz="1600" dirty="0" err="1"/>
              <a:t>mengeluhkan</a:t>
            </a:r>
            <a:r>
              <a:rPr lang="en-US" sz="1600" dirty="0"/>
              <a:t> </a:t>
            </a:r>
            <a:r>
              <a:rPr lang="en-US" sz="1600" dirty="0" err="1"/>
              <a:t>perdarahan</a:t>
            </a:r>
            <a:r>
              <a:rPr lang="en-US" sz="1600" dirty="0"/>
              <a:t> </a:t>
            </a:r>
            <a:r>
              <a:rPr lang="en-US" sz="1600" dirty="0" err="1"/>
              <a:t>berat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ringan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pemeriksaan</a:t>
            </a:r>
            <a:r>
              <a:rPr lang="en-US" sz="1600" dirty="0"/>
              <a:t> </a:t>
            </a:r>
            <a:r>
              <a:rPr lang="en-US" sz="1600" dirty="0" err="1"/>
              <a:t>pelvisnya</a:t>
            </a:r>
            <a:r>
              <a:rPr lang="en-US" sz="1600" dirty="0"/>
              <a:t> normal.</a:t>
            </a:r>
          </a:p>
          <a:p>
            <a:pPr marL="152400" indent="0">
              <a:buNone/>
            </a:pPr>
            <a:endParaRPr lang="en-US" sz="1600" dirty="0"/>
          </a:p>
          <a:p>
            <a:r>
              <a:rPr lang="en-US" sz="1600" dirty="0" err="1"/>
              <a:t>Pertama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disingkirkan</a:t>
            </a:r>
            <a:r>
              <a:rPr lang="en-US" sz="1600" dirty="0"/>
              <a:t> diagnosis </a:t>
            </a:r>
            <a:r>
              <a:rPr lang="en-US" sz="1600" dirty="0" err="1"/>
              <a:t>kehamilan</a:t>
            </a:r>
            <a:r>
              <a:rPr lang="en-US" sz="1600" dirty="0"/>
              <a:t> </a:t>
            </a:r>
          </a:p>
          <a:p>
            <a:r>
              <a:rPr lang="en-US" sz="1600" dirty="0" err="1"/>
              <a:t>Menyingkirkan</a:t>
            </a:r>
            <a:r>
              <a:rPr lang="en-US" sz="1600" dirty="0"/>
              <a:t> </a:t>
            </a:r>
            <a:r>
              <a:rPr lang="en-US" sz="1600" dirty="0" err="1"/>
              <a:t>adanya</a:t>
            </a:r>
            <a:r>
              <a:rPr lang="en-US" sz="1600" dirty="0"/>
              <a:t> </a:t>
            </a:r>
            <a:r>
              <a:rPr lang="en-US" sz="1600" dirty="0" err="1"/>
              <a:t>penyakit</a:t>
            </a:r>
            <a:r>
              <a:rPr lang="en-US" sz="1600" dirty="0"/>
              <a:t> local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sistemik</a:t>
            </a:r>
            <a:r>
              <a:rPr lang="en-US" sz="1600" dirty="0"/>
              <a:t> </a:t>
            </a:r>
          </a:p>
          <a:p>
            <a:r>
              <a:rPr lang="en-US" sz="1600" dirty="0" err="1"/>
              <a:t>Menyingkirkan</a:t>
            </a:r>
            <a:r>
              <a:rPr lang="en-US" sz="1600" dirty="0"/>
              <a:t> </a:t>
            </a:r>
            <a:r>
              <a:rPr lang="en-US" sz="1600" dirty="0" err="1"/>
              <a:t>penyebab</a:t>
            </a:r>
            <a:r>
              <a:rPr lang="en-US" sz="1600" dirty="0"/>
              <a:t> </a:t>
            </a:r>
            <a:r>
              <a:rPr lang="en-US" sz="1600" dirty="0" err="1"/>
              <a:t>iatrogenik</a:t>
            </a:r>
            <a:r>
              <a:rPr lang="en-US" sz="1600" dirty="0"/>
              <a:t> </a:t>
            </a:r>
            <a:r>
              <a:rPr lang="en-US" sz="1600" dirty="0" err="1"/>
              <a:t>perdarahan</a:t>
            </a:r>
            <a:r>
              <a:rPr lang="en-US" sz="1600" dirty="0"/>
              <a:t> , </a:t>
            </a:r>
            <a:r>
              <a:rPr lang="en-US" sz="1600" dirty="0" err="1"/>
              <a:t>termasuk</a:t>
            </a:r>
            <a:r>
              <a:rPr lang="en-US" sz="1600" dirty="0"/>
              <a:t> </a:t>
            </a:r>
            <a:r>
              <a:rPr lang="en-US" sz="1600" dirty="0" err="1"/>
              <a:t>perdarahan</a:t>
            </a:r>
            <a:r>
              <a:rPr lang="en-US" sz="1600" dirty="0"/>
              <a:t> </a:t>
            </a:r>
            <a:r>
              <a:rPr lang="en-US" sz="1600" dirty="0" err="1"/>
              <a:t>sekunder</a:t>
            </a:r>
            <a:r>
              <a:rPr lang="en-US" sz="1600" dirty="0"/>
              <a:t> </a:t>
            </a:r>
            <a:r>
              <a:rPr lang="en-US" sz="1600" dirty="0" err="1"/>
              <a:t>akibat</a:t>
            </a:r>
            <a:r>
              <a:rPr lang="en-US" sz="1600" dirty="0"/>
              <a:t> </a:t>
            </a:r>
            <a:r>
              <a:rPr lang="en-US" sz="1600" dirty="0" err="1"/>
              <a:t>penggunaan</a:t>
            </a:r>
            <a:r>
              <a:rPr lang="en-US" sz="1600" dirty="0"/>
              <a:t> </a:t>
            </a:r>
            <a:r>
              <a:rPr lang="en-US" sz="1600" dirty="0" err="1"/>
              <a:t>kontrasepsi</a:t>
            </a:r>
            <a:r>
              <a:rPr lang="en-US" sz="1600" dirty="0"/>
              <a:t>  hormone steroid, </a:t>
            </a:r>
            <a:r>
              <a:rPr lang="en-US" sz="1600" dirty="0" err="1"/>
              <a:t>terapi</a:t>
            </a:r>
            <a:r>
              <a:rPr lang="en-US" sz="1600" dirty="0"/>
              <a:t> hormonal </a:t>
            </a:r>
            <a:r>
              <a:rPr lang="en-US" sz="1600" dirty="0" err="1"/>
              <a:t>penggannti</a:t>
            </a:r>
            <a:r>
              <a:rPr lang="en-US" sz="1600" dirty="0"/>
              <a:t> ,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pengobatan</a:t>
            </a:r>
            <a:r>
              <a:rPr lang="en-US" sz="1600" dirty="0"/>
              <a:t> hormonal </a:t>
            </a:r>
            <a:r>
              <a:rPr lang="en-US" sz="1600" dirty="0" err="1"/>
              <a:t>lainnya</a:t>
            </a:r>
            <a:r>
              <a:rPr lang="en-US" sz="1600" dirty="0"/>
              <a:t> yang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penyebab</a:t>
            </a:r>
            <a:r>
              <a:rPr lang="en-US" sz="1600" dirty="0"/>
              <a:t> </a:t>
            </a:r>
            <a:r>
              <a:rPr lang="en-US" sz="1600" dirty="0" err="1"/>
              <a:t>tersering</a:t>
            </a:r>
            <a:r>
              <a:rPr lang="en-US" sz="1600" dirty="0"/>
              <a:t>. </a:t>
            </a:r>
          </a:p>
          <a:p>
            <a:r>
              <a:rPr lang="en-US" sz="1600" dirty="0" err="1"/>
              <a:t>Pasien</a:t>
            </a:r>
            <a:r>
              <a:rPr lang="en-US" sz="1600" dirty="0"/>
              <a:t> yang </a:t>
            </a:r>
            <a:r>
              <a:rPr lang="en-US" sz="1600" dirty="0" err="1"/>
              <a:t>mengeluhkan</a:t>
            </a:r>
            <a:r>
              <a:rPr lang="en-US" sz="1600" dirty="0"/>
              <a:t> </a:t>
            </a:r>
            <a:r>
              <a:rPr lang="en-US" sz="1600" dirty="0" err="1"/>
              <a:t>haid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teratur</a:t>
            </a:r>
            <a:r>
              <a:rPr lang="en-US" sz="1600" dirty="0"/>
              <a:t> </a:t>
            </a:r>
            <a:r>
              <a:rPr lang="en-US" sz="1600" dirty="0" err="1"/>
              <a:t>sejak</a:t>
            </a:r>
            <a:r>
              <a:rPr lang="en-US" sz="1600" dirty="0"/>
              <a:t> </a:t>
            </a:r>
            <a:r>
              <a:rPr lang="en-US" sz="1600" dirty="0" err="1"/>
              <a:t>awal</a:t>
            </a:r>
            <a:r>
              <a:rPr lang="en-US" sz="1600" dirty="0"/>
              <a:t> menarche </a:t>
            </a:r>
            <a:r>
              <a:rPr lang="en-US" sz="1600" dirty="0" err="1"/>
              <a:t>biasanya</a:t>
            </a:r>
            <a:r>
              <a:rPr lang="en-US" sz="1600" dirty="0"/>
              <a:t> </a:t>
            </a:r>
            <a:r>
              <a:rPr lang="en-US" sz="1600" dirty="0" err="1"/>
              <a:t>ditemukan</a:t>
            </a:r>
            <a:r>
              <a:rPr lang="en-US" sz="1600" dirty="0"/>
              <a:t> syndrome </a:t>
            </a:r>
            <a:r>
              <a:rPr lang="en-US" sz="1600" dirty="0" err="1"/>
              <a:t>polikistik</a:t>
            </a:r>
            <a:r>
              <a:rPr lang="en-US" sz="1600" dirty="0"/>
              <a:t> ovarium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tanpa</a:t>
            </a:r>
            <a:r>
              <a:rPr lang="en-US" sz="1600" dirty="0"/>
              <a:t> </a:t>
            </a:r>
            <a:r>
              <a:rPr lang="en-US" sz="1600" dirty="0" err="1"/>
              <a:t>hirsutisme</a:t>
            </a:r>
            <a:r>
              <a:rPr lang="en-US" sz="1600" dirty="0"/>
              <a:t>, </a:t>
            </a:r>
            <a:r>
              <a:rPr lang="en-US" sz="1600" dirty="0" err="1"/>
              <a:t>hiperinsulinemia</a:t>
            </a:r>
            <a:r>
              <a:rPr lang="en-US" sz="1600" dirty="0"/>
              <a:t> 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obesitas</a:t>
            </a:r>
            <a:r>
              <a:rPr lang="en-US" sz="16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052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26187C-215A-5B47-BA07-7BD0BA19D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786" y="907800"/>
            <a:ext cx="57277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30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4"/>
          <p:cNvSpPr txBox="1">
            <a:spLocks noGrp="1"/>
          </p:cNvSpPr>
          <p:nvPr>
            <p:ph type="title"/>
          </p:nvPr>
        </p:nvSpPr>
        <p:spPr>
          <a:xfrm>
            <a:off x="1912500" y="2440632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Pemeriksaan</a:t>
            </a:r>
            <a:r>
              <a:rPr lang="en" dirty="0"/>
              <a:t> </a:t>
            </a:r>
            <a:r>
              <a:rPr lang="en" dirty="0" err="1"/>
              <a:t>Fisik</a:t>
            </a:r>
            <a:r>
              <a:rPr lang="en" dirty="0"/>
              <a:t> </a:t>
            </a:r>
            <a:endParaRPr dirty="0"/>
          </a:p>
        </p:txBody>
      </p:sp>
      <p:sp>
        <p:nvSpPr>
          <p:cNvPr id="499" name="Google Shape;499;p34"/>
          <p:cNvSpPr txBox="1">
            <a:spLocks noGrp="1"/>
          </p:cNvSpPr>
          <p:nvPr>
            <p:ph type="title" idx="2"/>
          </p:nvPr>
        </p:nvSpPr>
        <p:spPr>
          <a:xfrm>
            <a:off x="31056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7318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160E3-B97E-974D-8309-B7057C2DF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717" y="770965"/>
            <a:ext cx="8064000" cy="4011829"/>
          </a:xfrm>
        </p:spPr>
        <p:txBody>
          <a:bodyPr/>
          <a:lstStyle/>
          <a:p>
            <a:pPr marL="114300" indent="0">
              <a:buNone/>
            </a:pPr>
            <a:r>
              <a:rPr lang="en-ID" sz="1400" dirty="0" err="1"/>
              <a:t>Pemeriksaan</a:t>
            </a:r>
            <a:r>
              <a:rPr lang="en-ID" sz="1400" dirty="0"/>
              <a:t> </a:t>
            </a:r>
            <a:r>
              <a:rPr lang="en-ID" sz="1400" dirty="0" err="1"/>
              <a:t>fisik</a:t>
            </a:r>
            <a:r>
              <a:rPr lang="en-ID" sz="1400" dirty="0"/>
              <a:t> </a:t>
            </a:r>
            <a:r>
              <a:rPr lang="en-ID" sz="1400" dirty="0" err="1"/>
              <a:t>pertama</a:t>
            </a:r>
            <a:r>
              <a:rPr lang="en-ID" sz="1400" dirty="0"/>
              <a:t> kali </a:t>
            </a:r>
            <a:r>
              <a:rPr lang="en-ID" sz="1400" dirty="0" err="1"/>
              <a:t>dilakukan</a:t>
            </a:r>
            <a:r>
              <a:rPr lang="en-ID" sz="1400" dirty="0"/>
              <a:t>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menilai</a:t>
            </a:r>
            <a:r>
              <a:rPr lang="en-ID" sz="1400" dirty="0"/>
              <a:t> </a:t>
            </a:r>
            <a:r>
              <a:rPr lang="en-ID" sz="1400" dirty="0" err="1"/>
              <a:t>stabilitas</a:t>
            </a:r>
            <a:r>
              <a:rPr lang="en-ID" sz="1400" dirty="0"/>
              <a:t> </a:t>
            </a:r>
            <a:r>
              <a:rPr lang="en-ID" sz="1400" dirty="0" err="1"/>
              <a:t>keadaan</a:t>
            </a:r>
            <a:r>
              <a:rPr lang="en-ID" sz="1400" dirty="0"/>
              <a:t> </a:t>
            </a:r>
            <a:r>
              <a:rPr lang="en-ID" sz="1400" dirty="0" err="1"/>
              <a:t>hemodinamik</a:t>
            </a:r>
            <a:r>
              <a:rPr lang="en-ID" sz="1400" dirty="0"/>
              <a:t>, </a:t>
            </a:r>
            <a:r>
              <a:rPr lang="en-ID" sz="1400" dirty="0" err="1"/>
              <a:t>selanjutnya</a:t>
            </a:r>
            <a:r>
              <a:rPr lang="en-ID" sz="1400" dirty="0"/>
              <a:t> </a:t>
            </a:r>
            <a:r>
              <a:rPr lang="en-ID" sz="1400" dirty="0" err="1"/>
              <a:t>dilakukan</a:t>
            </a:r>
            <a:r>
              <a:rPr lang="en-ID" sz="1400" dirty="0"/>
              <a:t> </a:t>
            </a:r>
            <a:r>
              <a:rPr lang="en-ID" sz="1400" dirty="0" err="1"/>
              <a:t>pemeriksaan</a:t>
            </a:r>
            <a:r>
              <a:rPr lang="en-ID" sz="1400" dirty="0"/>
              <a:t> </a:t>
            </a:r>
            <a:r>
              <a:rPr lang="en-ID" sz="1400" dirty="0" err="1"/>
              <a:t>untuk</a:t>
            </a:r>
            <a:r>
              <a:rPr lang="en-ID" sz="1400" dirty="0"/>
              <a:t>: </a:t>
            </a:r>
          </a:p>
          <a:p>
            <a:pPr marL="152400" lvl="0" indent="0">
              <a:buNone/>
            </a:pPr>
            <a:r>
              <a:rPr lang="id-ID" sz="1400" dirty="0">
                <a:uFill>
                  <a:noFill/>
                </a:uFill>
              </a:rPr>
              <a:t>Menilai:</a:t>
            </a:r>
          </a:p>
          <a:p>
            <a:pPr marL="152400" lvl="0" indent="0">
              <a:buNone/>
            </a:pPr>
            <a:endParaRPr lang="id-ID" sz="1400" dirty="0">
              <a:uFill>
                <a:noFill/>
              </a:uFill>
            </a:endParaRPr>
          </a:p>
          <a:p>
            <a:pPr lvl="0">
              <a:buFont typeface="Nunito"/>
              <a:buChar char="●"/>
            </a:pPr>
            <a:r>
              <a:rPr lang="id-ID" sz="1400" dirty="0">
                <a:uFill>
                  <a:noFill/>
                </a:uFill>
              </a:rPr>
              <a:t>Indeks massa tubuh (IMT &gt; 27 termasuk obesitas)</a:t>
            </a:r>
          </a:p>
          <a:p>
            <a:pPr lvl="0">
              <a:buFont typeface="Nunito"/>
              <a:buChar char="●"/>
            </a:pPr>
            <a:r>
              <a:rPr lang="id-ID" sz="1400" dirty="0">
                <a:uFill>
                  <a:noFill/>
                </a:uFill>
              </a:rPr>
              <a:t>Tanda-tanda </a:t>
            </a:r>
            <a:r>
              <a:rPr lang="id-ID" sz="1400" dirty="0" err="1">
                <a:uFill>
                  <a:noFill/>
                </a:uFill>
              </a:rPr>
              <a:t>hiperandrogen</a:t>
            </a:r>
            <a:endParaRPr lang="id-ID" sz="1400" dirty="0">
              <a:uFill>
                <a:noFill/>
              </a:uFill>
            </a:endParaRPr>
          </a:p>
          <a:p>
            <a:pPr lvl="0">
              <a:buFont typeface="Nunito"/>
              <a:buChar char="●"/>
            </a:pPr>
            <a:r>
              <a:rPr lang="id-ID" sz="1400" dirty="0">
                <a:uFill>
                  <a:noFill/>
                </a:uFill>
              </a:rPr>
              <a:t>Pembesaran kelenjar tiroid atau manifestasi </a:t>
            </a:r>
            <a:r>
              <a:rPr lang="id-ID" sz="1400" dirty="0" err="1">
                <a:uFill>
                  <a:noFill/>
                </a:uFill>
              </a:rPr>
              <a:t>hipo</a:t>
            </a:r>
            <a:r>
              <a:rPr lang="id-ID" sz="1400" dirty="0">
                <a:uFill>
                  <a:noFill/>
                </a:uFill>
              </a:rPr>
              <a:t> / </a:t>
            </a:r>
            <a:r>
              <a:rPr lang="id-ID" sz="1400" dirty="0" err="1">
                <a:uFill>
                  <a:noFill/>
                </a:uFill>
              </a:rPr>
              <a:t>hipertiroid</a:t>
            </a:r>
            <a:endParaRPr lang="id-ID" sz="1400" dirty="0">
              <a:uFill>
                <a:noFill/>
              </a:uFill>
            </a:endParaRPr>
          </a:p>
          <a:p>
            <a:pPr lvl="0">
              <a:buFont typeface="Nunito"/>
              <a:buChar char="●"/>
            </a:pPr>
            <a:r>
              <a:rPr lang="id-ID" sz="1400" dirty="0">
                <a:uFill>
                  <a:noFill/>
                </a:uFill>
              </a:rPr>
              <a:t>Galaktorea (kelainan </a:t>
            </a:r>
            <a:r>
              <a:rPr lang="id-ID" sz="1400" dirty="0" err="1">
                <a:uFill>
                  <a:noFill/>
                </a:uFill>
              </a:rPr>
              <a:t>hiperprolaktinemia</a:t>
            </a:r>
            <a:r>
              <a:rPr lang="id-ID" sz="1400" dirty="0">
                <a:uFill>
                  <a:noFill/>
                </a:uFill>
              </a:rPr>
              <a:t>)</a:t>
            </a:r>
          </a:p>
          <a:p>
            <a:pPr lvl="0">
              <a:buFont typeface="Nunito"/>
              <a:buChar char="●"/>
            </a:pPr>
            <a:r>
              <a:rPr lang="id-ID" sz="1400" dirty="0">
                <a:uFill>
                  <a:noFill/>
                </a:uFill>
              </a:rPr>
              <a:t>Gangguan lapang pandang (karena adenoma hipofisis)</a:t>
            </a:r>
          </a:p>
          <a:p>
            <a:pPr lvl="0">
              <a:buFont typeface="Nunito"/>
              <a:buChar char="●"/>
            </a:pPr>
            <a:r>
              <a:rPr lang="id-ID" sz="1400" dirty="0"/>
              <a:t>Faktor risiko keganasan endometrium (obesitas, </a:t>
            </a:r>
            <a:r>
              <a:rPr lang="id-ID" sz="1400" dirty="0" err="1"/>
              <a:t>nulligravida</a:t>
            </a:r>
            <a:r>
              <a:rPr lang="id-ID" sz="1400" dirty="0"/>
              <a:t>, hipertensi, diabetes </a:t>
            </a:r>
            <a:r>
              <a:rPr lang="id-ID" sz="1400" dirty="0" err="1"/>
              <a:t>mellitus</a:t>
            </a:r>
            <a:r>
              <a:rPr lang="id-ID" sz="1400" dirty="0"/>
              <a:t>, riwayat keluarga, SOPK)</a:t>
            </a:r>
          </a:p>
          <a:p>
            <a:pPr marL="152400" lvl="0" indent="0">
              <a:buNone/>
            </a:pPr>
            <a:endParaRPr lang="id-ID" sz="1400" dirty="0"/>
          </a:p>
          <a:p>
            <a:pPr marL="152400" lvl="0" indent="0">
              <a:buNone/>
            </a:pPr>
            <a:r>
              <a:rPr lang="id-ID" sz="1400" dirty="0"/>
              <a:t>Menyingkirkan:</a:t>
            </a:r>
          </a:p>
          <a:p>
            <a:pPr lvl="0">
              <a:buFont typeface="Nunito"/>
              <a:buChar char="●"/>
            </a:pPr>
            <a:r>
              <a:rPr lang="id-ID" sz="1400" dirty="0"/>
              <a:t>Kehamilan, kehamilan </a:t>
            </a:r>
            <a:r>
              <a:rPr lang="id-ID" sz="1400" dirty="0" err="1"/>
              <a:t>ektopik</a:t>
            </a:r>
            <a:r>
              <a:rPr lang="id-ID" sz="1400" dirty="0"/>
              <a:t>, abortus, penyakit trofoblas </a:t>
            </a:r>
          </a:p>
          <a:p>
            <a:pPr lvl="0">
              <a:buFont typeface="Nunito"/>
              <a:buChar char="●"/>
            </a:pPr>
            <a:r>
              <a:rPr lang="id-ID" sz="1400" dirty="0"/>
              <a:t>Servisitis, </a:t>
            </a:r>
            <a:r>
              <a:rPr lang="id-ID" sz="1400" dirty="0" err="1"/>
              <a:t>endometritis</a:t>
            </a:r>
            <a:endParaRPr lang="id-ID" sz="1400" dirty="0"/>
          </a:p>
          <a:p>
            <a:pPr lvl="0">
              <a:buFont typeface="Nunito"/>
              <a:buChar char="●"/>
            </a:pPr>
            <a:r>
              <a:rPr lang="id-ID" sz="1400" dirty="0"/>
              <a:t>Polip dan mioma </a:t>
            </a:r>
            <a:r>
              <a:rPr lang="id-ID" sz="1400" dirty="0" err="1"/>
              <a:t>uteri</a:t>
            </a:r>
            <a:endParaRPr lang="id-ID" sz="1400" dirty="0"/>
          </a:p>
          <a:p>
            <a:pPr lvl="0">
              <a:buFont typeface="Nunito"/>
              <a:buChar char="●"/>
            </a:pPr>
            <a:r>
              <a:rPr lang="id-ID" sz="1400" dirty="0"/>
              <a:t>Keganasan serviks dan uterus</a:t>
            </a:r>
          </a:p>
          <a:p>
            <a:pPr lvl="0">
              <a:buFont typeface="Nunito"/>
              <a:buChar char="●"/>
            </a:pPr>
            <a:r>
              <a:rPr lang="id-ID" sz="1400" dirty="0"/>
              <a:t>Hiperplasia endometrium</a:t>
            </a:r>
          </a:p>
          <a:p>
            <a:pPr lvl="0">
              <a:buFont typeface="Nunito"/>
              <a:buChar char="●"/>
            </a:pPr>
            <a:r>
              <a:rPr lang="id-ID" sz="1400" dirty="0"/>
              <a:t>Gangguan pembekuan darah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043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4"/>
          <p:cNvSpPr txBox="1">
            <a:spLocks noGrp="1"/>
          </p:cNvSpPr>
          <p:nvPr>
            <p:ph type="title"/>
          </p:nvPr>
        </p:nvSpPr>
        <p:spPr>
          <a:xfrm>
            <a:off x="1948359" y="2117903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Pemeriksaan</a:t>
            </a:r>
            <a:r>
              <a:rPr lang="en" dirty="0"/>
              <a:t> </a:t>
            </a:r>
            <a:r>
              <a:rPr lang="en" dirty="0" err="1"/>
              <a:t>Ginekologik</a:t>
            </a:r>
            <a:r>
              <a:rPr lang="en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2124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A01FA0-1C44-5A46-8CC7-2264983BC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6388" y="1114375"/>
            <a:ext cx="3924600" cy="29559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Pemeriksaan ginekologi adalah suatu prosedur klinik yang dilakukan secara </a:t>
            </a:r>
            <a:r>
              <a:rPr lang="id-ID" dirty="0" err="1"/>
              <a:t>bimanual</a:t>
            </a:r>
            <a:r>
              <a:rPr lang="id-ID" dirty="0"/>
              <a:t> untuk menentukan atau mengetahui kondisi organ genitalia wanita.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Pada pemeriksaan </a:t>
            </a:r>
            <a:r>
              <a:rPr lang="id-ID" dirty="0" err="1"/>
              <a:t>ginekologik</a:t>
            </a:r>
            <a:r>
              <a:rPr lang="id-ID" dirty="0"/>
              <a:t> dilihat ada tidaknya faktor kelainan organik yang menyebabkan perdarahan abnormal. </a:t>
            </a:r>
          </a:p>
          <a:p>
            <a:endParaRPr lang="id-ID" dirty="0"/>
          </a:p>
          <a:p>
            <a:pPr marL="139700" indent="0">
              <a:buNone/>
            </a:pPr>
            <a:endParaRPr lang="en-US" dirty="0"/>
          </a:p>
        </p:txBody>
      </p:sp>
      <p:pic>
        <p:nvPicPr>
          <p:cNvPr id="4" name="Gambar 26">
            <a:extLst>
              <a:ext uri="{FF2B5EF4-FFF2-40B4-BE49-F238E27FC236}">
                <a16:creationId xmlns:a16="http://schemas.microsoft.com/office/drawing/2014/main" id="{1B2B8C5B-D87D-8B4B-AB78-6948B9A51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7" y="503296"/>
            <a:ext cx="3718087" cy="417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24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ambar 15">
            <a:extLst>
              <a:ext uri="{FF2B5EF4-FFF2-40B4-BE49-F238E27FC236}">
                <a16:creationId xmlns:a16="http://schemas.microsoft.com/office/drawing/2014/main" id="{1E5C3D2A-091A-4C4C-8219-58182DD3C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81" y="1079436"/>
            <a:ext cx="5766232" cy="358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44093"/>
      </p:ext>
    </p:extLst>
  </p:cSld>
  <p:clrMapOvr>
    <a:masterClrMapping/>
  </p:clrMapOvr>
</p:sld>
</file>

<file path=ppt/theme/theme1.xml><?xml version="1.0" encoding="utf-8"?>
<a:theme xmlns:a="http://schemas.openxmlformats.org/drawingml/2006/main" name="Aquatic and Physical Therapy Center by Slidesgo">
  <a:themeElements>
    <a:clrScheme name="Simple Light">
      <a:dk1>
        <a:srgbClr val="1A4568"/>
      </a:dk1>
      <a:lt1>
        <a:srgbClr val="FFFFFF"/>
      </a:lt1>
      <a:dk2>
        <a:srgbClr val="285E89"/>
      </a:dk2>
      <a:lt2>
        <a:srgbClr val="FFFFFF"/>
      </a:lt2>
      <a:accent1>
        <a:srgbClr val="285E89"/>
      </a:accent1>
      <a:accent2>
        <a:srgbClr val="9DCEDF"/>
      </a:accent2>
      <a:accent3>
        <a:srgbClr val="EFEFEF"/>
      </a:accent3>
      <a:accent4>
        <a:srgbClr val="66A5BB"/>
      </a:accent4>
      <a:accent5>
        <a:srgbClr val="EFEFEF"/>
      </a:accent5>
      <a:accent6>
        <a:srgbClr val="1A4568"/>
      </a:accent6>
      <a:hlink>
        <a:srgbClr val="285E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485</Words>
  <Application>Microsoft Macintosh PowerPoint</Application>
  <PresentationFormat>On-screen Show (16:9)</PresentationFormat>
  <Paragraphs>62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Nunito</vt:lpstr>
      <vt:lpstr>Open Sans</vt:lpstr>
      <vt:lpstr>Josefin Sans</vt:lpstr>
      <vt:lpstr>Arial</vt:lpstr>
      <vt:lpstr>Open Sans SemiBold</vt:lpstr>
      <vt:lpstr>Wingdings</vt:lpstr>
      <vt:lpstr>Aquatic and Physical Therapy Center by Slidesgo</vt:lpstr>
      <vt:lpstr>DIAGNOSIS PERDARAHAN UTERUS DISFUNGSIONAL</vt:lpstr>
      <vt:lpstr>ANAMNESIS</vt:lpstr>
      <vt:lpstr>PowerPoint Presentation</vt:lpstr>
      <vt:lpstr>PowerPoint Presentation</vt:lpstr>
      <vt:lpstr>Pemeriksaan Fisik </vt:lpstr>
      <vt:lpstr>PowerPoint Presentation</vt:lpstr>
      <vt:lpstr>Pemeriksaan Ginekologik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Pemeriksaan Penunjang </vt:lpstr>
      <vt:lpstr>PowerPoint Presentation</vt:lpstr>
      <vt:lpstr>PowerPoint Presentation</vt:lpstr>
      <vt:lpstr>PowerPoint Presentation</vt:lpstr>
      <vt:lpstr>PowerPoint Presentation</vt:lpstr>
      <vt:lpstr>Langkah langkah diagnosis </vt:lpstr>
      <vt:lpstr>Terimakasih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DIAGNOSIS PERDARAHAN UTERUS DISFUNGSIONAL</dc:title>
  <cp:lastModifiedBy>Microsoft Office User</cp:lastModifiedBy>
  <cp:revision>10</cp:revision>
  <dcterms:modified xsi:type="dcterms:W3CDTF">2021-04-15T04:00:54Z</dcterms:modified>
</cp:coreProperties>
</file>