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00" r:id="rId1"/>
  </p:sldMasterIdLst>
  <p:notesMasterIdLst>
    <p:notesMasterId r:id="rId29"/>
  </p:notesMasterIdLst>
  <p:sldIdLst>
    <p:sldId id="256" r:id="rId2"/>
    <p:sldId id="259" r:id="rId3"/>
    <p:sldId id="262" r:id="rId4"/>
    <p:sldId id="302" r:id="rId5"/>
    <p:sldId id="303" r:id="rId6"/>
    <p:sldId id="304" r:id="rId7"/>
    <p:sldId id="305" r:id="rId8"/>
    <p:sldId id="306" r:id="rId9"/>
    <p:sldId id="307" r:id="rId10"/>
    <p:sldId id="308" r:id="rId11"/>
    <p:sldId id="309" r:id="rId12"/>
    <p:sldId id="310" r:id="rId13"/>
    <p:sldId id="261" r:id="rId14"/>
    <p:sldId id="263" r:id="rId15"/>
    <p:sldId id="295" r:id="rId16"/>
    <p:sldId id="257" r:id="rId17"/>
    <p:sldId id="294" r:id="rId18"/>
    <p:sldId id="296" r:id="rId19"/>
    <p:sldId id="258" r:id="rId20"/>
    <p:sldId id="297" r:id="rId21"/>
    <p:sldId id="264" r:id="rId22"/>
    <p:sldId id="266" r:id="rId23"/>
    <p:sldId id="311" r:id="rId24"/>
    <p:sldId id="298" r:id="rId25"/>
    <p:sldId id="299" r:id="rId26"/>
    <p:sldId id="301" r:id="rId27"/>
    <p:sldId id="291" r:id="rId28"/>
  </p:sldIdLst>
  <p:sldSz cx="9144000" cy="5143500" type="screen16x9"/>
  <p:notesSz cx="6858000" cy="9144000"/>
  <p:embeddedFontLst>
    <p:embeddedFont>
      <p:font typeface="Spartan" panose="020B0604020202020204" charset="0"/>
      <p:regular r:id="rId30"/>
      <p:bold r:id="rId31"/>
    </p:embeddedFont>
    <p:embeddedFont>
      <p:font typeface="Tw Cen MT" panose="020B0602020104020603" pitchFamily="34" charset="0"/>
      <p:regular r:id="rId32"/>
      <p:bold r:id="rId33"/>
      <p:italic r:id="rId34"/>
      <p:boldItalic r:id="rId35"/>
    </p:embeddedFont>
    <p:embeddedFont>
      <p:font typeface="Montserrat SemiBold" panose="020B0604020202020204" charset="0"/>
      <p:regular r:id="rId36"/>
      <p:bold r:id="rId37"/>
      <p:italic r:id="rId38"/>
      <p:boldItalic r:id="rId39"/>
    </p:embeddedFont>
    <p:embeddedFont>
      <p:font typeface="Playfair Display Regular" panose="020B060402020202020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p15:clr>
            <a:srgbClr val="9AA0A6"/>
          </p15:clr>
        </p15:guide>
        <p15:guide id="2" pos="5400">
          <p15:clr>
            <a:srgbClr val="9AA0A6"/>
          </p15:clr>
        </p15:guide>
        <p15:guide id="3" orient="horz" pos="2952">
          <p15:clr>
            <a:srgbClr val="9AA0A6"/>
          </p15:clr>
        </p15:guide>
        <p15:guide id="4" orient="horz" pos="4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819D85-287E-4E93-982C-250C5C766D6A}">
  <a:tblStyle styleId="{F8819D85-287E-4E93-982C-250C5C766D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pos="360"/>
        <p:guide pos="5400"/>
        <p:guide orient="horz" pos="2952"/>
        <p:guide orient="horz" pos="4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092700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02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a6a4b09481_0_41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a6a4b09481_0_41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77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a6a4b09481_0_4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a6a4b09481_0_4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435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9fdd7e471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9fdd7e471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3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fdd7e471a_0_5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fdd7e471a_0_5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87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2"/>
        <p:cNvGrpSpPr/>
        <p:nvPr/>
      </p:nvGrpSpPr>
      <p:grpSpPr>
        <a:xfrm>
          <a:off x="0" y="0"/>
          <a:ext cx="0" cy="0"/>
          <a:chOff x="0" y="0"/>
          <a:chExt cx="0" cy="0"/>
        </a:xfrm>
      </p:grpSpPr>
      <p:sp>
        <p:nvSpPr>
          <p:cNvPr id="2003" name="Google Shape;2003;g9fdd7e471a_0_5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4" name="Google Shape;2004;g9fdd7e471a_0_5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3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9fdd7e471a_0_5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9fdd7e471a_0_5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31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9fdd7e471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9fdd7e471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5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9fdd7e471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9fdd7e471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61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a6a4b09481_0_4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a6a4b09481_0_4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31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6a4b09481_0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6a4b09481_0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33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6a4b09481_0_20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6a4b09481_0_20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65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6a4b09481_0_20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6a4b09481_0_20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20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6a4b09481_0_20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6a4b09481_0_20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53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6a4b09481_0_20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6a4b09481_0_20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172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29158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1741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77579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630730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70497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6430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5536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74430387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78619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3151800" y="1725600"/>
            <a:ext cx="28404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3300"/>
              <a:buNone/>
              <a:defRPr sz="6000" i="0"/>
            </a:lvl1pPr>
            <a:lvl2pPr lvl="1" algn="ctr" rtl="0">
              <a:spcBef>
                <a:spcPts val="0"/>
              </a:spcBef>
              <a:spcAft>
                <a:spcPts val="0"/>
              </a:spcAft>
              <a:buClr>
                <a:srgbClr val="C6D9BB"/>
              </a:buClr>
              <a:buSzPts val="3300"/>
              <a:buNone/>
              <a:defRPr sz="3300">
                <a:solidFill>
                  <a:srgbClr val="C6D9BB"/>
                </a:solidFill>
              </a:defRPr>
            </a:lvl2pPr>
            <a:lvl3pPr lvl="2" algn="ctr" rtl="0">
              <a:spcBef>
                <a:spcPts val="0"/>
              </a:spcBef>
              <a:spcAft>
                <a:spcPts val="0"/>
              </a:spcAft>
              <a:buClr>
                <a:srgbClr val="C6D9BB"/>
              </a:buClr>
              <a:buSzPts val="3300"/>
              <a:buNone/>
              <a:defRPr sz="3300">
                <a:solidFill>
                  <a:srgbClr val="C6D9BB"/>
                </a:solidFill>
              </a:defRPr>
            </a:lvl3pPr>
            <a:lvl4pPr lvl="3" algn="ctr" rtl="0">
              <a:spcBef>
                <a:spcPts val="0"/>
              </a:spcBef>
              <a:spcAft>
                <a:spcPts val="0"/>
              </a:spcAft>
              <a:buClr>
                <a:srgbClr val="C6D9BB"/>
              </a:buClr>
              <a:buSzPts val="3300"/>
              <a:buNone/>
              <a:defRPr sz="3300">
                <a:solidFill>
                  <a:srgbClr val="C6D9BB"/>
                </a:solidFill>
              </a:defRPr>
            </a:lvl4pPr>
            <a:lvl5pPr lvl="4" algn="ctr" rtl="0">
              <a:spcBef>
                <a:spcPts val="0"/>
              </a:spcBef>
              <a:spcAft>
                <a:spcPts val="0"/>
              </a:spcAft>
              <a:buClr>
                <a:srgbClr val="C6D9BB"/>
              </a:buClr>
              <a:buSzPts val="3300"/>
              <a:buNone/>
              <a:defRPr sz="3300">
                <a:solidFill>
                  <a:srgbClr val="C6D9BB"/>
                </a:solidFill>
              </a:defRPr>
            </a:lvl5pPr>
            <a:lvl6pPr lvl="5" algn="ctr" rtl="0">
              <a:spcBef>
                <a:spcPts val="0"/>
              </a:spcBef>
              <a:spcAft>
                <a:spcPts val="0"/>
              </a:spcAft>
              <a:buClr>
                <a:srgbClr val="C6D9BB"/>
              </a:buClr>
              <a:buSzPts val="3300"/>
              <a:buNone/>
              <a:defRPr sz="3300">
                <a:solidFill>
                  <a:srgbClr val="C6D9BB"/>
                </a:solidFill>
              </a:defRPr>
            </a:lvl6pPr>
            <a:lvl7pPr lvl="6" algn="ctr" rtl="0">
              <a:spcBef>
                <a:spcPts val="0"/>
              </a:spcBef>
              <a:spcAft>
                <a:spcPts val="0"/>
              </a:spcAft>
              <a:buClr>
                <a:srgbClr val="C6D9BB"/>
              </a:buClr>
              <a:buSzPts val="3300"/>
              <a:buNone/>
              <a:defRPr sz="3300">
                <a:solidFill>
                  <a:srgbClr val="C6D9BB"/>
                </a:solidFill>
              </a:defRPr>
            </a:lvl7pPr>
            <a:lvl8pPr lvl="7" algn="ctr" rtl="0">
              <a:spcBef>
                <a:spcPts val="0"/>
              </a:spcBef>
              <a:spcAft>
                <a:spcPts val="0"/>
              </a:spcAft>
              <a:buClr>
                <a:srgbClr val="C6D9BB"/>
              </a:buClr>
              <a:buSzPts val="3300"/>
              <a:buNone/>
              <a:defRPr sz="3300">
                <a:solidFill>
                  <a:srgbClr val="C6D9BB"/>
                </a:solidFill>
              </a:defRPr>
            </a:lvl8pPr>
            <a:lvl9pPr lvl="8" algn="ctr" rtl="0">
              <a:spcBef>
                <a:spcPts val="0"/>
              </a:spcBef>
              <a:spcAft>
                <a:spcPts val="0"/>
              </a:spcAft>
              <a:buClr>
                <a:srgbClr val="C6D9BB"/>
              </a:buClr>
              <a:buSzPts val="3300"/>
              <a:buNone/>
              <a:defRPr sz="3300">
                <a:solidFill>
                  <a:srgbClr val="C6D9BB"/>
                </a:solidFill>
              </a:defRPr>
            </a:lvl9pPr>
          </a:lstStyle>
          <a:p>
            <a:endParaRPr/>
          </a:p>
        </p:txBody>
      </p:sp>
      <p:sp>
        <p:nvSpPr>
          <p:cNvPr id="197" name="Google Shape;197;p14"/>
          <p:cNvSpPr txBox="1">
            <a:spLocks noGrp="1"/>
          </p:cNvSpPr>
          <p:nvPr>
            <p:ph type="subTitle" idx="1"/>
          </p:nvPr>
        </p:nvSpPr>
        <p:spPr>
          <a:xfrm>
            <a:off x="2206350" y="2549725"/>
            <a:ext cx="47313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Spartan"/>
                <a:ea typeface="Spartan"/>
                <a:cs typeface="Spartan"/>
                <a:sym typeface="Spartan"/>
              </a:defRPr>
            </a:lvl1pPr>
            <a:lvl2pPr lvl="1" algn="ctr" rtl="0">
              <a:spcBef>
                <a:spcPts val="0"/>
              </a:spcBef>
              <a:spcAft>
                <a:spcPts val="0"/>
              </a:spcAft>
              <a:buNone/>
              <a:defRPr sz="1600">
                <a:latin typeface="Spartan"/>
                <a:ea typeface="Spartan"/>
                <a:cs typeface="Spartan"/>
                <a:sym typeface="Spartan"/>
              </a:defRPr>
            </a:lvl2pPr>
            <a:lvl3pPr lvl="2" algn="ctr" rtl="0">
              <a:spcBef>
                <a:spcPts val="0"/>
              </a:spcBef>
              <a:spcAft>
                <a:spcPts val="0"/>
              </a:spcAft>
              <a:buNone/>
              <a:defRPr sz="1600">
                <a:latin typeface="Spartan"/>
                <a:ea typeface="Spartan"/>
                <a:cs typeface="Spartan"/>
                <a:sym typeface="Spartan"/>
              </a:defRPr>
            </a:lvl3pPr>
            <a:lvl4pPr lvl="3" algn="ctr" rtl="0">
              <a:spcBef>
                <a:spcPts val="0"/>
              </a:spcBef>
              <a:spcAft>
                <a:spcPts val="0"/>
              </a:spcAft>
              <a:buNone/>
              <a:defRPr sz="1600">
                <a:latin typeface="Spartan"/>
                <a:ea typeface="Spartan"/>
                <a:cs typeface="Spartan"/>
                <a:sym typeface="Spartan"/>
              </a:defRPr>
            </a:lvl4pPr>
            <a:lvl5pPr lvl="4" algn="ctr" rtl="0">
              <a:spcBef>
                <a:spcPts val="0"/>
              </a:spcBef>
              <a:spcAft>
                <a:spcPts val="0"/>
              </a:spcAft>
              <a:buNone/>
              <a:defRPr sz="1600">
                <a:latin typeface="Spartan"/>
                <a:ea typeface="Spartan"/>
                <a:cs typeface="Spartan"/>
                <a:sym typeface="Spartan"/>
              </a:defRPr>
            </a:lvl5pPr>
            <a:lvl6pPr lvl="5" algn="ctr" rtl="0">
              <a:spcBef>
                <a:spcPts val="0"/>
              </a:spcBef>
              <a:spcAft>
                <a:spcPts val="0"/>
              </a:spcAft>
              <a:buNone/>
              <a:defRPr sz="1600">
                <a:latin typeface="Spartan"/>
                <a:ea typeface="Spartan"/>
                <a:cs typeface="Spartan"/>
                <a:sym typeface="Spartan"/>
              </a:defRPr>
            </a:lvl6pPr>
            <a:lvl7pPr lvl="6" algn="ctr" rtl="0">
              <a:spcBef>
                <a:spcPts val="0"/>
              </a:spcBef>
              <a:spcAft>
                <a:spcPts val="0"/>
              </a:spcAft>
              <a:buNone/>
              <a:defRPr sz="1600">
                <a:latin typeface="Spartan"/>
                <a:ea typeface="Spartan"/>
                <a:cs typeface="Spartan"/>
                <a:sym typeface="Spartan"/>
              </a:defRPr>
            </a:lvl7pPr>
            <a:lvl8pPr lvl="7" algn="ctr" rtl="0">
              <a:spcBef>
                <a:spcPts val="0"/>
              </a:spcBef>
              <a:spcAft>
                <a:spcPts val="0"/>
              </a:spcAft>
              <a:buNone/>
              <a:defRPr sz="1600">
                <a:latin typeface="Spartan"/>
                <a:ea typeface="Spartan"/>
                <a:cs typeface="Spartan"/>
                <a:sym typeface="Spartan"/>
              </a:defRPr>
            </a:lvl8pPr>
            <a:lvl9pPr lvl="8" algn="ctr" rtl="0">
              <a:spcBef>
                <a:spcPts val="0"/>
              </a:spcBef>
              <a:spcAft>
                <a:spcPts val="0"/>
              </a:spcAft>
              <a:buNone/>
              <a:defRPr sz="1600">
                <a:latin typeface="Spartan"/>
                <a:ea typeface="Spartan"/>
                <a:cs typeface="Spartan"/>
                <a:sym typeface="Spartan"/>
              </a:defRPr>
            </a:lvl9pPr>
          </a:lstStyle>
          <a:p>
            <a:endParaRPr/>
          </a:p>
        </p:txBody>
      </p:sp>
    </p:spTree>
    <p:extLst>
      <p:ext uri="{BB962C8B-B14F-4D97-AF65-F5344CB8AC3E}">
        <p14:creationId xmlns:p14="http://schemas.microsoft.com/office/powerpoint/2010/main" val="416276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1140325" y="1101925"/>
            <a:ext cx="3711900" cy="1032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sz="3300" i="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7"/>
          <p:cNvSpPr txBox="1">
            <a:spLocks noGrp="1"/>
          </p:cNvSpPr>
          <p:nvPr>
            <p:ph type="subTitle" idx="1"/>
          </p:nvPr>
        </p:nvSpPr>
        <p:spPr>
          <a:xfrm>
            <a:off x="1056875" y="2134825"/>
            <a:ext cx="4526400" cy="2084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Spartan"/>
                <a:ea typeface="Spartan"/>
                <a:cs typeface="Spartan"/>
                <a:sym typeface="Spartan"/>
              </a:defRPr>
            </a:lvl1pPr>
            <a:lvl2pPr lvl="1" rtl="0">
              <a:lnSpc>
                <a:spcPct val="115000"/>
              </a:lnSpc>
              <a:spcBef>
                <a:spcPts val="0"/>
              </a:spcBef>
              <a:spcAft>
                <a:spcPts val="0"/>
              </a:spcAft>
              <a:buNone/>
              <a:defRPr sz="1400">
                <a:latin typeface="Spartan"/>
                <a:ea typeface="Spartan"/>
                <a:cs typeface="Spartan"/>
                <a:sym typeface="Spartan"/>
              </a:defRPr>
            </a:lvl2pPr>
            <a:lvl3pPr lvl="2" rtl="0">
              <a:lnSpc>
                <a:spcPct val="115000"/>
              </a:lnSpc>
              <a:spcBef>
                <a:spcPts val="0"/>
              </a:spcBef>
              <a:spcAft>
                <a:spcPts val="0"/>
              </a:spcAft>
              <a:buNone/>
              <a:defRPr sz="1400">
                <a:latin typeface="Spartan"/>
                <a:ea typeface="Spartan"/>
                <a:cs typeface="Spartan"/>
                <a:sym typeface="Spartan"/>
              </a:defRPr>
            </a:lvl3pPr>
            <a:lvl4pPr lvl="3" rtl="0">
              <a:lnSpc>
                <a:spcPct val="115000"/>
              </a:lnSpc>
              <a:spcBef>
                <a:spcPts val="0"/>
              </a:spcBef>
              <a:spcAft>
                <a:spcPts val="0"/>
              </a:spcAft>
              <a:buNone/>
              <a:defRPr sz="1400">
                <a:latin typeface="Spartan"/>
                <a:ea typeface="Spartan"/>
                <a:cs typeface="Spartan"/>
                <a:sym typeface="Spartan"/>
              </a:defRPr>
            </a:lvl4pPr>
            <a:lvl5pPr lvl="4" rtl="0">
              <a:lnSpc>
                <a:spcPct val="115000"/>
              </a:lnSpc>
              <a:spcBef>
                <a:spcPts val="0"/>
              </a:spcBef>
              <a:spcAft>
                <a:spcPts val="0"/>
              </a:spcAft>
              <a:buNone/>
              <a:defRPr sz="1400">
                <a:latin typeface="Spartan"/>
                <a:ea typeface="Spartan"/>
                <a:cs typeface="Spartan"/>
                <a:sym typeface="Spartan"/>
              </a:defRPr>
            </a:lvl5pPr>
            <a:lvl6pPr lvl="5" rtl="0">
              <a:lnSpc>
                <a:spcPct val="115000"/>
              </a:lnSpc>
              <a:spcBef>
                <a:spcPts val="0"/>
              </a:spcBef>
              <a:spcAft>
                <a:spcPts val="0"/>
              </a:spcAft>
              <a:buNone/>
              <a:defRPr sz="1400">
                <a:latin typeface="Spartan"/>
                <a:ea typeface="Spartan"/>
                <a:cs typeface="Spartan"/>
                <a:sym typeface="Spartan"/>
              </a:defRPr>
            </a:lvl6pPr>
            <a:lvl7pPr lvl="6" rtl="0">
              <a:lnSpc>
                <a:spcPct val="115000"/>
              </a:lnSpc>
              <a:spcBef>
                <a:spcPts val="0"/>
              </a:spcBef>
              <a:spcAft>
                <a:spcPts val="0"/>
              </a:spcAft>
              <a:buNone/>
              <a:defRPr sz="1400">
                <a:latin typeface="Spartan"/>
                <a:ea typeface="Spartan"/>
                <a:cs typeface="Spartan"/>
                <a:sym typeface="Spartan"/>
              </a:defRPr>
            </a:lvl7pPr>
            <a:lvl8pPr lvl="7" rtl="0">
              <a:lnSpc>
                <a:spcPct val="115000"/>
              </a:lnSpc>
              <a:spcBef>
                <a:spcPts val="0"/>
              </a:spcBef>
              <a:spcAft>
                <a:spcPts val="0"/>
              </a:spcAft>
              <a:buNone/>
              <a:defRPr sz="1400">
                <a:latin typeface="Spartan"/>
                <a:ea typeface="Spartan"/>
                <a:cs typeface="Spartan"/>
                <a:sym typeface="Spartan"/>
              </a:defRPr>
            </a:lvl8pPr>
            <a:lvl9pPr lvl="8" rtl="0">
              <a:lnSpc>
                <a:spcPct val="115000"/>
              </a:lnSpc>
              <a:spcBef>
                <a:spcPts val="0"/>
              </a:spcBef>
              <a:spcAft>
                <a:spcPts val="0"/>
              </a:spcAft>
              <a:buNone/>
              <a:defRPr sz="1400">
                <a:latin typeface="Spartan"/>
                <a:ea typeface="Spartan"/>
                <a:cs typeface="Spartan"/>
                <a:sym typeface="Spartan"/>
              </a:defRPr>
            </a:lvl9pPr>
          </a:lstStyle>
          <a:p>
            <a:endParaRPr/>
          </a:p>
        </p:txBody>
      </p:sp>
    </p:spTree>
    <p:extLst>
      <p:ext uri="{BB962C8B-B14F-4D97-AF65-F5344CB8AC3E}">
        <p14:creationId xmlns:p14="http://schemas.microsoft.com/office/powerpoint/2010/main" val="16274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9286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032250" y="2339950"/>
            <a:ext cx="3079500" cy="105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9" name="Google Shape;29;p3"/>
          <p:cNvSpPr txBox="1">
            <a:spLocks noGrp="1"/>
          </p:cNvSpPr>
          <p:nvPr>
            <p:ph type="subTitle" idx="1"/>
          </p:nvPr>
        </p:nvSpPr>
        <p:spPr>
          <a:xfrm>
            <a:off x="3240750" y="3370825"/>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400">
                <a:latin typeface="Spartan"/>
                <a:ea typeface="Spartan"/>
                <a:cs typeface="Spartan"/>
                <a:sym typeface="Spartan"/>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0" name="Google Shape;30;p3"/>
          <p:cNvSpPr txBox="1">
            <a:spLocks noGrp="1"/>
          </p:cNvSpPr>
          <p:nvPr>
            <p:ph type="title" idx="2" hasCustomPrompt="1"/>
          </p:nvPr>
        </p:nvSpPr>
        <p:spPr>
          <a:xfrm>
            <a:off x="3670050" y="1323775"/>
            <a:ext cx="18039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1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260128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7"/>
        <p:cNvGrpSpPr/>
        <p:nvPr/>
      </p:nvGrpSpPr>
      <p:grpSpPr>
        <a:xfrm>
          <a:off x="0" y="0"/>
          <a:ext cx="0" cy="0"/>
          <a:chOff x="0" y="0"/>
          <a:chExt cx="0" cy="0"/>
        </a:xfrm>
      </p:grpSpPr>
      <p:sp>
        <p:nvSpPr>
          <p:cNvPr id="58" name="Google Shape;58;p5"/>
          <p:cNvSpPr txBox="1">
            <a:spLocks noGrp="1"/>
          </p:cNvSpPr>
          <p:nvPr>
            <p:ph type="subTitle" idx="1"/>
          </p:nvPr>
        </p:nvSpPr>
        <p:spPr>
          <a:xfrm>
            <a:off x="2092313" y="2729550"/>
            <a:ext cx="20412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59" name="Google Shape;59;p5"/>
          <p:cNvSpPr txBox="1">
            <a:spLocks noGrp="1"/>
          </p:cNvSpPr>
          <p:nvPr>
            <p:ph type="subTitle" idx="2"/>
          </p:nvPr>
        </p:nvSpPr>
        <p:spPr>
          <a:xfrm>
            <a:off x="2017463" y="3045100"/>
            <a:ext cx="21909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
        <p:nvSpPr>
          <p:cNvPr id="60" name="Google Shape;60;p5"/>
          <p:cNvSpPr txBox="1">
            <a:spLocks noGrp="1"/>
          </p:cNvSpPr>
          <p:nvPr>
            <p:ph type="subTitle" idx="3"/>
          </p:nvPr>
        </p:nvSpPr>
        <p:spPr>
          <a:xfrm>
            <a:off x="5010488" y="2729550"/>
            <a:ext cx="20412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1" name="Google Shape;61;p5"/>
          <p:cNvSpPr txBox="1">
            <a:spLocks noGrp="1"/>
          </p:cNvSpPr>
          <p:nvPr>
            <p:ph type="subTitle" idx="4"/>
          </p:nvPr>
        </p:nvSpPr>
        <p:spPr>
          <a:xfrm>
            <a:off x="4935638" y="3045100"/>
            <a:ext cx="21909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
        <p:nvSpPr>
          <p:cNvPr id="69" name="Google Shape;69;p5"/>
          <p:cNvSpPr txBox="1">
            <a:spLocks noGrp="1"/>
          </p:cNvSpPr>
          <p:nvPr>
            <p:ph type="title"/>
          </p:nvPr>
        </p:nvSpPr>
        <p:spPr>
          <a:xfrm>
            <a:off x="2155800" y="257225"/>
            <a:ext cx="48324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8669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1444050" y="256775"/>
            <a:ext cx="6255900" cy="4293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8" name="Google Shape;48;p4"/>
          <p:cNvSpPr txBox="1">
            <a:spLocks noGrp="1"/>
          </p:cNvSpPr>
          <p:nvPr>
            <p:ph type="body" idx="1"/>
          </p:nvPr>
        </p:nvSpPr>
        <p:spPr>
          <a:xfrm>
            <a:off x="602600" y="934075"/>
            <a:ext cx="8001000" cy="376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963108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1"/>
        <p:cNvGrpSpPr/>
        <p:nvPr/>
      </p:nvGrpSpPr>
      <p:grpSpPr>
        <a:xfrm>
          <a:off x="0" y="0"/>
          <a:ext cx="0" cy="0"/>
          <a:chOff x="0" y="0"/>
          <a:chExt cx="0" cy="0"/>
        </a:xfrm>
      </p:grpSpPr>
      <p:sp>
        <p:nvSpPr>
          <p:cNvPr id="172" name="Google Shape;172;p13"/>
          <p:cNvSpPr txBox="1">
            <a:spLocks noGrp="1"/>
          </p:cNvSpPr>
          <p:nvPr>
            <p:ph type="ctrTitle"/>
          </p:nvPr>
        </p:nvSpPr>
        <p:spPr>
          <a:xfrm>
            <a:off x="5644963" y="1659375"/>
            <a:ext cx="2354400" cy="42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173" name="Google Shape;173;p13"/>
          <p:cNvSpPr txBox="1">
            <a:spLocks noGrp="1"/>
          </p:cNvSpPr>
          <p:nvPr>
            <p:ph type="subTitle" idx="1"/>
          </p:nvPr>
        </p:nvSpPr>
        <p:spPr>
          <a:xfrm>
            <a:off x="5644987" y="1940144"/>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partan"/>
              <a:buNone/>
              <a:defRPr sz="1400">
                <a:latin typeface="Spartan"/>
                <a:ea typeface="Spartan"/>
                <a:cs typeface="Spartan"/>
                <a:sym typeface="Spartan"/>
              </a:defRPr>
            </a:lvl1pPr>
            <a:lvl2pPr lvl="1" rtl="0">
              <a:lnSpc>
                <a:spcPct val="100000"/>
              </a:lnSpc>
              <a:spcBef>
                <a:spcPts val="0"/>
              </a:spcBef>
              <a:spcAft>
                <a:spcPts val="0"/>
              </a:spcAft>
              <a:buSzPts val="1800"/>
              <a:buFont typeface="Spartan"/>
              <a:buNone/>
              <a:defRPr>
                <a:latin typeface="Spartan"/>
                <a:ea typeface="Spartan"/>
                <a:cs typeface="Spartan"/>
                <a:sym typeface="Spartan"/>
              </a:defRPr>
            </a:lvl2pPr>
            <a:lvl3pPr lvl="2" rtl="0">
              <a:lnSpc>
                <a:spcPct val="100000"/>
              </a:lnSpc>
              <a:spcBef>
                <a:spcPts val="0"/>
              </a:spcBef>
              <a:spcAft>
                <a:spcPts val="0"/>
              </a:spcAft>
              <a:buSzPts val="1800"/>
              <a:buFont typeface="Spartan"/>
              <a:buNone/>
              <a:defRPr>
                <a:latin typeface="Spartan"/>
                <a:ea typeface="Spartan"/>
                <a:cs typeface="Spartan"/>
                <a:sym typeface="Spartan"/>
              </a:defRPr>
            </a:lvl3pPr>
            <a:lvl4pPr lvl="3" rtl="0">
              <a:lnSpc>
                <a:spcPct val="100000"/>
              </a:lnSpc>
              <a:spcBef>
                <a:spcPts val="0"/>
              </a:spcBef>
              <a:spcAft>
                <a:spcPts val="0"/>
              </a:spcAft>
              <a:buSzPts val="1800"/>
              <a:buFont typeface="Spartan"/>
              <a:buNone/>
              <a:defRPr>
                <a:latin typeface="Spartan"/>
                <a:ea typeface="Spartan"/>
                <a:cs typeface="Spartan"/>
                <a:sym typeface="Spartan"/>
              </a:defRPr>
            </a:lvl4pPr>
            <a:lvl5pPr lvl="4" rtl="0">
              <a:lnSpc>
                <a:spcPct val="100000"/>
              </a:lnSpc>
              <a:spcBef>
                <a:spcPts val="0"/>
              </a:spcBef>
              <a:spcAft>
                <a:spcPts val="0"/>
              </a:spcAft>
              <a:buSzPts val="1800"/>
              <a:buFont typeface="Spartan"/>
              <a:buNone/>
              <a:defRPr>
                <a:latin typeface="Spartan"/>
                <a:ea typeface="Spartan"/>
                <a:cs typeface="Spartan"/>
                <a:sym typeface="Spartan"/>
              </a:defRPr>
            </a:lvl5pPr>
            <a:lvl6pPr lvl="5" rtl="0">
              <a:lnSpc>
                <a:spcPct val="100000"/>
              </a:lnSpc>
              <a:spcBef>
                <a:spcPts val="0"/>
              </a:spcBef>
              <a:spcAft>
                <a:spcPts val="0"/>
              </a:spcAft>
              <a:buSzPts val="1800"/>
              <a:buFont typeface="Spartan"/>
              <a:buNone/>
              <a:defRPr>
                <a:latin typeface="Spartan"/>
                <a:ea typeface="Spartan"/>
                <a:cs typeface="Spartan"/>
                <a:sym typeface="Spartan"/>
              </a:defRPr>
            </a:lvl6pPr>
            <a:lvl7pPr lvl="6" rtl="0">
              <a:lnSpc>
                <a:spcPct val="100000"/>
              </a:lnSpc>
              <a:spcBef>
                <a:spcPts val="0"/>
              </a:spcBef>
              <a:spcAft>
                <a:spcPts val="0"/>
              </a:spcAft>
              <a:buSzPts val="1800"/>
              <a:buFont typeface="Spartan"/>
              <a:buNone/>
              <a:defRPr>
                <a:latin typeface="Spartan"/>
                <a:ea typeface="Spartan"/>
                <a:cs typeface="Spartan"/>
                <a:sym typeface="Spartan"/>
              </a:defRPr>
            </a:lvl7pPr>
            <a:lvl8pPr lvl="7" rtl="0">
              <a:lnSpc>
                <a:spcPct val="100000"/>
              </a:lnSpc>
              <a:spcBef>
                <a:spcPts val="0"/>
              </a:spcBef>
              <a:spcAft>
                <a:spcPts val="0"/>
              </a:spcAft>
              <a:buSzPts val="1800"/>
              <a:buFont typeface="Spartan"/>
              <a:buNone/>
              <a:defRPr>
                <a:latin typeface="Spartan"/>
                <a:ea typeface="Spartan"/>
                <a:cs typeface="Spartan"/>
                <a:sym typeface="Spartan"/>
              </a:defRPr>
            </a:lvl8pPr>
            <a:lvl9pPr lvl="8" rtl="0">
              <a:lnSpc>
                <a:spcPct val="100000"/>
              </a:lnSpc>
              <a:spcBef>
                <a:spcPts val="0"/>
              </a:spcBef>
              <a:spcAft>
                <a:spcPts val="0"/>
              </a:spcAft>
              <a:buSzPts val="1800"/>
              <a:buFont typeface="Spartan"/>
              <a:buNone/>
              <a:defRPr>
                <a:latin typeface="Spartan"/>
                <a:ea typeface="Spartan"/>
                <a:cs typeface="Spartan"/>
                <a:sym typeface="Spartan"/>
              </a:defRPr>
            </a:lvl9pPr>
          </a:lstStyle>
          <a:p>
            <a:endParaRPr/>
          </a:p>
        </p:txBody>
      </p:sp>
      <p:sp>
        <p:nvSpPr>
          <p:cNvPr id="174" name="Google Shape;174;p13"/>
          <p:cNvSpPr txBox="1">
            <a:spLocks noGrp="1"/>
          </p:cNvSpPr>
          <p:nvPr>
            <p:ph type="title" idx="2" hasCustomPrompt="1"/>
          </p:nvPr>
        </p:nvSpPr>
        <p:spPr>
          <a:xfrm>
            <a:off x="4759425" y="2265925"/>
            <a:ext cx="940200" cy="351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75" name="Google Shape;175;p13"/>
          <p:cNvSpPr txBox="1">
            <a:spLocks noGrp="1"/>
          </p:cNvSpPr>
          <p:nvPr>
            <p:ph type="ctrTitle" idx="3"/>
          </p:nvPr>
        </p:nvSpPr>
        <p:spPr>
          <a:xfrm>
            <a:off x="1949288" y="3185750"/>
            <a:ext cx="2354400" cy="42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176" name="Google Shape;176;p13"/>
          <p:cNvSpPr txBox="1">
            <a:spLocks noGrp="1"/>
          </p:cNvSpPr>
          <p:nvPr>
            <p:ph type="subTitle" idx="4"/>
          </p:nvPr>
        </p:nvSpPr>
        <p:spPr>
          <a:xfrm>
            <a:off x="1949312" y="3464944"/>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partan"/>
              <a:buNone/>
              <a:defRPr sz="1400">
                <a:latin typeface="Spartan"/>
                <a:ea typeface="Spartan"/>
                <a:cs typeface="Spartan"/>
                <a:sym typeface="Spartan"/>
              </a:defRPr>
            </a:lvl1pPr>
            <a:lvl2pPr lvl="1" rtl="0">
              <a:lnSpc>
                <a:spcPct val="100000"/>
              </a:lnSpc>
              <a:spcBef>
                <a:spcPts val="0"/>
              </a:spcBef>
              <a:spcAft>
                <a:spcPts val="0"/>
              </a:spcAft>
              <a:buSzPts val="1800"/>
              <a:buFont typeface="Spartan"/>
              <a:buNone/>
              <a:defRPr>
                <a:latin typeface="Spartan"/>
                <a:ea typeface="Spartan"/>
                <a:cs typeface="Spartan"/>
                <a:sym typeface="Spartan"/>
              </a:defRPr>
            </a:lvl2pPr>
            <a:lvl3pPr lvl="2" rtl="0">
              <a:lnSpc>
                <a:spcPct val="100000"/>
              </a:lnSpc>
              <a:spcBef>
                <a:spcPts val="0"/>
              </a:spcBef>
              <a:spcAft>
                <a:spcPts val="0"/>
              </a:spcAft>
              <a:buSzPts val="1800"/>
              <a:buFont typeface="Spartan"/>
              <a:buNone/>
              <a:defRPr>
                <a:latin typeface="Spartan"/>
                <a:ea typeface="Spartan"/>
                <a:cs typeface="Spartan"/>
                <a:sym typeface="Spartan"/>
              </a:defRPr>
            </a:lvl3pPr>
            <a:lvl4pPr lvl="3" rtl="0">
              <a:lnSpc>
                <a:spcPct val="100000"/>
              </a:lnSpc>
              <a:spcBef>
                <a:spcPts val="0"/>
              </a:spcBef>
              <a:spcAft>
                <a:spcPts val="0"/>
              </a:spcAft>
              <a:buSzPts val="1800"/>
              <a:buFont typeface="Spartan"/>
              <a:buNone/>
              <a:defRPr>
                <a:latin typeface="Spartan"/>
                <a:ea typeface="Spartan"/>
                <a:cs typeface="Spartan"/>
                <a:sym typeface="Spartan"/>
              </a:defRPr>
            </a:lvl4pPr>
            <a:lvl5pPr lvl="4" rtl="0">
              <a:lnSpc>
                <a:spcPct val="100000"/>
              </a:lnSpc>
              <a:spcBef>
                <a:spcPts val="0"/>
              </a:spcBef>
              <a:spcAft>
                <a:spcPts val="0"/>
              </a:spcAft>
              <a:buSzPts val="1800"/>
              <a:buFont typeface="Spartan"/>
              <a:buNone/>
              <a:defRPr>
                <a:latin typeface="Spartan"/>
                <a:ea typeface="Spartan"/>
                <a:cs typeface="Spartan"/>
                <a:sym typeface="Spartan"/>
              </a:defRPr>
            </a:lvl5pPr>
            <a:lvl6pPr lvl="5" rtl="0">
              <a:lnSpc>
                <a:spcPct val="100000"/>
              </a:lnSpc>
              <a:spcBef>
                <a:spcPts val="0"/>
              </a:spcBef>
              <a:spcAft>
                <a:spcPts val="0"/>
              </a:spcAft>
              <a:buSzPts val="1800"/>
              <a:buFont typeface="Spartan"/>
              <a:buNone/>
              <a:defRPr>
                <a:latin typeface="Spartan"/>
                <a:ea typeface="Spartan"/>
                <a:cs typeface="Spartan"/>
                <a:sym typeface="Spartan"/>
              </a:defRPr>
            </a:lvl6pPr>
            <a:lvl7pPr lvl="6" rtl="0">
              <a:lnSpc>
                <a:spcPct val="100000"/>
              </a:lnSpc>
              <a:spcBef>
                <a:spcPts val="0"/>
              </a:spcBef>
              <a:spcAft>
                <a:spcPts val="0"/>
              </a:spcAft>
              <a:buSzPts val="1800"/>
              <a:buFont typeface="Spartan"/>
              <a:buNone/>
              <a:defRPr>
                <a:latin typeface="Spartan"/>
                <a:ea typeface="Spartan"/>
                <a:cs typeface="Spartan"/>
                <a:sym typeface="Spartan"/>
              </a:defRPr>
            </a:lvl7pPr>
            <a:lvl8pPr lvl="7" rtl="0">
              <a:lnSpc>
                <a:spcPct val="100000"/>
              </a:lnSpc>
              <a:spcBef>
                <a:spcPts val="0"/>
              </a:spcBef>
              <a:spcAft>
                <a:spcPts val="0"/>
              </a:spcAft>
              <a:buSzPts val="1800"/>
              <a:buFont typeface="Spartan"/>
              <a:buNone/>
              <a:defRPr>
                <a:latin typeface="Spartan"/>
                <a:ea typeface="Spartan"/>
                <a:cs typeface="Spartan"/>
                <a:sym typeface="Spartan"/>
              </a:defRPr>
            </a:lvl8pPr>
            <a:lvl9pPr lvl="8" rtl="0">
              <a:lnSpc>
                <a:spcPct val="100000"/>
              </a:lnSpc>
              <a:spcBef>
                <a:spcPts val="0"/>
              </a:spcBef>
              <a:spcAft>
                <a:spcPts val="0"/>
              </a:spcAft>
              <a:buSzPts val="1800"/>
              <a:buFont typeface="Spartan"/>
              <a:buNone/>
              <a:defRPr>
                <a:latin typeface="Spartan"/>
                <a:ea typeface="Spartan"/>
                <a:cs typeface="Spartan"/>
                <a:sym typeface="Spartan"/>
              </a:defRPr>
            </a:lvl9pPr>
          </a:lstStyle>
          <a:p>
            <a:endParaRPr/>
          </a:p>
        </p:txBody>
      </p:sp>
      <p:sp>
        <p:nvSpPr>
          <p:cNvPr id="177" name="Google Shape;177;p13"/>
          <p:cNvSpPr txBox="1">
            <a:spLocks noGrp="1"/>
          </p:cNvSpPr>
          <p:nvPr>
            <p:ph type="title" idx="5" hasCustomPrompt="1"/>
          </p:nvPr>
        </p:nvSpPr>
        <p:spPr>
          <a:xfrm>
            <a:off x="1036100" y="3783775"/>
            <a:ext cx="940200" cy="37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78" name="Google Shape;178;p13"/>
          <p:cNvSpPr txBox="1">
            <a:spLocks noGrp="1"/>
          </p:cNvSpPr>
          <p:nvPr>
            <p:ph type="ctrTitle" idx="6"/>
          </p:nvPr>
        </p:nvSpPr>
        <p:spPr>
          <a:xfrm>
            <a:off x="5644963" y="3185750"/>
            <a:ext cx="2354400" cy="42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179" name="Google Shape;179;p13"/>
          <p:cNvSpPr txBox="1">
            <a:spLocks noGrp="1"/>
          </p:cNvSpPr>
          <p:nvPr>
            <p:ph type="subTitle" idx="7"/>
          </p:nvPr>
        </p:nvSpPr>
        <p:spPr>
          <a:xfrm>
            <a:off x="5644987" y="3465756"/>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partan"/>
              <a:buNone/>
              <a:defRPr sz="1400">
                <a:latin typeface="Spartan"/>
                <a:ea typeface="Spartan"/>
                <a:cs typeface="Spartan"/>
                <a:sym typeface="Spartan"/>
              </a:defRPr>
            </a:lvl1pPr>
            <a:lvl2pPr lvl="1" rtl="0">
              <a:lnSpc>
                <a:spcPct val="100000"/>
              </a:lnSpc>
              <a:spcBef>
                <a:spcPts val="0"/>
              </a:spcBef>
              <a:spcAft>
                <a:spcPts val="0"/>
              </a:spcAft>
              <a:buSzPts val="1800"/>
              <a:buFont typeface="Spartan"/>
              <a:buNone/>
              <a:defRPr>
                <a:latin typeface="Spartan"/>
                <a:ea typeface="Spartan"/>
                <a:cs typeface="Spartan"/>
                <a:sym typeface="Spartan"/>
              </a:defRPr>
            </a:lvl2pPr>
            <a:lvl3pPr lvl="2" rtl="0">
              <a:lnSpc>
                <a:spcPct val="100000"/>
              </a:lnSpc>
              <a:spcBef>
                <a:spcPts val="0"/>
              </a:spcBef>
              <a:spcAft>
                <a:spcPts val="0"/>
              </a:spcAft>
              <a:buSzPts val="1800"/>
              <a:buFont typeface="Spartan"/>
              <a:buNone/>
              <a:defRPr>
                <a:latin typeface="Spartan"/>
                <a:ea typeface="Spartan"/>
                <a:cs typeface="Spartan"/>
                <a:sym typeface="Spartan"/>
              </a:defRPr>
            </a:lvl3pPr>
            <a:lvl4pPr lvl="3" rtl="0">
              <a:lnSpc>
                <a:spcPct val="100000"/>
              </a:lnSpc>
              <a:spcBef>
                <a:spcPts val="0"/>
              </a:spcBef>
              <a:spcAft>
                <a:spcPts val="0"/>
              </a:spcAft>
              <a:buSzPts val="1800"/>
              <a:buFont typeface="Spartan"/>
              <a:buNone/>
              <a:defRPr>
                <a:latin typeface="Spartan"/>
                <a:ea typeface="Spartan"/>
                <a:cs typeface="Spartan"/>
                <a:sym typeface="Spartan"/>
              </a:defRPr>
            </a:lvl4pPr>
            <a:lvl5pPr lvl="4" rtl="0">
              <a:lnSpc>
                <a:spcPct val="100000"/>
              </a:lnSpc>
              <a:spcBef>
                <a:spcPts val="0"/>
              </a:spcBef>
              <a:spcAft>
                <a:spcPts val="0"/>
              </a:spcAft>
              <a:buSzPts val="1800"/>
              <a:buFont typeface="Spartan"/>
              <a:buNone/>
              <a:defRPr>
                <a:latin typeface="Spartan"/>
                <a:ea typeface="Spartan"/>
                <a:cs typeface="Spartan"/>
                <a:sym typeface="Spartan"/>
              </a:defRPr>
            </a:lvl5pPr>
            <a:lvl6pPr lvl="5" rtl="0">
              <a:lnSpc>
                <a:spcPct val="100000"/>
              </a:lnSpc>
              <a:spcBef>
                <a:spcPts val="0"/>
              </a:spcBef>
              <a:spcAft>
                <a:spcPts val="0"/>
              </a:spcAft>
              <a:buSzPts val="1800"/>
              <a:buFont typeface="Spartan"/>
              <a:buNone/>
              <a:defRPr>
                <a:latin typeface="Spartan"/>
                <a:ea typeface="Spartan"/>
                <a:cs typeface="Spartan"/>
                <a:sym typeface="Spartan"/>
              </a:defRPr>
            </a:lvl6pPr>
            <a:lvl7pPr lvl="6" rtl="0">
              <a:lnSpc>
                <a:spcPct val="100000"/>
              </a:lnSpc>
              <a:spcBef>
                <a:spcPts val="0"/>
              </a:spcBef>
              <a:spcAft>
                <a:spcPts val="0"/>
              </a:spcAft>
              <a:buSzPts val="1800"/>
              <a:buFont typeface="Spartan"/>
              <a:buNone/>
              <a:defRPr>
                <a:latin typeface="Spartan"/>
                <a:ea typeface="Spartan"/>
                <a:cs typeface="Spartan"/>
                <a:sym typeface="Spartan"/>
              </a:defRPr>
            </a:lvl7pPr>
            <a:lvl8pPr lvl="7" rtl="0">
              <a:lnSpc>
                <a:spcPct val="100000"/>
              </a:lnSpc>
              <a:spcBef>
                <a:spcPts val="0"/>
              </a:spcBef>
              <a:spcAft>
                <a:spcPts val="0"/>
              </a:spcAft>
              <a:buSzPts val="1800"/>
              <a:buFont typeface="Spartan"/>
              <a:buNone/>
              <a:defRPr>
                <a:latin typeface="Spartan"/>
                <a:ea typeface="Spartan"/>
                <a:cs typeface="Spartan"/>
                <a:sym typeface="Spartan"/>
              </a:defRPr>
            </a:lvl8pPr>
            <a:lvl9pPr lvl="8" rtl="0">
              <a:lnSpc>
                <a:spcPct val="100000"/>
              </a:lnSpc>
              <a:spcBef>
                <a:spcPts val="0"/>
              </a:spcBef>
              <a:spcAft>
                <a:spcPts val="0"/>
              </a:spcAft>
              <a:buSzPts val="1800"/>
              <a:buFont typeface="Spartan"/>
              <a:buNone/>
              <a:defRPr>
                <a:latin typeface="Spartan"/>
                <a:ea typeface="Spartan"/>
                <a:cs typeface="Spartan"/>
                <a:sym typeface="Spartan"/>
              </a:defRPr>
            </a:lvl9pPr>
          </a:lstStyle>
          <a:p>
            <a:endParaRPr/>
          </a:p>
        </p:txBody>
      </p:sp>
      <p:sp>
        <p:nvSpPr>
          <p:cNvPr id="180" name="Google Shape;180;p13"/>
          <p:cNvSpPr txBox="1">
            <a:spLocks noGrp="1"/>
          </p:cNvSpPr>
          <p:nvPr>
            <p:ph type="title" idx="8" hasCustomPrompt="1"/>
          </p:nvPr>
        </p:nvSpPr>
        <p:spPr>
          <a:xfrm>
            <a:off x="4759425" y="3786400"/>
            <a:ext cx="940200" cy="37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81" name="Google Shape;181;p13"/>
          <p:cNvSpPr txBox="1">
            <a:spLocks noGrp="1"/>
          </p:cNvSpPr>
          <p:nvPr>
            <p:ph type="ctrTitle" idx="9"/>
          </p:nvPr>
        </p:nvSpPr>
        <p:spPr>
          <a:xfrm>
            <a:off x="1949288" y="1659375"/>
            <a:ext cx="2354400" cy="424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182" name="Google Shape;182;p13"/>
          <p:cNvSpPr txBox="1">
            <a:spLocks noGrp="1"/>
          </p:cNvSpPr>
          <p:nvPr>
            <p:ph type="subTitle" idx="13"/>
          </p:nvPr>
        </p:nvSpPr>
        <p:spPr>
          <a:xfrm>
            <a:off x="1949312" y="1938006"/>
            <a:ext cx="23544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Spartan"/>
              <a:buNone/>
              <a:defRPr sz="1400">
                <a:latin typeface="Spartan"/>
                <a:ea typeface="Spartan"/>
                <a:cs typeface="Spartan"/>
                <a:sym typeface="Spartan"/>
              </a:defRPr>
            </a:lvl1pPr>
            <a:lvl2pPr lvl="1" rtl="0">
              <a:lnSpc>
                <a:spcPct val="100000"/>
              </a:lnSpc>
              <a:spcBef>
                <a:spcPts val="0"/>
              </a:spcBef>
              <a:spcAft>
                <a:spcPts val="0"/>
              </a:spcAft>
              <a:buSzPts val="1800"/>
              <a:buFont typeface="Spartan"/>
              <a:buNone/>
              <a:defRPr>
                <a:latin typeface="Spartan"/>
                <a:ea typeface="Spartan"/>
                <a:cs typeface="Spartan"/>
                <a:sym typeface="Spartan"/>
              </a:defRPr>
            </a:lvl2pPr>
            <a:lvl3pPr lvl="2" rtl="0">
              <a:lnSpc>
                <a:spcPct val="100000"/>
              </a:lnSpc>
              <a:spcBef>
                <a:spcPts val="0"/>
              </a:spcBef>
              <a:spcAft>
                <a:spcPts val="0"/>
              </a:spcAft>
              <a:buSzPts val="1800"/>
              <a:buFont typeface="Spartan"/>
              <a:buNone/>
              <a:defRPr>
                <a:latin typeface="Spartan"/>
                <a:ea typeface="Spartan"/>
                <a:cs typeface="Spartan"/>
                <a:sym typeface="Spartan"/>
              </a:defRPr>
            </a:lvl3pPr>
            <a:lvl4pPr lvl="3" rtl="0">
              <a:lnSpc>
                <a:spcPct val="100000"/>
              </a:lnSpc>
              <a:spcBef>
                <a:spcPts val="0"/>
              </a:spcBef>
              <a:spcAft>
                <a:spcPts val="0"/>
              </a:spcAft>
              <a:buSzPts val="1800"/>
              <a:buFont typeface="Spartan"/>
              <a:buNone/>
              <a:defRPr>
                <a:latin typeface="Spartan"/>
                <a:ea typeface="Spartan"/>
                <a:cs typeface="Spartan"/>
                <a:sym typeface="Spartan"/>
              </a:defRPr>
            </a:lvl4pPr>
            <a:lvl5pPr lvl="4" rtl="0">
              <a:lnSpc>
                <a:spcPct val="100000"/>
              </a:lnSpc>
              <a:spcBef>
                <a:spcPts val="0"/>
              </a:spcBef>
              <a:spcAft>
                <a:spcPts val="0"/>
              </a:spcAft>
              <a:buSzPts val="1800"/>
              <a:buFont typeface="Spartan"/>
              <a:buNone/>
              <a:defRPr>
                <a:latin typeface="Spartan"/>
                <a:ea typeface="Spartan"/>
                <a:cs typeface="Spartan"/>
                <a:sym typeface="Spartan"/>
              </a:defRPr>
            </a:lvl5pPr>
            <a:lvl6pPr lvl="5" rtl="0">
              <a:lnSpc>
                <a:spcPct val="100000"/>
              </a:lnSpc>
              <a:spcBef>
                <a:spcPts val="0"/>
              </a:spcBef>
              <a:spcAft>
                <a:spcPts val="0"/>
              </a:spcAft>
              <a:buSzPts val="1800"/>
              <a:buFont typeface="Spartan"/>
              <a:buNone/>
              <a:defRPr>
                <a:latin typeface="Spartan"/>
                <a:ea typeface="Spartan"/>
                <a:cs typeface="Spartan"/>
                <a:sym typeface="Spartan"/>
              </a:defRPr>
            </a:lvl6pPr>
            <a:lvl7pPr lvl="6" rtl="0">
              <a:lnSpc>
                <a:spcPct val="100000"/>
              </a:lnSpc>
              <a:spcBef>
                <a:spcPts val="0"/>
              </a:spcBef>
              <a:spcAft>
                <a:spcPts val="0"/>
              </a:spcAft>
              <a:buSzPts val="1800"/>
              <a:buFont typeface="Spartan"/>
              <a:buNone/>
              <a:defRPr>
                <a:latin typeface="Spartan"/>
                <a:ea typeface="Spartan"/>
                <a:cs typeface="Spartan"/>
                <a:sym typeface="Spartan"/>
              </a:defRPr>
            </a:lvl7pPr>
            <a:lvl8pPr lvl="7" rtl="0">
              <a:lnSpc>
                <a:spcPct val="100000"/>
              </a:lnSpc>
              <a:spcBef>
                <a:spcPts val="0"/>
              </a:spcBef>
              <a:spcAft>
                <a:spcPts val="0"/>
              </a:spcAft>
              <a:buSzPts val="1800"/>
              <a:buFont typeface="Spartan"/>
              <a:buNone/>
              <a:defRPr>
                <a:latin typeface="Spartan"/>
                <a:ea typeface="Spartan"/>
                <a:cs typeface="Spartan"/>
                <a:sym typeface="Spartan"/>
              </a:defRPr>
            </a:lvl8pPr>
            <a:lvl9pPr lvl="8" rtl="0">
              <a:lnSpc>
                <a:spcPct val="100000"/>
              </a:lnSpc>
              <a:spcBef>
                <a:spcPts val="0"/>
              </a:spcBef>
              <a:spcAft>
                <a:spcPts val="0"/>
              </a:spcAft>
              <a:buSzPts val="1800"/>
              <a:buFont typeface="Spartan"/>
              <a:buNone/>
              <a:defRPr>
                <a:latin typeface="Spartan"/>
                <a:ea typeface="Spartan"/>
                <a:cs typeface="Spartan"/>
                <a:sym typeface="Spartan"/>
              </a:defRPr>
            </a:lvl9pPr>
          </a:lstStyle>
          <a:p>
            <a:endParaRPr/>
          </a:p>
        </p:txBody>
      </p:sp>
      <p:sp>
        <p:nvSpPr>
          <p:cNvPr id="183" name="Google Shape;183;p13"/>
          <p:cNvSpPr txBox="1">
            <a:spLocks noGrp="1"/>
          </p:cNvSpPr>
          <p:nvPr>
            <p:ph type="title" idx="14" hasCustomPrompt="1"/>
          </p:nvPr>
        </p:nvSpPr>
        <p:spPr>
          <a:xfrm>
            <a:off x="1067643" y="2240350"/>
            <a:ext cx="877200" cy="37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87" name="Google Shape;187;p13"/>
          <p:cNvSpPr txBox="1">
            <a:spLocks noGrp="1"/>
          </p:cNvSpPr>
          <p:nvPr>
            <p:ph type="title" idx="15"/>
          </p:nvPr>
        </p:nvSpPr>
        <p:spPr>
          <a:xfrm>
            <a:off x="2155800" y="257225"/>
            <a:ext cx="48324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47717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56"/>
        <p:cNvGrpSpPr/>
        <p:nvPr/>
      </p:nvGrpSpPr>
      <p:grpSpPr>
        <a:xfrm>
          <a:off x="0" y="0"/>
          <a:ext cx="0" cy="0"/>
          <a:chOff x="0" y="0"/>
          <a:chExt cx="0" cy="0"/>
        </a:xfrm>
      </p:grpSpPr>
      <p:sp>
        <p:nvSpPr>
          <p:cNvPr id="357" name="Google Shape;357;p23"/>
          <p:cNvSpPr txBox="1">
            <a:spLocks noGrp="1"/>
          </p:cNvSpPr>
          <p:nvPr>
            <p:ph type="title"/>
          </p:nvPr>
        </p:nvSpPr>
        <p:spPr>
          <a:xfrm>
            <a:off x="1076625" y="261395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dk1"/>
              </a:buClr>
              <a:buSzPts val="1800"/>
              <a:buFont typeface="Playfair Display Regular"/>
              <a:buNone/>
              <a:defRPr sz="1800" i="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358" name="Google Shape;358;p23"/>
          <p:cNvSpPr txBox="1">
            <a:spLocks noGrp="1"/>
          </p:cNvSpPr>
          <p:nvPr>
            <p:ph type="subTitle" idx="1"/>
          </p:nvPr>
        </p:nvSpPr>
        <p:spPr>
          <a:xfrm>
            <a:off x="999375" y="2959250"/>
            <a:ext cx="1995900" cy="83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
        <p:nvSpPr>
          <p:cNvPr id="359" name="Google Shape;359;p23"/>
          <p:cNvSpPr txBox="1">
            <a:spLocks noGrp="1"/>
          </p:cNvSpPr>
          <p:nvPr>
            <p:ph type="title" idx="2"/>
          </p:nvPr>
        </p:nvSpPr>
        <p:spPr>
          <a:xfrm>
            <a:off x="3651300" y="261395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dk1"/>
              </a:buClr>
              <a:buSzPts val="1800"/>
              <a:buFont typeface="Playfair Display Regular"/>
              <a:buNone/>
              <a:defRPr sz="1800" i="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360" name="Google Shape;360;p23"/>
          <p:cNvSpPr txBox="1">
            <a:spLocks noGrp="1"/>
          </p:cNvSpPr>
          <p:nvPr>
            <p:ph type="subTitle" idx="3"/>
          </p:nvPr>
        </p:nvSpPr>
        <p:spPr>
          <a:xfrm>
            <a:off x="3574050" y="2961750"/>
            <a:ext cx="1995900" cy="83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
        <p:nvSpPr>
          <p:cNvPr id="361" name="Google Shape;361;p23"/>
          <p:cNvSpPr txBox="1">
            <a:spLocks noGrp="1"/>
          </p:cNvSpPr>
          <p:nvPr>
            <p:ph type="title" idx="4"/>
          </p:nvPr>
        </p:nvSpPr>
        <p:spPr>
          <a:xfrm>
            <a:off x="6225975" y="26215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dk1"/>
              </a:buClr>
              <a:buSzPts val="1800"/>
              <a:buFont typeface="Playfair Display Regular"/>
              <a:buNone/>
              <a:defRPr sz="1800" i="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1800"/>
              <a:buFont typeface="Playfair Display Regular"/>
              <a:buNone/>
              <a:defRPr sz="1800">
                <a:solidFill>
                  <a:schemeClr val="dk1"/>
                </a:solidFill>
                <a:latin typeface="Playfair Display Regular"/>
                <a:ea typeface="Playfair Display Regular"/>
                <a:cs typeface="Playfair Display Regular"/>
                <a:sym typeface="Playfair Display Regular"/>
              </a:defRPr>
            </a:lvl9pPr>
          </a:lstStyle>
          <a:p>
            <a:endParaRPr/>
          </a:p>
        </p:txBody>
      </p:sp>
      <p:sp>
        <p:nvSpPr>
          <p:cNvPr id="362" name="Google Shape;362;p23"/>
          <p:cNvSpPr txBox="1">
            <a:spLocks noGrp="1"/>
          </p:cNvSpPr>
          <p:nvPr>
            <p:ph type="subTitle" idx="5"/>
          </p:nvPr>
        </p:nvSpPr>
        <p:spPr>
          <a:xfrm>
            <a:off x="6148725" y="2969375"/>
            <a:ext cx="1995900" cy="83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
        <p:nvSpPr>
          <p:cNvPr id="363" name="Google Shape;363;p23"/>
          <p:cNvSpPr txBox="1">
            <a:spLocks noGrp="1"/>
          </p:cNvSpPr>
          <p:nvPr>
            <p:ph type="title" idx="6"/>
          </p:nvPr>
        </p:nvSpPr>
        <p:spPr>
          <a:xfrm>
            <a:off x="1804050" y="257225"/>
            <a:ext cx="5219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9215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2067000" y="2102625"/>
            <a:ext cx="5010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lvl1pPr>
            <a:lvl2pPr lvl="1" algn="ctr" rtl="0">
              <a:spcBef>
                <a:spcPts val="0"/>
              </a:spcBef>
              <a:spcAft>
                <a:spcPts val="0"/>
              </a:spcAft>
              <a:buNone/>
              <a:defRPr sz="2800">
                <a:latin typeface="Montserrat SemiBold"/>
                <a:ea typeface="Montserrat SemiBold"/>
                <a:cs typeface="Montserrat SemiBold"/>
                <a:sym typeface="Montserrat SemiBold"/>
              </a:defRPr>
            </a:lvl2pPr>
            <a:lvl3pPr lvl="2" algn="ctr" rtl="0">
              <a:spcBef>
                <a:spcPts val="0"/>
              </a:spcBef>
              <a:spcAft>
                <a:spcPts val="0"/>
              </a:spcAft>
              <a:buNone/>
              <a:defRPr sz="2800">
                <a:latin typeface="Montserrat SemiBold"/>
                <a:ea typeface="Montserrat SemiBold"/>
                <a:cs typeface="Montserrat SemiBold"/>
                <a:sym typeface="Montserrat SemiBold"/>
              </a:defRPr>
            </a:lvl3pPr>
            <a:lvl4pPr lvl="3" algn="ctr" rtl="0">
              <a:spcBef>
                <a:spcPts val="0"/>
              </a:spcBef>
              <a:spcAft>
                <a:spcPts val="0"/>
              </a:spcAft>
              <a:buNone/>
              <a:defRPr sz="2800">
                <a:latin typeface="Montserrat SemiBold"/>
                <a:ea typeface="Montserrat SemiBold"/>
                <a:cs typeface="Montserrat SemiBold"/>
                <a:sym typeface="Montserrat SemiBold"/>
              </a:defRPr>
            </a:lvl4pPr>
            <a:lvl5pPr lvl="4" algn="ctr" rtl="0">
              <a:spcBef>
                <a:spcPts val="0"/>
              </a:spcBef>
              <a:spcAft>
                <a:spcPts val="0"/>
              </a:spcAft>
              <a:buNone/>
              <a:defRPr sz="2800">
                <a:latin typeface="Montserrat SemiBold"/>
                <a:ea typeface="Montserrat SemiBold"/>
                <a:cs typeface="Montserrat SemiBold"/>
                <a:sym typeface="Montserrat SemiBold"/>
              </a:defRPr>
            </a:lvl5pPr>
            <a:lvl6pPr lvl="5" algn="ctr" rtl="0">
              <a:spcBef>
                <a:spcPts val="0"/>
              </a:spcBef>
              <a:spcAft>
                <a:spcPts val="0"/>
              </a:spcAft>
              <a:buNone/>
              <a:defRPr sz="2800">
                <a:latin typeface="Montserrat SemiBold"/>
                <a:ea typeface="Montserrat SemiBold"/>
                <a:cs typeface="Montserrat SemiBold"/>
                <a:sym typeface="Montserrat SemiBold"/>
              </a:defRPr>
            </a:lvl6pPr>
            <a:lvl7pPr lvl="6" algn="ctr" rtl="0">
              <a:spcBef>
                <a:spcPts val="0"/>
              </a:spcBef>
              <a:spcAft>
                <a:spcPts val="0"/>
              </a:spcAft>
              <a:buNone/>
              <a:defRPr sz="2800">
                <a:latin typeface="Montserrat SemiBold"/>
                <a:ea typeface="Montserrat SemiBold"/>
                <a:cs typeface="Montserrat SemiBold"/>
                <a:sym typeface="Montserrat SemiBold"/>
              </a:defRPr>
            </a:lvl7pPr>
            <a:lvl8pPr lvl="7" algn="ctr" rtl="0">
              <a:spcBef>
                <a:spcPts val="0"/>
              </a:spcBef>
              <a:spcAft>
                <a:spcPts val="0"/>
              </a:spcAft>
              <a:buNone/>
              <a:defRPr sz="2800">
                <a:latin typeface="Montserrat SemiBold"/>
                <a:ea typeface="Montserrat SemiBold"/>
                <a:cs typeface="Montserrat SemiBold"/>
                <a:sym typeface="Montserrat SemiBold"/>
              </a:defRPr>
            </a:lvl8pPr>
            <a:lvl9pPr lvl="8" algn="ctr" rtl="0">
              <a:spcBef>
                <a:spcPts val="0"/>
              </a:spcBef>
              <a:spcAft>
                <a:spcPts val="0"/>
              </a:spcAft>
              <a:buNone/>
              <a:defRPr sz="2800">
                <a:latin typeface="Montserrat SemiBold"/>
                <a:ea typeface="Montserrat SemiBold"/>
                <a:cs typeface="Montserrat SemiBold"/>
                <a:sym typeface="Montserrat SemiBold"/>
              </a:defRPr>
            </a:lvl9pPr>
          </a:lstStyle>
          <a:p>
            <a:endParaRPr/>
          </a:p>
        </p:txBody>
      </p:sp>
      <p:sp>
        <p:nvSpPr>
          <p:cNvPr id="306" name="Google Shape;306;p20"/>
          <p:cNvSpPr txBox="1">
            <a:spLocks noGrp="1"/>
          </p:cNvSpPr>
          <p:nvPr>
            <p:ph type="subTitle" idx="1"/>
          </p:nvPr>
        </p:nvSpPr>
        <p:spPr>
          <a:xfrm>
            <a:off x="1554000" y="3061525"/>
            <a:ext cx="6036000" cy="853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Tree>
    <p:extLst>
      <p:ext uri="{BB962C8B-B14F-4D97-AF65-F5344CB8AC3E}">
        <p14:creationId xmlns:p14="http://schemas.microsoft.com/office/powerpoint/2010/main" val="148111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6"/>
        <p:cNvGrpSpPr/>
        <p:nvPr/>
      </p:nvGrpSpPr>
      <p:grpSpPr>
        <a:xfrm>
          <a:off x="0" y="0"/>
          <a:ext cx="0" cy="0"/>
          <a:chOff x="0" y="0"/>
          <a:chExt cx="0" cy="0"/>
        </a:xfrm>
      </p:grpSpPr>
      <p:sp>
        <p:nvSpPr>
          <p:cNvPr id="138" name="Google Shape;138;p10"/>
          <p:cNvSpPr txBox="1">
            <a:spLocks noGrp="1"/>
          </p:cNvSpPr>
          <p:nvPr>
            <p:ph type="title"/>
          </p:nvPr>
        </p:nvSpPr>
        <p:spPr>
          <a:xfrm>
            <a:off x="571500" y="723025"/>
            <a:ext cx="2849700" cy="109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02562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495"/>
        <p:cNvGrpSpPr/>
        <p:nvPr/>
      </p:nvGrpSpPr>
      <p:grpSpPr>
        <a:xfrm>
          <a:off x="0" y="0"/>
          <a:ext cx="0" cy="0"/>
          <a:chOff x="0" y="0"/>
          <a:chExt cx="0" cy="0"/>
        </a:xfrm>
      </p:grpSpPr>
      <p:sp>
        <p:nvSpPr>
          <p:cNvPr id="496" name="Google Shape;496;p30"/>
          <p:cNvSpPr txBox="1">
            <a:spLocks noGrp="1"/>
          </p:cNvSpPr>
          <p:nvPr>
            <p:ph type="title"/>
          </p:nvPr>
        </p:nvSpPr>
        <p:spPr>
          <a:xfrm>
            <a:off x="2983500" y="1162375"/>
            <a:ext cx="31770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3300"/>
              <a:buNone/>
              <a:defRPr sz="6000" i="0"/>
            </a:lvl1pPr>
            <a:lvl2pPr lvl="1" algn="ctr" rtl="0">
              <a:spcBef>
                <a:spcPts val="0"/>
              </a:spcBef>
              <a:spcAft>
                <a:spcPts val="0"/>
              </a:spcAft>
              <a:buClr>
                <a:srgbClr val="C6D9BB"/>
              </a:buClr>
              <a:buSzPts val="3300"/>
              <a:buNone/>
              <a:defRPr sz="3300">
                <a:solidFill>
                  <a:srgbClr val="C6D9BB"/>
                </a:solidFill>
              </a:defRPr>
            </a:lvl2pPr>
            <a:lvl3pPr lvl="2" algn="ctr" rtl="0">
              <a:spcBef>
                <a:spcPts val="0"/>
              </a:spcBef>
              <a:spcAft>
                <a:spcPts val="0"/>
              </a:spcAft>
              <a:buClr>
                <a:srgbClr val="C6D9BB"/>
              </a:buClr>
              <a:buSzPts val="3300"/>
              <a:buNone/>
              <a:defRPr sz="3300">
                <a:solidFill>
                  <a:srgbClr val="C6D9BB"/>
                </a:solidFill>
              </a:defRPr>
            </a:lvl3pPr>
            <a:lvl4pPr lvl="3" algn="ctr" rtl="0">
              <a:spcBef>
                <a:spcPts val="0"/>
              </a:spcBef>
              <a:spcAft>
                <a:spcPts val="0"/>
              </a:spcAft>
              <a:buClr>
                <a:srgbClr val="C6D9BB"/>
              </a:buClr>
              <a:buSzPts val="3300"/>
              <a:buNone/>
              <a:defRPr sz="3300">
                <a:solidFill>
                  <a:srgbClr val="C6D9BB"/>
                </a:solidFill>
              </a:defRPr>
            </a:lvl4pPr>
            <a:lvl5pPr lvl="4" algn="ctr" rtl="0">
              <a:spcBef>
                <a:spcPts val="0"/>
              </a:spcBef>
              <a:spcAft>
                <a:spcPts val="0"/>
              </a:spcAft>
              <a:buClr>
                <a:srgbClr val="C6D9BB"/>
              </a:buClr>
              <a:buSzPts val="3300"/>
              <a:buNone/>
              <a:defRPr sz="3300">
                <a:solidFill>
                  <a:srgbClr val="C6D9BB"/>
                </a:solidFill>
              </a:defRPr>
            </a:lvl5pPr>
            <a:lvl6pPr lvl="5" algn="ctr" rtl="0">
              <a:spcBef>
                <a:spcPts val="0"/>
              </a:spcBef>
              <a:spcAft>
                <a:spcPts val="0"/>
              </a:spcAft>
              <a:buClr>
                <a:srgbClr val="C6D9BB"/>
              </a:buClr>
              <a:buSzPts val="3300"/>
              <a:buNone/>
              <a:defRPr sz="3300">
                <a:solidFill>
                  <a:srgbClr val="C6D9BB"/>
                </a:solidFill>
              </a:defRPr>
            </a:lvl6pPr>
            <a:lvl7pPr lvl="6" algn="ctr" rtl="0">
              <a:spcBef>
                <a:spcPts val="0"/>
              </a:spcBef>
              <a:spcAft>
                <a:spcPts val="0"/>
              </a:spcAft>
              <a:buClr>
                <a:srgbClr val="C6D9BB"/>
              </a:buClr>
              <a:buSzPts val="3300"/>
              <a:buNone/>
              <a:defRPr sz="3300">
                <a:solidFill>
                  <a:srgbClr val="C6D9BB"/>
                </a:solidFill>
              </a:defRPr>
            </a:lvl7pPr>
            <a:lvl8pPr lvl="7" algn="ctr" rtl="0">
              <a:spcBef>
                <a:spcPts val="0"/>
              </a:spcBef>
              <a:spcAft>
                <a:spcPts val="0"/>
              </a:spcAft>
              <a:buClr>
                <a:srgbClr val="C6D9BB"/>
              </a:buClr>
              <a:buSzPts val="3300"/>
              <a:buNone/>
              <a:defRPr sz="3300">
                <a:solidFill>
                  <a:srgbClr val="C6D9BB"/>
                </a:solidFill>
              </a:defRPr>
            </a:lvl8pPr>
            <a:lvl9pPr lvl="8" algn="ctr" rtl="0">
              <a:spcBef>
                <a:spcPts val="0"/>
              </a:spcBef>
              <a:spcAft>
                <a:spcPts val="0"/>
              </a:spcAft>
              <a:buClr>
                <a:srgbClr val="C6D9BB"/>
              </a:buClr>
              <a:buSzPts val="3300"/>
              <a:buNone/>
              <a:defRPr sz="3300">
                <a:solidFill>
                  <a:srgbClr val="C6D9BB"/>
                </a:solidFill>
              </a:defRPr>
            </a:lvl9pPr>
          </a:lstStyle>
          <a:p>
            <a:endParaRPr/>
          </a:p>
        </p:txBody>
      </p:sp>
      <p:sp>
        <p:nvSpPr>
          <p:cNvPr id="497" name="Google Shape;497;p30"/>
          <p:cNvSpPr txBox="1">
            <a:spLocks noGrp="1"/>
          </p:cNvSpPr>
          <p:nvPr>
            <p:ph type="subTitle" idx="1"/>
          </p:nvPr>
        </p:nvSpPr>
        <p:spPr>
          <a:xfrm>
            <a:off x="2761500" y="2636775"/>
            <a:ext cx="36210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latin typeface="Spartan"/>
                <a:ea typeface="Spartan"/>
                <a:cs typeface="Spartan"/>
                <a:sym typeface="Spartan"/>
              </a:defRPr>
            </a:lvl1pPr>
            <a:lvl2pPr lvl="1" algn="ctr" rtl="0">
              <a:spcBef>
                <a:spcPts val="0"/>
              </a:spcBef>
              <a:spcAft>
                <a:spcPts val="0"/>
              </a:spcAft>
              <a:buNone/>
              <a:defRPr sz="1400">
                <a:solidFill>
                  <a:schemeClr val="dk2"/>
                </a:solidFill>
                <a:latin typeface="Spartan"/>
                <a:ea typeface="Spartan"/>
                <a:cs typeface="Spartan"/>
                <a:sym typeface="Spartan"/>
              </a:defRPr>
            </a:lvl2pPr>
            <a:lvl3pPr lvl="2" algn="ctr" rtl="0">
              <a:spcBef>
                <a:spcPts val="0"/>
              </a:spcBef>
              <a:spcAft>
                <a:spcPts val="0"/>
              </a:spcAft>
              <a:buNone/>
              <a:defRPr sz="1400">
                <a:solidFill>
                  <a:schemeClr val="dk2"/>
                </a:solidFill>
                <a:latin typeface="Spartan"/>
                <a:ea typeface="Spartan"/>
                <a:cs typeface="Spartan"/>
                <a:sym typeface="Spartan"/>
              </a:defRPr>
            </a:lvl3pPr>
            <a:lvl4pPr lvl="3" algn="ctr" rtl="0">
              <a:spcBef>
                <a:spcPts val="0"/>
              </a:spcBef>
              <a:spcAft>
                <a:spcPts val="0"/>
              </a:spcAft>
              <a:buNone/>
              <a:defRPr sz="1400">
                <a:solidFill>
                  <a:schemeClr val="dk2"/>
                </a:solidFill>
                <a:latin typeface="Spartan"/>
                <a:ea typeface="Spartan"/>
                <a:cs typeface="Spartan"/>
                <a:sym typeface="Spartan"/>
              </a:defRPr>
            </a:lvl4pPr>
            <a:lvl5pPr lvl="4" algn="ctr" rtl="0">
              <a:spcBef>
                <a:spcPts val="0"/>
              </a:spcBef>
              <a:spcAft>
                <a:spcPts val="0"/>
              </a:spcAft>
              <a:buNone/>
              <a:defRPr sz="1400">
                <a:solidFill>
                  <a:schemeClr val="dk2"/>
                </a:solidFill>
                <a:latin typeface="Spartan"/>
                <a:ea typeface="Spartan"/>
                <a:cs typeface="Spartan"/>
                <a:sym typeface="Spartan"/>
              </a:defRPr>
            </a:lvl5pPr>
            <a:lvl6pPr lvl="5" algn="ctr" rtl="0">
              <a:spcBef>
                <a:spcPts val="0"/>
              </a:spcBef>
              <a:spcAft>
                <a:spcPts val="0"/>
              </a:spcAft>
              <a:buNone/>
              <a:defRPr sz="1400">
                <a:solidFill>
                  <a:schemeClr val="dk2"/>
                </a:solidFill>
                <a:latin typeface="Spartan"/>
                <a:ea typeface="Spartan"/>
                <a:cs typeface="Spartan"/>
                <a:sym typeface="Spartan"/>
              </a:defRPr>
            </a:lvl6pPr>
            <a:lvl7pPr lvl="6" algn="ctr" rtl="0">
              <a:spcBef>
                <a:spcPts val="0"/>
              </a:spcBef>
              <a:spcAft>
                <a:spcPts val="0"/>
              </a:spcAft>
              <a:buNone/>
              <a:defRPr sz="1400">
                <a:solidFill>
                  <a:schemeClr val="dk2"/>
                </a:solidFill>
                <a:latin typeface="Spartan"/>
                <a:ea typeface="Spartan"/>
                <a:cs typeface="Spartan"/>
                <a:sym typeface="Spartan"/>
              </a:defRPr>
            </a:lvl7pPr>
            <a:lvl8pPr lvl="7" algn="ctr" rtl="0">
              <a:spcBef>
                <a:spcPts val="0"/>
              </a:spcBef>
              <a:spcAft>
                <a:spcPts val="0"/>
              </a:spcAft>
              <a:buNone/>
              <a:defRPr sz="1400">
                <a:solidFill>
                  <a:schemeClr val="dk2"/>
                </a:solidFill>
                <a:latin typeface="Spartan"/>
                <a:ea typeface="Spartan"/>
                <a:cs typeface="Spartan"/>
                <a:sym typeface="Spartan"/>
              </a:defRPr>
            </a:lvl8pPr>
            <a:lvl9pPr lvl="8" algn="ctr" rtl="0">
              <a:spcBef>
                <a:spcPts val="0"/>
              </a:spcBef>
              <a:spcAft>
                <a:spcPts val="0"/>
              </a:spcAft>
              <a:buNone/>
              <a:defRPr sz="1400">
                <a:solidFill>
                  <a:schemeClr val="dk2"/>
                </a:solidFill>
                <a:latin typeface="Spartan"/>
                <a:ea typeface="Spartan"/>
                <a:cs typeface="Spartan"/>
                <a:sym typeface="Spartan"/>
              </a:defRPr>
            </a:lvl9pPr>
          </a:lstStyle>
          <a:p>
            <a:endParaRPr/>
          </a:p>
        </p:txBody>
      </p:sp>
      <p:sp>
        <p:nvSpPr>
          <p:cNvPr id="498" name="Google Shape;498;p30"/>
          <p:cNvSpPr txBox="1">
            <a:spLocks noGrp="1"/>
          </p:cNvSpPr>
          <p:nvPr>
            <p:ph type="subTitle" idx="2"/>
          </p:nvPr>
        </p:nvSpPr>
        <p:spPr>
          <a:xfrm>
            <a:off x="2761500" y="4249600"/>
            <a:ext cx="3621000" cy="42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Spartan"/>
                <a:ea typeface="Spartan"/>
                <a:cs typeface="Spartan"/>
                <a:sym typeface="Spartan"/>
              </a:defRPr>
            </a:lvl1pPr>
            <a:lvl2pPr lvl="1" algn="ctr" rtl="0">
              <a:spcBef>
                <a:spcPts val="0"/>
              </a:spcBef>
              <a:spcAft>
                <a:spcPts val="0"/>
              </a:spcAft>
              <a:buNone/>
              <a:defRPr sz="1400">
                <a:latin typeface="Spartan"/>
                <a:ea typeface="Spartan"/>
                <a:cs typeface="Spartan"/>
                <a:sym typeface="Spartan"/>
              </a:defRPr>
            </a:lvl2pPr>
            <a:lvl3pPr lvl="2" algn="ctr" rtl="0">
              <a:spcBef>
                <a:spcPts val="0"/>
              </a:spcBef>
              <a:spcAft>
                <a:spcPts val="0"/>
              </a:spcAft>
              <a:buNone/>
              <a:defRPr sz="1400">
                <a:latin typeface="Spartan"/>
                <a:ea typeface="Spartan"/>
                <a:cs typeface="Spartan"/>
                <a:sym typeface="Spartan"/>
              </a:defRPr>
            </a:lvl3pPr>
            <a:lvl4pPr lvl="3" algn="ctr" rtl="0">
              <a:spcBef>
                <a:spcPts val="0"/>
              </a:spcBef>
              <a:spcAft>
                <a:spcPts val="0"/>
              </a:spcAft>
              <a:buNone/>
              <a:defRPr sz="1400">
                <a:latin typeface="Spartan"/>
                <a:ea typeface="Spartan"/>
                <a:cs typeface="Spartan"/>
                <a:sym typeface="Spartan"/>
              </a:defRPr>
            </a:lvl4pPr>
            <a:lvl5pPr lvl="4" algn="ctr" rtl="0">
              <a:spcBef>
                <a:spcPts val="0"/>
              </a:spcBef>
              <a:spcAft>
                <a:spcPts val="0"/>
              </a:spcAft>
              <a:buNone/>
              <a:defRPr sz="1400">
                <a:latin typeface="Spartan"/>
                <a:ea typeface="Spartan"/>
                <a:cs typeface="Spartan"/>
                <a:sym typeface="Spartan"/>
              </a:defRPr>
            </a:lvl5pPr>
            <a:lvl6pPr lvl="5" algn="ctr" rtl="0">
              <a:spcBef>
                <a:spcPts val="0"/>
              </a:spcBef>
              <a:spcAft>
                <a:spcPts val="0"/>
              </a:spcAft>
              <a:buNone/>
              <a:defRPr sz="1400">
                <a:latin typeface="Spartan"/>
                <a:ea typeface="Spartan"/>
                <a:cs typeface="Spartan"/>
                <a:sym typeface="Spartan"/>
              </a:defRPr>
            </a:lvl6pPr>
            <a:lvl7pPr lvl="6" algn="ctr" rtl="0">
              <a:spcBef>
                <a:spcPts val="0"/>
              </a:spcBef>
              <a:spcAft>
                <a:spcPts val="0"/>
              </a:spcAft>
              <a:buNone/>
              <a:defRPr sz="1400">
                <a:latin typeface="Spartan"/>
                <a:ea typeface="Spartan"/>
                <a:cs typeface="Spartan"/>
                <a:sym typeface="Spartan"/>
              </a:defRPr>
            </a:lvl7pPr>
            <a:lvl8pPr lvl="7" algn="ctr" rtl="0">
              <a:spcBef>
                <a:spcPts val="0"/>
              </a:spcBef>
              <a:spcAft>
                <a:spcPts val="0"/>
              </a:spcAft>
              <a:buNone/>
              <a:defRPr sz="1400">
                <a:latin typeface="Spartan"/>
                <a:ea typeface="Spartan"/>
                <a:cs typeface="Spartan"/>
                <a:sym typeface="Spartan"/>
              </a:defRPr>
            </a:lvl8pPr>
            <a:lvl9pPr lvl="8" algn="ctr" rtl="0">
              <a:spcBef>
                <a:spcPts val="0"/>
              </a:spcBef>
              <a:spcAft>
                <a:spcPts val="0"/>
              </a:spcAft>
              <a:buNone/>
              <a:defRPr sz="1400">
                <a:latin typeface="Spartan"/>
                <a:ea typeface="Spartan"/>
                <a:cs typeface="Spartan"/>
                <a:sym typeface="Spartan"/>
              </a:defRPr>
            </a:lvl9pPr>
          </a:lstStyle>
          <a:p>
            <a:endParaRPr/>
          </a:p>
        </p:txBody>
      </p:sp>
    </p:spTree>
    <p:extLst>
      <p:ext uri="{BB962C8B-B14F-4D97-AF65-F5344CB8AC3E}">
        <p14:creationId xmlns:p14="http://schemas.microsoft.com/office/powerpoint/2010/main" val="179362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87554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014778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93126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2077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84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453059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6070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9">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B61BEF0D-F0BB-DE4B-95CE-6DB70DBA9567}" type="datetimeFigureOut">
              <a:rPr lang="en-US" smtClean="0"/>
              <a:pPr/>
              <a:t>4/15/2021</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204722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perpustakaan.poltekkes-malang.ac.id/assets/file/kti/1602420019/BAB_2.pdf"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hyperlink" Target="https://journals.lww.com/tnpj/fulltext/2011/08000/treatment_options_for_dysfunctional_uterine.7.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5"/>
          <p:cNvSpPr/>
          <p:nvPr/>
        </p:nvSpPr>
        <p:spPr>
          <a:xfrm>
            <a:off x="3622600" y="654928"/>
            <a:ext cx="5490" cy="5311"/>
          </a:xfrm>
          <a:custGeom>
            <a:avLst/>
            <a:gdLst/>
            <a:ahLst/>
            <a:cxnLst/>
            <a:rect l="l" t="t" r="r" b="b"/>
            <a:pathLst>
              <a:path w="214" h="207" extrusionOk="0">
                <a:moveTo>
                  <a:pt x="62" y="1"/>
                </a:moveTo>
                <a:lnTo>
                  <a:pt x="31" y="31"/>
                </a:lnTo>
                <a:lnTo>
                  <a:pt x="1" y="62"/>
                </a:lnTo>
                <a:lnTo>
                  <a:pt x="1" y="123"/>
                </a:lnTo>
                <a:lnTo>
                  <a:pt x="31" y="183"/>
                </a:lnTo>
                <a:cubicBezTo>
                  <a:pt x="62" y="199"/>
                  <a:pt x="92" y="206"/>
                  <a:pt x="119" y="206"/>
                </a:cubicBezTo>
                <a:cubicBezTo>
                  <a:pt x="145" y="206"/>
                  <a:pt x="168" y="199"/>
                  <a:pt x="183" y="183"/>
                </a:cubicBezTo>
                <a:lnTo>
                  <a:pt x="214" y="123"/>
                </a:lnTo>
                <a:lnTo>
                  <a:pt x="183" y="123"/>
                </a:lnTo>
                <a:cubicBezTo>
                  <a:pt x="214" y="92"/>
                  <a:pt x="214" y="62"/>
                  <a:pt x="183" y="31"/>
                </a:cubicBezTo>
                <a:lnTo>
                  <a:pt x="153" y="31"/>
                </a:lnTo>
                <a:cubicBezTo>
                  <a:pt x="122" y="1"/>
                  <a:pt x="122"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3802750" y="597230"/>
            <a:ext cx="6260" cy="6260"/>
          </a:xfrm>
          <a:custGeom>
            <a:avLst/>
            <a:gdLst/>
            <a:ahLst/>
            <a:cxnLst/>
            <a:rect l="l" t="t" r="r" b="b"/>
            <a:pathLst>
              <a:path w="244" h="244" extrusionOk="0">
                <a:moveTo>
                  <a:pt x="152" y="1"/>
                </a:moveTo>
                <a:cubicBezTo>
                  <a:pt x="91" y="1"/>
                  <a:pt x="61" y="31"/>
                  <a:pt x="31" y="92"/>
                </a:cubicBezTo>
                <a:cubicBezTo>
                  <a:pt x="0" y="122"/>
                  <a:pt x="31" y="183"/>
                  <a:pt x="61" y="213"/>
                </a:cubicBezTo>
                <a:lnTo>
                  <a:pt x="91" y="244"/>
                </a:lnTo>
                <a:lnTo>
                  <a:pt x="183" y="244"/>
                </a:lnTo>
                <a:cubicBezTo>
                  <a:pt x="213" y="213"/>
                  <a:pt x="243" y="213"/>
                  <a:pt x="243" y="183"/>
                </a:cubicBezTo>
                <a:lnTo>
                  <a:pt x="243" y="153"/>
                </a:lnTo>
                <a:lnTo>
                  <a:pt x="243" y="122"/>
                </a:lnTo>
                <a:lnTo>
                  <a:pt x="243" y="92"/>
                </a:lnTo>
                <a:cubicBezTo>
                  <a:pt x="243" y="61"/>
                  <a:pt x="243" y="31"/>
                  <a:pt x="213" y="31"/>
                </a:cubicBezTo>
                <a:lnTo>
                  <a:pt x="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3869812" y="766451"/>
            <a:ext cx="6260" cy="6260"/>
          </a:xfrm>
          <a:custGeom>
            <a:avLst/>
            <a:gdLst/>
            <a:ahLst/>
            <a:cxnLst/>
            <a:rect l="l" t="t" r="r" b="b"/>
            <a:pathLst>
              <a:path w="244" h="244" extrusionOk="0">
                <a:moveTo>
                  <a:pt x="61" y="1"/>
                </a:moveTo>
                <a:cubicBezTo>
                  <a:pt x="0" y="61"/>
                  <a:pt x="0" y="153"/>
                  <a:pt x="61" y="213"/>
                </a:cubicBezTo>
                <a:lnTo>
                  <a:pt x="91" y="244"/>
                </a:lnTo>
                <a:lnTo>
                  <a:pt x="183" y="244"/>
                </a:lnTo>
                <a:cubicBezTo>
                  <a:pt x="213" y="213"/>
                  <a:pt x="243" y="183"/>
                  <a:pt x="243" y="122"/>
                </a:cubicBezTo>
                <a:cubicBezTo>
                  <a:pt x="243" y="92"/>
                  <a:pt x="213" y="3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3947008" y="784384"/>
            <a:ext cx="6260" cy="6080"/>
          </a:xfrm>
          <a:custGeom>
            <a:avLst/>
            <a:gdLst/>
            <a:ahLst/>
            <a:cxnLst/>
            <a:rect l="l" t="t" r="r" b="b"/>
            <a:pathLst>
              <a:path w="244" h="237" extrusionOk="0">
                <a:moveTo>
                  <a:pt x="92" y="1"/>
                </a:moveTo>
                <a:lnTo>
                  <a:pt x="61" y="31"/>
                </a:lnTo>
                <a:cubicBezTo>
                  <a:pt x="31" y="61"/>
                  <a:pt x="0" y="92"/>
                  <a:pt x="0" y="153"/>
                </a:cubicBezTo>
                <a:lnTo>
                  <a:pt x="31" y="183"/>
                </a:lnTo>
                <a:cubicBezTo>
                  <a:pt x="31" y="183"/>
                  <a:pt x="61" y="213"/>
                  <a:pt x="61" y="213"/>
                </a:cubicBezTo>
                <a:cubicBezTo>
                  <a:pt x="76" y="229"/>
                  <a:pt x="99" y="236"/>
                  <a:pt x="122" y="236"/>
                </a:cubicBezTo>
                <a:cubicBezTo>
                  <a:pt x="145" y="236"/>
                  <a:pt x="168" y="229"/>
                  <a:pt x="183" y="213"/>
                </a:cubicBezTo>
                <a:cubicBezTo>
                  <a:pt x="213" y="183"/>
                  <a:pt x="213" y="153"/>
                  <a:pt x="213" y="122"/>
                </a:cubicBezTo>
                <a:lnTo>
                  <a:pt x="244" y="92"/>
                </a:lnTo>
                <a:lnTo>
                  <a:pt x="244" y="61"/>
                </a:lnTo>
                <a:lnTo>
                  <a:pt x="213" y="31"/>
                </a:lnTo>
                <a:cubicBezTo>
                  <a:pt x="183" y="1"/>
                  <a:pt x="122"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3840180" y="812450"/>
            <a:ext cx="5490" cy="5311"/>
          </a:xfrm>
          <a:custGeom>
            <a:avLst/>
            <a:gdLst/>
            <a:ahLst/>
            <a:cxnLst/>
            <a:rect l="l" t="t" r="r" b="b"/>
            <a:pathLst>
              <a:path w="214" h="207" extrusionOk="0">
                <a:moveTo>
                  <a:pt x="61" y="1"/>
                </a:moveTo>
                <a:cubicBezTo>
                  <a:pt x="31" y="31"/>
                  <a:pt x="0" y="62"/>
                  <a:pt x="31" y="122"/>
                </a:cubicBezTo>
                <a:lnTo>
                  <a:pt x="31" y="183"/>
                </a:lnTo>
                <a:cubicBezTo>
                  <a:pt x="46" y="198"/>
                  <a:pt x="61" y="206"/>
                  <a:pt x="76" y="206"/>
                </a:cubicBezTo>
                <a:cubicBezTo>
                  <a:pt x="91" y="206"/>
                  <a:pt x="107" y="198"/>
                  <a:pt x="122" y="183"/>
                </a:cubicBezTo>
                <a:lnTo>
                  <a:pt x="152" y="183"/>
                </a:lnTo>
                <a:cubicBezTo>
                  <a:pt x="183" y="183"/>
                  <a:pt x="183" y="153"/>
                  <a:pt x="183" y="122"/>
                </a:cubicBezTo>
                <a:lnTo>
                  <a:pt x="213" y="122"/>
                </a:lnTo>
                <a:lnTo>
                  <a:pt x="213" y="92"/>
                </a:lnTo>
                <a:lnTo>
                  <a:pt x="183" y="31"/>
                </a:lnTo>
                <a:cubicBezTo>
                  <a:pt x="183" y="1"/>
                  <a:pt x="15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3897109" y="672887"/>
            <a:ext cx="5465" cy="3130"/>
          </a:xfrm>
          <a:custGeom>
            <a:avLst/>
            <a:gdLst/>
            <a:ahLst/>
            <a:cxnLst/>
            <a:rect l="l" t="t" r="r" b="b"/>
            <a:pathLst>
              <a:path w="213" h="122" extrusionOk="0">
                <a:moveTo>
                  <a:pt x="31" y="0"/>
                </a:moveTo>
                <a:cubicBezTo>
                  <a:pt x="0" y="0"/>
                  <a:pt x="0" y="61"/>
                  <a:pt x="31" y="122"/>
                </a:cubicBezTo>
                <a:lnTo>
                  <a:pt x="61" y="91"/>
                </a:lnTo>
                <a:lnTo>
                  <a:pt x="61" y="122"/>
                </a:lnTo>
                <a:lnTo>
                  <a:pt x="152" y="122"/>
                </a:lnTo>
                <a:cubicBezTo>
                  <a:pt x="183" y="91"/>
                  <a:pt x="213" y="3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3790256" y="771915"/>
            <a:ext cx="4721" cy="3925"/>
          </a:xfrm>
          <a:custGeom>
            <a:avLst/>
            <a:gdLst/>
            <a:ahLst/>
            <a:cxnLst/>
            <a:rect l="l" t="t" r="r" b="b"/>
            <a:pathLst>
              <a:path w="184" h="153" extrusionOk="0">
                <a:moveTo>
                  <a:pt x="123" y="0"/>
                </a:moveTo>
                <a:cubicBezTo>
                  <a:pt x="62" y="0"/>
                  <a:pt x="31" y="31"/>
                  <a:pt x="31" y="91"/>
                </a:cubicBezTo>
                <a:cubicBezTo>
                  <a:pt x="1" y="122"/>
                  <a:pt x="31" y="152"/>
                  <a:pt x="31" y="152"/>
                </a:cubicBezTo>
                <a:lnTo>
                  <a:pt x="153" y="152"/>
                </a:lnTo>
                <a:cubicBezTo>
                  <a:pt x="153" y="152"/>
                  <a:pt x="153" y="122"/>
                  <a:pt x="183" y="91"/>
                </a:cubicBezTo>
                <a:cubicBezTo>
                  <a:pt x="183" y="61"/>
                  <a:pt x="183" y="31"/>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3396477" y="778149"/>
            <a:ext cx="6260" cy="5490"/>
          </a:xfrm>
          <a:custGeom>
            <a:avLst/>
            <a:gdLst/>
            <a:ahLst/>
            <a:cxnLst/>
            <a:rect l="l" t="t" r="r" b="b"/>
            <a:pathLst>
              <a:path w="244" h="214" extrusionOk="0">
                <a:moveTo>
                  <a:pt x="31" y="0"/>
                </a:moveTo>
                <a:lnTo>
                  <a:pt x="0" y="31"/>
                </a:lnTo>
                <a:lnTo>
                  <a:pt x="0" y="61"/>
                </a:lnTo>
                <a:lnTo>
                  <a:pt x="0" y="122"/>
                </a:lnTo>
                <a:cubicBezTo>
                  <a:pt x="31" y="152"/>
                  <a:pt x="31" y="183"/>
                  <a:pt x="61" y="183"/>
                </a:cubicBezTo>
                <a:cubicBezTo>
                  <a:pt x="91" y="213"/>
                  <a:pt x="152" y="213"/>
                  <a:pt x="182" y="213"/>
                </a:cubicBezTo>
                <a:lnTo>
                  <a:pt x="243" y="183"/>
                </a:lnTo>
                <a:lnTo>
                  <a:pt x="243" y="122"/>
                </a:lnTo>
                <a:lnTo>
                  <a:pt x="213" y="122"/>
                </a:lnTo>
                <a:lnTo>
                  <a:pt x="213" y="61"/>
                </a:lnTo>
                <a:cubicBezTo>
                  <a:pt x="182" y="61"/>
                  <a:pt x="182" y="31"/>
                  <a:pt x="182" y="31"/>
                </a:cubicBezTo>
                <a:cubicBezTo>
                  <a:pt x="152" y="0"/>
                  <a:pt x="122"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3678759" y="699389"/>
            <a:ext cx="7029" cy="4695"/>
          </a:xfrm>
          <a:custGeom>
            <a:avLst/>
            <a:gdLst/>
            <a:ahLst/>
            <a:cxnLst/>
            <a:rect l="l" t="t" r="r" b="b"/>
            <a:pathLst>
              <a:path w="274" h="183" extrusionOk="0">
                <a:moveTo>
                  <a:pt x="31" y="1"/>
                </a:moveTo>
                <a:lnTo>
                  <a:pt x="0" y="31"/>
                </a:lnTo>
                <a:lnTo>
                  <a:pt x="0" y="61"/>
                </a:lnTo>
                <a:cubicBezTo>
                  <a:pt x="0" y="92"/>
                  <a:pt x="0" y="122"/>
                  <a:pt x="31" y="152"/>
                </a:cubicBezTo>
                <a:lnTo>
                  <a:pt x="61" y="152"/>
                </a:lnTo>
                <a:lnTo>
                  <a:pt x="92" y="183"/>
                </a:lnTo>
                <a:lnTo>
                  <a:pt x="244" y="183"/>
                </a:lnTo>
                <a:lnTo>
                  <a:pt x="274" y="122"/>
                </a:lnTo>
                <a:cubicBezTo>
                  <a:pt x="274" y="92"/>
                  <a:pt x="244" y="61"/>
                  <a:pt x="244" y="31"/>
                </a:cubicBez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3742691" y="660085"/>
            <a:ext cx="6260" cy="5028"/>
          </a:xfrm>
          <a:custGeom>
            <a:avLst/>
            <a:gdLst/>
            <a:ahLst/>
            <a:cxnLst/>
            <a:rect l="l" t="t" r="r" b="b"/>
            <a:pathLst>
              <a:path w="244" h="196" extrusionOk="0">
                <a:moveTo>
                  <a:pt x="81" y="0"/>
                </a:moveTo>
                <a:cubicBezTo>
                  <a:pt x="31" y="0"/>
                  <a:pt x="1" y="22"/>
                  <a:pt x="1" y="43"/>
                </a:cubicBezTo>
                <a:lnTo>
                  <a:pt x="1" y="104"/>
                </a:lnTo>
                <a:lnTo>
                  <a:pt x="1" y="134"/>
                </a:lnTo>
                <a:cubicBezTo>
                  <a:pt x="1" y="165"/>
                  <a:pt x="31" y="165"/>
                  <a:pt x="31" y="195"/>
                </a:cubicBezTo>
                <a:lnTo>
                  <a:pt x="153" y="195"/>
                </a:lnTo>
                <a:cubicBezTo>
                  <a:pt x="183" y="195"/>
                  <a:pt x="214" y="165"/>
                  <a:pt x="244" y="165"/>
                </a:cubicBezTo>
                <a:lnTo>
                  <a:pt x="244" y="104"/>
                </a:lnTo>
                <a:lnTo>
                  <a:pt x="244" y="74"/>
                </a:lnTo>
                <a:cubicBezTo>
                  <a:pt x="244" y="43"/>
                  <a:pt x="214" y="13"/>
                  <a:pt x="183" y="13"/>
                </a:cubicBezTo>
                <a:lnTo>
                  <a:pt x="153" y="13"/>
                </a:lnTo>
                <a:cubicBezTo>
                  <a:pt x="126" y="4"/>
                  <a:pt x="102" y="0"/>
                  <a:pt x="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4027333" y="808551"/>
            <a:ext cx="5465" cy="6285"/>
          </a:xfrm>
          <a:custGeom>
            <a:avLst/>
            <a:gdLst/>
            <a:ahLst/>
            <a:cxnLst/>
            <a:rect l="l" t="t" r="r" b="b"/>
            <a:pathLst>
              <a:path w="213" h="245" extrusionOk="0">
                <a:moveTo>
                  <a:pt x="61" y="1"/>
                </a:moveTo>
                <a:cubicBezTo>
                  <a:pt x="31" y="31"/>
                  <a:pt x="0" y="62"/>
                  <a:pt x="0" y="122"/>
                </a:cubicBezTo>
                <a:lnTo>
                  <a:pt x="0" y="153"/>
                </a:lnTo>
                <a:lnTo>
                  <a:pt x="31" y="214"/>
                </a:lnTo>
                <a:cubicBezTo>
                  <a:pt x="31" y="214"/>
                  <a:pt x="61" y="214"/>
                  <a:pt x="91" y="244"/>
                </a:cubicBezTo>
                <a:lnTo>
                  <a:pt x="152" y="244"/>
                </a:lnTo>
                <a:lnTo>
                  <a:pt x="213" y="214"/>
                </a:lnTo>
                <a:lnTo>
                  <a:pt x="213" y="183"/>
                </a:lnTo>
                <a:lnTo>
                  <a:pt x="213" y="122"/>
                </a:lnTo>
                <a:lnTo>
                  <a:pt x="213" y="92"/>
                </a:lnTo>
                <a:cubicBezTo>
                  <a:pt x="213" y="62"/>
                  <a:pt x="213" y="62"/>
                  <a:pt x="183" y="31"/>
                </a:cubicBezTo>
                <a:cubicBezTo>
                  <a:pt x="152" y="31"/>
                  <a:pt x="12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3702156" y="753187"/>
            <a:ext cx="6260" cy="5490"/>
          </a:xfrm>
          <a:custGeom>
            <a:avLst/>
            <a:gdLst/>
            <a:ahLst/>
            <a:cxnLst/>
            <a:rect l="l" t="t" r="r" b="b"/>
            <a:pathLst>
              <a:path w="244" h="214" extrusionOk="0">
                <a:moveTo>
                  <a:pt x="152" y="1"/>
                </a:moveTo>
                <a:cubicBezTo>
                  <a:pt x="122" y="1"/>
                  <a:pt x="91" y="1"/>
                  <a:pt x="61" y="31"/>
                </a:cubicBezTo>
                <a:cubicBezTo>
                  <a:pt x="0" y="92"/>
                  <a:pt x="31" y="183"/>
                  <a:pt x="91" y="214"/>
                </a:cubicBezTo>
                <a:lnTo>
                  <a:pt x="183" y="214"/>
                </a:lnTo>
                <a:cubicBezTo>
                  <a:pt x="213" y="214"/>
                  <a:pt x="213" y="183"/>
                  <a:pt x="243" y="183"/>
                </a:cubicBezTo>
                <a:lnTo>
                  <a:pt x="243" y="122"/>
                </a:lnTo>
                <a:cubicBezTo>
                  <a:pt x="243" y="92"/>
                  <a:pt x="243" y="62"/>
                  <a:pt x="213" y="62"/>
                </a:cubicBezTo>
                <a:lnTo>
                  <a:pt x="213" y="31"/>
                </a:lnTo>
                <a:cubicBezTo>
                  <a:pt x="213" y="1"/>
                  <a:pt x="183"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3642098" y="750083"/>
            <a:ext cx="5490" cy="5465"/>
          </a:xfrm>
          <a:custGeom>
            <a:avLst/>
            <a:gdLst/>
            <a:ahLst/>
            <a:cxnLst/>
            <a:rect l="l" t="t" r="r" b="b"/>
            <a:pathLst>
              <a:path w="214" h="213" extrusionOk="0">
                <a:moveTo>
                  <a:pt x="62" y="0"/>
                </a:moveTo>
                <a:lnTo>
                  <a:pt x="31" y="31"/>
                </a:lnTo>
                <a:lnTo>
                  <a:pt x="1" y="61"/>
                </a:lnTo>
                <a:lnTo>
                  <a:pt x="1" y="122"/>
                </a:lnTo>
                <a:lnTo>
                  <a:pt x="1" y="152"/>
                </a:lnTo>
                <a:cubicBezTo>
                  <a:pt x="1" y="152"/>
                  <a:pt x="1" y="183"/>
                  <a:pt x="31" y="213"/>
                </a:cubicBezTo>
                <a:lnTo>
                  <a:pt x="122" y="213"/>
                </a:lnTo>
                <a:lnTo>
                  <a:pt x="183" y="152"/>
                </a:lnTo>
                <a:cubicBezTo>
                  <a:pt x="214" y="91"/>
                  <a:pt x="183" y="31"/>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3712290" y="818710"/>
            <a:ext cx="5490" cy="4490"/>
          </a:xfrm>
          <a:custGeom>
            <a:avLst/>
            <a:gdLst/>
            <a:ahLst/>
            <a:cxnLst/>
            <a:rect l="l" t="t" r="r" b="b"/>
            <a:pathLst>
              <a:path w="214" h="175" extrusionOk="0">
                <a:moveTo>
                  <a:pt x="92" y="0"/>
                </a:moveTo>
                <a:lnTo>
                  <a:pt x="61" y="30"/>
                </a:lnTo>
                <a:cubicBezTo>
                  <a:pt x="0" y="61"/>
                  <a:pt x="0" y="122"/>
                  <a:pt x="61" y="152"/>
                </a:cubicBezTo>
                <a:lnTo>
                  <a:pt x="92" y="152"/>
                </a:lnTo>
                <a:cubicBezTo>
                  <a:pt x="107" y="167"/>
                  <a:pt x="122" y="175"/>
                  <a:pt x="137" y="175"/>
                </a:cubicBezTo>
                <a:cubicBezTo>
                  <a:pt x="152" y="175"/>
                  <a:pt x="168" y="167"/>
                  <a:pt x="183" y="152"/>
                </a:cubicBezTo>
                <a:lnTo>
                  <a:pt x="213" y="122"/>
                </a:lnTo>
                <a:lnTo>
                  <a:pt x="183" y="61"/>
                </a:lnTo>
                <a:cubicBezTo>
                  <a:pt x="183" y="30"/>
                  <a:pt x="152"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541505" y="741925"/>
            <a:ext cx="6260" cy="5388"/>
          </a:xfrm>
          <a:custGeom>
            <a:avLst/>
            <a:gdLst/>
            <a:ahLst/>
            <a:cxnLst/>
            <a:rect l="l" t="t" r="r" b="b"/>
            <a:pathLst>
              <a:path w="244" h="210" extrusionOk="0">
                <a:moveTo>
                  <a:pt x="122" y="1"/>
                </a:moveTo>
                <a:cubicBezTo>
                  <a:pt x="112" y="1"/>
                  <a:pt x="102" y="4"/>
                  <a:pt x="92" y="14"/>
                </a:cubicBezTo>
                <a:lnTo>
                  <a:pt x="31" y="14"/>
                </a:lnTo>
                <a:cubicBezTo>
                  <a:pt x="1" y="45"/>
                  <a:pt x="1" y="75"/>
                  <a:pt x="1" y="105"/>
                </a:cubicBezTo>
                <a:lnTo>
                  <a:pt x="1" y="136"/>
                </a:lnTo>
                <a:lnTo>
                  <a:pt x="1" y="197"/>
                </a:lnTo>
                <a:lnTo>
                  <a:pt x="31" y="197"/>
                </a:lnTo>
                <a:cubicBezTo>
                  <a:pt x="49" y="206"/>
                  <a:pt x="67" y="209"/>
                  <a:pt x="85" y="209"/>
                </a:cubicBezTo>
                <a:cubicBezTo>
                  <a:pt x="128" y="209"/>
                  <a:pt x="170" y="188"/>
                  <a:pt x="213" y="166"/>
                </a:cubicBezTo>
                <a:cubicBezTo>
                  <a:pt x="244" y="105"/>
                  <a:pt x="213" y="45"/>
                  <a:pt x="183" y="14"/>
                </a:cubicBezTo>
                <a:cubicBezTo>
                  <a:pt x="163" y="14"/>
                  <a:pt x="143"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777787" y="725121"/>
            <a:ext cx="6260" cy="5208"/>
          </a:xfrm>
          <a:custGeom>
            <a:avLst/>
            <a:gdLst/>
            <a:ahLst/>
            <a:cxnLst/>
            <a:rect l="l" t="t" r="r" b="b"/>
            <a:pathLst>
              <a:path w="244" h="203" extrusionOk="0">
                <a:moveTo>
                  <a:pt x="92" y="1"/>
                </a:moveTo>
                <a:cubicBezTo>
                  <a:pt x="61" y="1"/>
                  <a:pt x="1" y="31"/>
                  <a:pt x="1" y="61"/>
                </a:cubicBezTo>
                <a:lnTo>
                  <a:pt x="1" y="122"/>
                </a:lnTo>
                <a:lnTo>
                  <a:pt x="1" y="153"/>
                </a:lnTo>
                <a:lnTo>
                  <a:pt x="31" y="183"/>
                </a:lnTo>
                <a:cubicBezTo>
                  <a:pt x="56" y="196"/>
                  <a:pt x="81" y="203"/>
                  <a:pt x="107" y="203"/>
                </a:cubicBezTo>
                <a:cubicBezTo>
                  <a:pt x="142" y="203"/>
                  <a:pt x="178" y="188"/>
                  <a:pt x="213" y="153"/>
                </a:cubicBezTo>
                <a:lnTo>
                  <a:pt x="244" y="153"/>
                </a:lnTo>
                <a:lnTo>
                  <a:pt x="244" y="122"/>
                </a:lnTo>
                <a:cubicBezTo>
                  <a:pt x="213" y="92"/>
                  <a:pt x="213" y="61"/>
                  <a:pt x="183" y="31"/>
                </a:cubicBezTo>
                <a:cubicBezTo>
                  <a:pt x="153" y="1"/>
                  <a:pt x="122"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130563" y="760217"/>
            <a:ext cx="5465" cy="4695"/>
          </a:xfrm>
          <a:custGeom>
            <a:avLst/>
            <a:gdLst/>
            <a:ahLst/>
            <a:cxnLst/>
            <a:rect l="l" t="t" r="r" b="b"/>
            <a:pathLst>
              <a:path w="213" h="183" extrusionOk="0">
                <a:moveTo>
                  <a:pt x="31" y="0"/>
                </a:moveTo>
                <a:lnTo>
                  <a:pt x="0" y="31"/>
                </a:lnTo>
                <a:cubicBezTo>
                  <a:pt x="0" y="31"/>
                  <a:pt x="0" y="61"/>
                  <a:pt x="0" y="61"/>
                </a:cubicBezTo>
                <a:cubicBezTo>
                  <a:pt x="0" y="61"/>
                  <a:pt x="0" y="92"/>
                  <a:pt x="0" y="92"/>
                </a:cubicBezTo>
                <a:lnTo>
                  <a:pt x="0" y="152"/>
                </a:lnTo>
                <a:lnTo>
                  <a:pt x="31" y="183"/>
                </a:lnTo>
                <a:cubicBezTo>
                  <a:pt x="91" y="183"/>
                  <a:pt x="152" y="183"/>
                  <a:pt x="183" y="122"/>
                </a:cubicBezTo>
                <a:lnTo>
                  <a:pt x="209" y="70"/>
                </a:lnTo>
                <a:lnTo>
                  <a:pt x="209" y="70"/>
                </a:lnTo>
                <a:cubicBezTo>
                  <a:pt x="211" y="77"/>
                  <a:pt x="213" y="84"/>
                  <a:pt x="213" y="92"/>
                </a:cubicBezTo>
                <a:lnTo>
                  <a:pt x="213" y="61"/>
                </a:lnTo>
                <a:lnTo>
                  <a:pt x="209" y="70"/>
                </a:lnTo>
                <a:lnTo>
                  <a:pt x="209" y="70"/>
                </a:lnTo>
                <a:cubicBezTo>
                  <a:pt x="200" y="47"/>
                  <a:pt x="183" y="24"/>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295884" y="650259"/>
            <a:ext cx="6260" cy="7055"/>
          </a:xfrm>
          <a:custGeom>
            <a:avLst/>
            <a:gdLst/>
            <a:ahLst/>
            <a:cxnLst/>
            <a:rect l="l" t="t" r="r" b="b"/>
            <a:pathLst>
              <a:path w="244" h="275" extrusionOk="0">
                <a:moveTo>
                  <a:pt x="152" y="1"/>
                </a:moveTo>
                <a:lnTo>
                  <a:pt x="152" y="31"/>
                </a:lnTo>
                <a:lnTo>
                  <a:pt x="122" y="31"/>
                </a:lnTo>
                <a:cubicBezTo>
                  <a:pt x="61" y="31"/>
                  <a:pt x="0" y="92"/>
                  <a:pt x="0" y="153"/>
                </a:cubicBezTo>
                <a:cubicBezTo>
                  <a:pt x="0" y="183"/>
                  <a:pt x="30" y="244"/>
                  <a:pt x="91" y="274"/>
                </a:cubicBezTo>
                <a:lnTo>
                  <a:pt x="152" y="274"/>
                </a:lnTo>
                <a:lnTo>
                  <a:pt x="182" y="244"/>
                </a:lnTo>
                <a:cubicBezTo>
                  <a:pt x="213" y="213"/>
                  <a:pt x="243" y="183"/>
                  <a:pt x="243" y="183"/>
                </a:cubicBezTo>
                <a:lnTo>
                  <a:pt x="243" y="122"/>
                </a:lnTo>
                <a:lnTo>
                  <a:pt x="213" y="61"/>
                </a:lnTo>
                <a:cubicBezTo>
                  <a:pt x="213" y="61"/>
                  <a:pt x="182" y="3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3410510" y="803112"/>
            <a:ext cx="7029" cy="5465"/>
          </a:xfrm>
          <a:custGeom>
            <a:avLst/>
            <a:gdLst/>
            <a:ahLst/>
            <a:cxnLst/>
            <a:rect l="l" t="t" r="r" b="b"/>
            <a:pathLst>
              <a:path w="274" h="213" extrusionOk="0">
                <a:moveTo>
                  <a:pt x="122" y="0"/>
                </a:moveTo>
                <a:lnTo>
                  <a:pt x="61" y="31"/>
                </a:lnTo>
                <a:cubicBezTo>
                  <a:pt x="0" y="91"/>
                  <a:pt x="31" y="182"/>
                  <a:pt x="122" y="213"/>
                </a:cubicBezTo>
                <a:lnTo>
                  <a:pt x="213" y="213"/>
                </a:lnTo>
                <a:cubicBezTo>
                  <a:pt x="274" y="182"/>
                  <a:pt x="274" y="152"/>
                  <a:pt x="274" y="122"/>
                </a:cubicBezTo>
                <a:cubicBezTo>
                  <a:pt x="274" y="61"/>
                  <a:pt x="243" y="31"/>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3493940" y="798622"/>
            <a:ext cx="6260" cy="6645"/>
          </a:xfrm>
          <a:custGeom>
            <a:avLst/>
            <a:gdLst/>
            <a:ahLst/>
            <a:cxnLst/>
            <a:rect l="l" t="t" r="r" b="b"/>
            <a:pathLst>
              <a:path w="244" h="259" extrusionOk="0">
                <a:moveTo>
                  <a:pt x="122" y="0"/>
                </a:moveTo>
                <a:cubicBezTo>
                  <a:pt x="99" y="0"/>
                  <a:pt x="77" y="8"/>
                  <a:pt x="61" y="23"/>
                </a:cubicBezTo>
                <a:lnTo>
                  <a:pt x="61" y="54"/>
                </a:lnTo>
                <a:cubicBezTo>
                  <a:pt x="1" y="84"/>
                  <a:pt x="1" y="145"/>
                  <a:pt x="31" y="175"/>
                </a:cubicBezTo>
                <a:lnTo>
                  <a:pt x="61" y="206"/>
                </a:lnTo>
                <a:cubicBezTo>
                  <a:pt x="61" y="236"/>
                  <a:pt x="92" y="236"/>
                  <a:pt x="92" y="236"/>
                </a:cubicBezTo>
                <a:cubicBezTo>
                  <a:pt x="122" y="251"/>
                  <a:pt x="145" y="259"/>
                  <a:pt x="164" y="259"/>
                </a:cubicBezTo>
                <a:cubicBezTo>
                  <a:pt x="183" y="259"/>
                  <a:pt x="198" y="251"/>
                  <a:pt x="213" y="236"/>
                </a:cubicBezTo>
                <a:cubicBezTo>
                  <a:pt x="244" y="206"/>
                  <a:pt x="244" y="145"/>
                  <a:pt x="213" y="114"/>
                </a:cubicBezTo>
                <a:lnTo>
                  <a:pt x="213" y="84"/>
                </a:lnTo>
                <a:lnTo>
                  <a:pt x="183" y="23"/>
                </a:lnTo>
                <a:cubicBezTo>
                  <a:pt x="168" y="8"/>
                  <a:pt x="14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3412075" y="700953"/>
            <a:ext cx="5465" cy="3925"/>
          </a:xfrm>
          <a:custGeom>
            <a:avLst/>
            <a:gdLst/>
            <a:ahLst/>
            <a:cxnLst/>
            <a:rect l="l" t="t" r="r" b="b"/>
            <a:pathLst>
              <a:path w="213" h="153" extrusionOk="0">
                <a:moveTo>
                  <a:pt x="122" y="0"/>
                </a:moveTo>
                <a:lnTo>
                  <a:pt x="30" y="31"/>
                </a:lnTo>
                <a:cubicBezTo>
                  <a:pt x="0" y="61"/>
                  <a:pt x="0" y="122"/>
                  <a:pt x="30" y="152"/>
                </a:cubicBezTo>
                <a:lnTo>
                  <a:pt x="91" y="122"/>
                </a:lnTo>
                <a:lnTo>
                  <a:pt x="91" y="152"/>
                </a:lnTo>
                <a:lnTo>
                  <a:pt x="182" y="152"/>
                </a:lnTo>
                <a:cubicBezTo>
                  <a:pt x="213" y="91"/>
                  <a:pt x="213" y="31"/>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199164" y="788283"/>
            <a:ext cx="7055" cy="5490"/>
          </a:xfrm>
          <a:custGeom>
            <a:avLst/>
            <a:gdLst/>
            <a:ahLst/>
            <a:cxnLst/>
            <a:rect l="l" t="t" r="r" b="b"/>
            <a:pathLst>
              <a:path w="275" h="214" extrusionOk="0">
                <a:moveTo>
                  <a:pt x="92" y="1"/>
                </a:moveTo>
                <a:cubicBezTo>
                  <a:pt x="62" y="1"/>
                  <a:pt x="31" y="31"/>
                  <a:pt x="1" y="31"/>
                </a:cubicBezTo>
                <a:lnTo>
                  <a:pt x="1" y="61"/>
                </a:lnTo>
                <a:lnTo>
                  <a:pt x="1" y="122"/>
                </a:lnTo>
                <a:cubicBezTo>
                  <a:pt x="1" y="153"/>
                  <a:pt x="31" y="183"/>
                  <a:pt x="62" y="213"/>
                </a:cubicBezTo>
                <a:lnTo>
                  <a:pt x="123" y="213"/>
                </a:lnTo>
                <a:cubicBezTo>
                  <a:pt x="153" y="213"/>
                  <a:pt x="183" y="213"/>
                  <a:pt x="214" y="183"/>
                </a:cubicBezTo>
                <a:lnTo>
                  <a:pt x="244" y="183"/>
                </a:lnTo>
                <a:lnTo>
                  <a:pt x="244" y="153"/>
                </a:lnTo>
                <a:lnTo>
                  <a:pt x="275" y="92"/>
                </a:lnTo>
                <a:cubicBezTo>
                  <a:pt x="275" y="61"/>
                  <a:pt x="244" y="3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253758" y="731355"/>
            <a:ext cx="6260" cy="5490"/>
          </a:xfrm>
          <a:custGeom>
            <a:avLst/>
            <a:gdLst/>
            <a:ahLst/>
            <a:cxnLst/>
            <a:rect l="l" t="t" r="r" b="b"/>
            <a:pathLst>
              <a:path w="244" h="214" extrusionOk="0">
                <a:moveTo>
                  <a:pt x="122" y="1"/>
                </a:moveTo>
                <a:cubicBezTo>
                  <a:pt x="31" y="1"/>
                  <a:pt x="1" y="62"/>
                  <a:pt x="1" y="92"/>
                </a:cubicBezTo>
                <a:lnTo>
                  <a:pt x="1" y="153"/>
                </a:lnTo>
                <a:cubicBezTo>
                  <a:pt x="1" y="183"/>
                  <a:pt x="31" y="213"/>
                  <a:pt x="31" y="213"/>
                </a:cubicBezTo>
                <a:lnTo>
                  <a:pt x="183" y="213"/>
                </a:lnTo>
                <a:cubicBezTo>
                  <a:pt x="213" y="183"/>
                  <a:pt x="213" y="153"/>
                  <a:pt x="244" y="122"/>
                </a:cubicBezTo>
                <a:lnTo>
                  <a:pt x="244" y="62"/>
                </a:lnTo>
                <a:cubicBezTo>
                  <a:pt x="213" y="31"/>
                  <a:pt x="213"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581270" y="801726"/>
            <a:ext cx="5490" cy="6080"/>
          </a:xfrm>
          <a:custGeom>
            <a:avLst/>
            <a:gdLst/>
            <a:ahLst/>
            <a:cxnLst/>
            <a:rect l="l" t="t" r="r" b="b"/>
            <a:pathLst>
              <a:path w="214" h="237" extrusionOk="0">
                <a:moveTo>
                  <a:pt x="77" y="1"/>
                </a:moveTo>
                <a:cubicBezTo>
                  <a:pt x="62" y="1"/>
                  <a:pt x="46" y="9"/>
                  <a:pt x="31" y="24"/>
                </a:cubicBezTo>
                <a:cubicBezTo>
                  <a:pt x="1" y="85"/>
                  <a:pt x="1" y="115"/>
                  <a:pt x="1" y="145"/>
                </a:cubicBezTo>
                <a:lnTo>
                  <a:pt x="62" y="236"/>
                </a:lnTo>
                <a:lnTo>
                  <a:pt x="153" y="236"/>
                </a:lnTo>
                <a:lnTo>
                  <a:pt x="214" y="206"/>
                </a:lnTo>
                <a:lnTo>
                  <a:pt x="214" y="145"/>
                </a:lnTo>
                <a:lnTo>
                  <a:pt x="214" y="115"/>
                </a:lnTo>
                <a:lnTo>
                  <a:pt x="183" y="54"/>
                </a:lnTo>
                <a:cubicBezTo>
                  <a:pt x="183" y="54"/>
                  <a:pt x="153" y="24"/>
                  <a:pt x="122" y="24"/>
                </a:cubicBezTo>
                <a:cubicBezTo>
                  <a:pt x="107" y="9"/>
                  <a:pt x="92"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306787" y="787206"/>
            <a:ext cx="6260" cy="5311"/>
          </a:xfrm>
          <a:custGeom>
            <a:avLst/>
            <a:gdLst/>
            <a:ahLst/>
            <a:cxnLst/>
            <a:rect l="l" t="t" r="r" b="b"/>
            <a:pathLst>
              <a:path w="244" h="207" extrusionOk="0">
                <a:moveTo>
                  <a:pt x="120" y="1"/>
                </a:moveTo>
                <a:cubicBezTo>
                  <a:pt x="63" y="1"/>
                  <a:pt x="23" y="35"/>
                  <a:pt x="1" y="103"/>
                </a:cubicBezTo>
                <a:lnTo>
                  <a:pt x="1" y="134"/>
                </a:lnTo>
                <a:lnTo>
                  <a:pt x="1" y="164"/>
                </a:lnTo>
                <a:lnTo>
                  <a:pt x="61" y="195"/>
                </a:lnTo>
                <a:cubicBezTo>
                  <a:pt x="78" y="203"/>
                  <a:pt x="94" y="207"/>
                  <a:pt x="110" y="207"/>
                </a:cubicBezTo>
                <a:cubicBezTo>
                  <a:pt x="153" y="207"/>
                  <a:pt x="191" y="178"/>
                  <a:pt x="213" y="134"/>
                </a:cubicBezTo>
                <a:lnTo>
                  <a:pt x="244" y="134"/>
                </a:lnTo>
                <a:lnTo>
                  <a:pt x="244" y="103"/>
                </a:lnTo>
                <a:cubicBezTo>
                  <a:pt x="244" y="73"/>
                  <a:pt x="213" y="43"/>
                  <a:pt x="183" y="12"/>
                </a:cubicBezTo>
                <a:cubicBezTo>
                  <a:pt x="160" y="5"/>
                  <a:pt x="139"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2890381" y="794517"/>
            <a:ext cx="5490" cy="5490"/>
          </a:xfrm>
          <a:custGeom>
            <a:avLst/>
            <a:gdLst/>
            <a:ahLst/>
            <a:cxnLst/>
            <a:rect l="l" t="t" r="r" b="b"/>
            <a:pathLst>
              <a:path w="214" h="214" extrusionOk="0">
                <a:moveTo>
                  <a:pt x="91" y="1"/>
                </a:moveTo>
                <a:cubicBezTo>
                  <a:pt x="61" y="1"/>
                  <a:pt x="31" y="31"/>
                  <a:pt x="31" y="31"/>
                </a:cubicBezTo>
                <a:cubicBezTo>
                  <a:pt x="0" y="62"/>
                  <a:pt x="0" y="92"/>
                  <a:pt x="0" y="122"/>
                </a:cubicBezTo>
                <a:lnTo>
                  <a:pt x="0" y="153"/>
                </a:lnTo>
                <a:cubicBezTo>
                  <a:pt x="0" y="183"/>
                  <a:pt x="61" y="214"/>
                  <a:pt x="91" y="214"/>
                </a:cubicBezTo>
                <a:lnTo>
                  <a:pt x="122" y="214"/>
                </a:lnTo>
                <a:lnTo>
                  <a:pt x="183" y="183"/>
                </a:lnTo>
                <a:cubicBezTo>
                  <a:pt x="213" y="153"/>
                  <a:pt x="213" y="153"/>
                  <a:pt x="213" y="122"/>
                </a:cubicBezTo>
                <a:lnTo>
                  <a:pt x="213" y="92"/>
                </a:lnTo>
                <a:lnTo>
                  <a:pt x="213" y="31"/>
                </a:lnTo>
                <a:lnTo>
                  <a:pt x="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3073634" y="805626"/>
            <a:ext cx="4695" cy="4515"/>
          </a:xfrm>
          <a:custGeom>
            <a:avLst/>
            <a:gdLst/>
            <a:ahLst/>
            <a:cxnLst/>
            <a:rect l="l" t="t" r="r" b="b"/>
            <a:pathLst>
              <a:path w="183" h="176" extrusionOk="0">
                <a:moveTo>
                  <a:pt x="95" y="1"/>
                </a:moveTo>
                <a:cubicBezTo>
                  <a:pt x="69" y="1"/>
                  <a:pt x="46" y="9"/>
                  <a:pt x="31" y="24"/>
                </a:cubicBezTo>
                <a:lnTo>
                  <a:pt x="31" y="54"/>
                </a:lnTo>
                <a:cubicBezTo>
                  <a:pt x="0" y="54"/>
                  <a:pt x="0" y="115"/>
                  <a:pt x="0" y="145"/>
                </a:cubicBezTo>
                <a:cubicBezTo>
                  <a:pt x="31" y="145"/>
                  <a:pt x="61" y="176"/>
                  <a:pt x="91" y="176"/>
                </a:cubicBezTo>
                <a:lnTo>
                  <a:pt x="183" y="176"/>
                </a:lnTo>
                <a:lnTo>
                  <a:pt x="183" y="145"/>
                </a:lnTo>
                <a:lnTo>
                  <a:pt x="183" y="115"/>
                </a:lnTo>
                <a:lnTo>
                  <a:pt x="183" y="84"/>
                </a:lnTo>
                <a:lnTo>
                  <a:pt x="183" y="24"/>
                </a:lnTo>
                <a:cubicBezTo>
                  <a:pt x="152" y="9"/>
                  <a:pt x="122"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116787" y="627090"/>
            <a:ext cx="821" cy="385"/>
          </a:xfrm>
          <a:custGeom>
            <a:avLst/>
            <a:gdLst/>
            <a:ahLst/>
            <a:cxnLst/>
            <a:rect l="l" t="t" r="r" b="b"/>
            <a:pathLst>
              <a:path w="32" h="15" extrusionOk="0">
                <a:moveTo>
                  <a:pt x="28" y="1"/>
                </a:moveTo>
                <a:cubicBezTo>
                  <a:pt x="21" y="1"/>
                  <a:pt x="1" y="14"/>
                  <a:pt x="21" y="14"/>
                </a:cubicBezTo>
                <a:cubicBezTo>
                  <a:pt x="31" y="4"/>
                  <a:pt x="31"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071301" y="776377"/>
            <a:ext cx="7055" cy="6260"/>
          </a:xfrm>
          <a:custGeom>
            <a:avLst/>
            <a:gdLst/>
            <a:ahLst/>
            <a:cxnLst/>
            <a:rect l="l" t="t" r="r" b="b"/>
            <a:pathLst>
              <a:path w="275" h="244" extrusionOk="0">
                <a:moveTo>
                  <a:pt x="153" y="1"/>
                </a:moveTo>
                <a:cubicBezTo>
                  <a:pt x="92" y="1"/>
                  <a:pt x="61" y="31"/>
                  <a:pt x="31" y="62"/>
                </a:cubicBezTo>
                <a:cubicBezTo>
                  <a:pt x="1" y="122"/>
                  <a:pt x="31" y="183"/>
                  <a:pt x="61" y="244"/>
                </a:cubicBezTo>
                <a:lnTo>
                  <a:pt x="153" y="244"/>
                </a:lnTo>
                <a:cubicBezTo>
                  <a:pt x="244" y="213"/>
                  <a:pt x="274" y="92"/>
                  <a:pt x="213" y="31"/>
                </a:cubicBezTo>
                <a:lnTo>
                  <a:pt x="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310713" y="799774"/>
            <a:ext cx="4695" cy="5285"/>
          </a:xfrm>
          <a:custGeom>
            <a:avLst/>
            <a:gdLst/>
            <a:ahLst/>
            <a:cxnLst/>
            <a:rect l="l" t="t" r="r" b="b"/>
            <a:pathLst>
              <a:path w="183" h="206" extrusionOk="0">
                <a:moveTo>
                  <a:pt x="61" y="1"/>
                </a:moveTo>
                <a:cubicBezTo>
                  <a:pt x="30" y="1"/>
                  <a:pt x="0" y="31"/>
                  <a:pt x="0" y="31"/>
                </a:cubicBezTo>
                <a:lnTo>
                  <a:pt x="0" y="122"/>
                </a:lnTo>
                <a:cubicBezTo>
                  <a:pt x="0" y="153"/>
                  <a:pt x="0" y="153"/>
                  <a:pt x="30" y="183"/>
                </a:cubicBezTo>
                <a:cubicBezTo>
                  <a:pt x="46" y="198"/>
                  <a:pt x="68" y="206"/>
                  <a:pt x="91" y="206"/>
                </a:cubicBezTo>
                <a:cubicBezTo>
                  <a:pt x="114" y="206"/>
                  <a:pt x="137" y="198"/>
                  <a:pt x="152" y="183"/>
                </a:cubicBezTo>
                <a:lnTo>
                  <a:pt x="152" y="153"/>
                </a:lnTo>
                <a:cubicBezTo>
                  <a:pt x="152" y="122"/>
                  <a:pt x="182" y="92"/>
                  <a:pt x="182" y="61"/>
                </a:cubicBezTo>
                <a:cubicBezTo>
                  <a:pt x="152" y="31"/>
                  <a:pt x="152" y="3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158631" y="762343"/>
            <a:ext cx="6285" cy="6260"/>
          </a:xfrm>
          <a:custGeom>
            <a:avLst/>
            <a:gdLst/>
            <a:ahLst/>
            <a:cxnLst/>
            <a:rect l="l" t="t" r="r" b="b"/>
            <a:pathLst>
              <a:path w="245" h="244" extrusionOk="0">
                <a:moveTo>
                  <a:pt x="62" y="1"/>
                </a:moveTo>
                <a:cubicBezTo>
                  <a:pt x="31" y="1"/>
                  <a:pt x="1" y="31"/>
                  <a:pt x="1" y="61"/>
                </a:cubicBezTo>
                <a:lnTo>
                  <a:pt x="1" y="153"/>
                </a:lnTo>
                <a:cubicBezTo>
                  <a:pt x="1" y="183"/>
                  <a:pt x="31" y="183"/>
                  <a:pt x="31" y="213"/>
                </a:cubicBezTo>
                <a:cubicBezTo>
                  <a:pt x="62" y="213"/>
                  <a:pt x="92" y="244"/>
                  <a:pt x="123" y="244"/>
                </a:cubicBezTo>
                <a:lnTo>
                  <a:pt x="153" y="213"/>
                </a:lnTo>
                <a:lnTo>
                  <a:pt x="183" y="213"/>
                </a:lnTo>
                <a:cubicBezTo>
                  <a:pt x="214" y="213"/>
                  <a:pt x="244" y="153"/>
                  <a:pt x="244" y="122"/>
                </a:cubicBezTo>
                <a:cubicBezTo>
                  <a:pt x="244" y="92"/>
                  <a:pt x="214" y="61"/>
                  <a:pt x="183" y="31"/>
                </a:cubicBezTo>
                <a:cubicBezTo>
                  <a:pt x="153" y="1"/>
                  <a:pt x="12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3121995" y="757084"/>
            <a:ext cx="6260" cy="5285"/>
          </a:xfrm>
          <a:custGeom>
            <a:avLst/>
            <a:gdLst/>
            <a:ahLst/>
            <a:cxnLst/>
            <a:rect l="l" t="t" r="r" b="b"/>
            <a:pathLst>
              <a:path w="244" h="206" extrusionOk="0">
                <a:moveTo>
                  <a:pt x="122" y="0"/>
                </a:moveTo>
                <a:cubicBezTo>
                  <a:pt x="99" y="0"/>
                  <a:pt x="76" y="8"/>
                  <a:pt x="61" y="23"/>
                </a:cubicBezTo>
                <a:cubicBezTo>
                  <a:pt x="31" y="54"/>
                  <a:pt x="0" y="114"/>
                  <a:pt x="0" y="145"/>
                </a:cubicBezTo>
                <a:lnTo>
                  <a:pt x="0" y="175"/>
                </a:lnTo>
                <a:cubicBezTo>
                  <a:pt x="31" y="206"/>
                  <a:pt x="61" y="206"/>
                  <a:pt x="92" y="206"/>
                </a:cubicBezTo>
                <a:lnTo>
                  <a:pt x="152" y="206"/>
                </a:lnTo>
                <a:cubicBezTo>
                  <a:pt x="213" y="206"/>
                  <a:pt x="244" y="145"/>
                  <a:pt x="213" y="84"/>
                </a:cubicBezTo>
                <a:lnTo>
                  <a:pt x="183" y="23"/>
                </a:lnTo>
                <a:cubicBezTo>
                  <a:pt x="168" y="8"/>
                  <a:pt x="14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231953" y="621985"/>
            <a:ext cx="5465" cy="4695"/>
          </a:xfrm>
          <a:custGeom>
            <a:avLst/>
            <a:gdLst/>
            <a:ahLst/>
            <a:cxnLst/>
            <a:rect l="l" t="t" r="r" b="b"/>
            <a:pathLst>
              <a:path w="213" h="183" extrusionOk="0">
                <a:moveTo>
                  <a:pt x="31" y="0"/>
                </a:moveTo>
                <a:cubicBezTo>
                  <a:pt x="31" y="31"/>
                  <a:pt x="0" y="61"/>
                  <a:pt x="0" y="92"/>
                </a:cubicBezTo>
                <a:cubicBezTo>
                  <a:pt x="0" y="122"/>
                  <a:pt x="31" y="152"/>
                  <a:pt x="61" y="152"/>
                </a:cubicBezTo>
                <a:lnTo>
                  <a:pt x="91" y="152"/>
                </a:lnTo>
                <a:lnTo>
                  <a:pt x="122" y="183"/>
                </a:lnTo>
                <a:lnTo>
                  <a:pt x="152" y="183"/>
                </a:lnTo>
                <a:cubicBezTo>
                  <a:pt x="183" y="152"/>
                  <a:pt x="183" y="152"/>
                  <a:pt x="213" y="122"/>
                </a:cubicBezTo>
                <a:cubicBezTo>
                  <a:pt x="213" y="92"/>
                  <a:pt x="183" y="61"/>
                  <a:pt x="183" y="31"/>
                </a:cubicBezTo>
                <a:lnTo>
                  <a:pt x="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205425" y="800544"/>
            <a:ext cx="3925" cy="4721"/>
          </a:xfrm>
          <a:custGeom>
            <a:avLst/>
            <a:gdLst/>
            <a:ahLst/>
            <a:cxnLst/>
            <a:rect l="l" t="t" r="r" b="b"/>
            <a:pathLst>
              <a:path w="153" h="184" extrusionOk="0">
                <a:moveTo>
                  <a:pt x="31" y="1"/>
                </a:moveTo>
                <a:cubicBezTo>
                  <a:pt x="1" y="31"/>
                  <a:pt x="1" y="62"/>
                  <a:pt x="1" y="92"/>
                </a:cubicBezTo>
                <a:cubicBezTo>
                  <a:pt x="1" y="123"/>
                  <a:pt x="1" y="123"/>
                  <a:pt x="31" y="153"/>
                </a:cubicBezTo>
                <a:cubicBezTo>
                  <a:pt x="61" y="183"/>
                  <a:pt x="61" y="183"/>
                  <a:pt x="92" y="183"/>
                </a:cubicBezTo>
                <a:cubicBezTo>
                  <a:pt x="122" y="183"/>
                  <a:pt x="153" y="153"/>
                  <a:pt x="153" y="123"/>
                </a:cubicBezTo>
                <a:lnTo>
                  <a:pt x="153" y="62"/>
                </a:lnTo>
                <a:lnTo>
                  <a:pt x="153" y="31"/>
                </a:lnTo>
                <a:cubicBezTo>
                  <a:pt x="153" y="1"/>
                  <a:pt x="122"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2792919" y="745180"/>
            <a:ext cx="3925" cy="4721"/>
          </a:xfrm>
          <a:custGeom>
            <a:avLst/>
            <a:gdLst/>
            <a:ahLst/>
            <a:cxnLst/>
            <a:rect l="l" t="t" r="r" b="b"/>
            <a:pathLst>
              <a:path w="153" h="184" extrusionOk="0">
                <a:moveTo>
                  <a:pt x="31" y="1"/>
                </a:moveTo>
                <a:lnTo>
                  <a:pt x="0" y="31"/>
                </a:lnTo>
                <a:lnTo>
                  <a:pt x="0" y="92"/>
                </a:lnTo>
                <a:lnTo>
                  <a:pt x="0" y="122"/>
                </a:lnTo>
                <a:lnTo>
                  <a:pt x="0" y="153"/>
                </a:lnTo>
                <a:cubicBezTo>
                  <a:pt x="31" y="183"/>
                  <a:pt x="61" y="183"/>
                  <a:pt x="92" y="183"/>
                </a:cubicBezTo>
                <a:cubicBezTo>
                  <a:pt x="122" y="153"/>
                  <a:pt x="152" y="153"/>
                  <a:pt x="152" y="122"/>
                </a:cubicBezTo>
                <a:lnTo>
                  <a:pt x="152" y="62"/>
                </a:lnTo>
                <a:lnTo>
                  <a:pt x="122" y="31"/>
                </a:lnTo>
                <a:lnTo>
                  <a:pt x="1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347349" y="628219"/>
            <a:ext cx="7055" cy="6080"/>
          </a:xfrm>
          <a:custGeom>
            <a:avLst/>
            <a:gdLst/>
            <a:ahLst/>
            <a:cxnLst/>
            <a:rect l="l" t="t" r="r" b="b"/>
            <a:pathLst>
              <a:path w="275" h="237" extrusionOk="0">
                <a:moveTo>
                  <a:pt x="122" y="1"/>
                </a:moveTo>
                <a:cubicBezTo>
                  <a:pt x="92" y="31"/>
                  <a:pt x="61" y="31"/>
                  <a:pt x="31" y="61"/>
                </a:cubicBezTo>
                <a:lnTo>
                  <a:pt x="1" y="92"/>
                </a:lnTo>
                <a:lnTo>
                  <a:pt x="1" y="153"/>
                </a:lnTo>
                <a:cubicBezTo>
                  <a:pt x="31" y="183"/>
                  <a:pt x="31" y="183"/>
                  <a:pt x="31" y="213"/>
                </a:cubicBezTo>
                <a:cubicBezTo>
                  <a:pt x="61" y="229"/>
                  <a:pt x="99" y="236"/>
                  <a:pt x="134" y="236"/>
                </a:cubicBezTo>
                <a:cubicBezTo>
                  <a:pt x="168" y="236"/>
                  <a:pt x="198" y="229"/>
                  <a:pt x="213" y="213"/>
                </a:cubicBezTo>
                <a:cubicBezTo>
                  <a:pt x="244" y="183"/>
                  <a:pt x="244" y="153"/>
                  <a:pt x="244" y="122"/>
                </a:cubicBezTo>
                <a:cubicBezTo>
                  <a:pt x="274" y="92"/>
                  <a:pt x="244" y="3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107962" y="709314"/>
            <a:ext cx="5465" cy="6260"/>
          </a:xfrm>
          <a:custGeom>
            <a:avLst/>
            <a:gdLst/>
            <a:ahLst/>
            <a:cxnLst/>
            <a:rect l="l" t="t" r="r" b="b"/>
            <a:pathLst>
              <a:path w="213" h="244" extrusionOk="0">
                <a:moveTo>
                  <a:pt x="91" y="1"/>
                </a:moveTo>
                <a:lnTo>
                  <a:pt x="31" y="31"/>
                </a:lnTo>
                <a:cubicBezTo>
                  <a:pt x="0" y="31"/>
                  <a:pt x="0" y="61"/>
                  <a:pt x="0" y="92"/>
                </a:cubicBezTo>
                <a:lnTo>
                  <a:pt x="0" y="153"/>
                </a:lnTo>
                <a:lnTo>
                  <a:pt x="0" y="183"/>
                </a:lnTo>
                <a:cubicBezTo>
                  <a:pt x="0" y="183"/>
                  <a:pt x="31" y="213"/>
                  <a:pt x="31" y="244"/>
                </a:cubicBezTo>
                <a:lnTo>
                  <a:pt x="152" y="244"/>
                </a:lnTo>
                <a:lnTo>
                  <a:pt x="213" y="183"/>
                </a:lnTo>
                <a:lnTo>
                  <a:pt x="183" y="122"/>
                </a:lnTo>
                <a:lnTo>
                  <a:pt x="183" y="61"/>
                </a:lnTo>
                <a:cubicBezTo>
                  <a:pt x="183" y="31"/>
                  <a:pt x="183"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3216354" y="732122"/>
            <a:ext cx="4695" cy="4515"/>
          </a:xfrm>
          <a:custGeom>
            <a:avLst/>
            <a:gdLst/>
            <a:ahLst/>
            <a:cxnLst/>
            <a:rect l="l" t="t" r="r" b="b"/>
            <a:pathLst>
              <a:path w="183" h="176" extrusionOk="0">
                <a:moveTo>
                  <a:pt x="91" y="1"/>
                </a:moveTo>
                <a:cubicBezTo>
                  <a:pt x="69" y="1"/>
                  <a:pt x="46" y="8"/>
                  <a:pt x="31" y="24"/>
                </a:cubicBezTo>
                <a:lnTo>
                  <a:pt x="0" y="54"/>
                </a:lnTo>
                <a:lnTo>
                  <a:pt x="0" y="84"/>
                </a:lnTo>
                <a:cubicBezTo>
                  <a:pt x="0" y="115"/>
                  <a:pt x="31" y="145"/>
                  <a:pt x="31" y="145"/>
                </a:cubicBezTo>
                <a:cubicBezTo>
                  <a:pt x="61" y="176"/>
                  <a:pt x="91" y="176"/>
                  <a:pt x="152" y="176"/>
                </a:cubicBezTo>
                <a:cubicBezTo>
                  <a:pt x="152" y="176"/>
                  <a:pt x="183" y="145"/>
                  <a:pt x="183" y="115"/>
                </a:cubicBezTo>
                <a:lnTo>
                  <a:pt x="183" y="54"/>
                </a:lnTo>
                <a:lnTo>
                  <a:pt x="183" y="24"/>
                </a:lnTo>
                <a:lnTo>
                  <a:pt x="152" y="24"/>
                </a:lnTo>
                <a:cubicBezTo>
                  <a:pt x="137" y="8"/>
                  <a:pt x="114"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3121200" y="815577"/>
            <a:ext cx="4721" cy="4490"/>
          </a:xfrm>
          <a:custGeom>
            <a:avLst/>
            <a:gdLst/>
            <a:ahLst/>
            <a:cxnLst/>
            <a:rect l="l" t="t" r="r" b="b"/>
            <a:pathLst>
              <a:path w="184" h="175" extrusionOk="0">
                <a:moveTo>
                  <a:pt x="62" y="0"/>
                </a:moveTo>
                <a:cubicBezTo>
                  <a:pt x="39" y="0"/>
                  <a:pt x="16" y="8"/>
                  <a:pt x="1" y="23"/>
                </a:cubicBezTo>
                <a:lnTo>
                  <a:pt x="1" y="53"/>
                </a:lnTo>
                <a:cubicBezTo>
                  <a:pt x="1" y="114"/>
                  <a:pt x="1" y="144"/>
                  <a:pt x="31" y="175"/>
                </a:cubicBezTo>
                <a:lnTo>
                  <a:pt x="153" y="175"/>
                </a:lnTo>
                <a:cubicBezTo>
                  <a:pt x="183" y="144"/>
                  <a:pt x="183" y="114"/>
                  <a:pt x="183" y="84"/>
                </a:cubicBezTo>
                <a:cubicBezTo>
                  <a:pt x="183" y="53"/>
                  <a:pt x="153" y="23"/>
                  <a:pt x="123" y="23"/>
                </a:cubicBezTo>
                <a:cubicBezTo>
                  <a:pt x="107" y="8"/>
                  <a:pt x="85" y="0"/>
                  <a:pt x="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854516" y="665650"/>
            <a:ext cx="5490" cy="4695"/>
          </a:xfrm>
          <a:custGeom>
            <a:avLst/>
            <a:gdLst/>
            <a:ahLst/>
            <a:cxnLst/>
            <a:rect l="l" t="t" r="r" b="b"/>
            <a:pathLst>
              <a:path w="214" h="183" extrusionOk="0">
                <a:moveTo>
                  <a:pt x="92" y="1"/>
                </a:moveTo>
                <a:lnTo>
                  <a:pt x="31" y="31"/>
                </a:lnTo>
                <a:cubicBezTo>
                  <a:pt x="1" y="61"/>
                  <a:pt x="1" y="92"/>
                  <a:pt x="31" y="153"/>
                </a:cubicBezTo>
                <a:lnTo>
                  <a:pt x="61" y="183"/>
                </a:lnTo>
                <a:lnTo>
                  <a:pt x="92" y="183"/>
                </a:lnTo>
                <a:lnTo>
                  <a:pt x="183" y="153"/>
                </a:lnTo>
                <a:cubicBezTo>
                  <a:pt x="213" y="122"/>
                  <a:pt x="213" y="61"/>
                  <a:pt x="183" y="31"/>
                </a:cubicBezTo>
                <a:lnTo>
                  <a:pt x="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182028" y="631015"/>
            <a:ext cx="5490" cy="4259"/>
          </a:xfrm>
          <a:custGeom>
            <a:avLst/>
            <a:gdLst/>
            <a:ahLst/>
            <a:cxnLst/>
            <a:rect l="l" t="t" r="r" b="b"/>
            <a:pathLst>
              <a:path w="214" h="166" extrusionOk="0">
                <a:moveTo>
                  <a:pt x="119" y="1"/>
                </a:moveTo>
                <a:cubicBezTo>
                  <a:pt x="110" y="1"/>
                  <a:pt x="101" y="4"/>
                  <a:pt x="92" y="13"/>
                </a:cubicBezTo>
                <a:lnTo>
                  <a:pt x="62" y="13"/>
                </a:lnTo>
                <a:cubicBezTo>
                  <a:pt x="1" y="74"/>
                  <a:pt x="31" y="135"/>
                  <a:pt x="62" y="165"/>
                </a:cubicBezTo>
                <a:lnTo>
                  <a:pt x="153" y="165"/>
                </a:lnTo>
                <a:cubicBezTo>
                  <a:pt x="183" y="165"/>
                  <a:pt x="183" y="135"/>
                  <a:pt x="183" y="104"/>
                </a:cubicBezTo>
                <a:lnTo>
                  <a:pt x="214" y="74"/>
                </a:lnTo>
                <a:lnTo>
                  <a:pt x="183" y="44"/>
                </a:lnTo>
                <a:cubicBezTo>
                  <a:pt x="162" y="22"/>
                  <a:pt x="140" y="1"/>
                  <a:pt x="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111066" y="659415"/>
            <a:ext cx="5490" cy="5875"/>
          </a:xfrm>
          <a:custGeom>
            <a:avLst/>
            <a:gdLst/>
            <a:ahLst/>
            <a:cxnLst/>
            <a:rect l="l" t="t" r="r" b="b"/>
            <a:pathLst>
              <a:path w="214" h="229" extrusionOk="0">
                <a:moveTo>
                  <a:pt x="31" y="0"/>
                </a:moveTo>
                <a:lnTo>
                  <a:pt x="31" y="31"/>
                </a:lnTo>
                <a:lnTo>
                  <a:pt x="31" y="61"/>
                </a:lnTo>
                <a:lnTo>
                  <a:pt x="31" y="122"/>
                </a:lnTo>
                <a:lnTo>
                  <a:pt x="1" y="152"/>
                </a:lnTo>
                <a:lnTo>
                  <a:pt x="31" y="183"/>
                </a:lnTo>
                <a:cubicBezTo>
                  <a:pt x="46" y="213"/>
                  <a:pt x="77" y="228"/>
                  <a:pt x="107" y="228"/>
                </a:cubicBezTo>
                <a:cubicBezTo>
                  <a:pt x="138" y="228"/>
                  <a:pt x="168" y="213"/>
                  <a:pt x="183" y="183"/>
                </a:cubicBezTo>
                <a:lnTo>
                  <a:pt x="214" y="152"/>
                </a:lnTo>
                <a:lnTo>
                  <a:pt x="214" y="122"/>
                </a:lnTo>
                <a:lnTo>
                  <a:pt x="214" y="92"/>
                </a:lnTo>
                <a:cubicBezTo>
                  <a:pt x="214" y="61"/>
                  <a:pt x="183" y="31"/>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337215" y="685147"/>
            <a:ext cx="5490" cy="6260"/>
          </a:xfrm>
          <a:custGeom>
            <a:avLst/>
            <a:gdLst/>
            <a:ahLst/>
            <a:cxnLst/>
            <a:rect l="l" t="t" r="r" b="b"/>
            <a:pathLst>
              <a:path w="214" h="244" extrusionOk="0">
                <a:moveTo>
                  <a:pt x="61" y="0"/>
                </a:moveTo>
                <a:lnTo>
                  <a:pt x="31" y="31"/>
                </a:lnTo>
                <a:lnTo>
                  <a:pt x="31" y="61"/>
                </a:lnTo>
                <a:cubicBezTo>
                  <a:pt x="1" y="122"/>
                  <a:pt x="31" y="183"/>
                  <a:pt x="61" y="213"/>
                </a:cubicBezTo>
                <a:cubicBezTo>
                  <a:pt x="92" y="244"/>
                  <a:pt x="153" y="244"/>
                  <a:pt x="183" y="244"/>
                </a:cubicBezTo>
                <a:cubicBezTo>
                  <a:pt x="213" y="213"/>
                  <a:pt x="213" y="183"/>
                  <a:pt x="213" y="152"/>
                </a:cubicBezTo>
                <a:lnTo>
                  <a:pt x="213" y="92"/>
                </a:lnTo>
                <a:lnTo>
                  <a:pt x="183" y="61"/>
                </a:lnTo>
                <a:lnTo>
                  <a:pt x="1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3040104" y="699950"/>
            <a:ext cx="6260" cy="6850"/>
          </a:xfrm>
          <a:custGeom>
            <a:avLst/>
            <a:gdLst/>
            <a:ahLst/>
            <a:cxnLst/>
            <a:rect l="l" t="t" r="r" b="b"/>
            <a:pathLst>
              <a:path w="244" h="267" extrusionOk="0">
                <a:moveTo>
                  <a:pt x="92" y="1"/>
                </a:moveTo>
                <a:lnTo>
                  <a:pt x="62" y="31"/>
                </a:lnTo>
                <a:lnTo>
                  <a:pt x="31" y="62"/>
                </a:lnTo>
                <a:lnTo>
                  <a:pt x="31" y="92"/>
                </a:lnTo>
                <a:cubicBezTo>
                  <a:pt x="1" y="123"/>
                  <a:pt x="1" y="183"/>
                  <a:pt x="31" y="214"/>
                </a:cubicBezTo>
                <a:lnTo>
                  <a:pt x="31" y="244"/>
                </a:lnTo>
                <a:cubicBezTo>
                  <a:pt x="46" y="259"/>
                  <a:pt x="69" y="267"/>
                  <a:pt x="92" y="267"/>
                </a:cubicBezTo>
                <a:cubicBezTo>
                  <a:pt x="115" y="267"/>
                  <a:pt x="138" y="259"/>
                  <a:pt x="153" y="244"/>
                </a:cubicBezTo>
                <a:lnTo>
                  <a:pt x="153" y="214"/>
                </a:lnTo>
                <a:lnTo>
                  <a:pt x="183" y="214"/>
                </a:lnTo>
                <a:lnTo>
                  <a:pt x="214" y="183"/>
                </a:lnTo>
                <a:lnTo>
                  <a:pt x="244" y="123"/>
                </a:lnTo>
                <a:cubicBezTo>
                  <a:pt x="244" y="62"/>
                  <a:pt x="244" y="3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2929377" y="644587"/>
            <a:ext cx="5490" cy="4721"/>
          </a:xfrm>
          <a:custGeom>
            <a:avLst/>
            <a:gdLst/>
            <a:ahLst/>
            <a:cxnLst/>
            <a:rect l="l" t="t" r="r" b="b"/>
            <a:pathLst>
              <a:path w="214" h="184" extrusionOk="0">
                <a:moveTo>
                  <a:pt x="31" y="1"/>
                </a:moveTo>
                <a:lnTo>
                  <a:pt x="1" y="31"/>
                </a:lnTo>
                <a:lnTo>
                  <a:pt x="1" y="92"/>
                </a:lnTo>
                <a:lnTo>
                  <a:pt x="1" y="122"/>
                </a:lnTo>
                <a:lnTo>
                  <a:pt x="31" y="153"/>
                </a:lnTo>
                <a:cubicBezTo>
                  <a:pt x="61" y="153"/>
                  <a:pt x="61" y="183"/>
                  <a:pt x="92" y="183"/>
                </a:cubicBezTo>
                <a:lnTo>
                  <a:pt x="153" y="183"/>
                </a:lnTo>
                <a:cubicBezTo>
                  <a:pt x="183" y="153"/>
                  <a:pt x="213" y="122"/>
                  <a:pt x="213" y="92"/>
                </a:cubicBezTo>
                <a:cubicBezTo>
                  <a:pt x="213" y="62"/>
                  <a:pt x="18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3228053" y="667471"/>
            <a:ext cx="4695" cy="5234"/>
          </a:xfrm>
          <a:custGeom>
            <a:avLst/>
            <a:gdLst/>
            <a:ahLst/>
            <a:cxnLst/>
            <a:rect l="l" t="t" r="r" b="b"/>
            <a:pathLst>
              <a:path w="183" h="204" extrusionOk="0">
                <a:moveTo>
                  <a:pt x="79" y="1"/>
                </a:moveTo>
                <a:cubicBezTo>
                  <a:pt x="46" y="1"/>
                  <a:pt x="18" y="16"/>
                  <a:pt x="0" y="51"/>
                </a:cubicBezTo>
                <a:lnTo>
                  <a:pt x="0" y="112"/>
                </a:lnTo>
                <a:lnTo>
                  <a:pt x="0" y="142"/>
                </a:lnTo>
                <a:lnTo>
                  <a:pt x="0" y="173"/>
                </a:lnTo>
                <a:lnTo>
                  <a:pt x="31" y="203"/>
                </a:lnTo>
                <a:lnTo>
                  <a:pt x="152" y="203"/>
                </a:lnTo>
                <a:cubicBezTo>
                  <a:pt x="152" y="203"/>
                  <a:pt x="183" y="173"/>
                  <a:pt x="183" y="173"/>
                </a:cubicBezTo>
                <a:lnTo>
                  <a:pt x="183" y="142"/>
                </a:lnTo>
                <a:lnTo>
                  <a:pt x="183" y="112"/>
                </a:lnTo>
                <a:cubicBezTo>
                  <a:pt x="183" y="82"/>
                  <a:pt x="183" y="51"/>
                  <a:pt x="152" y="21"/>
                </a:cubicBezTo>
                <a:cubicBezTo>
                  <a:pt x="127" y="8"/>
                  <a:pt x="102"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3018272" y="749875"/>
            <a:ext cx="5490" cy="5490"/>
          </a:xfrm>
          <a:custGeom>
            <a:avLst/>
            <a:gdLst/>
            <a:ahLst/>
            <a:cxnLst/>
            <a:rect l="l" t="t" r="r" b="b"/>
            <a:pathLst>
              <a:path w="214" h="214" extrusionOk="0">
                <a:moveTo>
                  <a:pt x="92" y="0"/>
                </a:moveTo>
                <a:lnTo>
                  <a:pt x="31" y="31"/>
                </a:lnTo>
                <a:cubicBezTo>
                  <a:pt x="1" y="61"/>
                  <a:pt x="1" y="122"/>
                  <a:pt x="31" y="152"/>
                </a:cubicBezTo>
                <a:lnTo>
                  <a:pt x="92" y="213"/>
                </a:lnTo>
                <a:lnTo>
                  <a:pt x="183" y="213"/>
                </a:lnTo>
                <a:lnTo>
                  <a:pt x="213" y="152"/>
                </a:lnTo>
                <a:lnTo>
                  <a:pt x="213" y="122"/>
                </a:lnTo>
                <a:cubicBezTo>
                  <a:pt x="213" y="91"/>
                  <a:pt x="213" y="61"/>
                  <a:pt x="213" y="31"/>
                </a:cubicBezTo>
                <a:cubicBezTo>
                  <a:pt x="183" y="31"/>
                  <a:pt x="1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3291216" y="604052"/>
            <a:ext cx="6260" cy="5875"/>
          </a:xfrm>
          <a:custGeom>
            <a:avLst/>
            <a:gdLst/>
            <a:ahLst/>
            <a:cxnLst/>
            <a:rect l="l" t="t" r="r" b="b"/>
            <a:pathLst>
              <a:path w="244" h="229" extrusionOk="0">
                <a:moveTo>
                  <a:pt x="91" y="0"/>
                </a:moveTo>
                <a:cubicBezTo>
                  <a:pt x="61" y="0"/>
                  <a:pt x="31" y="31"/>
                  <a:pt x="0" y="61"/>
                </a:cubicBezTo>
                <a:lnTo>
                  <a:pt x="0" y="91"/>
                </a:lnTo>
                <a:cubicBezTo>
                  <a:pt x="0" y="122"/>
                  <a:pt x="0" y="152"/>
                  <a:pt x="31" y="152"/>
                </a:cubicBezTo>
                <a:lnTo>
                  <a:pt x="31" y="183"/>
                </a:lnTo>
                <a:cubicBezTo>
                  <a:pt x="46" y="213"/>
                  <a:pt x="76" y="228"/>
                  <a:pt x="110" y="228"/>
                </a:cubicBezTo>
                <a:cubicBezTo>
                  <a:pt x="145" y="228"/>
                  <a:pt x="183" y="213"/>
                  <a:pt x="213" y="183"/>
                </a:cubicBezTo>
                <a:cubicBezTo>
                  <a:pt x="213" y="152"/>
                  <a:pt x="243" y="122"/>
                  <a:pt x="243" y="91"/>
                </a:cubicBezTo>
                <a:cubicBezTo>
                  <a:pt x="243" y="61"/>
                  <a:pt x="213" y="31"/>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3289651" y="717114"/>
            <a:ext cx="4695" cy="5490"/>
          </a:xfrm>
          <a:custGeom>
            <a:avLst/>
            <a:gdLst/>
            <a:ahLst/>
            <a:cxnLst/>
            <a:rect l="l" t="t" r="r" b="b"/>
            <a:pathLst>
              <a:path w="183" h="214" extrusionOk="0">
                <a:moveTo>
                  <a:pt x="92" y="1"/>
                </a:moveTo>
                <a:cubicBezTo>
                  <a:pt x="61" y="1"/>
                  <a:pt x="31" y="1"/>
                  <a:pt x="0" y="31"/>
                </a:cubicBezTo>
                <a:lnTo>
                  <a:pt x="0" y="61"/>
                </a:lnTo>
                <a:lnTo>
                  <a:pt x="0" y="92"/>
                </a:lnTo>
                <a:lnTo>
                  <a:pt x="0" y="122"/>
                </a:lnTo>
                <a:cubicBezTo>
                  <a:pt x="0" y="153"/>
                  <a:pt x="0" y="183"/>
                  <a:pt x="0" y="183"/>
                </a:cubicBezTo>
                <a:lnTo>
                  <a:pt x="61" y="213"/>
                </a:lnTo>
                <a:lnTo>
                  <a:pt x="152" y="213"/>
                </a:lnTo>
                <a:cubicBezTo>
                  <a:pt x="152" y="183"/>
                  <a:pt x="183" y="153"/>
                  <a:pt x="183" y="153"/>
                </a:cubicBezTo>
                <a:lnTo>
                  <a:pt x="183" y="122"/>
                </a:lnTo>
                <a:lnTo>
                  <a:pt x="183" y="61"/>
                </a:lnTo>
                <a:cubicBezTo>
                  <a:pt x="183" y="31"/>
                  <a:pt x="183" y="3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3182028" y="691587"/>
            <a:ext cx="7055" cy="6850"/>
          </a:xfrm>
          <a:custGeom>
            <a:avLst/>
            <a:gdLst/>
            <a:ahLst/>
            <a:cxnLst/>
            <a:rect l="l" t="t" r="r" b="b"/>
            <a:pathLst>
              <a:path w="275" h="267" extrusionOk="0">
                <a:moveTo>
                  <a:pt x="119" y="0"/>
                </a:moveTo>
                <a:cubicBezTo>
                  <a:pt x="92" y="0"/>
                  <a:pt x="62" y="8"/>
                  <a:pt x="31" y="23"/>
                </a:cubicBezTo>
                <a:lnTo>
                  <a:pt x="1" y="84"/>
                </a:lnTo>
                <a:lnTo>
                  <a:pt x="1" y="114"/>
                </a:lnTo>
                <a:lnTo>
                  <a:pt x="1" y="145"/>
                </a:lnTo>
                <a:cubicBezTo>
                  <a:pt x="1" y="175"/>
                  <a:pt x="31" y="236"/>
                  <a:pt x="62" y="266"/>
                </a:cubicBezTo>
                <a:lnTo>
                  <a:pt x="122" y="266"/>
                </a:lnTo>
                <a:cubicBezTo>
                  <a:pt x="153" y="266"/>
                  <a:pt x="183" y="236"/>
                  <a:pt x="214" y="205"/>
                </a:cubicBezTo>
                <a:lnTo>
                  <a:pt x="244" y="205"/>
                </a:lnTo>
                <a:cubicBezTo>
                  <a:pt x="274" y="145"/>
                  <a:pt x="244" y="84"/>
                  <a:pt x="183" y="23"/>
                </a:cubicBezTo>
                <a:cubicBezTo>
                  <a:pt x="168" y="8"/>
                  <a:pt x="14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3408177" y="749080"/>
            <a:ext cx="5490" cy="3925"/>
          </a:xfrm>
          <a:custGeom>
            <a:avLst/>
            <a:gdLst/>
            <a:ahLst/>
            <a:cxnLst/>
            <a:rect l="l" t="t" r="r" b="b"/>
            <a:pathLst>
              <a:path w="214" h="153" extrusionOk="0">
                <a:moveTo>
                  <a:pt x="61" y="1"/>
                </a:moveTo>
                <a:cubicBezTo>
                  <a:pt x="31" y="31"/>
                  <a:pt x="1" y="31"/>
                  <a:pt x="1" y="62"/>
                </a:cubicBezTo>
                <a:lnTo>
                  <a:pt x="1" y="122"/>
                </a:lnTo>
                <a:lnTo>
                  <a:pt x="31" y="153"/>
                </a:lnTo>
                <a:lnTo>
                  <a:pt x="122" y="153"/>
                </a:lnTo>
                <a:lnTo>
                  <a:pt x="183" y="122"/>
                </a:lnTo>
                <a:cubicBezTo>
                  <a:pt x="213" y="92"/>
                  <a:pt x="213" y="3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3154731" y="603257"/>
            <a:ext cx="6285" cy="6285"/>
          </a:xfrm>
          <a:custGeom>
            <a:avLst/>
            <a:gdLst/>
            <a:ahLst/>
            <a:cxnLst/>
            <a:rect l="l" t="t" r="r" b="b"/>
            <a:pathLst>
              <a:path w="245" h="245" extrusionOk="0">
                <a:moveTo>
                  <a:pt x="92" y="1"/>
                </a:moveTo>
                <a:cubicBezTo>
                  <a:pt x="31" y="1"/>
                  <a:pt x="1" y="31"/>
                  <a:pt x="1" y="62"/>
                </a:cubicBezTo>
                <a:cubicBezTo>
                  <a:pt x="1" y="122"/>
                  <a:pt x="1" y="153"/>
                  <a:pt x="62" y="183"/>
                </a:cubicBezTo>
                <a:cubicBezTo>
                  <a:pt x="62" y="214"/>
                  <a:pt x="92" y="214"/>
                  <a:pt x="123" y="244"/>
                </a:cubicBezTo>
                <a:lnTo>
                  <a:pt x="183" y="244"/>
                </a:lnTo>
                <a:cubicBezTo>
                  <a:pt x="244" y="183"/>
                  <a:pt x="244" y="92"/>
                  <a:pt x="183" y="31"/>
                </a:cubicBezTo>
                <a:cubicBezTo>
                  <a:pt x="153" y="1"/>
                  <a:pt x="12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3013603" y="640687"/>
            <a:ext cx="5490" cy="4721"/>
          </a:xfrm>
          <a:custGeom>
            <a:avLst/>
            <a:gdLst/>
            <a:ahLst/>
            <a:cxnLst/>
            <a:rect l="l" t="t" r="r" b="b"/>
            <a:pathLst>
              <a:path w="214" h="184" extrusionOk="0">
                <a:moveTo>
                  <a:pt x="92" y="1"/>
                </a:moveTo>
                <a:cubicBezTo>
                  <a:pt x="31" y="1"/>
                  <a:pt x="0" y="31"/>
                  <a:pt x="0" y="62"/>
                </a:cubicBezTo>
                <a:lnTo>
                  <a:pt x="61" y="92"/>
                </a:lnTo>
                <a:cubicBezTo>
                  <a:pt x="61" y="92"/>
                  <a:pt x="61" y="122"/>
                  <a:pt x="61" y="122"/>
                </a:cubicBezTo>
                <a:lnTo>
                  <a:pt x="90" y="181"/>
                </a:lnTo>
                <a:lnTo>
                  <a:pt x="90" y="181"/>
                </a:lnTo>
                <a:cubicBezTo>
                  <a:pt x="140" y="173"/>
                  <a:pt x="183" y="143"/>
                  <a:pt x="183" y="92"/>
                </a:cubicBezTo>
                <a:lnTo>
                  <a:pt x="213" y="62"/>
                </a:lnTo>
                <a:lnTo>
                  <a:pt x="183" y="31"/>
                </a:lnTo>
                <a:lnTo>
                  <a:pt x="152" y="1"/>
                </a:lnTo>
                <a:close/>
                <a:moveTo>
                  <a:pt x="90" y="181"/>
                </a:moveTo>
                <a:cubicBezTo>
                  <a:pt x="81" y="182"/>
                  <a:pt x="71" y="183"/>
                  <a:pt x="61" y="183"/>
                </a:cubicBezTo>
                <a:lnTo>
                  <a:pt x="92" y="183"/>
                </a:lnTo>
                <a:lnTo>
                  <a:pt x="90" y="18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995670" y="602692"/>
            <a:ext cx="6260" cy="6055"/>
          </a:xfrm>
          <a:custGeom>
            <a:avLst/>
            <a:gdLst/>
            <a:ahLst/>
            <a:cxnLst/>
            <a:rect l="l" t="t" r="r" b="b"/>
            <a:pathLst>
              <a:path w="244" h="236" extrusionOk="0">
                <a:moveTo>
                  <a:pt x="91" y="0"/>
                </a:moveTo>
                <a:cubicBezTo>
                  <a:pt x="69" y="0"/>
                  <a:pt x="46" y="8"/>
                  <a:pt x="31" y="23"/>
                </a:cubicBezTo>
                <a:lnTo>
                  <a:pt x="0" y="53"/>
                </a:lnTo>
                <a:lnTo>
                  <a:pt x="0" y="84"/>
                </a:lnTo>
                <a:lnTo>
                  <a:pt x="0" y="144"/>
                </a:lnTo>
                <a:cubicBezTo>
                  <a:pt x="0" y="144"/>
                  <a:pt x="0" y="175"/>
                  <a:pt x="31" y="205"/>
                </a:cubicBezTo>
                <a:cubicBezTo>
                  <a:pt x="31" y="205"/>
                  <a:pt x="61" y="236"/>
                  <a:pt x="91" y="236"/>
                </a:cubicBezTo>
                <a:lnTo>
                  <a:pt x="183" y="236"/>
                </a:lnTo>
                <a:cubicBezTo>
                  <a:pt x="213" y="205"/>
                  <a:pt x="243" y="175"/>
                  <a:pt x="243" y="144"/>
                </a:cubicBezTo>
                <a:cubicBezTo>
                  <a:pt x="243" y="84"/>
                  <a:pt x="213" y="53"/>
                  <a:pt x="183" y="23"/>
                </a:cubicBezTo>
                <a:lnTo>
                  <a:pt x="152" y="23"/>
                </a:lnTo>
                <a:cubicBezTo>
                  <a:pt x="137" y="8"/>
                  <a:pt x="114"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3061937" y="657081"/>
            <a:ext cx="4721" cy="5465"/>
          </a:xfrm>
          <a:custGeom>
            <a:avLst/>
            <a:gdLst/>
            <a:ahLst/>
            <a:cxnLst/>
            <a:rect l="l" t="t" r="r" b="b"/>
            <a:pathLst>
              <a:path w="184" h="213" extrusionOk="0">
                <a:moveTo>
                  <a:pt x="122" y="0"/>
                </a:moveTo>
                <a:cubicBezTo>
                  <a:pt x="92" y="0"/>
                  <a:pt x="62" y="0"/>
                  <a:pt x="31" y="31"/>
                </a:cubicBezTo>
                <a:lnTo>
                  <a:pt x="1" y="31"/>
                </a:lnTo>
                <a:lnTo>
                  <a:pt x="1" y="91"/>
                </a:lnTo>
                <a:cubicBezTo>
                  <a:pt x="1" y="122"/>
                  <a:pt x="31" y="152"/>
                  <a:pt x="31" y="152"/>
                </a:cubicBezTo>
                <a:lnTo>
                  <a:pt x="62" y="213"/>
                </a:lnTo>
                <a:lnTo>
                  <a:pt x="122" y="213"/>
                </a:lnTo>
                <a:cubicBezTo>
                  <a:pt x="122" y="183"/>
                  <a:pt x="122" y="183"/>
                  <a:pt x="153" y="152"/>
                </a:cubicBezTo>
                <a:lnTo>
                  <a:pt x="183" y="122"/>
                </a:lnTo>
                <a:cubicBezTo>
                  <a:pt x="183" y="91"/>
                  <a:pt x="183" y="61"/>
                  <a:pt x="183" y="31"/>
                </a:cubicBezTo>
                <a:cubicBezTo>
                  <a:pt x="183" y="0"/>
                  <a:pt x="1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3158631" y="730377"/>
            <a:ext cx="5490" cy="3925"/>
          </a:xfrm>
          <a:custGeom>
            <a:avLst/>
            <a:gdLst/>
            <a:ahLst/>
            <a:cxnLst/>
            <a:rect l="l" t="t" r="r" b="b"/>
            <a:pathLst>
              <a:path w="214" h="153" extrusionOk="0">
                <a:moveTo>
                  <a:pt x="92" y="0"/>
                </a:moveTo>
                <a:cubicBezTo>
                  <a:pt x="31" y="0"/>
                  <a:pt x="31" y="31"/>
                  <a:pt x="31" y="92"/>
                </a:cubicBezTo>
                <a:cubicBezTo>
                  <a:pt x="1" y="122"/>
                  <a:pt x="31" y="152"/>
                  <a:pt x="31" y="152"/>
                </a:cubicBezTo>
                <a:lnTo>
                  <a:pt x="92" y="152"/>
                </a:lnTo>
                <a:cubicBezTo>
                  <a:pt x="153" y="152"/>
                  <a:pt x="214" y="92"/>
                  <a:pt x="214" y="31"/>
                </a:cubicBez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968373" y="782303"/>
            <a:ext cx="6260" cy="5028"/>
          </a:xfrm>
          <a:custGeom>
            <a:avLst/>
            <a:gdLst/>
            <a:ahLst/>
            <a:cxnLst/>
            <a:rect l="l" t="t" r="r" b="b"/>
            <a:pathLst>
              <a:path w="244" h="196" extrusionOk="0">
                <a:moveTo>
                  <a:pt x="95" y="0"/>
                </a:moveTo>
                <a:cubicBezTo>
                  <a:pt x="74" y="0"/>
                  <a:pt x="52" y="22"/>
                  <a:pt x="31" y="43"/>
                </a:cubicBezTo>
                <a:lnTo>
                  <a:pt x="0" y="74"/>
                </a:lnTo>
                <a:lnTo>
                  <a:pt x="0" y="104"/>
                </a:lnTo>
                <a:cubicBezTo>
                  <a:pt x="0" y="134"/>
                  <a:pt x="31" y="165"/>
                  <a:pt x="61" y="195"/>
                </a:cubicBezTo>
                <a:lnTo>
                  <a:pt x="152" y="195"/>
                </a:lnTo>
                <a:cubicBezTo>
                  <a:pt x="213" y="165"/>
                  <a:pt x="244" y="134"/>
                  <a:pt x="244" y="74"/>
                </a:cubicBezTo>
                <a:cubicBezTo>
                  <a:pt x="244" y="43"/>
                  <a:pt x="244" y="13"/>
                  <a:pt x="213" y="13"/>
                </a:cubicBezTo>
                <a:lnTo>
                  <a:pt x="122" y="13"/>
                </a:lnTo>
                <a:cubicBezTo>
                  <a:pt x="113" y="4"/>
                  <a:pt x="104"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934047" y="703850"/>
            <a:ext cx="5490" cy="5490"/>
          </a:xfrm>
          <a:custGeom>
            <a:avLst/>
            <a:gdLst/>
            <a:ahLst/>
            <a:cxnLst/>
            <a:rect l="l" t="t" r="r" b="b"/>
            <a:pathLst>
              <a:path w="214" h="214" extrusionOk="0">
                <a:moveTo>
                  <a:pt x="123" y="1"/>
                </a:moveTo>
                <a:cubicBezTo>
                  <a:pt x="62" y="1"/>
                  <a:pt x="31" y="31"/>
                  <a:pt x="31" y="62"/>
                </a:cubicBezTo>
                <a:cubicBezTo>
                  <a:pt x="1" y="123"/>
                  <a:pt x="31" y="153"/>
                  <a:pt x="62" y="183"/>
                </a:cubicBezTo>
                <a:lnTo>
                  <a:pt x="92" y="214"/>
                </a:lnTo>
                <a:lnTo>
                  <a:pt x="153" y="214"/>
                </a:lnTo>
                <a:cubicBezTo>
                  <a:pt x="183" y="214"/>
                  <a:pt x="214" y="183"/>
                  <a:pt x="214" y="153"/>
                </a:cubicBezTo>
                <a:lnTo>
                  <a:pt x="214" y="123"/>
                </a:lnTo>
                <a:lnTo>
                  <a:pt x="214" y="92"/>
                </a:lnTo>
                <a:lnTo>
                  <a:pt x="214" y="62"/>
                </a:lnTo>
                <a:cubicBezTo>
                  <a:pt x="214" y="31"/>
                  <a:pt x="214" y="3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684398" y="699052"/>
            <a:ext cx="924" cy="924"/>
          </a:xfrm>
          <a:custGeom>
            <a:avLst/>
            <a:gdLst/>
            <a:ahLst/>
            <a:cxnLst/>
            <a:rect l="l" t="t" r="r" b="b"/>
            <a:pathLst>
              <a:path w="36" h="36" extrusionOk="0">
                <a:moveTo>
                  <a:pt x="17" y="1"/>
                </a:moveTo>
                <a:cubicBezTo>
                  <a:pt x="6" y="1"/>
                  <a:pt x="1" y="18"/>
                  <a:pt x="36" y="36"/>
                </a:cubicBezTo>
                <a:cubicBezTo>
                  <a:pt x="36" y="10"/>
                  <a:pt x="25" y="1"/>
                  <a:pt x="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799922" y="661750"/>
            <a:ext cx="4721" cy="4695"/>
          </a:xfrm>
          <a:custGeom>
            <a:avLst/>
            <a:gdLst/>
            <a:ahLst/>
            <a:cxnLst/>
            <a:rect l="l" t="t" r="r" b="b"/>
            <a:pathLst>
              <a:path w="184" h="183" extrusionOk="0">
                <a:moveTo>
                  <a:pt x="62" y="1"/>
                </a:moveTo>
                <a:lnTo>
                  <a:pt x="1" y="31"/>
                </a:lnTo>
                <a:cubicBezTo>
                  <a:pt x="1" y="61"/>
                  <a:pt x="1" y="92"/>
                  <a:pt x="1" y="122"/>
                </a:cubicBezTo>
                <a:cubicBezTo>
                  <a:pt x="1" y="153"/>
                  <a:pt x="31" y="183"/>
                  <a:pt x="62" y="183"/>
                </a:cubicBezTo>
                <a:lnTo>
                  <a:pt x="122" y="183"/>
                </a:lnTo>
                <a:lnTo>
                  <a:pt x="122" y="153"/>
                </a:lnTo>
                <a:lnTo>
                  <a:pt x="153" y="153"/>
                </a:lnTo>
                <a:cubicBezTo>
                  <a:pt x="183" y="122"/>
                  <a:pt x="183" y="92"/>
                  <a:pt x="183" y="61"/>
                </a:cubicBezTo>
                <a:cubicBezTo>
                  <a:pt x="183" y="31"/>
                  <a:pt x="15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2918474" y="634453"/>
            <a:ext cx="6260" cy="6260"/>
          </a:xfrm>
          <a:custGeom>
            <a:avLst/>
            <a:gdLst/>
            <a:ahLst/>
            <a:cxnLst/>
            <a:rect l="l" t="t" r="r" b="b"/>
            <a:pathLst>
              <a:path w="244" h="244" extrusionOk="0">
                <a:moveTo>
                  <a:pt x="61" y="1"/>
                </a:moveTo>
                <a:cubicBezTo>
                  <a:pt x="30" y="31"/>
                  <a:pt x="0" y="62"/>
                  <a:pt x="0" y="92"/>
                </a:cubicBezTo>
                <a:lnTo>
                  <a:pt x="0" y="122"/>
                </a:lnTo>
                <a:lnTo>
                  <a:pt x="0" y="153"/>
                </a:lnTo>
                <a:lnTo>
                  <a:pt x="0" y="213"/>
                </a:lnTo>
                <a:cubicBezTo>
                  <a:pt x="30" y="213"/>
                  <a:pt x="30" y="213"/>
                  <a:pt x="61" y="244"/>
                </a:cubicBezTo>
                <a:cubicBezTo>
                  <a:pt x="122" y="244"/>
                  <a:pt x="213" y="244"/>
                  <a:pt x="243" y="153"/>
                </a:cubicBezTo>
                <a:cubicBezTo>
                  <a:pt x="243" y="122"/>
                  <a:pt x="243" y="122"/>
                  <a:pt x="243" y="92"/>
                </a:cubicBezTo>
                <a:cubicBezTo>
                  <a:pt x="213" y="62"/>
                  <a:pt x="213" y="3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2697790" y="783406"/>
            <a:ext cx="6260" cy="6260"/>
          </a:xfrm>
          <a:custGeom>
            <a:avLst/>
            <a:gdLst/>
            <a:ahLst/>
            <a:cxnLst/>
            <a:rect l="l" t="t" r="r" b="b"/>
            <a:pathLst>
              <a:path w="244" h="244" extrusionOk="0">
                <a:moveTo>
                  <a:pt x="61" y="0"/>
                </a:moveTo>
                <a:lnTo>
                  <a:pt x="0" y="61"/>
                </a:lnTo>
                <a:cubicBezTo>
                  <a:pt x="0" y="61"/>
                  <a:pt x="0" y="91"/>
                  <a:pt x="0" y="122"/>
                </a:cubicBezTo>
                <a:lnTo>
                  <a:pt x="30" y="183"/>
                </a:lnTo>
                <a:lnTo>
                  <a:pt x="30" y="213"/>
                </a:lnTo>
                <a:cubicBezTo>
                  <a:pt x="61" y="213"/>
                  <a:pt x="61" y="243"/>
                  <a:pt x="91" y="243"/>
                </a:cubicBezTo>
                <a:lnTo>
                  <a:pt x="182" y="243"/>
                </a:lnTo>
                <a:lnTo>
                  <a:pt x="213" y="213"/>
                </a:lnTo>
                <a:lnTo>
                  <a:pt x="243" y="152"/>
                </a:lnTo>
                <a:lnTo>
                  <a:pt x="243" y="122"/>
                </a:lnTo>
                <a:lnTo>
                  <a:pt x="213" y="61"/>
                </a:lnTo>
                <a:cubicBezTo>
                  <a:pt x="182" y="31"/>
                  <a:pt x="182" y="31"/>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2762492" y="619650"/>
            <a:ext cx="5490" cy="4695"/>
          </a:xfrm>
          <a:custGeom>
            <a:avLst/>
            <a:gdLst/>
            <a:ahLst/>
            <a:cxnLst/>
            <a:rect l="l" t="t" r="r" b="b"/>
            <a:pathLst>
              <a:path w="214" h="183" extrusionOk="0">
                <a:moveTo>
                  <a:pt x="31" y="0"/>
                </a:moveTo>
                <a:cubicBezTo>
                  <a:pt x="1" y="31"/>
                  <a:pt x="1" y="91"/>
                  <a:pt x="31" y="122"/>
                </a:cubicBezTo>
                <a:lnTo>
                  <a:pt x="62" y="183"/>
                </a:lnTo>
                <a:lnTo>
                  <a:pt x="153" y="183"/>
                </a:lnTo>
                <a:lnTo>
                  <a:pt x="214" y="152"/>
                </a:lnTo>
                <a:cubicBezTo>
                  <a:pt x="214" y="122"/>
                  <a:pt x="214" y="91"/>
                  <a:pt x="214" y="91"/>
                </a:cubicBezTo>
                <a:lnTo>
                  <a:pt x="214" y="61"/>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2813981" y="776838"/>
            <a:ext cx="5465" cy="5028"/>
          </a:xfrm>
          <a:custGeom>
            <a:avLst/>
            <a:gdLst/>
            <a:ahLst/>
            <a:cxnLst/>
            <a:rect l="l" t="t" r="r" b="b"/>
            <a:pathLst>
              <a:path w="213" h="196" extrusionOk="0">
                <a:moveTo>
                  <a:pt x="99" y="1"/>
                </a:moveTo>
                <a:cubicBezTo>
                  <a:pt x="58" y="1"/>
                  <a:pt x="22" y="22"/>
                  <a:pt x="0" y="44"/>
                </a:cubicBezTo>
                <a:lnTo>
                  <a:pt x="0" y="104"/>
                </a:lnTo>
                <a:lnTo>
                  <a:pt x="0" y="135"/>
                </a:lnTo>
                <a:cubicBezTo>
                  <a:pt x="30" y="165"/>
                  <a:pt x="30" y="165"/>
                  <a:pt x="61" y="195"/>
                </a:cubicBezTo>
                <a:lnTo>
                  <a:pt x="182" y="195"/>
                </a:lnTo>
                <a:cubicBezTo>
                  <a:pt x="213" y="165"/>
                  <a:pt x="213" y="135"/>
                  <a:pt x="213" y="74"/>
                </a:cubicBezTo>
                <a:lnTo>
                  <a:pt x="213" y="44"/>
                </a:lnTo>
                <a:lnTo>
                  <a:pt x="182" y="13"/>
                </a:lnTo>
                <a:lnTo>
                  <a:pt x="152" y="13"/>
                </a:lnTo>
                <a:cubicBezTo>
                  <a:pt x="134" y="4"/>
                  <a:pt x="116"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430311" y="810703"/>
            <a:ext cx="6260" cy="5465"/>
          </a:xfrm>
          <a:custGeom>
            <a:avLst/>
            <a:gdLst/>
            <a:ahLst/>
            <a:cxnLst/>
            <a:rect l="l" t="t" r="r" b="b"/>
            <a:pathLst>
              <a:path w="244" h="213" extrusionOk="0">
                <a:moveTo>
                  <a:pt x="61" y="0"/>
                </a:moveTo>
                <a:lnTo>
                  <a:pt x="31" y="61"/>
                </a:lnTo>
                <a:cubicBezTo>
                  <a:pt x="0" y="91"/>
                  <a:pt x="31" y="152"/>
                  <a:pt x="61" y="182"/>
                </a:cubicBezTo>
                <a:lnTo>
                  <a:pt x="152" y="213"/>
                </a:lnTo>
                <a:lnTo>
                  <a:pt x="213" y="152"/>
                </a:lnTo>
                <a:cubicBezTo>
                  <a:pt x="244" y="91"/>
                  <a:pt x="213" y="31"/>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305550" y="708724"/>
            <a:ext cx="5465" cy="5875"/>
          </a:xfrm>
          <a:custGeom>
            <a:avLst/>
            <a:gdLst/>
            <a:ahLst/>
            <a:cxnLst/>
            <a:rect l="l" t="t" r="r" b="b"/>
            <a:pathLst>
              <a:path w="213" h="229" extrusionOk="0">
                <a:moveTo>
                  <a:pt x="106" y="1"/>
                </a:moveTo>
                <a:cubicBezTo>
                  <a:pt x="91" y="1"/>
                  <a:pt x="76" y="8"/>
                  <a:pt x="61" y="24"/>
                </a:cubicBezTo>
                <a:lnTo>
                  <a:pt x="0" y="24"/>
                </a:lnTo>
                <a:lnTo>
                  <a:pt x="0" y="54"/>
                </a:lnTo>
                <a:lnTo>
                  <a:pt x="0" y="84"/>
                </a:lnTo>
                <a:lnTo>
                  <a:pt x="0" y="145"/>
                </a:lnTo>
                <a:cubicBezTo>
                  <a:pt x="0" y="176"/>
                  <a:pt x="30" y="206"/>
                  <a:pt x="61" y="206"/>
                </a:cubicBezTo>
                <a:cubicBezTo>
                  <a:pt x="76" y="221"/>
                  <a:pt x="99" y="229"/>
                  <a:pt x="122" y="229"/>
                </a:cubicBezTo>
                <a:cubicBezTo>
                  <a:pt x="144" y="229"/>
                  <a:pt x="167" y="221"/>
                  <a:pt x="182" y="206"/>
                </a:cubicBezTo>
                <a:lnTo>
                  <a:pt x="213" y="176"/>
                </a:lnTo>
                <a:lnTo>
                  <a:pt x="213" y="115"/>
                </a:lnTo>
                <a:lnTo>
                  <a:pt x="213" y="84"/>
                </a:lnTo>
                <a:lnTo>
                  <a:pt x="182" y="54"/>
                </a:lnTo>
                <a:cubicBezTo>
                  <a:pt x="182" y="24"/>
                  <a:pt x="152" y="24"/>
                  <a:pt x="152" y="24"/>
                </a:cubicBezTo>
                <a:cubicBezTo>
                  <a:pt x="137" y="8"/>
                  <a:pt x="122"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2751588" y="684378"/>
            <a:ext cx="5490" cy="4695"/>
          </a:xfrm>
          <a:custGeom>
            <a:avLst/>
            <a:gdLst/>
            <a:ahLst/>
            <a:cxnLst/>
            <a:rect l="l" t="t" r="r" b="b"/>
            <a:pathLst>
              <a:path w="214" h="183" extrusionOk="0">
                <a:moveTo>
                  <a:pt x="61" y="0"/>
                </a:moveTo>
                <a:lnTo>
                  <a:pt x="31" y="30"/>
                </a:lnTo>
                <a:cubicBezTo>
                  <a:pt x="0" y="91"/>
                  <a:pt x="31" y="152"/>
                  <a:pt x="92" y="182"/>
                </a:cubicBezTo>
                <a:lnTo>
                  <a:pt x="152" y="182"/>
                </a:lnTo>
                <a:lnTo>
                  <a:pt x="183" y="152"/>
                </a:lnTo>
                <a:cubicBezTo>
                  <a:pt x="213" y="122"/>
                  <a:pt x="213" y="91"/>
                  <a:pt x="213" y="61"/>
                </a:cubicBezTo>
                <a:lnTo>
                  <a:pt x="213" y="30"/>
                </a:lnTo>
                <a:lnTo>
                  <a:pt x="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688426" y="731942"/>
            <a:ext cx="5490" cy="6568"/>
          </a:xfrm>
          <a:custGeom>
            <a:avLst/>
            <a:gdLst/>
            <a:ahLst/>
            <a:cxnLst/>
            <a:rect l="l" t="t" r="r" b="b"/>
            <a:pathLst>
              <a:path w="214" h="256" extrusionOk="0">
                <a:moveTo>
                  <a:pt x="122" y="0"/>
                </a:moveTo>
                <a:cubicBezTo>
                  <a:pt x="92" y="0"/>
                  <a:pt x="61" y="0"/>
                  <a:pt x="31" y="31"/>
                </a:cubicBezTo>
                <a:cubicBezTo>
                  <a:pt x="31" y="31"/>
                  <a:pt x="0" y="31"/>
                  <a:pt x="0" y="61"/>
                </a:cubicBezTo>
                <a:lnTo>
                  <a:pt x="0" y="91"/>
                </a:lnTo>
                <a:lnTo>
                  <a:pt x="0" y="122"/>
                </a:lnTo>
                <a:lnTo>
                  <a:pt x="0" y="213"/>
                </a:lnTo>
                <a:lnTo>
                  <a:pt x="31" y="243"/>
                </a:lnTo>
                <a:cubicBezTo>
                  <a:pt x="47" y="251"/>
                  <a:pt x="65" y="255"/>
                  <a:pt x="84" y="255"/>
                </a:cubicBezTo>
                <a:cubicBezTo>
                  <a:pt x="136" y="255"/>
                  <a:pt x="191" y="227"/>
                  <a:pt x="213" y="183"/>
                </a:cubicBezTo>
                <a:lnTo>
                  <a:pt x="213" y="122"/>
                </a:lnTo>
                <a:lnTo>
                  <a:pt x="213" y="91"/>
                </a:lnTo>
                <a:lnTo>
                  <a:pt x="213" y="61"/>
                </a:lnTo>
                <a:cubicBezTo>
                  <a:pt x="213" y="61"/>
                  <a:pt x="183" y="31"/>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923913" y="696846"/>
            <a:ext cx="5490" cy="6850"/>
          </a:xfrm>
          <a:custGeom>
            <a:avLst/>
            <a:gdLst/>
            <a:ahLst/>
            <a:cxnLst/>
            <a:rect l="l" t="t" r="r" b="b"/>
            <a:pathLst>
              <a:path w="214" h="267" extrusionOk="0">
                <a:moveTo>
                  <a:pt x="92" y="0"/>
                </a:moveTo>
                <a:cubicBezTo>
                  <a:pt x="62" y="0"/>
                  <a:pt x="31" y="31"/>
                  <a:pt x="1" y="61"/>
                </a:cubicBezTo>
                <a:lnTo>
                  <a:pt x="1" y="92"/>
                </a:lnTo>
                <a:lnTo>
                  <a:pt x="1" y="122"/>
                </a:lnTo>
                <a:cubicBezTo>
                  <a:pt x="1" y="183"/>
                  <a:pt x="31" y="213"/>
                  <a:pt x="92" y="244"/>
                </a:cubicBezTo>
                <a:cubicBezTo>
                  <a:pt x="107" y="259"/>
                  <a:pt x="130" y="266"/>
                  <a:pt x="153" y="266"/>
                </a:cubicBezTo>
                <a:cubicBezTo>
                  <a:pt x="176" y="266"/>
                  <a:pt x="198" y="259"/>
                  <a:pt x="214" y="244"/>
                </a:cubicBezTo>
                <a:lnTo>
                  <a:pt x="183" y="183"/>
                </a:lnTo>
                <a:cubicBezTo>
                  <a:pt x="214" y="152"/>
                  <a:pt x="214" y="92"/>
                  <a:pt x="214" y="61"/>
                </a:cubicBez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2627598" y="793540"/>
            <a:ext cx="7055" cy="6593"/>
          </a:xfrm>
          <a:custGeom>
            <a:avLst/>
            <a:gdLst/>
            <a:ahLst/>
            <a:cxnLst/>
            <a:rect l="l" t="t" r="r" b="b"/>
            <a:pathLst>
              <a:path w="275" h="257" extrusionOk="0">
                <a:moveTo>
                  <a:pt x="61" y="0"/>
                </a:moveTo>
                <a:cubicBezTo>
                  <a:pt x="31" y="31"/>
                  <a:pt x="31" y="31"/>
                  <a:pt x="31" y="31"/>
                </a:cubicBezTo>
                <a:lnTo>
                  <a:pt x="31" y="92"/>
                </a:lnTo>
                <a:lnTo>
                  <a:pt x="31" y="122"/>
                </a:lnTo>
                <a:cubicBezTo>
                  <a:pt x="0" y="152"/>
                  <a:pt x="31" y="213"/>
                  <a:pt x="61" y="244"/>
                </a:cubicBezTo>
                <a:lnTo>
                  <a:pt x="92" y="244"/>
                </a:lnTo>
                <a:cubicBezTo>
                  <a:pt x="101" y="252"/>
                  <a:pt x="112" y="256"/>
                  <a:pt x="125" y="256"/>
                </a:cubicBezTo>
                <a:cubicBezTo>
                  <a:pt x="155" y="256"/>
                  <a:pt x="192" y="235"/>
                  <a:pt x="213" y="213"/>
                </a:cubicBezTo>
                <a:lnTo>
                  <a:pt x="213" y="183"/>
                </a:lnTo>
                <a:lnTo>
                  <a:pt x="244" y="183"/>
                </a:lnTo>
                <a:lnTo>
                  <a:pt x="274" y="152"/>
                </a:lnTo>
                <a:lnTo>
                  <a:pt x="274" y="92"/>
                </a:lnTo>
                <a:cubicBezTo>
                  <a:pt x="274" y="31"/>
                  <a:pt x="244" y="0"/>
                  <a:pt x="213" y="0"/>
                </a:cubicBezTo>
                <a:lnTo>
                  <a:pt x="92" y="0"/>
                </a:lnTo>
                <a:lnTo>
                  <a:pt x="61" y="31"/>
                </a:lnTo>
                <a:lnTo>
                  <a:pt x="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501272" y="767808"/>
            <a:ext cx="4695" cy="4695"/>
          </a:xfrm>
          <a:custGeom>
            <a:avLst/>
            <a:gdLst/>
            <a:ahLst/>
            <a:cxnLst/>
            <a:rect l="l" t="t" r="r" b="b"/>
            <a:pathLst>
              <a:path w="183" h="183" extrusionOk="0">
                <a:moveTo>
                  <a:pt x="61" y="0"/>
                </a:moveTo>
                <a:lnTo>
                  <a:pt x="0" y="31"/>
                </a:lnTo>
                <a:lnTo>
                  <a:pt x="0" y="61"/>
                </a:lnTo>
                <a:lnTo>
                  <a:pt x="0" y="152"/>
                </a:lnTo>
                <a:lnTo>
                  <a:pt x="61" y="183"/>
                </a:lnTo>
                <a:lnTo>
                  <a:pt x="122" y="183"/>
                </a:lnTo>
                <a:lnTo>
                  <a:pt x="183" y="152"/>
                </a:lnTo>
                <a:cubicBezTo>
                  <a:pt x="183" y="122"/>
                  <a:pt x="183" y="92"/>
                  <a:pt x="183" y="61"/>
                </a:cubicBezTo>
                <a:cubicBezTo>
                  <a:pt x="183" y="31"/>
                  <a:pt x="152"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2807721" y="708237"/>
            <a:ext cx="5490" cy="5798"/>
          </a:xfrm>
          <a:custGeom>
            <a:avLst/>
            <a:gdLst/>
            <a:ahLst/>
            <a:cxnLst/>
            <a:rect l="l" t="t" r="r" b="b"/>
            <a:pathLst>
              <a:path w="214" h="226" extrusionOk="0">
                <a:moveTo>
                  <a:pt x="108" y="1"/>
                </a:moveTo>
                <a:cubicBezTo>
                  <a:pt x="64" y="1"/>
                  <a:pt x="24" y="35"/>
                  <a:pt x="1" y="103"/>
                </a:cubicBezTo>
                <a:lnTo>
                  <a:pt x="1" y="134"/>
                </a:lnTo>
                <a:lnTo>
                  <a:pt x="1" y="164"/>
                </a:lnTo>
                <a:lnTo>
                  <a:pt x="31" y="225"/>
                </a:lnTo>
                <a:lnTo>
                  <a:pt x="153" y="225"/>
                </a:lnTo>
                <a:cubicBezTo>
                  <a:pt x="183" y="195"/>
                  <a:pt x="183" y="195"/>
                  <a:pt x="183" y="164"/>
                </a:cubicBezTo>
                <a:lnTo>
                  <a:pt x="183" y="103"/>
                </a:lnTo>
                <a:lnTo>
                  <a:pt x="214" y="103"/>
                </a:lnTo>
                <a:cubicBezTo>
                  <a:pt x="214" y="73"/>
                  <a:pt x="183" y="43"/>
                  <a:pt x="153" y="12"/>
                </a:cubicBezTo>
                <a:cubicBezTo>
                  <a:pt x="138" y="5"/>
                  <a:pt x="12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2853747" y="625884"/>
            <a:ext cx="6260" cy="6568"/>
          </a:xfrm>
          <a:custGeom>
            <a:avLst/>
            <a:gdLst/>
            <a:ahLst/>
            <a:cxnLst/>
            <a:rect l="l" t="t" r="r" b="b"/>
            <a:pathLst>
              <a:path w="244" h="256" extrusionOk="0">
                <a:moveTo>
                  <a:pt x="183" y="0"/>
                </a:moveTo>
                <a:lnTo>
                  <a:pt x="91" y="61"/>
                </a:lnTo>
                <a:cubicBezTo>
                  <a:pt x="61" y="61"/>
                  <a:pt x="31" y="92"/>
                  <a:pt x="0" y="122"/>
                </a:cubicBezTo>
                <a:lnTo>
                  <a:pt x="0" y="152"/>
                </a:lnTo>
                <a:cubicBezTo>
                  <a:pt x="0" y="183"/>
                  <a:pt x="31" y="213"/>
                  <a:pt x="61" y="244"/>
                </a:cubicBezTo>
                <a:cubicBezTo>
                  <a:pt x="77" y="252"/>
                  <a:pt x="96" y="255"/>
                  <a:pt x="115" y="255"/>
                </a:cubicBezTo>
                <a:cubicBezTo>
                  <a:pt x="166" y="255"/>
                  <a:pt x="221" y="227"/>
                  <a:pt x="243" y="183"/>
                </a:cubicBezTo>
                <a:cubicBezTo>
                  <a:pt x="243" y="152"/>
                  <a:pt x="243" y="122"/>
                  <a:pt x="243" y="92"/>
                </a:cubicBezTo>
                <a:cubicBezTo>
                  <a:pt x="213" y="61"/>
                  <a:pt x="213" y="31"/>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2884148" y="740511"/>
            <a:ext cx="5490" cy="6260"/>
          </a:xfrm>
          <a:custGeom>
            <a:avLst/>
            <a:gdLst/>
            <a:ahLst/>
            <a:cxnLst/>
            <a:rect l="l" t="t" r="r" b="b"/>
            <a:pathLst>
              <a:path w="214" h="244" extrusionOk="0">
                <a:moveTo>
                  <a:pt x="92" y="1"/>
                </a:moveTo>
                <a:cubicBezTo>
                  <a:pt x="61" y="1"/>
                  <a:pt x="31" y="31"/>
                  <a:pt x="1" y="61"/>
                </a:cubicBezTo>
                <a:lnTo>
                  <a:pt x="1" y="92"/>
                </a:lnTo>
                <a:lnTo>
                  <a:pt x="1" y="122"/>
                </a:lnTo>
                <a:lnTo>
                  <a:pt x="31" y="183"/>
                </a:lnTo>
                <a:cubicBezTo>
                  <a:pt x="31" y="213"/>
                  <a:pt x="31" y="213"/>
                  <a:pt x="31" y="244"/>
                </a:cubicBezTo>
                <a:lnTo>
                  <a:pt x="153" y="244"/>
                </a:lnTo>
                <a:lnTo>
                  <a:pt x="183" y="213"/>
                </a:lnTo>
                <a:cubicBezTo>
                  <a:pt x="183" y="183"/>
                  <a:pt x="213" y="183"/>
                  <a:pt x="213" y="152"/>
                </a:cubicBezTo>
                <a:lnTo>
                  <a:pt x="213" y="92"/>
                </a:lnTo>
                <a:lnTo>
                  <a:pt x="213" y="61"/>
                </a:lnTo>
                <a:cubicBezTo>
                  <a:pt x="213" y="31"/>
                  <a:pt x="183" y="3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2767956" y="745385"/>
            <a:ext cx="7825" cy="6850"/>
          </a:xfrm>
          <a:custGeom>
            <a:avLst/>
            <a:gdLst/>
            <a:ahLst/>
            <a:cxnLst/>
            <a:rect l="l" t="t" r="r" b="b"/>
            <a:pathLst>
              <a:path w="305" h="267" extrusionOk="0">
                <a:moveTo>
                  <a:pt x="118" y="0"/>
                </a:moveTo>
                <a:cubicBezTo>
                  <a:pt x="92" y="0"/>
                  <a:pt x="61" y="8"/>
                  <a:pt x="31" y="23"/>
                </a:cubicBezTo>
                <a:lnTo>
                  <a:pt x="1" y="84"/>
                </a:lnTo>
                <a:lnTo>
                  <a:pt x="1" y="114"/>
                </a:lnTo>
                <a:lnTo>
                  <a:pt x="31" y="145"/>
                </a:lnTo>
                <a:cubicBezTo>
                  <a:pt x="61" y="206"/>
                  <a:pt x="92" y="236"/>
                  <a:pt x="122" y="266"/>
                </a:cubicBezTo>
                <a:lnTo>
                  <a:pt x="213" y="266"/>
                </a:lnTo>
                <a:cubicBezTo>
                  <a:pt x="244" y="236"/>
                  <a:pt x="274" y="206"/>
                  <a:pt x="305" y="175"/>
                </a:cubicBezTo>
                <a:cubicBezTo>
                  <a:pt x="305" y="84"/>
                  <a:pt x="244" y="23"/>
                  <a:pt x="183" y="23"/>
                </a:cubicBezTo>
                <a:cubicBezTo>
                  <a:pt x="168" y="8"/>
                  <a:pt x="145" y="0"/>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3012038" y="740511"/>
            <a:ext cx="5490" cy="4695"/>
          </a:xfrm>
          <a:custGeom>
            <a:avLst/>
            <a:gdLst/>
            <a:ahLst/>
            <a:cxnLst/>
            <a:rect l="l" t="t" r="r" b="b"/>
            <a:pathLst>
              <a:path w="214" h="183" extrusionOk="0">
                <a:moveTo>
                  <a:pt x="61" y="1"/>
                </a:moveTo>
                <a:cubicBezTo>
                  <a:pt x="31" y="31"/>
                  <a:pt x="1" y="61"/>
                  <a:pt x="1" y="92"/>
                </a:cubicBezTo>
                <a:lnTo>
                  <a:pt x="1" y="122"/>
                </a:lnTo>
                <a:lnTo>
                  <a:pt x="61" y="183"/>
                </a:lnTo>
                <a:lnTo>
                  <a:pt x="153" y="183"/>
                </a:lnTo>
                <a:lnTo>
                  <a:pt x="213" y="122"/>
                </a:lnTo>
                <a:cubicBezTo>
                  <a:pt x="213" y="92"/>
                  <a:pt x="213" y="3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2716492" y="664880"/>
            <a:ext cx="6260" cy="5465"/>
          </a:xfrm>
          <a:custGeom>
            <a:avLst/>
            <a:gdLst/>
            <a:ahLst/>
            <a:cxnLst/>
            <a:rect l="l" t="t" r="r" b="b"/>
            <a:pathLst>
              <a:path w="244" h="213" extrusionOk="0">
                <a:moveTo>
                  <a:pt x="61" y="0"/>
                </a:moveTo>
                <a:cubicBezTo>
                  <a:pt x="31" y="31"/>
                  <a:pt x="1" y="61"/>
                  <a:pt x="1" y="91"/>
                </a:cubicBezTo>
                <a:lnTo>
                  <a:pt x="1" y="122"/>
                </a:lnTo>
                <a:cubicBezTo>
                  <a:pt x="1" y="152"/>
                  <a:pt x="31" y="213"/>
                  <a:pt x="61" y="213"/>
                </a:cubicBezTo>
                <a:lnTo>
                  <a:pt x="213" y="213"/>
                </a:lnTo>
                <a:cubicBezTo>
                  <a:pt x="244" y="183"/>
                  <a:pt x="244" y="122"/>
                  <a:pt x="244" y="91"/>
                </a:cubicBezTo>
                <a:cubicBezTo>
                  <a:pt x="213" y="61"/>
                  <a:pt x="183" y="31"/>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2607330" y="597228"/>
            <a:ext cx="6260" cy="6850"/>
          </a:xfrm>
          <a:custGeom>
            <a:avLst/>
            <a:gdLst/>
            <a:ahLst/>
            <a:cxnLst/>
            <a:rect l="l" t="t" r="r" b="b"/>
            <a:pathLst>
              <a:path w="244" h="267" extrusionOk="0">
                <a:moveTo>
                  <a:pt x="137" y="0"/>
                </a:moveTo>
                <a:cubicBezTo>
                  <a:pt x="122" y="0"/>
                  <a:pt x="107" y="8"/>
                  <a:pt x="91" y="23"/>
                </a:cubicBezTo>
                <a:cubicBezTo>
                  <a:pt x="61" y="23"/>
                  <a:pt x="31" y="54"/>
                  <a:pt x="31" y="84"/>
                </a:cubicBezTo>
                <a:cubicBezTo>
                  <a:pt x="0" y="145"/>
                  <a:pt x="31" y="236"/>
                  <a:pt x="91" y="266"/>
                </a:cubicBezTo>
                <a:lnTo>
                  <a:pt x="213" y="236"/>
                </a:lnTo>
                <a:cubicBezTo>
                  <a:pt x="213" y="206"/>
                  <a:pt x="243" y="175"/>
                  <a:pt x="243" y="175"/>
                </a:cubicBezTo>
                <a:lnTo>
                  <a:pt x="243" y="114"/>
                </a:lnTo>
                <a:cubicBezTo>
                  <a:pt x="243" y="84"/>
                  <a:pt x="213" y="54"/>
                  <a:pt x="183" y="54"/>
                </a:cubicBezTo>
                <a:lnTo>
                  <a:pt x="183" y="23"/>
                </a:lnTo>
                <a:cubicBezTo>
                  <a:pt x="167" y="8"/>
                  <a:pt x="152" y="0"/>
                  <a:pt x="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2545707" y="611851"/>
            <a:ext cx="5490" cy="4695"/>
          </a:xfrm>
          <a:custGeom>
            <a:avLst/>
            <a:gdLst/>
            <a:ahLst/>
            <a:cxnLst/>
            <a:rect l="l" t="t" r="r" b="b"/>
            <a:pathLst>
              <a:path w="214" h="183" extrusionOk="0">
                <a:moveTo>
                  <a:pt x="31" y="0"/>
                </a:moveTo>
                <a:lnTo>
                  <a:pt x="1" y="31"/>
                </a:lnTo>
                <a:lnTo>
                  <a:pt x="1" y="61"/>
                </a:lnTo>
                <a:lnTo>
                  <a:pt x="1" y="122"/>
                </a:lnTo>
                <a:lnTo>
                  <a:pt x="1" y="152"/>
                </a:lnTo>
                <a:cubicBezTo>
                  <a:pt x="1" y="152"/>
                  <a:pt x="31" y="183"/>
                  <a:pt x="31" y="183"/>
                </a:cubicBezTo>
                <a:lnTo>
                  <a:pt x="153" y="183"/>
                </a:lnTo>
                <a:lnTo>
                  <a:pt x="183" y="152"/>
                </a:lnTo>
                <a:cubicBezTo>
                  <a:pt x="214" y="61"/>
                  <a:pt x="153"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2634627" y="660980"/>
            <a:ext cx="5465" cy="4695"/>
          </a:xfrm>
          <a:custGeom>
            <a:avLst/>
            <a:gdLst/>
            <a:ahLst/>
            <a:cxnLst/>
            <a:rect l="l" t="t" r="r" b="b"/>
            <a:pathLst>
              <a:path w="213" h="183" extrusionOk="0">
                <a:moveTo>
                  <a:pt x="61" y="0"/>
                </a:moveTo>
                <a:lnTo>
                  <a:pt x="30" y="31"/>
                </a:lnTo>
                <a:cubicBezTo>
                  <a:pt x="0" y="91"/>
                  <a:pt x="30" y="152"/>
                  <a:pt x="61" y="183"/>
                </a:cubicBezTo>
                <a:lnTo>
                  <a:pt x="122" y="183"/>
                </a:lnTo>
                <a:cubicBezTo>
                  <a:pt x="152" y="183"/>
                  <a:pt x="182" y="152"/>
                  <a:pt x="213" y="122"/>
                </a:cubicBezTo>
                <a:lnTo>
                  <a:pt x="213" y="61"/>
                </a:lnTo>
                <a:cubicBezTo>
                  <a:pt x="182" y="31"/>
                  <a:pt x="182"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500477" y="703850"/>
            <a:ext cx="6285" cy="6593"/>
          </a:xfrm>
          <a:custGeom>
            <a:avLst/>
            <a:gdLst/>
            <a:ahLst/>
            <a:cxnLst/>
            <a:rect l="l" t="t" r="r" b="b"/>
            <a:pathLst>
              <a:path w="245" h="257" extrusionOk="0">
                <a:moveTo>
                  <a:pt x="92" y="1"/>
                </a:moveTo>
                <a:lnTo>
                  <a:pt x="31" y="31"/>
                </a:lnTo>
                <a:cubicBezTo>
                  <a:pt x="1" y="62"/>
                  <a:pt x="1" y="92"/>
                  <a:pt x="31" y="123"/>
                </a:cubicBezTo>
                <a:lnTo>
                  <a:pt x="62" y="123"/>
                </a:lnTo>
                <a:lnTo>
                  <a:pt x="62" y="153"/>
                </a:lnTo>
                <a:lnTo>
                  <a:pt x="92" y="153"/>
                </a:lnTo>
                <a:lnTo>
                  <a:pt x="92" y="183"/>
                </a:lnTo>
                <a:lnTo>
                  <a:pt x="62" y="244"/>
                </a:lnTo>
                <a:cubicBezTo>
                  <a:pt x="71" y="253"/>
                  <a:pt x="82" y="257"/>
                  <a:pt x="95" y="257"/>
                </a:cubicBezTo>
                <a:cubicBezTo>
                  <a:pt x="125" y="257"/>
                  <a:pt x="162" y="235"/>
                  <a:pt x="183" y="214"/>
                </a:cubicBezTo>
                <a:lnTo>
                  <a:pt x="214" y="153"/>
                </a:lnTo>
                <a:cubicBezTo>
                  <a:pt x="244" y="92"/>
                  <a:pt x="214" y="3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584703" y="740511"/>
            <a:ext cx="5490" cy="4695"/>
          </a:xfrm>
          <a:custGeom>
            <a:avLst/>
            <a:gdLst/>
            <a:ahLst/>
            <a:cxnLst/>
            <a:rect l="l" t="t" r="r" b="b"/>
            <a:pathLst>
              <a:path w="214" h="183" extrusionOk="0">
                <a:moveTo>
                  <a:pt x="61" y="1"/>
                </a:moveTo>
                <a:cubicBezTo>
                  <a:pt x="1" y="31"/>
                  <a:pt x="1" y="61"/>
                  <a:pt x="1" y="92"/>
                </a:cubicBezTo>
                <a:lnTo>
                  <a:pt x="61" y="92"/>
                </a:lnTo>
                <a:lnTo>
                  <a:pt x="92" y="122"/>
                </a:lnTo>
                <a:lnTo>
                  <a:pt x="122" y="183"/>
                </a:lnTo>
                <a:cubicBezTo>
                  <a:pt x="174" y="157"/>
                  <a:pt x="203" y="110"/>
                  <a:pt x="211" y="59"/>
                </a:cubicBezTo>
                <a:lnTo>
                  <a:pt x="211" y="59"/>
                </a:lnTo>
                <a:lnTo>
                  <a:pt x="213" y="61"/>
                </a:lnTo>
                <a:lnTo>
                  <a:pt x="213" y="31"/>
                </a:lnTo>
                <a:cubicBezTo>
                  <a:pt x="213" y="40"/>
                  <a:pt x="213" y="50"/>
                  <a:pt x="211" y="59"/>
                </a:cubicBezTo>
                <a:lnTo>
                  <a:pt x="211" y="59"/>
                </a:lnTo>
                <a:lnTo>
                  <a:pt x="183" y="31"/>
                </a:lnTo>
                <a:lnTo>
                  <a:pt x="1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442009" y="631349"/>
            <a:ext cx="6260" cy="5772"/>
          </a:xfrm>
          <a:custGeom>
            <a:avLst/>
            <a:gdLst/>
            <a:ahLst/>
            <a:cxnLst/>
            <a:rect l="l" t="t" r="r" b="b"/>
            <a:pathLst>
              <a:path w="244" h="225" extrusionOk="0">
                <a:moveTo>
                  <a:pt x="31" y="0"/>
                </a:moveTo>
                <a:lnTo>
                  <a:pt x="31" y="31"/>
                </a:lnTo>
                <a:lnTo>
                  <a:pt x="31" y="61"/>
                </a:lnTo>
                <a:cubicBezTo>
                  <a:pt x="0" y="91"/>
                  <a:pt x="0" y="122"/>
                  <a:pt x="31" y="152"/>
                </a:cubicBezTo>
                <a:lnTo>
                  <a:pt x="31" y="183"/>
                </a:lnTo>
                <a:lnTo>
                  <a:pt x="31" y="213"/>
                </a:lnTo>
                <a:lnTo>
                  <a:pt x="61" y="213"/>
                </a:lnTo>
                <a:cubicBezTo>
                  <a:pt x="77" y="221"/>
                  <a:pt x="94" y="225"/>
                  <a:pt x="109" y="225"/>
                </a:cubicBezTo>
                <a:cubicBezTo>
                  <a:pt x="152" y="225"/>
                  <a:pt x="191" y="197"/>
                  <a:pt x="213" y="152"/>
                </a:cubicBezTo>
                <a:cubicBezTo>
                  <a:pt x="243" y="91"/>
                  <a:pt x="213" y="31"/>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56636" y="707749"/>
            <a:ext cx="5490" cy="5490"/>
          </a:xfrm>
          <a:custGeom>
            <a:avLst/>
            <a:gdLst/>
            <a:ahLst/>
            <a:cxnLst/>
            <a:rect l="l" t="t" r="r" b="b"/>
            <a:pathLst>
              <a:path w="214" h="214" extrusionOk="0">
                <a:moveTo>
                  <a:pt x="92" y="1"/>
                </a:moveTo>
                <a:cubicBezTo>
                  <a:pt x="61" y="1"/>
                  <a:pt x="0" y="1"/>
                  <a:pt x="0" y="31"/>
                </a:cubicBezTo>
                <a:lnTo>
                  <a:pt x="0" y="62"/>
                </a:lnTo>
                <a:lnTo>
                  <a:pt x="0" y="92"/>
                </a:lnTo>
                <a:lnTo>
                  <a:pt x="0" y="153"/>
                </a:lnTo>
                <a:cubicBezTo>
                  <a:pt x="0" y="183"/>
                  <a:pt x="0" y="214"/>
                  <a:pt x="31" y="214"/>
                </a:cubicBezTo>
                <a:lnTo>
                  <a:pt x="152" y="214"/>
                </a:lnTo>
                <a:lnTo>
                  <a:pt x="183" y="183"/>
                </a:lnTo>
                <a:cubicBezTo>
                  <a:pt x="213" y="153"/>
                  <a:pt x="213" y="122"/>
                  <a:pt x="213" y="92"/>
                </a:cubicBezTo>
                <a:cubicBezTo>
                  <a:pt x="183" y="31"/>
                  <a:pt x="183"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636962" y="743641"/>
            <a:ext cx="6260" cy="5465"/>
          </a:xfrm>
          <a:custGeom>
            <a:avLst/>
            <a:gdLst/>
            <a:ahLst/>
            <a:cxnLst/>
            <a:rect l="l" t="t" r="r" b="b"/>
            <a:pathLst>
              <a:path w="244" h="213" extrusionOk="0">
                <a:moveTo>
                  <a:pt x="91" y="0"/>
                </a:moveTo>
                <a:cubicBezTo>
                  <a:pt x="61" y="30"/>
                  <a:pt x="31" y="30"/>
                  <a:pt x="31" y="61"/>
                </a:cubicBezTo>
                <a:lnTo>
                  <a:pt x="0" y="91"/>
                </a:lnTo>
                <a:lnTo>
                  <a:pt x="0" y="122"/>
                </a:lnTo>
                <a:cubicBezTo>
                  <a:pt x="0" y="152"/>
                  <a:pt x="31" y="182"/>
                  <a:pt x="61" y="182"/>
                </a:cubicBezTo>
                <a:lnTo>
                  <a:pt x="91" y="213"/>
                </a:lnTo>
                <a:lnTo>
                  <a:pt x="183" y="213"/>
                </a:lnTo>
                <a:cubicBezTo>
                  <a:pt x="183" y="213"/>
                  <a:pt x="183" y="182"/>
                  <a:pt x="213" y="182"/>
                </a:cubicBezTo>
                <a:lnTo>
                  <a:pt x="213" y="122"/>
                </a:lnTo>
                <a:cubicBezTo>
                  <a:pt x="243" y="91"/>
                  <a:pt x="213" y="30"/>
                  <a:pt x="183" y="30"/>
                </a:cubicBezTo>
                <a:lnTo>
                  <a:pt x="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756258" y="790410"/>
            <a:ext cx="5490" cy="5490"/>
          </a:xfrm>
          <a:custGeom>
            <a:avLst/>
            <a:gdLst/>
            <a:ahLst/>
            <a:cxnLst/>
            <a:rect l="l" t="t" r="r" b="b"/>
            <a:pathLst>
              <a:path w="214" h="214" extrusionOk="0">
                <a:moveTo>
                  <a:pt x="122" y="1"/>
                </a:moveTo>
                <a:lnTo>
                  <a:pt x="31" y="31"/>
                </a:lnTo>
                <a:cubicBezTo>
                  <a:pt x="1" y="62"/>
                  <a:pt x="1" y="92"/>
                  <a:pt x="1" y="153"/>
                </a:cubicBezTo>
                <a:cubicBezTo>
                  <a:pt x="1" y="153"/>
                  <a:pt x="31" y="183"/>
                  <a:pt x="62" y="214"/>
                </a:cubicBezTo>
                <a:lnTo>
                  <a:pt x="122" y="214"/>
                </a:lnTo>
                <a:cubicBezTo>
                  <a:pt x="183" y="183"/>
                  <a:pt x="214" y="122"/>
                  <a:pt x="214" y="62"/>
                </a:cubicBezTo>
                <a:lnTo>
                  <a:pt x="1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2480210" y="671884"/>
            <a:ext cx="5490" cy="4721"/>
          </a:xfrm>
          <a:custGeom>
            <a:avLst/>
            <a:gdLst/>
            <a:ahLst/>
            <a:cxnLst/>
            <a:rect l="l" t="t" r="r" b="b"/>
            <a:pathLst>
              <a:path w="214" h="184" extrusionOk="0">
                <a:moveTo>
                  <a:pt x="92" y="1"/>
                </a:moveTo>
                <a:cubicBezTo>
                  <a:pt x="61" y="1"/>
                  <a:pt x="31" y="1"/>
                  <a:pt x="31" y="31"/>
                </a:cubicBezTo>
                <a:lnTo>
                  <a:pt x="1" y="61"/>
                </a:lnTo>
                <a:lnTo>
                  <a:pt x="31" y="92"/>
                </a:lnTo>
                <a:cubicBezTo>
                  <a:pt x="31" y="122"/>
                  <a:pt x="31" y="153"/>
                  <a:pt x="61" y="183"/>
                </a:cubicBezTo>
                <a:lnTo>
                  <a:pt x="122" y="183"/>
                </a:lnTo>
                <a:cubicBezTo>
                  <a:pt x="153" y="183"/>
                  <a:pt x="183" y="153"/>
                  <a:pt x="183" y="153"/>
                </a:cubicBezTo>
                <a:cubicBezTo>
                  <a:pt x="213" y="122"/>
                  <a:pt x="213" y="61"/>
                  <a:pt x="183" y="31"/>
                </a:cubicBezTo>
                <a:lnTo>
                  <a:pt x="153" y="31"/>
                </a:lnTo>
                <a:cubicBezTo>
                  <a:pt x="153" y="1"/>
                  <a:pt x="122"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2014674" y="756109"/>
            <a:ext cx="7029" cy="5208"/>
          </a:xfrm>
          <a:custGeom>
            <a:avLst/>
            <a:gdLst/>
            <a:ahLst/>
            <a:cxnLst/>
            <a:rect l="l" t="t" r="r" b="b"/>
            <a:pathLst>
              <a:path w="274" h="203" extrusionOk="0">
                <a:moveTo>
                  <a:pt x="31" y="0"/>
                </a:moveTo>
                <a:lnTo>
                  <a:pt x="31" y="31"/>
                </a:lnTo>
                <a:lnTo>
                  <a:pt x="31" y="61"/>
                </a:lnTo>
                <a:cubicBezTo>
                  <a:pt x="0" y="92"/>
                  <a:pt x="31" y="152"/>
                  <a:pt x="92" y="183"/>
                </a:cubicBezTo>
                <a:cubicBezTo>
                  <a:pt x="104" y="195"/>
                  <a:pt x="122" y="203"/>
                  <a:pt x="143" y="203"/>
                </a:cubicBezTo>
                <a:cubicBezTo>
                  <a:pt x="172" y="203"/>
                  <a:pt x="208" y="188"/>
                  <a:pt x="244" y="152"/>
                </a:cubicBezTo>
                <a:cubicBezTo>
                  <a:pt x="244" y="152"/>
                  <a:pt x="244" y="152"/>
                  <a:pt x="274" y="122"/>
                </a:cubicBezTo>
                <a:lnTo>
                  <a:pt x="274" y="92"/>
                </a:lnTo>
                <a:lnTo>
                  <a:pt x="274" y="61"/>
                </a:lnTo>
                <a:cubicBezTo>
                  <a:pt x="244" y="31"/>
                  <a:pt x="244"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2194798" y="709007"/>
            <a:ext cx="6285" cy="5824"/>
          </a:xfrm>
          <a:custGeom>
            <a:avLst/>
            <a:gdLst/>
            <a:ahLst/>
            <a:cxnLst/>
            <a:rect l="l" t="t" r="r" b="b"/>
            <a:pathLst>
              <a:path w="245" h="227" extrusionOk="0">
                <a:moveTo>
                  <a:pt x="120" y="0"/>
                </a:moveTo>
                <a:cubicBezTo>
                  <a:pt x="89" y="0"/>
                  <a:pt x="53" y="22"/>
                  <a:pt x="31" y="43"/>
                </a:cubicBezTo>
                <a:lnTo>
                  <a:pt x="1" y="73"/>
                </a:lnTo>
                <a:lnTo>
                  <a:pt x="1" y="134"/>
                </a:lnTo>
                <a:cubicBezTo>
                  <a:pt x="20" y="193"/>
                  <a:pt x="78" y="227"/>
                  <a:pt x="133" y="227"/>
                </a:cubicBezTo>
                <a:cubicBezTo>
                  <a:pt x="163" y="227"/>
                  <a:pt x="192" y="217"/>
                  <a:pt x="214" y="195"/>
                </a:cubicBezTo>
                <a:lnTo>
                  <a:pt x="244" y="165"/>
                </a:lnTo>
                <a:lnTo>
                  <a:pt x="244" y="134"/>
                </a:lnTo>
                <a:lnTo>
                  <a:pt x="244" y="73"/>
                </a:lnTo>
                <a:cubicBezTo>
                  <a:pt x="244" y="43"/>
                  <a:pt x="214" y="13"/>
                  <a:pt x="153" y="13"/>
                </a:cubicBezTo>
                <a:cubicBezTo>
                  <a:pt x="144" y="4"/>
                  <a:pt x="132"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2290722" y="728222"/>
            <a:ext cx="4695" cy="4515"/>
          </a:xfrm>
          <a:custGeom>
            <a:avLst/>
            <a:gdLst/>
            <a:ahLst/>
            <a:cxnLst/>
            <a:rect l="l" t="t" r="r" b="b"/>
            <a:pathLst>
              <a:path w="183" h="176" extrusionOk="0">
                <a:moveTo>
                  <a:pt x="77" y="1"/>
                </a:moveTo>
                <a:cubicBezTo>
                  <a:pt x="61" y="1"/>
                  <a:pt x="46" y="8"/>
                  <a:pt x="31" y="24"/>
                </a:cubicBezTo>
                <a:lnTo>
                  <a:pt x="1" y="54"/>
                </a:lnTo>
                <a:lnTo>
                  <a:pt x="1" y="145"/>
                </a:lnTo>
                <a:cubicBezTo>
                  <a:pt x="31" y="176"/>
                  <a:pt x="61" y="176"/>
                  <a:pt x="92" y="176"/>
                </a:cubicBezTo>
                <a:cubicBezTo>
                  <a:pt x="122" y="176"/>
                  <a:pt x="152" y="176"/>
                  <a:pt x="183" y="145"/>
                </a:cubicBezTo>
                <a:lnTo>
                  <a:pt x="183" y="115"/>
                </a:lnTo>
                <a:lnTo>
                  <a:pt x="183" y="54"/>
                </a:lnTo>
                <a:cubicBezTo>
                  <a:pt x="183" y="24"/>
                  <a:pt x="152" y="24"/>
                  <a:pt x="122" y="24"/>
                </a:cubicBezTo>
                <a:cubicBezTo>
                  <a:pt x="107" y="8"/>
                  <a:pt x="92"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2467741" y="779507"/>
            <a:ext cx="5490" cy="4695"/>
          </a:xfrm>
          <a:custGeom>
            <a:avLst/>
            <a:gdLst/>
            <a:ahLst/>
            <a:cxnLst/>
            <a:rect l="l" t="t" r="r" b="b"/>
            <a:pathLst>
              <a:path w="214" h="183" extrusionOk="0">
                <a:moveTo>
                  <a:pt x="61" y="0"/>
                </a:moveTo>
                <a:cubicBezTo>
                  <a:pt x="31" y="0"/>
                  <a:pt x="31" y="31"/>
                  <a:pt x="0" y="61"/>
                </a:cubicBezTo>
                <a:lnTo>
                  <a:pt x="0" y="91"/>
                </a:lnTo>
                <a:lnTo>
                  <a:pt x="0" y="122"/>
                </a:lnTo>
                <a:cubicBezTo>
                  <a:pt x="31" y="152"/>
                  <a:pt x="61" y="183"/>
                  <a:pt x="92" y="183"/>
                </a:cubicBezTo>
                <a:cubicBezTo>
                  <a:pt x="122" y="183"/>
                  <a:pt x="152" y="152"/>
                  <a:pt x="183" y="152"/>
                </a:cubicBezTo>
                <a:cubicBezTo>
                  <a:pt x="183" y="122"/>
                  <a:pt x="213" y="91"/>
                  <a:pt x="213" y="61"/>
                </a:cubicBezTo>
                <a:cubicBezTo>
                  <a:pt x="213" y="31"/>
                  <a:pt x="18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2222890" y="632888"/>
            <a:ext cx="7029" cy="6285"/>
          </a:xfrm>
          <a:custGeom>
            <a:avLst/>
            <a:gdLst/>
            <a:ahLst/>
            <a:cxnLst/>
            <a:rect l="l" t="t" r="r" b="b"/>
            <a:pathLst>
              <a:path w="274" h="245" extrusionOk="0">
                <a:moveTo>
                  <a:pt x="182" y="1"/>
                </a:moveTo>
                <a:lnTo>
                  <a:pt x="152" y="31"/>
                </a:lnTo>
                <a:lnTo>
                  <a:pt x="61" y="31"/>
                </a:lnTo>
                <a:cubicBezTo>
                  <a:pt x="30" y="62"/>
                  <a:pt x="0" y="92"/>
                  <a:pt x="30" y="153"/>
                </a:cubicBezTo>
                <a:lnTo>
                  <a:pt x="30" y="183"/>
                </a:lnTo>
                <a:cubicBezTo>
                  <a:pt x="61" y="214"/>
                  <a:pt x="91" y="244"/>
                  <a:pt x="152" y="244"/>
                </a:cubicBezTo>
                <a:lnTo>
                  <a:pt x="182" y="214"/>
                </a:lnTo>
                <a:cubicBezTo>
                  <a:pt x="213" y="214"/>
                  <a:pt x="213" y="183"/>
                  <a:pt x="243" y="183"/>
                </a:cubicBezTo>
                <a:cubicBezTo>
                  <a:pt x="274" y="153"/>
                  <a:pt x="274" y="123"/>
                  <a:pt x="274" y="92"/>
                </a:cubicBezTo>
                <a:lnTo>
                  <a:pt x="274" y="62"/>
                </a:lnTo>
                <a:cubicBezTo>
                  <a:pt x="243" y="31"/>
                  <a:pt x="213" y="3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2311785" y="608875"/>
            <a:ext cx="7235" cy="6901"/>
          </a:xfrm>
          <a:custGeom>
            <a:avLst/>
            <a:gdLst/>
            <a:ahLst/>
            <a:cxnLst/>
            <a:rect l="l" t="t" r="r" b="b"/>
            <a:pathLst>
              <a:path w="282" h="269" extrusionOk="0">
                <a:moveTo>
                  <a:pt x="128" y="0"/>
                </a:moveTo>
                <a:cubicBezTo>
                  <a:pt x="107" y="0"/>
                  <a:pt x="84" y="8"/>
                  <a:pt x="61" y="25"/>
                </a:cubicBezTo>
                <a:lnTo>
                  <a:pt x="31" y="86"/>
                </a:lnTo>
                <a:lnTo>
                  <a:pt x="0" y="86"/>
                </a:lnTo>
                <a:lnTo>
                  <a:pt x="0" y="147"/>
                </a:lnTo>
                <a:cubicBezTo>
                  <a:pt x="0" y="177"/>
                  <a:pt x="31" y="207"/>
                  <a:pt x="31" y="238"/>
                </a:cubicBezTo>
                <a:lnTo>
                  <a:pt x="91" y="268"/>
                </a:lnTo>
                <a:lnTo>
                  <a:pt x="152" y="268"/>
                </a:lnTo>
                <a:cubicBezTo>
                  <a:pt x="152" y="238"/>
                  <a:pt x="183" y="238"/>
                  <a:pt x="183" y="238"/>
                </a:cubicBezTo>
                <a:cubicBezTo>
                  <a:pt x="281" y="139"/>
                  <a:pt x="220"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2238488" y="745975"/>
            <a:ext cx="6260" cy="4695"/>
          </a:xfrm>
          <a:custGeom>
            <a:avLst/>
            <a:gdLst/>
            <a:ahLst/>
            <a:cxnLst/>
            <a:rect l="l" t="t" r="r" b="b"/>
            <a:pathLst>
              <a:path w="244" h="183" extrusionOk="0">
                <a:moveTo>
                  <a:pt x="61" y="0"/>
                </a:moveTo>
                <a:cubicBezTo>
                  <a:pt x="30" y="31"/>
                  <a:pt x="30" y="31"/>
                  <a:pt x="0" y="61"/>
                </a:cubicBezTo>
                <a:lnTo>
                  <a:pt x="0" y="91"/>
                </a:lnTo>
                <a:lnTo>
                  <a:pt x="0" y="122"/>
                </a:lnTo>
                <a:cubicBezTo>
                  <a:pt x="30" y="152"/>
                  <a:pt x="61" y="183"/>
                  <a:pt x="122" y="183"/>
                </a:cubicBezTo>
                <a:lnTo>
                  <a:pt x="182" y="183"/>
                </a:lnTo>
                <a:cubicBezTo>
                  <a:pt x="213" y="152"/>
                  <a:pt x="243" y="122"/>
                  <a:pt x="213" y="91"/>
                </a:cubicBezTo>
                <a:lnTo>
                  <a:pt x="213" y="61"/>
                </a:lnTo>
                <a:cubicBezTo>
                  <a:pt x="213" y="31"/>
                  <a:pt x="182" y="0"/>
                  <a:pt x="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2513741" y="740716"/>
            <a:ext cx="5490" cy="5003"/>
          </a:xfrm>
          <a:custGeom>
            <a:avLst/>
            <a:gdLst/>
            <a:ahLst/>
            <a:cxnLst/>
            <a:rect l="l" t="t" r="r" b="b"/>
            <a:pathLst>
              <a:path w="214" h="195" extrusionOk="0">
                <a:moveTo>
                  <a:pt x="46" y="0"/>
                </a:moveTo>
                <a:cubicBezTo>
                  <a:pt x="31" y="0"/>
                  <a:pt x="16" y="8"/>
                  <a:pt x="1" y="23"/>
                </a:cubicBezTo>
                <a:lnTo>
                  <a:pt x="1" y="53"/>
                </a:lnTo>
                <a:lnTo>
                  <a:pt x="1" y="84"/>
                </a:lnTo>
                <a:lnTo>
                  <a:pt x="1" y="144"/>
                </a:lnTo>
                <a:cubicBezTo>
                  <a:pt x="18" y="180"/>
                  <a:pt x="57" y="195"/>
                  <a:pt x="98" y="195"/>
                </a:cubicBezTo>
                <a:cubicBezTo>
                  <a:pt x="127" y="195"/>
                  <a:pt x="158" y="187"/>
                  <a:pt x="183" y="175"/>
                </a:cubicBezTo>
                <a:lnTo>
                  <a:pt x="212" y="116"/>
                </a:lnTo>
                <a:lnTo>
                  <a:pt x="212" y="116"/>
                </a:lnTo>
                <a:cubicBezTo>
                  <a:pt x="213" y="135"/>
                  <a:pt x="213" y="155"/>
                  <a:pt x="213" y="175"/>
                </a:cubicBezTo>
                <a:lnTo>
                  <a:pt x="213" y="114"/>
                </a:lnTo>
                <a:lnTo>
                  <a:pt x="212" y="116"/>
                </a:lnTo>
                <a:lnTo>
                  <a:pt x="212" y="116"/>
                </a:lnTo>
                <a:cubicBezTo>
                  <a:pt x="210" y="78"/>
                  <a:pt x="204" y="43"/>
                  <a:pt x="183" y="23"/>
                </a:cubicBezTo>
                <a:lnTo>
                  <a:pt x="92" y="23"/>
                </a:lnTo>
                <a:cubicBezTo>
                  <a:pt x="77" y="8"/>
                  <a:pt x="61"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2399884" y="757674"/>
            <a:ext cx="5490" cy="5465"/>
          </a:xfrm>
          <a:custGeom>
            <a:avLst/>
            <a:gdLst/>
            <a:ahLst/>
            <a:cxnLst/>
            <a:rect l="l" t="t" r="r" b="b"/>
            <a:pathLst>
              <a:path w="214" h="213" extrusionOk="0">
                <a:moveTo>
                  <a:pt x="153" y="0"/>
                </a:moveTo>
                <a:lnTo>
                  <a:pt x="153" y="61"/>
                </a:lnTo>
                <a:lnTo>
                  <a:pt x="31" y="61"/>
                </a:lnTo>
                <a:cubicBezTo>
                  <a:pt x="1" y="91"/>
                  <a:pt x="1" y="152"/>
                  <a:pt x="31" y="213"/>
                </a:cubicBezTo>
                <a:lnTo>
                  <a:pt x="92" y="213"/>
                </a:lnTo>
                <a:cubicBezTo>
                  <a:pt x="122" y="213"/>
                  <a:pt x="153" y="213"/>
                  <a:pt x="183" y="183"/>
                </a:cubicBezTo>
                <a:cubicBezTo>
                  <a:pt x="214" y="122"/>
                  <a:pt x="214" y="31"/>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2102799" y="670011"/>
            <a:ext cx="4695" cy="5336"/>
          </a:xfrm>
          <a:custGeom>
            <a:avLst/>
            <a:gdLst/>
            <a:ahLst/>
            <a:cxnLst/>
            <a:rect l="l" t="t" r="r" b="b"/>
            <a:pathLst>
              <a:path w="183" h="208" extrusionOk="0">
                <a:moveTo>
                  <a:pt x="66" y="1"/>
                </a:moveTo>
                <a:cubicBezTo>
                  <a:pt x="51" y="1"/>
                  <a:pt x="39" y="5"/>
                  <a:pt x="31" y="13"/>
                </a:cubicBezTo>
                <a:lnTo>
                  <a:pt x="0" y="43"/>
                </a:lnTo>
                <a:lnTo>
                  <a:pt x="0" y="74"/>
                </a:lnTo>
                <a:lnTo>
                  <a:pt x="0" y="134"/>
                </a:lnTo>
                <a:cubicBezTo>
                  <a:pt x="22" y="179"/>
                  <a:pt x="61" y="207"/>
                  <a:pt x="104" y="207"/>
                </a:cubicBezTo>
                <a:cubicBezTo>
                  <a:pt x="120" y="207"/>
                  <a:pt x="136" y="203"/>
                  <a:pt x="152" y="195"/>
                </a:cubicBezTo>
                <a:lnTo>
                  <a:pt x="122" y="134"/>
                </a:lnTo>
                <a:lnTo>
                  <a:pt x="183" y="165"/>
                </a:lnTo>
                <a:lnTo>
                  <a:pt x="183" y="134"/>
                </a:lnTo>
                <a:lnTo>
                  <a:pt x="183" y="74"/>
                </a:lnTo>
                <a:cubicBezTo>
                  <a:pt x="160" y="29"/>
                  <a:pt x="105"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2190129" y="791975"/>
            <a:ext cx="4695" cy="4695"/>
          </a:xfrm>
          <a:custGeom>
            <a:avLst/>
            <a:gdLst/>
            <a:ahLst/>
            <a:cxnLst/>
            <a:rect l="l" t="t" r="r" b="b"/>
            <a:pathLst>
              <a:path w="183" h="183" extrusionOk="0">
                <a:moveTo>
                  <a:pt x="31" y="1"/>
                </a:moveTo>
                <a:lnTo>
                  <a:pt x="0" y="31"/>
                </a:lnTo>
                <a:lnTo>
                  <a:pt x="0" y="61"/>
                </a:lnTo>
                <a:cubicBezTo>
                  <a:pt x="0" y="122"/>
                  <a:pt x="31" y="153"/>
                  <a:pt x="61" y="183"/>
                </a:cubicBezTo>
                <a:cubicBezTo>
                  <a:pt x="122" y="183"/>
                  <a:pt x="152" y="183"/>
                  <a:pt x="183" y="153"/>
                </a:cubicBezTo>
                <a:lnTo>
                  <a:pt x="183" y="92"/>
                </a:lnTo>
                <a:lnTo>
                  <a:pt x="183" y="61"/>
                </a:lnTo>
                <a:cubicBezTo>
                  <a:pt x="183" y="31"/>
                  <a:pt x="152" y="3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2293056" y="779507"/>
            <a:ext cx="5490" cy="5285"/>
          </a:xfrm>
          <a:custGeom>
            <a:avLst/>
            <a:gdLst/>
            <a:ahLst/>
            <a:cxnLst/>
            <a:rect l="l" t="t" r="r" b="b"/>
            <a:pathLst>
              <a:path w="214" h="206" extrusionOk="0">
                <a:moveTo>
                  <a:pt x="122" y="0"/>
                </a:moveTo>
                <a:lnTo>
                  <a:pt x="92" y="31"/>
                </a:lnTo>
                <a:lnTo>
                  <a:pt x="61" y="31"/>
                </a:lnTo>
                <a:cubicBezTo>
                  <a:pt x="31" y="31"/>
                  <a:pt x="1" y="61"/>
                  <a:pt x="1" y="91"/>
                </a:cubicBezTo>
                <a:lnTo>
                  <a:pt x="1" y="152"/>
                </a:lnTo>
                <a:lnTo>
                  <a:pt x="31" y="183"/>
                </a:lnTo>
                <a:cubicBezTo>
                  <a:pt x="46" y="198"/>
                  <a:pt x="77" y="205"/>
                  <a:pt x="107" y="205"/>
                </a:cubicBezTo>
                <a:cubicBezTo>
                  <a:pt x="137" y="205"/>
                  <a:pt x="168" y="198"/>
                  <a:pt x="183" y="183"/>
                </a:cubicBezTo>
                <a:lnTo>
                  <a:pt x="213" y="122"/>
                </a:lnTo>
                <a:lnTo>
                  <a:pt x="213" y="61"/>
                </a:lnTo>
                <a:cubicBezTo>
                  <a:pt x="183" y="31"/>
                  <a:pt x="153"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2369483" y="628989"/>
            <a:ext cx="7055" cy="4721"/>
          </a:xfrm>
          <a:custGeom>
            <a:avLst/>
            <a:gdLst/>
            <a:ahLst/>
            <a:cxnLst/>
            <a:rect l="l" t="t" r="r" b="b"/>
            <a:pathLst>
              <a:path w="275" h="184" extrusionOk="0">
                <a:moveTo>
                  <a:pt x="31" y="1"/>
                </a:moveTo>
                <a:lnTo>
                  <a:pt x="0" y="62"/>
                </a:lnTo>
                <a:cubicBezTo>
                  <a:pt x="0" y="92"/>
                  <a:pt x="0" y="123"/>
                  <a:pt x="0" y="153"/>
                </a:cubicBezTo>
                <a:lnTo>
                  <a:pt x="31" y="183"/>
                </a:lnTo>
                <a:lnTo>
                  <a:pt x="61" y="183"/>
                </a:lnTo>
                <a:cubicBezTo>
                  <a:pt x="122" y="183"/>
                  <a:pt x="183" y="183"/>
                  <a:pt x="213" y="153"/>
                </a:cubicBezTo>
                <a:cubicBezTo>
                  <a:pt x="244" y="123"/>
                  <a:pt x="274" y="92"/>
                  <a:pt x="274" y="31"/>
                </a:cubicBezTo>
                <a:lnTo>
                  <a:pt x="274" y="31"/>
                </a:lnTo>
                <a:lnTo>
                  <a:pt x="213" y="62"/>
                </a:lnTo>
                <a:cubicBezTo>
                  <a:pt x="183" y="31"/>
                  <a:pt x="15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2335952" y="738356"/>
            <a:ext cx="5490" cy="5311"/>
          </a:xfrm>
          <a:custGeom>
            <a:avLst/>
            <a:gdLst/>
            <a:ahLst/>
            <a:cxnLst/>
            <a:rect l="l" t="t" r="r" b="b"/>
            <a:pathLst>
              <a:path w="214" h="207" extrusionOk="0">
                <a:moveTo>
                  <a:pt x="95" y="1"/>
                </a:moveTo>
                <a:cubicBezTo>
                  <a:pt x="76" y="1"/>
                  <a:pt x="61" y="9"/>
                  <a:pt x="61" y="24"/>
                </a:cubicBezTo>
                <a:cubicBezTo>
                  <a:pt x="0" y="54"/>
                  <a:pt x="0" y="145"/>
                  <a:pt x="61" y="206"/>
                </a:cubicBezTo>
                <a:lnTo>
                  <a:pt x="183" y="206"/>
                </a:lnTo>
                <a:lnTo>
                  <a:pt x="213" y="176"/>
                </a:lnTo>
                <a:lnTo>
                  <a:pt x="213" y="115"/>
                </a:lnTo>
                <a:lnTo>
                  <a:pt x="213" y="85"/>
                </a:lnTo>
                <a:lnTo>
                  <a:pt x="213" y="54"/>
                </a:lnTo>
                <a:cubicBezTo>
                  <a:pt x="213" y="54"/>
                  <a:pt x="213" y="24"/>
                  <a:pt x="183" y="24"/>
                </a:cubicBezTo>
                <a:lnTo>
                  <a:pt x="152" y="24"/>
                </a:lnTo>
                <a:cubicBezTo>
                  <a:pt x="137" y="9"/>
                  <a:pt x="114"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2279793" y="665316"/>
            <a:ext cx="6285" cy="6414"/>
          </a:xfrm>
          <a:custGeom>
            <a:avLst/>
            <a:gdLst/>
            <a:ahLst/>
            <a:cxnLst/>
            <a:rect l="l" t="t" r="r" b="b"/>
            <a:pathLst>
              <a:path w="245" h="250" extrusionOk="0">
                <a:moveTo>
                  <a:pt x="85" y="0"/>
                </a:moveTo>
                <a:cubicBezTo>
                  <a:pt x="58" y="0"/>
                  <a:pt x="31" y="14"/>
                  <a:pt x="31" y="14"/>
                </a:cubicBezTo>
                <a:lnTo>
                  <a:pt x="31" y="135"/>
                </a:lnTo>
                <a:cubicBezTo>
                  <a:pt x="1" y="166"/>
                  <a:pt x="31" y="196"/>
                  <a:pt x="62" y="226"/>
                </a:cubicBezTo>
                <a:lnTo>
                  <a:pt x="92" y="226"/>
                </a:lnTo>
                <a:cubicBezTo>
                  <a:pt x="107" y="242"/>
                  <a:pt x="123" y="249"/>
                  <a:pt x="138" y="249"/>
                </a:cubicBezTo>
                <a:cubicBezTo>
                  <a:pt x="153" y="249"/>
                  <a:pt x="168" y="242"/>
                  <a:pt x="183" y="226"/>
                </a:cubicBezTo>
                <a:cubicBezTo>
                  <a:pt x="244" y="196"/>
                  <a:pt x="244" y="105"/>
                  <a:pt x="183" y="44"/>
                </a:cubicBezTo>
                <a:cubicBezTo>
                  <a:pt x="183" y="14"/>
                  <a:pt x="153" y="14"/>
                  <a:pt x="123" y="14"/>
                </a:cubicBezTo>
                <a:cubicBezTo>
                  <a:pt x="112" y="3"/>
                  <a:pt x="99"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2394445" y="682813"/>
            <a:ext cx="5465" cy="4695"/>
          </a:xfrm>
          <a:custGeom>
            <a:avLst/>
            <a:gdLst/>
            <a:ahLst/>
            <a:cxnLst/>
            <a:rect l="l" t="t" r="r" b="b"/>
            <a:pathLst>
              <a:path w="213" h="183" extrusionOk="0">
                <a:moveTo>
                  <a:pt x="91" y="0"/>
                </a:moveTo>
                <a:cubicBezTo>
                  <a:pt x="61" y="0"/>
                  <a:pt x="31" y="0"/>
                  <a:pt x="31" y="31"/>
                </a:cubicBezTo>
                <a:lnTo>
                  <a:pt x="31" y="61"/>
                </a:lnTo>
                <a:cubicBezTo>
                  <a:pt x="0" y="91"/>
                  <a:pt x="0" y="152"/>
                  <a:pt x="31" y="183"/>
                </a:cubicBezTo>
                <a:lnTo>
                  <a:pt x="183" y="183"/>
                </a:lnTo>
                <a:cubicBezTo>
                  <a:pt x="213" y="152"/>
                  <a:pt x="213" y="152"/>
                  <a:pt x="213" y="152"/>
                </a:cubicBezTo>
                <a:lnTo>
                  <a:pt x="213" y="91"/>
                </a:lnTo>
                <a:lnTo>
                  <a:pt x="213" y="61"/>
                </a:lnTo>
                <a:cubicBezTo>
                  <a:pt x="213" y="31"/>
                  <a:pt x="183"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2354654" y="786793"/>
            <a:ext cx="7055" cy="6311"/>
          </a:xfrm>
          <a:custGeom>
            <a:avLst/>
            <a:gdLst/>
            <a:ahLst/>
            <a:cxnLst/>
            <a:rect l="l" t="t" r="r" b="b"/>
            <a:pathLst>
              <a:path w="275" h="246" extrusionOk="0">
                <a:moveTo>
                  <a:pt x="140" y="0"/>
                </a:moveTo>
                <a:cubicBezTo>
                  <a:pt x="108" y="0"/>
                  <a:pt x="80" y="15"/>
                  <a:pt x="62" y="51"/>
                </a:cubicBezTo>
                <a:cubicBezTo>
                  <a:pt x="1" y="81"/>
                  <a:pt x="1" y="142"/>
                  <a:pt x="1" y="203"/>
                </a:cubicBezTo>
                <a:lnTo>
                  <a:pt x="92" y="233"/>
                </a:lnTo>
                <a:lnTo>
                  <a:pt x="123" y="233"/>
                </a:lnTo>
                <a:cubicBezTo>
                  <a:pt x="131" y="242"/>
                  <a:pt x="143" y="246"/>
                  <a:pt x="156" y="246"/>
                </a:cubicBezTo>
                <a:cubicBezTo>
                  <a:pt x="186" y="246"/>
                  <a:pt x="223" y="224"/>
                  <a:pt x="244" y="203"/>
                </a:cubicBezTo>
                <a:lnTo>
                  <a:pt x="275" y="172"/>
                </a:lnTo>
                <a:lnTo>
                  <a:pt x="275" y="142"/>
                </a:lnTo>
                <a:cubicBezTo>
                  <a:pt x="275" y="111"/>
                  <a:pt x="275" y="51"/>
                  <a:pt x="244" y="20"/>
                </a:cubicBezTo>
                <a:lnTo>
                  <a:pt x="214" y="20"/>
                </a:lnTo>
                <a:cubicBezTo>
                  <a:pt x="189" y="8"/>
                  <a:pt x="163"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2261860" y="803674"/>
            <a:ext cx="6285" cy="5798"/>
          </a:xfrm>
          <a:custGeom>
            <a:avLst/>
            <a:gdLst/>
            <a:ahLst/>
            <a:cxnLst/>
            <a:rect l="l" t="t" r="r" b="b"/>
            <a:pathLst>
              <a:path w="245" h="226" extrusionOk="0">
                <a:moveTo>
                  <a:pt x="122" y="1"/>
                </a:moveTo>
                <a:cubicBezTo>
                  <a:pt x="92" y="1"/>
                  <a:pt x="62" y="1"/>
                  <a:pt x="31" y="31"/>
                </a:cubicBezTo>
                <a:cubicBezTo>
                  <a:pt x="1" y="61"/>
                  <a:pt x="1" y="92"/>
                  <a:pt x="1" y="122"/>
                </a:cubicBezTo>
                <a:cubicBezTo>
                  <a:pt x="1" y="183"/>
                  <a:pt x="1" y="213"/>
                  <a:pt x="31" y="213"/>
                </a:cubicBezTo>
                <a:cubicBezTo>
                  <a:pt x="49" y="222"/>
                  <a:pt x="64" y="226"/>
                  <a:pt x="78" y="226"/>
                </a:cubicBezTo>
                <a:cubicBezTo>
                  <a:pt x="112" y="226"/>
                  <a:pt x="140" y="204"/>
                  <a:pt x="183" y="183"/>
                </a:cubicBezTo>
                <a:cubicBezTo>
                  <a:pt x="183" y="183"/>
                  <a:pt x="214" y="153"/>
                  <a:pt x="244" y="122"/>
                </a:cubicBezTo>
                <a:lnTo>
                  <a:pt x="244" y="92"/>
                </a:lnTo>
                <a:lnTo>
                  <a:pt x="244" y="61"/>
                </a:lnTo>
                <a:cubicBezTo>
                  <a:pt x="214" y="31"/>
                  <a:pt x="183"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2141769" y="797439"/>
            <a:ext cx="6285" cy="6260"/>
          </a:xfrm>
          <a:custGeom>
            <a:avLst/>
            <a:gdLst/>
            <a:ahLst/>
            <a:cxnLst/>
            <a:rect l="l" t="t" r="r" b="b"/>
            <a:pathLst>
              <a:path w="245" h="244" extrusionOk="0">
                <a:moveTo>
                  <a:pt x="153" y="0"/>
                </a:moveTo>
                <a:cubicBezTo>
                  <a:pt x="92" y="0"/>
                  <a:pt x="62" y="31"/>
                  <a:pt x="31" y="31"/>
                </a:cubicBezTo>
                <a:cubicBezTo>
                  <a:pt x="31" y="61"/>
                  <a:pt x="1" y="92"/>
                  <a:pt x="1" y="122"/>
                </a:cubicBezTo>
                <a:cubicBezTo>
                  <a:pt x="1" y="183"/>
                  <a:pt x="31" y="213"/>
                  <a:pt x="31" y="244"/>
                </a:cubicBezTo>
                <a:lnTo>
                  <a:pt x="153" y="244"/>
                </a:lnTo>
                <a:lnTo>
                  <a:pt x="214" y="213"/>
                </a:lnTo>
                <a:cubicBezTo>
                  <a:pt x="244" y="152"/>
                  <a:pt x="244" y="92"/>
                  <a:pt x="214" y="31"/>
                </a:cubicBez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2391315" y="816937"/>
            <a:ext cx="4695" cy="4695"/>
          </a:xfrm>
          <a:custGeom>
            <a:avLst/>
            <a:gdLst/>
            <a:ahLst/>
            <a:cxnLst/>
            <a:rect l="l" t="t" r="r" b="b"/>
            <a:pathLst>
              <a:path w="183" h="183" extrusionOk="0">
                <a:moveTo>
                  <a:pt x="1" y="0"/>
                </a:moveTo>
                <a:lnTo>
                  <a:pt x="1" y="31"/>
                </a:lnTo>
                <a:lnTo>
                  <a:pt x="1" y="91"/>
                </a:lnTo>
                <a:cubicBezTo>
                  <a:pt x="31" y="152"/>
                  <a:pt x="61" y="152"/>
                  <a:pt x="92" y="183"/>
                </a:cubicBezTo>
                <a:lnTo>
                  <a:pt x="183" y="183"/>
                </a:lnTo>
                <a:lnTo>
                  <a:pt x="183" y="152"/>
                </a:lnTo>
                <a:lnTo>
                  <a:pt x="183" y="122"/>
                </a:lnTo>
                <a:cubicBezTo>
                  <a:pt x="183" y="61"/>
                  <a:pt x="122"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5"/>
          <p:cNvSpPr txBox="1">
            <a:spLocks noGrp="1"/>
          </p:cNvSpPr>
          <p:nvPr>
            <p:ph type="ctrTitle"/>
          </p:nvPr>
        </p:nvSpPr>
        <p:spPr>
          <a:xfrm>
            <a:off x="2434165" y="1693861"/>
            <a:ext cx="4275670" cy="108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Tata </a:t>
            </a:r>
            <a:r>
              <a:rPr lang="en-US" sz="3200" dirty="0" err="1"/>
              <a:t>Laksana</a:t>
            </a:r>
            <a:r>
              <a:rPr lang="en-US" sz="3200" dirty="0"/>
              <a:t> </a:t>
            </a:r>
            <a:r>
              <a:rPr lang="en-US" sz="3200" dirty="0" err="1"/>
              <a:t>Perdarahan</a:t>
            </a:r>
            <a:r>
              <a:rPr lang="en-US" sz="3200" dirty="0"/>
              <a:t> Uterus </a:t>
            </a:r>
            <a:r>
              <a:rPr lang="en-US" sz="3200" dirty="0" err="1"/>
              <a:t>Disfungsional</a:t>
            </a:r>
            <a:endParaRPr sz="3200" dirty="0"/>
          </a:p>
        </p:txBody>
      </p:sp>
      <p:sp>
        <p:nvSpPr>
          <p:cNvPr id="1316" name="Google Shape;1316;p35"/>
          <p:cNvSpPr txBox="1">
            <a:spLocks noGrp="1"/>
          </p:cNvSpPr>
          <p:nvPr>
            <p:ph type="subTitle" idx="1"/>
          </p:nvPr>
        </p:nvSpPr>
        <p:spPr>
          <a:xfrm>
            <a:off x="3219900" y="3063284"/>
            <a:ext cx="2704200" cy="63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Anastasia </a:t>
            </a:r>
            <a:r>
              <a:rPr lang="en-US" dirty="0" err="1" smtClean="0"/>
              <a:t>Setiani</a:t>
            </a:r>
            <a:endParaRPr lang="en" dirty="0"/>
          </a:p>
          <a:p>
            <a:pPr marL="0" lvl="0" indent="0" algn="ctr" rtl="0">
              <a:spcBef>
                <a:spcPts val="0"/>
              </a:spcBef>
              <a:spcAft>
                <a:spcPts val="0"/>
              </a:spcAft>
              <a:buNone/>
            </a:pPr>
            <a:r>
              <a:rPr lang="en-ID" dirty="0" smtClean="0"/>
              <a:t>1810211136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248567"/>
            <a:ext cx="7543800" cy="2948940"/>
          </a:xfrm>
          <a:prstGeom prst="rect">
            <a:avLst/>
          </a:prstGeom>
        </p:spPr>
        <p:txBody>
          <a:bodyPr/>
          <a:lstStyle/>
          <a:p>
            <a:pPr marL="0" indent="0">
              <a:buNone/>
            </a:pPr>
            <a:r>
              <a:rPr lang="en-US" dirty="0"/>
              <a:t>In November 2009, the FDA approved </a:t>
            </a:r>
            <a:r>
              <a:rPr lang="en-US" b="1" dirty="0" err="1"/>
              <a:t>tranexamic</a:t>
            </a:r>
            <a:r>
              <a:rPr lang="en-US" b="1" dirty="0"/>
              <a:t> acid (</a:t>
            </a:r>
            <a:r>
              <a:rPr lang="en-US" b="1" dirty="0" err="1"/>
              <a:t>Lysteda</a:t>
            </a:r>
            <a:r>
              <a:rPr lang="en-US" b="1" dirty="0"/>
              <a:t>) </a:t>
            </a:r>
            <a:r>
              <a:rPr lang="en-US" dirty="0"/>
              <a:t>as the </a:t>
            </a:r>
            <a:r>
              <a:rPr lang="en-US" b="1" dirty="0"/>
              <a:t>first </a:t>
            </a:r>
            <a:r>
              <a:rPr lang="en-US" b="1" dirty="0" err="1"/>
              <a:t>nonhormonal</a:t>
            </a:r>
            <a:r>
              <a:rPr lang="en-US" b="1" dirty="0"/>
              <a:t> drug to treat </a:t>
            </a:r>
            <a:r>
              <a:rPr lang="en-US" dirty="0"/>
              <a:t>heavy menstrual bleeding</a:t>
            </a:r>
            <a:r>
              <a:rPr lang="en-US" dirty="0" smtClean="0"/>
              <a:t>.</a:t>
            </a:r>
            <a:r>
              <a:rPr lang="en-US" dirty="0"/>
              <a:t> It slows bleeding quickly (within 2 to 3 hours) because it </a:t>
            </a:r>
            <a:r>
              <a:rPr lang="en-US" b="1" dirty="0"/>
              <a:t>helps stabilize and preserve the fibrin matrix by moderating plasmin activity</a:t>
            </a:r>
            <a:r>
              <a:rPr lang="en-US" dirty="0"/>
              <a:t>. It is taken only a few days a month during menses, and is </a:t>
            </a:r>
            <a:r>
              <a:rPr lang="en-US" b="1" dirty="0"/>
              <a:t>an option for patients who may wish to become pregnant in the near future.</a:t>
            </a:r>
            <a:r>
              <a:rPr lang="en-US" dirty="0"/>
              <a:t> </a:t>
            </a:r>
            <a:r>
              <a:rPr lang="en-US" dirty="0" err="1"/>
              <a:t>Tranexamic</a:t>
            </a:r>
            <a:r>
              <a:rPr lang="en-US" dirty="0"/>
              <a:t> acid is contraindicated in women who have a history of or have active thromboembolic disease. Historically, androgen medications such as </a:t>
            </a:r>
            <a:r>
              <a:rPr lang="en-US" dirty="0" err="1"/>
              <a:t>danocrine</a:t>
            </a:r>
            <a:r>
              <a:rPr lang="en-US" dirty="0"/>
              <a:t> have been used to treat </a:t>
            </a:r>
            <a:r>
              <a:rPr lang="en-US" dirty="0" err="1"/>
              <a:t>anovulatory</a:t>
            </a:r>
            <a:r>
              <a:rPr lang="en-US" dirty="0"/>
              <a:t> bleeding; however, they have been known to cause irreversible masculinization of patients and are seldom used today.</a:t>
            </a:r>
          </a:p>
        </p:txBody>
      </p:sp>
    </p:spTree>
    <p:extLst>
      <p:ext uri="{BB962C8B-B14F-4D97-AF65-F5344CB8AC3E}">
        <p14:creationId xmlns:p14="http://schemas.microsoft.com/office/powerpoint/2010/main" val="191248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577340"/>
            <a:ext cx="7543800" cy="2948940"/>
          </a:xfrm>
          <a:prstGeom prst="rect">
            <a:avLst/>
          </a:prstGeom>
        </p:spPr>
        <p:txBody>
          <a:bodyPr/>
          <a:lstStyle/>
          <a:p>
            <a:pPr marL="0" indent="0">
              <a:buNone/>
            </a:pPr>
            <a:r>
              <a:rPr lang="en-US" b="1" dirty="0" err="1"/>
              <a:t>Nonsteroidal</a:t>
            </a:r>
            <a:r>
              <a:rPr lang="en-US" b="1" dirty="0"/>
              <a:t> anti-inflammatory drugs (NSAIDs) inhibit blood prostacyclin formation</a:t>
            </a:r>
            <a:r>
              <a:rPr lang="en-US" dirty="0"/>
              <a:t>, and can effectively decrease uterine blood flow, and there is currently only one NSAID marketed that has this indication from the FDA. Although NSAIDs have been shown to treat menorrhagia in ovulatory cycles, they generally are not effective for the management of </a:t>
            </a:r>
            <a:r>
              <a:rPr lang="en-US" dirty="0" err="1"/>
              <a:t>anovulatory</a:t>
            </a:r>
            <a:r>
              <a:rPr lang="en-US" dirty="0"/>
              <a:t> DUB.</a:t>
            </a:r>
          </a:p>
        </p:txBody>
      </p:sp>
    </p:spTree>
    <p:extLst>
      <p:ext uri="{BB962C8B-B14F-4D97-AF65-F5344CB8AC3E}">
        <p14:creationId xmlns:p14="http://schemas.microsoft.com/office/powerpoint/2010/main" val="393731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125277"/>
            <a:ext cx="7543800" cy="2948940"/>
          </a:xfrm>
          <a:prstGeom prst="rect">
            <a:avLst/>
          </a:prstGeom>
        </p:spPr>
        <p:txBody>
          <a:bodyPr/>
          <a:lstStyle/>
          <a:p>
            <a:pPr marL="0" indent="0">
              <a:buNone/>
            </a:pPr>
            <a:r>
              <a:rPr lang="en-US" dirty="0"/>
              <a:t>Another approach includes the short-term (up to 6 months) use of a </a:t>
            </a:r>
            <a:r>
              <a:rPr lang="en-US" b="1" dirty="0" err="1"/>
              <a:t>GnRH</a:t>
            </a:r>
            <a:r>
              <a:rPr lang="en-US" b="1" dirty="0"/>
              <a:t> agonist </a:t>
            </a:r>
            <a:r>
              <a:rPr lang="en-US" dirty="0"/>
              <a:t>(</a:t>
            </a:r>
            <a:r>
              <a:rPr lang="en-US" dirty="0" err="1"/>
              <a:t>leuprolide</a:t>
            </a:r>
            <a:r>
              <a:rPr lang="en-US" dirty="0"/>
              <a:t> acetate). This medication </a:t>
            </a:r>
            <a:r>
              <a:rPr lang="en-US" b="1" dirty="0"/>
              <a:t>suppresses gonadotropin</a:t>
            </a:r>
            <a:r>
              <a:rPr lang="en-US" dirty="0"/>
              <a:t>, induces a medical castration, and breaks the ongoing cycle of abnormal bleeding in many </a:t>
            </a:r>
            <a:r>
              <a:rPr lang="en-US" dirty="0" err="1"/>
              <a:t>anovulatory</a:t>
            </a:r>
            <a:r>
              <a:rPr lang="en-US" dirty="0"/>
              <a:t> </a:t>
            </a:r>
            <a:r>
              <a:rPr lang="en-US" dirty="0" smtClean="0"/>
              <a:t>patients.</a:t>
            </a:r>
            <a:r>
              <a:rPr lang="en-US" dirty="0"/>
              <a:t> Prolonged therapy with </a:t>
            </a:r>
            <a:r>
              <a:rPr lang="en-US" dirty="0" err="1"/>
              <a:t>GnRH</a:t>
            </a:r>
            <a:r>
              <a:rPr lang="en-US" dirty="0"/>
              <a:t> agonists, however, is associated with osteoporosis and other postmenopausal adverse reactions. Its use is often limited in duration and "add back" therapy with a form of low-dose estrogen and </a:t>
            </a:r>
            <a:r>
              <a:rPr lang="en-US" dirty="0" err="1"/>
              <a:t>progestins</a:t>
            </a:r>
            <a:r>
              <a:rPr lang="en-US" dirty="0"/>
              <a:t> hormonal replacement is given if therapy must extend beyond 6 </a:t>
            </a:r>
            <a:r>
              <a:rPr lang="en-US" dirty="0" smtClean="0"/>
              <a:t>months.</a:t>
            </a:r>
            <a:r>
              <a:rPr lang="en-US" dirty="0"/>
              <a:t> Because of the expense of this drug, it is generally not a first-line approach, but can be used to achieve short-term relief from a bleeding problem or as preparation for surgical intervention.</a:t>
            </a:r>
          </a:p>
        </p:txBody>
      </p:sp>
    </p:spTree>
    <p:extLst>
      <p:ext uri="{BB962C8B-B14F-4D97-AF65-F5344CB8AC3E}">
        <p14:creationId xmlns:p14="http://schemas.microsoft.com/office/powerpoint/2010/main" val="355573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9" name="Google Shape;1949;p40"/>
          <p:cNvSpPr txBox="1">
            <a:spLocks noGrp="1"/>
          </p:cNvSpPr>
          <p:nvPr>
            <p:ph type="title"/>
          </p:nvPr>
        </p:nvSpPr>
        <p:spPr>
          <a:xfrm>
            <a:off x="2234582" y="2192203"/>
            <a:ext cx="4674836" cy="7590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MEDIKAMENTOSA</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1965" name="Google Shape;1965;p42"/>
          <p:cNvSpPr txBox="1">
            <a:spLocks noGrp="1"/>
          </p:cNvSpPr>
          <p:nvPr>
            <p:ph type="subTitle" idx="1"/>
          </p:nvPr>
        </p:nvSpPr>
        <p:spPr>
          <a:xfrm>
            <a:off x="2028518" y="1626128"/>
            <a:ext cx="2041200" cy="40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Hormonal</a:t>
            </a:r>
            <a:endParaRPr b="1" dirty="0"/>
          </a:p>
        </p:txBody>
      </p:sp>
      <p:sp>
        <p:nvSpPr>
          <p:cNvPr id="1966" name="Google Shape;1966;p42"/>
          <p:cNvSpPr txBox="1">
            <a:spLocks noGrp="1"/>
          </p:cNvSpPr>
          <p:nvPr>
            <p:ph type="subTitle" idx="2"/>
          </p:nvPr>
        </p:nvSpPr>
        <p:spPr>
          <a:xfrm>
            <a:off x="1784495" y="2034742"/>
            <a:ext cx="2554537" cy="1593492"/>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lphaLcPeriod"/>
            </a:pPr>
            <a:r>
              <a:rPr lang="en-US" dirty="0"/>
              <a:t>Progestin</a:t>
            </a:r>
          </a:p>
          <a:p>
            <a:pPr marL="342900" lvl="0" indent="-342900" algn="l" rtl="0">
              <a:spcBef>
                <a:spcPts val="0"/>
              </a:spcBef>
              <a:spcAft>
                <a:spcPts val="0"/>
              </a:spcAft>
              <a:buFont typeface="+mj-lt"/>
              <a:buAutoNum type="alphaLcPeriod"/>
            </a:pPr>
            <a:r>
              <a:rPr lang="en-US" dirty="0"/>
              <a:t>Estrogen</a:t>
            </a:r>
          </a:p>
          <a:p>
            <a:pPr marL="342900" lvl="0" indent="-342900" algn="l" rtl="0">
              <a:spcBef>
                <a:spcPts val="0"/>
              </a:spcBef>
              <a:spcAft>
                <a:spcPts val="0"/>
              </a:spcAft>
              <a:buFont typeface="+mj-lt"/>
              <a:buAutoNum type="alphaLcPeriod"/>
            </a:pPr>
            <a:r>
              <a:rPr lang="en-US" dirty="0" err="1"/>
              <a:t>Kontrasepsi</a:t>
            </a:r>
            <a:r>
              <a:rPr lang="en-US" dirty="0"/>
              <a:t> oral</a:t>
            </a:r>
          </a:p>
          <a:p>
            <a:pPr marL="342900" lvl="0" indent="-342900" algn="l" rtl="0">
              <a:spcBef>
                <a:spcPts val="0"/>
              </a:spcBef>
              <a:spcAft>
                <a:spcPts val="0"/>
              </a:spcAft>
              <a:buFont typeface="+mj-lt"/>
              <a:buAutoNum type="alphaLcPeriod"/>
            </a:pPr>
            <a:r>
              <a:rPr lang="en-US" dirty="0"/>
              <a:t>Danazol</a:t>
            </a:r>
          </a:p>
          <a:p>
            <a:pPr marL="342900" lvl="0" indent="-342900" algn="l" rtl="0">
              <a:spcBef>
                <a:spcPts val="0"/>
              </a:spcBef>
              <a:spcAft>
                <a:spcPts val="0"/>
              </a:spcAft>
              <a:buFont typeface="+mj-lt"/>
              <a:buAutoNum type="alphaLcPeriod"/>
            </a:pPr>
            <a:r>
              <a:rPr lang="en-US" dirty="0"/>
              <a:t>GnRH analog</a:t>
            </a:r>
            <a:endParaRPr dirty="0"/>
          </a:p>
        </p:txBody>
      </p:sp>
      <p:sp>
        <p:nvSpPr>
          <p:cNvPr id="1967" name="Google Shape;1967;p42"/>
          <p:cNvSpPr txBox="1">
            <a:spLocks noGrp="1"/>
          </p:cNvSpPr>
          <p:nvPr>
            <p:ph type="subTitle" idx="3"/>
          </p:nvPr>
        </p:nvSpPr>
        <p:spPr>
          <a:xfrm>
            <a:off x="4905660" y="1626128"/>
            <a:ext cx="2285222" cy="40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Non-hormonal</a:t>
            </a:r>
            <a:endParaRPr b="1" dirty="0"/>
          </a:p>
        </p:txBody>
      </p:sp>
      <p:sp>
        <p:nvSpPr>
          <p:cNvPr id="1968" name="Google Shape;1968;p42"/>
          <p:cNvSpPr txBox="1">
            <a:spLocks noGrp="1"/>
          </p:cNvSpPr>
          <p:nvPr>
            <p:ph type="subTitle" idx="4"/>
          </p:nvPr>
        </p:nvSpPr>
        <p:spPr>
          <a:xfrm>
            <a:off x="4677380" y="2097285"/>
            <a:ext cx="2901316" cy="7989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lphaLcPeriod"/>
            </a:pPr>
            <a:r>
              <a:rPr lang="en-US" dirty="0"/>
              <a:t>Nonsteroidal anti-inflammatory drugs (NSAID)</a:t>
            </a:r>
          </a:p>
          <a:p>
            <a:pPr marL="342900" lvl="0" indent="-342900" algn="l" rtl="0">
              <a:spcBef>
                <a:spcPts val="0"/>
              </a:spcBef>
              <a:spcAft>
                <a:spcPts val="0"/>
              </a:spcAft>
              <a:buFont typeface="+mj-lt"/>
              <a:buAutoNum type="alphaLcPeriod"/>
            </a:pPr>
            <a:r>
              <a:rPr lang="en-US" dirty="0" err="1"/>
              <a:t>Asam</a:t>
            </a:r>
            <a:r>
              <a:rPr lang="en-US" dirty="0"/>
              <a:t> </a:t>
            </a:r>
            <a:r>
              <a:rPr lang="en-US" dirty="0" err="1"/>
              <a:t>Traneksamat</a:t>
            </a:r>
            <a:endParaRPr dirty="0"/>
          </a:p>
        </p:txBody>
      </p:sp>
      <p:sp>
        <p:nvSpPr>
          <p:cNvPr id="1969" name="Google Shape;1969;p42"/>
          <p:cNvSpPr txBox="1">
            <a:spLocks noGrp="1"/>
          </p:cNvSpPr>
          <p:nvPr>
            <p:ph type="title"/>
          </p:nvPr>
        </p:nvSpPr>
        <p:spPr>
          <a:xfrm>
            <a:off x="2166074" y="514079"/>
            <a:ext cx="4832400" cy="79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Medikamentosa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36"/>
          <p:cNvSpPr txBox="1">
            <a:spLocks noGrp="1"/>
          </p:cNvSpPr>
          <p:nvPr>
            <p:ph type="title"/>
          </p:nvPr>
        </p:nvSpPr>
        <p:spPr>
          <a:xfrm>
            <a:off x="1444050" y="256774"/>
            <a:ext cx="6255900" cy="580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Terapi Hormonal</a:t>
            </a:r>
            <a:endParaRPr dirty="0"/>
          </a:p>
        </p:txBody>
      </p:sp>
      <p:sp>
        <p:nvSpPr>
          <p:cNvPr id="1910" name="Google Shape;1910;p36"/>
          <p:cNvSpPr txBox="1">
            <a:spLocks noGrp="1"/>
          </p:cNvSpPr>
          <p:nvPr>
            <p:ph type="body" idx="1"/>
          </p:nvPr>
        </p:nvSpPr>
        <p:spPr>
          <a:xfrm>
            <a:off x="747743" y="1085150"/>
            <a:ext cx="4970886" cy="3768000"/>
          </a:xfrm>
          <a:prstGeom prst="rect">
            <a:avLst/>
          </a:prstGeom>
        </p:spPr>
        <p:txBody>
          <a:bodyPr spcFirstLastPara="1" wrap="square" lIns="91425" tIns="91425" rIns="91425" bIns="91425" anchor="t" anchorCtr="0">
            <a:noAutofit/>
          </a:bodyPr>
          <a:lstStyle/>
          <a:p>
            <a:pPr marL="0" indent="0">
              <a:spcBef>
                <a:spcPts val="500"/>
              </a:spcBef>
              <a:spcAft>
                <a:spcPts val="200"/>
              </a:spcAft>
              <a:buNone/>
            </a:pPr>
            <a:r>
              <a:rPr lang="en-US" sz="1400" b="1" dirty="0"/>
              <a:t>1. Progestin</a:t>
            </a:r>
          </a:p>
          <a:p>
            <a:pPr marL="171450" indent="-171450">
              <a:spcBef>
                <a:spcPts val="500"/>
              </a:spcBef>
              <a:spcAft>
                <a:spcPts val="200"/>
              </a:spcAft>
              <a:buFontTx/>
              <a:buChar char="-"/>
            </a:pPr>
            <a:r>
              <a:rPr lang="en-US" sz="1400" dirty="0"/>
              <a:t>MPA (</a:t>
            </a:r>
            <a:r>
              <a:rPr lang="en-US" sz="1400" dirty="0" err="1"/>
              <a:t>Medroksi</a:t>
            </a:r>
            <a:r>
              <a:rPr lang="en-US" sz="1400" dirty="0"/>
              <a:t> </a:t>
            </a:r>
            <a:r>
              <a:rPr lang="en-US" sz="1400" dirty="0" err="1"/>
              <a:t>Progesteron</a:t>
            </a:r>
            <a:r>
              <a:rPr lang="en-US" sz="1400" dirty="0"/>
              <a:t> </a:t>
            </a:r>
            <a:r>
              <a:rPr lang="en-US" sz="1400" dirty="0" err="1"/>
              <a:t>Asetat</a:t>
            </a:r>
            <a:r>
              <a:rPr lang="en-US" sz="1400" dirty="0"/>
              <a:t>) 2 x 10mg, </a:t>
            </a:r>
            <a:r>
              <a:rPr lang="en-US" sz="1400" dirty="0" err="1"/>
              <a:t>Noretisteron</a:t>
            </a:r>
            <a:r>
              <a:rPr lang="en-US" sz="1400" dirty="0"/>
              <a:t> </a:t>
            </a:r>
            <a:r>
              <a:rPr lang="en-US" sz="1400" dirty="0" err="1"/>
              <a:t>asetat</a:t>
            </a:r>
            <a:r>
              <a:rPr lang="en-US" sz="1400" dirty="0"/>
              <a:t> 2-3 x 5mg, </a:t>
            </a:r>
            <a:r>
              <a:rPr lang="en-US" sz="1400" dirty="0" err="1"/>
              <a:t>Digosteron</a:t>
            </a:r>
            <a:r>
              <a:rPr lang="en-US" sz="1400" dirty="0"/>
              <a:t> 2 x 10mg, </a:t>
            </a:r>
            <a:r>
              <a:rPr lang="en-US" sz="1400" dirty="0" err="1"/>
              <a:t>Normegestrol</a:t>
            </a:r>
            <a:r>
              <a:rPr lang="en-US" sz="1400" dirty="0"/>
              <a:t> </a:t>
            </a:r>
            <a:r>
              <a:rPr lang="en-US" sz="1400" dirty="0" err="1"/>
              <a:t>asetat</a:t>
            </a:r>
            <a:r>
              <a:rPr lang="en-US" sz="1400" dirty="0"/>
              <a:t> 2 x 5 mg </a:t>
            </a:r>
            <a:r>
              <a:rPr lang="en-US" sz="1400" dirty="0" err="1"/>
              <a:t>diberikan</a:t>
            </a:r>
            <a:r>
              <a:rPr lang="en-US" sz="1400" dirty="0"/>
              <a:t> </a:t>
            </a:r>
            <a:r>
              <a:rPr lang="en-US" sz="1400" dirty="0" err="1"/>
              <a:t>selama</a:t>
            </a:r>
            <a:r>
              <a:rPr lang="en-US" sz="1400" dirty="0"/>
              <a:t> 14 </a:t>
            </a:r>
            <a:r>
              <a:rPr lang="en-US" sz="1400" dirty="0" err="1"/>
              <a:t>hari</a:t>
            </a:r>
            <a:r>
              <a:rPr lang="en-US" sz="1400" dirty="0"/>
              <a:t> </a:t>
            </a:r>
            <a:r>
              <a:rPr lang="en-US" sz="1400" dirty="0" err="1"/>
              <a:t>kemudian</a:t>
            </a:r>
            <a:r>
              <a:rPr lang="en-US" sz="1400" dirty="0"/>
              <a:t> </a:t>
            </a:r>
            <a:r>
              <a:rPr lang="en-US" sz="1400" dirty="0" err="1"/>
              <a:t>berhenti</a:t>
            </a:r>
            <a:r>
              <a:rPr lang="en-US" sz="1400" dirty="0"/>
              <a:t> </a:t>
            </a:r>
            <a:r>
              <a:rPr lang="en-US" sz="1400" dirty="0" err="1"/>
              <a:t>tanpa</a:t>
            </a:r>
            <a:r>
              <a:rPr lang="en-US" sz="1400" dirty="0"/>
              <a:t> </a:t>
            </a:r>
            <a:r>
              <a:rPr lang="en-US" sz="1400" dirty="0" err="1"/>
              <a:t>obat</a:t>
            </a:r>
            <a:r>
              <a:rPr lang="en-US" sz="1400" dirty="0"/>
              <a:t> </a:t>
            </a:r>
            <a:r>
              <a:rPr lang="en-US" sz="1400" dirty="0" err="1"/>
              <a:t>selama</a:t>
            </a:r>
            <a:r>
              <a:rPr lang="en-US" sz="1400" dirty="0"/>
              <a:t> 14 </a:t>
            </a:r>
            <a:r>
              <a:rPr lang="en-US" sz="1400" dirty="0" err="1"/>
              <a:t>hari</a:t>
            </a:r>
            <a:r>
              <a:rPr lang="en-US" sz="1400" dirty="0"/>
              <a:t> dan </a:t>
            </a:r>
            <a:r>
              <a:rPr lang="en-US" sz="1400" dirty="0" err="1"/>
              <a:t>diulang</a:t>
            </a:r>
            <a:r>
              <a:rPr lang="en-US" sz="1400" dirty="0"/>
              <a:t> </a:t>
            </a:r>
            <a:r>
              <a:rPr lang="en-US" sz="1400" dirty="0" err="1"/>
              <a:t>selama</a:t>
            </a:r>
            <a:r>
              <a:rPr lang="en-US" sz="1400" dirty="0"/>
              <a:t> 3 </a:t>
            </a:r>
            <a:r>
              <a:rPr lang="en-US" sz="1400" dirty="0" err="1"/>
              <a:t>bulan</a:t>
            </a:r>
            <a:r>
              <a:rPr lang="en-US" sz="1400" dirty="0"/>
              <a:t>.</a:t>
            </a:r>
          </a:p>
          <a:p>
            <a:pPr marL="171450" indent="-171450">
              <a:spcBef>
                <a:spcPts val="500"/>
              </a:spcBef>
              <a:spcAft>
                <a:spcPts val="200"/>
              </a:spcAft>
              <a:buFontTx/>
              <a:buChar char="-"/>
            </a:pPr>
            <a:r>
              <a:rPr lang="en-US" sz="1400" dirty="0"/>
              <a:t>Cara </a:t>
            </a:r>
            <a:r>
              <a:rPr lang="en-US" sz="1400" dirty="0" err="1"/>
              <a:t>kerja</a:t>
            </a:r>
            <a:r>
              <a:rPr lang="en-US" sz="1400" dirty="0"/>
              <a:t>: </a:t>
            </a:r>
            <a:r>
              <a:rPr lang="en-US" sz="1400" dirty="0" err="1"/>
              <a:t>menghambat</a:t>
            </a:r>
            <a:r>
              <a:rPr lang="en-US" sz="1400" dirty="0"/>
              <a:t> </a:t>
            </a:r>
            <a:r>
              <a:rPr lang="en-US" sz="1400" dirty="0" err="1"/>
              <a:t>reseptor</a:t>
            </a:r>
            <a:r>
              <a:rPr lang="en-US" sz="1400" dirty="0"/>
              <a:t> estrogen dan </a:t>
            </a:r>
            <a:r>
              <a:rPr lang="en-US" sz="1400" dirty="0" err="1"/>
              <a:t>menstimulasi</a:t>
            </a:r>
            <a:r>
              <a:rPr lang="en-US" sz="1400" dirty="0"/>
              <a:t> </a:t>
            </a:r>
            <a:r>
              <a:rPr lang="en-US" sz="1400" dirty="0" err="1"/>
              <a:t>aktivitas</a:t>
            </a:r>
            <a:r>
              <a:rPr lang="en-US" sz="1400" dirty="0"/>
              <a:t> </a:t>
            </a:r>
            <a:r>
              <a:rPr lang="en-US" sz="1400" dirty="0" err="1"/>
              <a:t>enzim</a:t>
            </a:r>
            <a:r>
              <a:rPr lang="en-US" sz="1400" dirty="0"/>
              <a:t> </a:t>
            </a:r>
            <a:r>
              <a:rPr lang="el-GR" sz="1400" dirty="0"/>
              <a:t>17β</a:t>
            </a:r>
            <a:r>
              <a:rPr lang="en-US" sz="1400" dirty="0"/>
              <a:t> </a:t>
            </a:r>
            <a:r>
              <a:rPr lang="en-US" sz="1400" dirty="0" err="1"/>
              <a:t>hidroksisteroid</a:t>
            </a:r>
            <a:r>
              <a:rPr lang="en-US" sz="1400" dirty="0"/>
              <a:t> dehydrogenase dan sulfotransferase </a:t>
            </a:r>
            <a:r>
              <a:rPr lang="en-US" sz="1400" dirty="0" err="1"/>
              <a:t>dalam</a:t>
            </a:r>
            <a:r>
              <a:rPr lang="en-US" sz="1400" dirty="0"/>
              <a:t> endometrium </a:t>
            </a:r>
            <a:r>
              <a:rPr lang="en-US" sz="1400" dirty="0">
                <a:sym typeface="Wingdings" panose="05000000000000000000" pitchFamily="2" charset="2"/>
              </a:rPr>
              <a:t> </a:t>
            </a:r>
            <a:r>
              <a:rPr lang="en-US" sz="1400" dirty="0" err="1">
                <a:sym typeface="Wingdings" panose="05000000000000000000" pitchFamily="2" charset="2"/>
              </a:rPr>
              <a:t>mengonversi</a:t>
            </a:r>
            <a:r>
              <a:rPr lang="en-US" sz="1400" dirty="0">
                <a:sym typeface="Wingdings" panose="05000000000000000000" pitchFamily="2" charset="2"/>
              </a:rPr>
              <a:t> estradiol </a:t>
            </a:r>
            <a:r>
              <a:rPr lang="en-US" sz="1400" dirty="0" err="1">
                <a:sym typeface="Wingdings" panose="05000000000000000000" pitchFamily="2" charset="2"/>
              </a:rPr>
              <a:t>menjadi</a:t>
            </a:r>
            <a:r>
              <a:rPr lang="en-US" sz="1400" dirty="0">
                <a:sym typeface="Wingdings" panose="05000000000000000000" pitchFamily="2" charset="2"/>
              </a:rPr>
              <a:t> </a:t>
            </a:r>
            <a:r>
              <a:rPr lang="en-US" sz="1400" dirty="0" err="1">
                <a:sym typeface="Wingdings" panose="05000000000000000000" pitchFamily="2" charset="2"/>
              </a:rPr>
              <a:t>estron</a:t>
            </a:r>
            <a:r>
              <a:rPr lang="en-US" sz="1400" dirty="0">
                <a:sym typeface="Wingdings" panose="05000000000000000000" pitchFamily="2" charset="2"/>
              </a:rPr>
              <a:t> yang </a:t>
            </a:r>
            <a:r>
              <a:rPr lang="en-US" sz="1400" dirty="0" err="1">
                <a:sym typeface="Wingdings" panose="05000000000000000000" pitchFamily="2" charset="2"/>
              </a:rPr>
              <a:t>kurang</a:t>
            </a:r>
            <a:r>
              <a:rPr lang="en-US" sz="1400" dirty="0">
                <a:sym typeface="Wingdings" panose="05000000000000000000" pitchFamily="2" charset="2"/>
              </a:rPr>
              <a:t> </a:t>
            </a:r>
            <a:r>
              <a:rPr lang="en-US" sz="1400" dirty="0" err="1">
                <a:sym typeface="Wingdings" panose="05000000000000000000" pitchFamily="2" charset="2"/>
              </a:rPr>
              <a:t>aktif</a:t>
            </a:r>
            <a:r>
              <a:rPr lang="en-US" sz="1400" dirty="0">
                <a:sym typeface="Wingdings" panose="05000000000000000000" pitchFamily="2" charset="2"/>
              </a:rPr>
              <a:t>  </a:t>
            </a:r>
            <a:r>
              <a:rPr lang="en-US" sz="1400" dirty="0" err="1">
                <a:sym typeface="Wingdings" panose="05000000000000000000" pitchFamily="2" charset="2"/>
              </a:rPr>
              <a:t>stabilisasi</a:t>
            </a:r>
            <a:r>
              <a:rPr lang="en-US" sz="1400" dirty="0">
                <a:sym typeface="Wingdings" panose="05000000000000000000" pitchFamily="2" charset="2"/>
              </a:rPr>
              <a:t> </a:t>
            </a:r>
            <a:r>
              <a:rPr lang="en-US" sz="1400" dirty="0" err="1">
                <a:sym typeface="Wingdings" panose="05000000000000000000" pitchFamily="2" charset="2"/>
              </a:rPr>
              <a:t>dinding</a:t>
            </a:r>
            <a:r>
              <a:rPr lang="en-US" sz="1400" dirty="0">
                <a:sym typeface="Wingdings" panose="05000000000000000000" pitchFamily="2" charset="2"/>
              </a:rPr>
              <a:t> endometrium dan </a:t>
            </a:r>
            <a:r>
              <a:rPr lang="en-US" sz="1400" dirty="0" err="1">
                <a:sym typeface="Wingdings" panose="05000000000000000000" pitchFamily="2" charset="2"/>
              </a:rPr>
              <a:t>peluruhan</a:t>
            </a:r>
            <a:r>
              <a:rPr lang="en-US" sz="1400" dirty="0">
                <a:sym typeface="Wingdings" panose="05000000000000000000" pitchFamily="2" charset="2"/>
              </a:rPr>
              <a:t> endometrium </a:t>
            </a:r>
            <a:r>
              <a:rPr lang="en-US" sz="1400" dirty="0" err="1">
                <a:sym typeface="Wingdings" panose="05000000000000000000" pitchFamily="2" charset="2"/>
              </a:rPr>
              <a:t>berkurang</a:t>
            </a:r>
            <a:r>
              <a:rPr lang="en-US" sz="1400" dirty="0">
                <a:sym typeface="Wingdings" panose="05000000000000000000" pitchFamily="2" charset="2"/>
              </a:rPr>
              <a:t>.</a:t>
            </a:r>
          </a:p>
          <a:p>
            <a:pPr marL="171450" indent="-171450">
              <a:buFontTx/>
              <a:buChar char="-"/>
            </a:pPr>
            <a:endParaRPr lang="en-US" sz="1400" dirty="0">
              <a:sym typeface="Wingdings" panose="05000000000000000000" pitchFamily="2" charset="2"/>
            </a:endParaRPr>
          </a:p>
        </p:txBody>
      </p:sp>
      <p:pic>
        <p:nvPicPr>
          <p:cNvPr id="3074" name="Picture 2" descr="DEVA">
            <a:extLst>
              <a:ext uri="{FF2B5EF4-FFF2-40B4-BE49-F238E27FC236}">
                <a16:creationId xmlns="" xmlns:a16="http://schemas.microsoft.com/office/drawing/2014/main" id="{509E3260-391B-4BF7-8272-A53588093A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11" b="15094"/>
          <a:stretch/>
        </p:blipFill>
        <p:spPr bwMode="auto">
          <a:xfrm>
            <a:off x="5718629" y="2703251"/>
            <a:ext cx="3171178" cy="21498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gestogen - Wikipedia">
            <a:extLst>
              <a:ext uri="{FF2B5EF4-FFF2-40B4-BE49-F238E27FC236}">
                <a16:creationId xmlns="" xmlns:a16="http://schemas.microsoft.com/office/drawing/2014/main" id="{03C0E3AE-20BC-4899-AA9F-DC527DB7C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314" y="1085150"/>
            <a:ext cx="2265933" cy="166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6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36"/>
          <p:cNvSpPr txBox="1">
            <a:spLocks noGrp="1"/>
          </p:cNvSpPr>
          <p:nvPr>
            <p:ph type="title"/>
          </p:nvPr>
        </p:nvSpPr>
        <p:spPr>
          <a:xfrm>
            <a:off x="1444050" y="256774"/>
            <a:ext cx="6255900" cy="580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Terapi Hormonal</a:t>
            </a:r>
            <a:endParaRPr dirty="0"/>
          </a:p>
        </p:txBody>
      </p:sp>
      <p:sp>
        <p:nvSpPr>
          <p:cNvPr id="1910" name="Google Shape;1910;p36"/>
          <p:cNvSpPr txBox="1">
            <a:spLocks noGrp="1"/>
          </p:cNvSpPr>
          <p:nvPr>
            <p:ph type="body" idx="1"/>
          </p:nvPr>
        </p:nvSpPr>
        <p:spPr>
          <a:xfrm>
            <a:off x="776772" y="1070636"/>
            <a:ext cx="4622543" cy="3768000"/>
          </a:xfrm>
          <a:prstGeom prst="rect">
            <a:avLst/>
          </a:prstGeom>
        </p:spPr>
        <p:txBody>
          <a:bodyPr spcFirstLastPara="1" wrap="square" lIns="91425" tIns="91425" rIns="91425" bIns="91425" anchor="t" anchorCtr="0">
            <a:noAutofit/>
          </a:bodyPr>
          <a:lstStyle/>
          <a:p>
            <a:pPr marL="0" indent="0">
              <a:spcBef>
                <a:spcPts val="500"/>
              </a:spcBef>
              <a:spcAft>
                <a:spcPts val="200"/>
              </a:spcAft>
              <a:buNone/>
            </a:pPr>
            <a:r>
              <a:rPr lang="en-US" sz="1400" b="1" dirty="0">
                <a:sym typeface="Wingdings" panose="05000000000000000000" pitchFamily="2" charset="2"/>
              </a:rPr>
              <a:t>2. Estrogen</a:t>
            </a:r>
          </a:p>
          <a:p>
            <a:pPr marL="171450" indent="-171450">
              <a:spcBef>
                <a:spcPts val="500"/>
              </a:spcBef>
              <a:spcAft>
                <a:spcPts val="200"/>
              </a:spcAft>
              <a:buFontTx/>
              <a:buChar char="-"/>
            </a:pPr>
            <a:r>
              <a:rPr lang="en-US" sz="1400" dirty="0">
                <a:sym typeface="Wingdings" panose="05000000000000000000" pitchFamily="2" charset="2"/>
              </a:rPr>
              <a:t>Estrogen </a:t>
            </a:r>
            <a:r>
              <a:rPr lang="en-US" sz="1400" dirty="0" err="1">
                <a:sym typeface="Wingdings" panose="05000000000000000000" pitchFamily="2" charset="2"/>
              </a:rPr>
              <a:t>konjugasi</a:t>
            </a:r>
            <a:r>
              <a:rPr lang="en-US" sz="1400" dirty="0">
                <a:sym typeface="Wingdings" panose="05000000000000000000" pitchFamily="2" charset="2"/>
              </a:rPr>
              <a:t> 1,25mg </a:t>
            </a:r>
            <a:r>
              <a:rPr lang="en-US" sz="1400" dirty="0" err="1">
                <a:sym typeface="Wingdings" panose="05000000000000000000" pitchFamily="2" charset="2"/>
              </a:rPr>
              <a:t>atau</a:t>
            </a:r>
            <a:r>
              <a:rPr lang="en-US" sz="1400" dirty="0">
                <a:sym typeface="Wingdings" panose="05000000000000000000" pitchFamily="2" charset="2"/>
              </a:rPr>
              <a:t> </a:t>
            </a:r>
            <a:r>
              <a:rPr lang="el-GR" sz="1400" dirty="0"/>
              <a:t>17β</a:t>
            </a:r>
            <a:r>
              <a:rPr lang="en-US" sz="1400" dirty="0"/>
              <a:t> estradiol </a:t>
            </a:r>
            <a:r>
              <a:rPr lang="en-US" sz="1400" dirty="0" err="1"/>
              <a:t>setiap</a:t>
            </a:r>
            <a:r>
              <a:rPr lang="en-US" sz="1400" dirty="0"/>
              <a:t> 6 jam </a:t>
            </a:r>
            <a:r>
              <a:rPr lang="en-US" sz="1400" dirty="0" err="1"/>
              <a:t>selama</a:t>
            </a:r>
            <a:r>
              <a:rPr lang="en-US" sz="1400" dirty="0"/>
              <a:t> 24 jam</a:t>
            </a:r>
          </a:p>
          <a:p>
            <a:pPr marL="171450" indent="-171450">
              <a:spcBef>
                <a:spcPts val="500"/>
              </a:spcBef>
              <a:spcAft>
                <a:spcPts val="200"/>
              </a:spcAft>
              <a:buFontTx/>
              <a:buChar char="-"/>
            </a:pPr>
            <a:r>
              <a:rPr lang="en-US" sz="1400" dirty="0"/>
              <a:t>Setelah </a:t>
            </a:r>
            <a:r>
              <a:rPr lang="en-US" sz="1400" dirty="0" err="1"/>
              <a:t>perdarahan</a:t>
            </a:r>
            <a:r>
              <a:rPr lang="en-US" sz="1400" dirty="0"/>
              <a:t> </a:t>
            </a:r>
            <a:r>
              <a:rPr lang="en-US" sz="1400" dirty="0" err="1"/>
              <a:t>berhenti</a:t>
            </a:r>
            <a:r>
              <a:rPr lang="en-US" sz="1400" dirty="0"/>
              <a:t>, </a:t>
            </a:r>
            <a:r>
              <a:rPr lang="en-US" sz="1400" dirty="0" err="1"/>
              <a:t>lanjutkan</a:t>
            </a:r>
            <a:r>
              <a:rPr lang="en-US" sz="1400" dirty="0"/>
              <a:t> </a:t>
            </a:r>
            <a:r>
              <a:rPr lang="en-US" sz="1400" dirty="0" err="1"/>
              <a:t>dengan</a:t>
            </a:r>
            <a:r>
              <a:rPr lang="en-US" sz="1400" dirty="0"/>
              <a:t> </a:t>
            </a:r>
            <a:r>
              <a:rPr lang="en-US" sz="1400" dirty="0" err="1"/>
              <a:t>pemberian</a:t>
            </a:r>
            <a:r>
              <a:rPr lang="en-US" sz="1400" dirty="0"/>
              <a:t> </a:t>
            </a:r>
            <a:r>
              <a:rPr lang="en-US" sz="1400" dirty="0" err="1"/>
              <a:t>pil</a:t>
            </a:r>
            <a:r>
              <a:rPr lang="en-US" sz="1400" dirty="0"/>
              <a:t> </a:t>
            </a:r>
            <a:r>
              <a:rPr lang="en-US" sz="1400" dirty="0" err="1"/>
              <a:t>kontrasepsi</a:t>
            </a:r>
            <a:r>
              <a:rPr lang="en-US" sz="1400" dirty="0"/>
              <a:t> </a:t>
            </a:r>
            <a:r>
              <a:rPr lang="en-US" sz="1400" dirty="0" err="1"/>
              <a:t>kombinasi</a:t>
            </a:r>
            <a:endParaRPr lang="en-US" sz="1400" dirty="0"/>
          </a:p>
          <a:p>
            <a:pPr marL="171450" indent="-171450">
              <a:spcBef>
                <a:spcPts val="500"/>
              </a:spcBef>
              <a:spcAft>
                <a:spcPts val="200"/>
              </a:spcAft>
              <a:buFontTx/>
              <a:buChar char="-"/>
            </a:pPr>
            <a:r>
              <a:rPr lang="en-US" sz="1400" dirty="0"/>
              <a:t>Jika </a:t>
            </a:r>
            <a:r>
              <a:rPr lang="en-US" sz="1400" dirty="0" err="1"/>
              <a:t>perdarahan</a:t>
            </a:r>
            <a:r>
              <a:rPr lang="en-US" sz="1400" dirty="0"/>
              <a:t> </a:t>
            </a:r>
            <a:r>
              <a:rPr lang="en-US" sz="1400" dirty="0" err="1"/>
              <a:t>tidak</a:t>
            </a:r>
            <a:r>
              <a:rPr lang="en-US" sz="1400" dirty="0"/>
              <a:t> </a:t>
            </a:r>
            <a:r>
              <a:rPr lang="en-US" sz="1400" dirty="0" err="1"/>
              <a:t>terkontrol</a:t>
            </a:r>
            <a:r>
              <a:rPr lang="en-US" sz="1400" dirty="0"/>
              <a:t> </a:t>
            </a:r>
            <a:r>
              <a:rPr lang="en-US" sz="1400" dirty="0" err="1"/>
              <a:t>dalam</a:t>
            </a:r>
            <a:r>
              <a:rPr lang="en-US" sz="1400" dirty="0"/>
              <a:t> 12-24 jam </a:t>
            </a:r>
            <a:r>
              <a:rPr lang="en-US" sz="1400" dirty="0">
                <a:sym typeface="Wingdings" panose="05000000000000000000" pitchFamily="2" charset="2"/>
              </a:rPr>
              <a:t> </a:t>
            </a:r>
            <a:r>
              <a:rPr lang="en-US" sz="1400" dirty="0" err="1">
                <a:sym typeface="Wingdings" panose="05000000000000000000" pitchFamily="2" charset="2"/>
              </a:rPr>
              <a:t>indikasi</a:t>
            </a:r>
            <a:r>
              <a:rPr lang="en-US" sz="1400" dirty="0">
                <a:sym typeface="Wingdings" panose="05000000000000000000" pitchFamily="2" charset="2"/>
              </a:rPr>
              <a:t> </a:t>
            </a:r>
            <a:r>
              <a:rPr lang="en-US" sz="1400" dirty="0" err="1">
                <a:sym typeface="Wingdings" panose="05000000000000000000" pitchFamily="2" charset="2"/>
              </a:rPr>
              <a:t>dilatasi</a:t>
            </a:r>
            <a:r>
              <a:rPr lang="en-US" sz="1400" dirty="0">
                <a:sym typeface="Wingdings" panose="05000000000000000000" pitchFamily="2" charset="2"/>
              </a:rPr>
              <a:t> &amp; </a:t>
            </a:r>
            <a:r>
              <a:rPr lang="en-US" sz="1400" dirty="0" err="1">
                <a:sym typeface="Wingdings" panose="05000000000000000000" pitchFamily="2" charset="2"/>
              </a:rPr>
              <a:t>kuratase</a:t>
            </a:r>
            <a:endParaRPr lang="en-US" sz="1400" dirty="0">
              <a:sym typeface="Wingdings" panose="05000000000000000000" pitchFamily="2" charset="2"/>
            </a:endParaRPr>
          </a:p>
          <a:p>
            <a:pPr marL="171450" indent="-171450">
              <a:spcBef>
                <a:spcPts val="500"/>
              </a:spcBef>
              <a:spcAft>
                <a:spcPts val="200"/>
              </a:spcAft>
              <a:buFontTx/>
              <a:buChar char="-"/>
            </a:pPr>
            <a:r>
              <a:rPr lang="en-US" sz="1400" dirty="0">
                <a:sym typeface="Wingdings" panose="05000000000000000000" pitchFamily="2" charset="2"/>
              </a:rPr>
              <a:t>Setelah </a:t>
            </a:r>
            <a:r>
              <a:rPr lang="en-US" sz="1400" dirty="0" err="1">
                <a:sym typeface="Wingdings" panose="05000000000000000000" pitchFamily="2" charset="2"/>
              </a:rPr>
              <a:t>perdarahan</a:t>
            </a:r>
            <a:r>
              <a:rPr lang="en-US" sz="1400" dirty="0">
                <a:sym typeface="Wingdings" panose="05000000000000000000" pitchFamily="2" charset="2"/>
              </a:rPr>
              <a:t> uterus </a:t>
            </a:r>
            <a:r>
              <a:rPr lang="en-US" sz="1400" dirty="0" err="1">
                <a:sym typeface="Wingdings" panose="05000000000000000000" pitchFamily="2" charset="2"/>
              </a:rPr>
              <a:t>berkepanjangan</a:t>
            </a:r>
            <a:r>
              <a:rPr lang="en-US" sz="1400" dirty="0">
                <a:sym typeface="Wingdings" panose="05000000000000000000" pitchFamily="2" charset="2"/>
              </a:rPr>
              <a:t>, </a:t>
            </a:r>
            <a:r>
              <a:rPr lang="en-US" sz="1400" dirty="0" err="1">
                <a:sym typeface="Wingdings" panose="05000000000000000000" pitchFamily="2" charset="2"/>
              </a:rPr>
              <a:t>lapisan</a:t>
            </a:r>
            <a:r>
              <a:rPr lang="en-US" sz="1400" dirty="0">
                <a:sym typeface="Wingdings" panose="05000000000000000000" pitchFamily="2" charset="2"/>
              </a:rPr>
              <a:t> </a:t>
            </a:r>
            <a:r>
              <a:rPr lang="en-US" sz="1400" dirty="0" err="1">
                <a:sym typeface="Wingdings" panose="05000000000000000000" pitchFamily="2" charset="2"/>
              </a:rPr>
              <a:t>epitel</a:t>
            </a:r>
            <a:r>
              <a:rPr lang="en-US" sz="1400" dirty="0">
                <a:sym typeface="Wingdings" panose="05000000000000000000" pitchFamily="2" charset="2"/>
              </a:rPr>
              <a:t> </a:t>
            </a:r>
            <a:r>
              <a:rPr lang="en-US" sz="1400" dirty="0" err="1">
                <a:sym typeface="Wingdings" panose="05000000000000000000" pitchFamily="2" charset="2"/>
              </a:rPr>
              <a:t>rongga</a:t>
            </a:r>
            <a:r>
              <a:rPr lang="en-US" sz="1400" dirty="0">
                <a:sym typeface="Wingdings" panose="05000000000000000000" pitchFamily="2" charset="2"/>
              </a:rPr>
              <a:t> uterus </a:t>
            </a:r>
            <a:r>
              <a:rPr lang="en-US" sz="1400" dirty="0" err="1">
                <a:sym typeface="Wingdings" panose="05000000000000000000" pitchFamily="2" charset="2"/>
              </a:rPr>
              <a:t>menjadi</a:t>
            </a:r>
            <a:r>
              <a:rPr lang="en-US" sz="1400" dirty="0">
                <a:sym typeface="Wingdings" panose="05000000000000000000" pitchFamily="2" charset="2"/>
              </a:rPr>
              <a:t> </a:t>
            </a:r>
            <a:r>
              <a:rPr lang="en-US" sz="1400" dirty="0" err="1">
                <a:sym typeface="Wingdings" panose="05000000000000000000" pitchFamily="2" charset="2"/>
              </a:rPr>
              <a:t>gundul</a:t>
            </a:r>
            <a:r>
              <a:rPr lang="en-US" sz="1400" dirty="0">
                <a:sym typeface="Wingdings" panose="05000000000000000000" pitchFamily="2" charset="2"/>
              </a:rPr>
              <a:t>  estrogen </a:t>
            </a:r>
            <a:r>
              <a:rPr lang="en-US" sz="1400" dirty="0" err="1">
                <a:sym typeface="Wingdings" panose="05000000000000000000" pitchFamily="2" charset="2"/>
              </a:rPr>
              <a:t>menginduksi</a:t>
            </a:r>
            <a:r>
              <a:rPr lang="en-US" sz="1400" dirty="0">
                <a:sym typeface="Wingdings" panose="05000000000000000000" pitchFamily="2" charset="2"/>
              </a:rPr>
              <a:t> </a:t>
            </a:r>
            <a:r>
              <a:rPr lang="en-US" sz="1400" dirty="0" err="1">
                <a:sym typeface="Wingdings" panose="05000000000000000000" pitchFamily="2" charset="2"/>
              </a:rPr>
              <a:t>kembali</a:t>
            </a:r>
            <a:r>
              <a:rPr lang="en-US" sz="1400" dirty="0">
                <a:sym typeface="Wingdings" panose="05000000000000000000" pitchFamily="2" charset="2"/>
              </a:rPr>
              <a:t> </a:t>
            </a:r>
            <a:r>
              <a:rPr lang="en-US" sz="1400" dirty="0" err="1">
                <a:sym typeface="Wingdings" panose="05000000000000000000" pitchFamily="2" charset="2"/>
              </a:rPr>
              <a:t>pertumbuhan</a:t>
            </a:r>
            <a:r>
              <a:rPr lang="en-US" sz="1400" dirty="0">
                <a:sym typeface="Wingdings" panose="05000000000000000000" pitchFamily="2" charset="2"/>
              </a:rPr>
              <a:t> endometrium </a:t>
            </a:r>
            <a:r>
              <a:rPr lang="en-US" sz="1400" dirty="0" err="1">
                <a:sym typeface="Wingdings" panose="05000000000000000000" pitchFamily="2" charset="2"/>
              </a:rPr>
              <a:t>menjadi</a:t>
            </a:r>
            <a:r>
              <a:rPr lang="en-US" sz="1400" dirty="0">
                <a:sym typeface="Wingdings" panose="05000000000000000000" pitchFamily="2" charset="2"/>
              </a:rPr>
              <a:t> normal </a:t>
            </a:r>
            <a:r>
              <a:rPr lang="en-US" sz="1400" dirty="0" err="1">
                <a:sym typeface="Wingdings" panose="05000000000000000000" pitchFamily="2" charset="2"/>
              </a:rPr>
              <a:t>dengan</a:t>
            </a:r>
            <a:r>
              <a:rPr lang="en-US" sz="1400" dirty="0">
                <a:sym typeface="Wingdings" panose="05000000000000000000" pitchFamily="2" charset="2"/>
              </a:rPr>
              <a:t> </a:t>
            </a:r>
            <a:r>
              <a:rPr lang="en-US" sz="1400" dirty="0" err="1">
                <a:sym typeface="Wingdings" panose="05000000000000000000" pitchFamily="2" charset="2"/>
              </a:rPr>
              <a:t>cepat</a:t>
            </a:r>
            <a:r>
              <a:rPr lang="en-US" sz="1400" dirty="0">
                <a:sym typeface="Wingdings" panose="05000000000000000000" pitchFamily="2" charset="2"/>
              </a:rPr>
              <a:t>.</a:t>
            </a:r>
          </a:p>
        </p:txBody>
      </p:sp>
      <p:pic>
        <p:nvPicPr>
          <p:cNvPr id="1026" name="Picture 2" descr="ESTHERO 0,625 MG KAPLET BOX - Kegunaan, Efek Samping, Dosis dan Aturan Pakai">
            <a:extLst>
              <a:ext uri="{FF2B5EF4-FFF2-40B4-BE49-F238E27FC236}">
                <a16:creationId xmlns="" xmlns:a16="http://schemas.microsoft.com/office/drawing/2014/main" id="{8040533C-EB55-485E-A879-2C40ED2E8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23" t="18480" r="17695" b="18480"/>
          <a:stretch/>
        </p:blipFill>
        <p:spPr bwMode="auto">
          <a:xfrm>
            <a:off x="6137553" y="2745158"/>
            <a:ext cx="2084912" cy="2093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7β-Estradiol (β-Estradiol, Estradiol, 17β-Oestradiol, E2, CAS Number:  50-28-2) | Cayman Chemical">
            <a:extLst>
              <a:ext uri="{FF2B5EF4-FFF2-40B4-BE49-F238E27FC236}">
                <a16:creationId xmlns="" xmlns:a16="http://schemas.microsoft.com/office/drawing/2014/main" id="{916610AE-3C87-49E0-9167-A49FCE902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402" y="1070636"/>
            <a:ext cx="2084912" cy="1247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36"/>
          <p:cNvSpPr txBox="1">
            <a:spLocks noGrp="1"/>
          </p:cNvSpPr>
          <p:nvPr>
            <p:ph type="title"/>
          </p:nvPr>
        </p:nvSpPr>
        <p:spPr>
          <a:xfrm>
            <a:off x="1444050" y="256774"/>
            <a:ext cx="6255900" cy="580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Terapi Hormonal</a:t>
            </a:r>
            <a:endParaRPr dirty="0"/>
          </a:p>
        </p:txBody>
      </p:sp>
      <p:sp>
        <p:nvSpPr>
          <p:cNvPr id="1910" name="Google Shape;1910;p36"/>
          <p:cNvSpPr txBox="1">
            <a:spLocks noGrp="1"/>
          </p:cNvSpPr>
          <p:nvPr>
            <p:ph type="body" idx="1"/>
          </p:nvPr>
        </p:nvSpPr>
        <p:spPr>
          <a:xfrm>
            <a:off x="907399" y="963102"/>
            <a:ext cx="4941857" cy="3923623"/>
          </a:xfrm>
          <a:prstGeom prst="rect">
            <a:avLst/>
          </a:prstGeom>
        </p:spPr>
        <p:txBody>
          <a:bodyPr spcFirstLastPara="1" wrap="square" lIns="91425" tIns="91425" rIns="91425" bIns="91425" anchor="t" anchorCtr="0">
            <a:noAutofit/>
          </a:bodyPr>
          <a:lstStyle/>
          <a:p>
            <a:pPr marL="0" indent="0">
              <a:spcBef>
                <a:spcPts val="500"/>
              </a:spcBef>
              <a:spcAft>
                <a:spcPts val="200"/>
              </a:spcAft>
              <a:buNone/>
            </a:pPr>
            <a:r>
              <a:rPr lang="en-US" b="1" dirty="0">
                <a:sym typeface="Wingdings" panose="05000000000000000000" pitchFamily="2" charset="2"/>
              </a:rPr>
              <a:t>3. </a:t>
            </a:r>
            <a:r>
              <a:rPr lang="en-US" b="1" dirty="0" err="1">
                <a:sym typeface="Wingdings" panose="05000000000000000000" pitchFamily="2" charset="2"/>
              </a:rPr>
              <a:t>Kontrasepsi</a:t>
            </a:r>
            <a:r>
              <a:rPr lang="en-US" b="1" dirty="0">
                <a:sym typeface="Wingdings" panose="05000000000000000000" pitchFamily="2" charset="2"/>
              </a:rPr>
              <a:t> oral (</a:t>
            </a:r>
            <a:r>
              <a:rPr lang="en-US" b="1" dirty="0" err="1">
                <a:sym typeface="Wingdings" panose="05000000000000000000" pitchFamily="2" charset="2"/>
              </a:rPr>
              <a:t>kombinasi</a:t>
            </a:r>
            <a:r>
              <a:rPr lang="en-US" b="1" dirty="0">
                <a:sym typeface="Wingdings" panose="05000000000000000000" pitchFamily="2" charset="2"/>
              </a:rPr>
              <a:t> estrogen dan progestin)</a:t>
            </a:r>
          </a:p>
          <a:p>
            <a:pPr marL="0" indent="0">
              <a:spcBef>
                <a:spcPts val="500"/>
              </a:spcBef>
              <a:spcAft>
                <a:spcPts val="200"/>
              </a:spcAft>
              <a:buNone/>
            </a:pPr>
            <a:r>
              <a:rPr lang="en-US" dirty="0">
                <a:sym typeface="Wingdings" panose="05000000000000000000" pitchFamily="2" charset="2"/>
              </a:rPr>
              <a:t>-  </a:t>
            </a:r>
            <a:r>
              <a:rPr lang="en-US" dirty="0" err="1">
                <a:sym typeface="Wingdings" panose="05000000000000000000" pitchFamily="2" charset="2"/>
              </a:rPr>
              <a:t>Etinil</a:t>
            </a:r>
            <a:r>
              <a:rPr lang="en-US" dirty="0">
                <a:sym typeface="Wingdings" panose="05000000000000000000" pitchFamily="2" charset="2"/>
              </a:rPr>
              <a:t> estradiol 20-50 mcg, rata-rata 30mcg</a:t>
            </a:r>
            <a:endParaRPr lang="en-US" b="1" dirty="0">
              <a:sym typeface="Wingdings" panose="05000000000000000000" pitchFamily="2" charset="2"/>
            </a:endParaRPr>
          </a:p>
          <a:p>
            <a:pPr marL="171450" indent="-171450">
              <a:spcBef>
                <a:spcPts val="500"/>
              </a:spcBef>
              <a:spcAft>
                <a:spcPts val="200"/>
              </a:spcAft>
              <a:buFontTx/>
              <a:buChar char="-"/>
            </a:pPr>
            <a:r>
              <a:rPr lang="en-US" dirty="0" err="1">
                <a:sym typeface="Wingdings" panose="05000000000000000000" pitchFamily="2" charset="2"/>
              </a:rPr>
              <a:t>Dosis</a:t>
            </a:r>
            <a:r>
              <a:rPr lang="en-US" dirty="0">
                <a:sym typeface="Wingdings" panose="05000000000000000000" pitchFamily="2" charset="2"/>
              </a:rPr>
              <a:t>: 2x1 tablet </a:t>
            </a:r>
            <a:r>
              <a:rPr lang="en-US" dirty="0" err="1">
                <a:sym typeface="Wingdings" panose="05000000000000000000" pitchFamily="2" charset="2"/>
              </a:rPr>
              <a:t>selama</a:t>
            </a:r>
            <a:r>
              <a:rPr lang="en-US" dirty="0">
                <a:sym typeface="Wingdings" panose="05000000000000000000" pitchFamily="2" charset="2"/>
              </a:rPr>
              <a:t> 5-7 </a:t>
            </a:r>
            <a:r>
              <a:rPr lang="en-US" dirty="0" err="1">
                <a:sym typeface="Wingdings" panose="05000000000000000000" pitchFamily="2" charset="2"/>
              </a:rPr>
              <a:t>hari</a:t>
            </a:r>
            <a:r>
              <a:rPr lang="en-US" dirty="0">
                <a:sym typeface="Wingdings" panose="05000000000000000000" pitchFamily="2" charset="2"/>
              </a:rPr>
              <a:t> dan </a:t>
            </a:r>
            <a:r>
              <a:rPr lang="en-US" dirty="0" err="1">
                <a:sym typeface="Wingdings" panose="05000000000000000000" pitchFamily="2" charset="2"/>
              </a:rPr>
              <a:t>setelah</a:t>
            </a:r>
            <a:r>
              <a:rPr lang="en-US" dirty="0">
                <a:sym typeface="Wingdings" panose="05000000000000000000" pitchFamily="2" charset="2"/>
              </a:rPr>
              <a:t> </a:t>
            </a:r>
            <a:r>
              <a:rPr lang="en-US" dirty="0" err="1">
                <a:sym typeface="Wingdings" panose="05000000000000000000" pitchFamily="2" charset="2"/>
              </a:rPr>
              <a:t>terjadi</a:t>
            </a:r>
            <a:r>
              <a:rPr lang="en-US" dirty="0">
                <a:sym typeface="Wingdings" panose="05000000000000000000" pitchFamily="2" charset="2"/>
              </a:rPr>
              <a:t> withdrawal bleeding </a:t>
            </a:r>
            <a:r>
              <a:rPr lang="en-US" dirty="0" err="1">
                <a:sym typeface="Wingdings" panose="05000000000000000000" pitchFamily="2" charset="2"/>
              </a:rPr>
              <a:t>dilanjutkan</a:t>
            </a:r>
            <a:r>
              <a:rPr lang="en-US" dirty="0">
                <a:sym typeface="Wingdings" panose="05000000000000000000" pitchFamily="2" charset="2"/>
              </a:rPr>
              <a:t> 1 x 1 tablet </a:t>
            </a:r>
            <a:r>
              <a:rPr lang="en-US" dirty="0" err="1">
                <a:sym typeface="Wingdings" panose="05000000000000000000" pitchFamily="2" charset="2"/>
              </a:rPr>
              <a:t>selama</a:t>
            </a:r>
            <a:r>
              <a:rPr lang="en-US" dirty="0">
                <a:sym typeface="Wingdings" panose="05000000000000000000" pitchFamily="2" charset="2"/>
              </a:rPr>
              <a:t> 3-6 </a:t>
            </a:r>
            <a:r>
              <a:rPr lang="en-US" dirty="0" err="1">
                <a:sym typeface="Wingdings" panose="05000000000000000000" pitchFamily="2" charset="2"/>
              </a:rPr>
              <a:t>siklus</a:t>
            </a:r>
            <a:r>
              <a:rPr lang="en-US" dirty="0">
                <a:sym typeface="Wingdings" panose="05000000000000000000" pitchFamily="2" charset="2"/>
              </a:rPr>
              <a:t>. </a:t>
            </a:r>
            <a:r>
              <a:rPr lang="en-US" dirty="0" err="1">
                <a:sym typeface="Wingdings" panose="05000000000000000000" pitchFamily="2" charset="2"/>
              </a:rPr>
              <a:t>Dapat</a:t>
            </a:r>
            <a:r>
              <a:rPr lang="en-US" dirty="0">
                <a:sym typeface="Wingdings" panose="05000000000000000000" pitchFamily="2" charset="2"/>
              </a:rPr>
              <a:t> juga </a:t>
            </a:r>
            <a:r>
              <a:rPr lang="en-US" dirty="0" err="1">
                <a:sym typeface="Wingdings" panose="05000000000000000000" pitchFamily="2" charset="2"/>
              </a:rPr>
              <a:t>diberikan</a:t>
            </a:r>
            <a:r>
              <a:rPr lang="en-US" dirty="0">
                <a:sym typeface="Wingdings" panose="05000000000000000000" pitchFamily="2" charset="2"/>
              </a:rPr>
              <a:t> </a:t>
            </a:r>
            <a:r>
              <a:rPr lang="en-US" dirty="0" err="1">
                <a:sym typeface="Wingdings" panose="05000000000000000000" pitchFamily="2" charset="2"/>
              </a:rPr>
              <a:t>dengan</a:t>
            </a:r>
            <a:r>
              <a:rPr lang="en-US" dirty="0">
                <a:sym typeface="Wingdings" panose="05000000000000000000" pitchFamily="2" charset="2"/>
              </a:rPr>
              <a:t> </a:t>
            </a:r>
            <a:r>
              <a:rPr lang="en-US" dirty="0" err="1">
                <a:sym typeface="Wingdings" panose="05000000000000000000" pitchFamily="2" charset="2"/>
              </a:rPr>
              <a:t>dosis</a:t>
            </a:r>
            <a:r>
              <a:rPr lang="en-US" dirty="0">
                <a:sym typeface="Wingdings" panose="05000000000000000000" pitchFamily="2" charset="2"/>
              </a:rPr>
              <a:t> tapering off 4 x 1 tablet </a:t>
            </a:r>
            <a:r>
              <a:rPr lang="en-US" dirty="0" err="1">
                <a:sym typeface="Wingdings" panose="05000000000000000000" pitchFamily="2" charset="2"/>
              </a:rPr>
              <a:t>selama</a:t>
            </a:r>
            <a:r>
              <a:rPr lang="en-US" dirty="0">
                <a:sym typeface="Wingdings" panose="05000000000000000000" pitchFamily="2" charset="2"/>
              </a:rPr>
              <a:t> 4 </a:t>
            </a:r>
            <a:r>
              <a:rPr lang="en-US" dirty="0" err="1">
                <a:sym typeface="Wingdings" panose="05000000000000000000" pitchFamily="2" charset="2"/>
              </a:rPr>
              <a:t>hari</a:t>
            </a:r>
            <a:r>
              <a:rPr lang="en-US" dirty="0">
                <a:sym typeface="Wingdings" panose="05000000000000000000" pitchFamily="2" charset="2"/>
              </a:rPr>
              <a:t>  </a:t>
            </a:r>
            <a:r>
              <a:rPr lang="en-US" dirty="0" err="1">
                <a:sym typeface="Wingdings" panose="05000000000000000000" pitchFamily="2" charset="2"/>
              </a:rPr>
              <a:t>diturunkan</a:t>
            </a:r>
            <a:r>
              <a:rPr lang="en-US" dirty="0">
                <a:sym typeface="Wingdings" panose="05000000000000000000" pitchFamily="2" charset="2"/>
              </a:rPr>
              <a:t> </a:t>
            </a:r>
            <a:r>
              <a:rPr lang="en-US" dirty="0" err="1">
                <a:sym typeface="Wingdings" panose="05000000000000000000" pitchFamily="2" charset="2"/>
              </a:rPr>
              <a:t>jadi</a:t>
            </a:r>
            <a:r>
              <a:rPr lang="en-US" dirty="0">
                <a:sym typeface="Wingdings" panose="05000000000000000000" pitchFamily="2" charset="2"/>
              </a:rPr>
              <a:t> 3 x 1 tablet </a:t>
            </a:r>
            <a:r>
              <a:rPr lang="en-US" dirty="0" err="1">
                <a:sym typeface="Wingdings" panose="05000000000000000000" pitchFamily="2" charset="2"/>
              </a:rPr>
              <a:t>selama</a:t>
            </a:r>
            <a:r>
              <a:rPr lang="en-US" dirty="0">
                <a:sym typeface="Wingdings" panose="05000000000000000000" pitchFamily="2" charset="2"/>
              </a:rPr>
              <a:t> 3 </a:t>
            </a:r>
            <a:r>
              <a:rPr lang="en-US" dirty="0" err="1">
                <a:sym typeface="Wingdings" panose="05000000000000000000" pitchFamily="2" charset="2"/>
              </a:rPr>
              <a:t>hari</a:t>
            </a:r>
            <a:r>
              <a:rPr lang="en-US" dirty="0">
                <a:sym typeface="Wingdings" panose="05000000000000000000" pitchFamily="2" charset="2"/>
              </a:rPr>
              <a:t>  2 x 1 tablet </a:t>
            </a:r>
            <a:r>
              <a:rPr lang="en-US" dirty="0" err="1">
                <a:sym typeface="Wingdings" panose="05000000000000000000" pitchFamily="2" charset="2"/>
              </a:rPr>
              <a:t>selama</a:t>
            </a:r>
            <a:r>
              <a:rPr lang="en-US" dirty="0">
                <a:sym typeface="Wingdings" panose="05000000000000000000" pitchFamily="2" charset="2"/>
              </a:rPr>
              <a:t> 2 </a:t>
            </a:r>
            <a:r>
              <a:rPr lang="en-US" dirty="0" err="1">
                <a:sym typeface="Wingdings" panose="05000000000000000000" pitchFamily="2" charset="2"/>
              </a:rPr>
              <a:t>hari</a:t>
            </a:r>
            <a:r>
              <a:rPr lang="en-US" dirty="0">
                <a:sym typeface="Wingdings" panose="05000000000000000000" pitchFamily="2" charset="2"/>
              </a:rPr>
              <a:t>  1 x 1 tablet </a:t>
            </a:r>
            <a:r>
              <a:rPr lang="en-US" dirty="0" err="1">
                <a:sym typeface="Wingdings" panose="05000000000000000000" pitchFamily="2" charset="2"/>
              </a:rPr>
              <a:t>selama</a:t>
            </a:r>
            <a:r>
              <a:rPr lang="en-US" dirty="0">
                <a:sym typeface="Wingdings" panose="05000000000000000000" pitchFamily="2" charset="2"/>
              </a:rPr>
              <a:t> 3 </a:t>
            </a:r>
            <a:r>
              <a:rPr lang="en-US" dirty="0" err="1">
                <a:sym typeface="Wingdings" panose="05000000000000000000" pitchFamily="2" charset="2"/>
              </a:rPr>
              <a:t>minggu</a:t>
            </a:r>
            <a:r>
              <a:rPr lang="en-US" dirty="0">
                <a:sym typeface="Wingdings" panose="05000000000000000000" pitchFamily="2" charset="2"/>
              </a:rPr>
              <a:t>  </a:t>
            </a:r>
            <a:r>
              <a:rPr lang="en-US" dirty="0" err="1">
                <a:sym typeface="Wingdings" panose="05000000000000000000" pitchFamily="2" charset="2"/>
              </a:rPr>
              <a:t>berhenti</a:t>
            </a:r>
            <a:r>
              <a:rPr lang="en-US" dirty="0">
                <a:sym typeface="Wingdings" panose="05000000000000000000" pitchFamily="2" charset="2"/>
              </a:rPr>
              <a:t> </a:t>
            </a:r>
            <a:r>
              <a:rPr lang="en-US" dirty="0" err="1">
                <a:sym typeface="Wingdings" panose="05000000000000000000" pitchFamily="2" charset="2"/>
              </a:rPr>
              <a:t>tanpa</a:t>
            </a:r>
            <a:r>
              <a:rPr lang="en-US" dirty="0">
                <a:sym typeface="Wingdings" panose="05000000000000000000" pitchFamily="2" charset="2"/>
              </a:rPr>
              <a:t> </a:t>
            </a:r>
            <a:r>
              <a:rPr lang="en-US" dirty="0" err="1">
                <a:sym typeface="Wingdings" panose="05000000000000000000" pitchFamily="2" charset="2"/>
              </a:rPr>
              <a:t>obat</a:t>
            </a:r>
            <a:r>
              <a:rPr lang="en-US" dirty="0">
                <a:sym typeface="Wingdings" panose="05000000000000000000" pitchFamily="2" charset="2"/>
              </a:rPr>
              <a:t> </a:t>
            </a:r>
            <a:r>
              <a:rPr lang="en-US" dirty="0" err="1">
                <a:sym typeface="Wingdings" panose="05000000000000000000" pitchFamily="2" charset="2"/>
              </a:rPr>
              <a:t>selama</a:t>
            </a:r>
            <a:r>
              <a:rPr lang="en-US" dirty="0">
                <a:sym typeface="Wingdings" panose="05000000000000000000" pitchFamily="2" charset="2"/>
              </a:rPr>
              <a:t> 1 </a:t>
            </a:r>
            <a:r>
              <a:rPr lang="en-US" dirty="0" err="1">
                <a:sym typeface="Wingdings" panose="05000000000000000000" pitchFamily="2" charset="2"/>
              </a:rPr>
              <a:t>minggu</a:t>
            </a:r>
            <a:r>
              <a:rPr lang="en-US" dirty="0">
                <a:sym typeface="Wingdings" panose="05000000000000000000" pitchFamily="2" charset="2"/>
              </a:rPr>
              <a:t>  </a:t>
            </a:r>
            <a:r>
              <a:rPr lang="en-US" dirty="0" err="1">
                <a:sym typeface="Wingdings" panose="05000000000000000000" pitchFamily="2" charset="2"/>
              </a:rPr>
              <a:t>dilanjutkan</a:t>
            </a:r>
            <a:r>
              <a:rPr lang="en-US" dirty="0">
                <a:sym typeface="Wingdings" panose="05000000000000000000" pitchFamily="2" charset="2"/>
              </a:rPr>
              <a:t> </a:t>
            </a:r>
            <a:r>
              <a:rPr lang="en-US" dirty="0" err="1">
                <a:sym typeface="Wingdings" panose="05000000000000000000" pitchFamily="2" charset="2"/>
              </a:rPr>
              <a:t>pil</a:t>
            </a:r>
            <a:r>
              <a:rPr lang="en-US" dirty="0">
                <a:sym typeface="Wingdings" panose="05000000000000000000" pitchFamily="2" charset="2"/>
              </a:rPr>
              <a:t> </a:t>
            </a:r>
            <a:r>
              <a:rPr lang="en-US" dirty="0" err="1">
                <a:sym typeface="Wingdings" panose="05000000000000000000" pitchFamily="2" charset="2"/>
              </a:rPr>
              <a:t>kombinasi</a:t>
            </a:r>
            <a:r>
              <a:rPr lang="en-US" dirty="0">
                <a:sym typeface="Wingdings" panose="05000000000000000000" pitchFamily="2" charset="2"/>
              </a:rPr>
              <a:t> 1 x 1 tablet </a:t>
            </a:r>
            <a:r>
              <a:rPr lang="en-US" dirty="0" err="1">
                <a:sym typeface="Wingdings" panose="05000000000000000000" pitchFamily="2" charset="2"/>
              </a:rPr>
              <a:t>selama</a:t>
            </a:r>
            <a:r>
              <a:rPr lang="en-US" dirty="0">
                <a:sym typeface="Wingdings" panose="05000000000000000000" pitchFamily="2" charset="2"/>
              </a:rPr>
              <a:t> 3 </a:t>
            </a:r>
            <a:r>
              <a:rPr lang="en-US" dirty="0" err="1">
                <a:sym typeface="Wingdings" panose="05000000000000000000" pitchFamily="2" charset="2"/>
              </a:rPr>
              <a:t>siklus</a:t>
            </a:r>
            <a:r>
              <a:rPr lang="en-US" dirty="0">
                <a:sym typeface="Wingdings" panose="05000000000000000000" pitchFamily="2" charset="2"/>
              </a:rPr>
              <a:t>.</a:t>
            </a:r>
          </a:p>
          <a:p>
            <a:pPr marL="171450" indent="-171450">
              <a:spcBef>
                <a:spcPts val="500"/>
              </a:spcBef>
              <a:spcAft>
                <a:spcPts val="200"/>
              </a:spcAft>
              <a:buFontTx/>
              <a:buChar char="-"/>
            </a:pPr>
            <a:r>
              <a:rPr lang="en-US" dirty="0" err="1">
                <a:sym typeface="Wingdings" panose="05000000000000000000" pitchFamily="2" charset="2"/>
              </a:rPr>
              <a:t>Menekan</a:t>
            </a:r>
            <a:r>
              <a:rPr lang="en-US" dirty="0">
                <a:sym typeface="Wingdings" panose="05000000000000000000" pitchFamily="2" charset="2"/>
              </a:rPr>
              <a:t> </a:t>
            </a:r>
            <a:r>
              <a:rPr lang="en-US" dirty="0" err="1">
                <a:sym typeface="Wingdings" panose="05000000000000000000" pitchFamily="2" charset="2"/>
              </a:rPr>
              <a:t>perkembangan</a:t>
            </a:r>
            <a:r>
              <a:rPr lang="en-US" dirty="0">
                <a:sym typeface="Wingdings" panose="05000000000000000000" pitchFamily="2" charset="2"/>
              </a:rPr>
              <a:t> endometrium, </a:t>
            </a:r>
            <a:r>
              <a:rPr lang="en-US" dirty="0" err="1">
                <a:sym typeface="Wingdings" panose="05000000000000000000" pitchFamily="2" charset="2"/>
              </a:rPr>
              <a:t>membangun</a:t>
            </a:r>
            <a:r>
              <a:rPr lang="en-US" dirty="0">
                <a:sym typeface="Wingdings" panose="05000000000000000000" pitchFamily="2" charset="2"/>
              </a:rPr>
              <a:t> </a:t>
            </a:r>
            <a:r>
              <a:rPr lang="en-US" dirty="0" err="1">
                <a:sym typeface="Wingdings" panose="05000000000000000000" pitchFamily="2" charset="2"/>
              </a:rPr>
              <a:t>kembali</a:t>
            </a:r>
            <a:r>
              <a:rPr lang="en-US" dirty="0">
                <a:sym typeface="Wingdings" panose="05000000000000000000" pitchFamily="2" charset="2"/>
              </a:rPr>
              <a:t> </a:t>
            </a:r>
            <a:r>
              <a:rPr lang="en-US" dirty="0" err="1">
                <a:sym typeface="Wingdings" panose="05000000000000000000" pitchFamily="2" charset="2"/>
              </a:rPr>
              <a:t>pola</a:t>
            </a:r>
            <a:r>
              <a:rPr lang="en-US" dirty="0">
                <a:sym typeface="Wingdings" panose="05000000000000000000" pitchFamily="2" charset="2"/>
              </a:rPr>
              <a:t> </a:t>
            </a:r>
            <a:r>
              <a:rPr lang="en-US" dirty="0" err="1">
                <a:sym typeface="Wingdings" panose="05000000000000000000" pitchFamily="2" charset="2"/>
              </a:rPr>
              <a:t>perdarahan</a:t>
            </a:r>
            <a:r>
              <a:rPr lang="en-US" dirty="0">
                <a:sym typeface="Wingdings" panose="05000000000000000000" pitchFamily="2" charset="2"/>
              </a:rPr>
              <a:t> yang </a:t>
            </a:r>
            <a:r>
              <a:rPr lang="en-US" dirty="0" err="1">
                <a:sym typeface="Wingdings" panose="05000000000000000000" pitchFamily="2" charset="2"/>
              </a:rPr>
              <a:t>dapat</a:t>
            </a:r>
            <a:r>
              <a:rPr lang="en-US" dirty="0">
                <a:sym typeface="Wingdings" panose="05000000000000000000" pitchFamily="2" charset="2"/>
              </a:rPr>
              <a:t> </a:t>
            </a:r>
            <a:r>
              <a:rPr lang="en-US" dirty="0" err="1">
                <a:sym typeface="Wingdings" panose="05000000000000000000" pitchFamily="2" charset="2"/>
              </a:rPr>
              <a:t>diprediksi</a:t>
            </a:r>
            <a:r>
              <a:rPr lang="en-US" dirty="0">
                <a:sym typeface="Wingdings" panose="05000000000000000000" pitchFamily="2" charset="2"/>
              </a:rPr>
              <a:t>, </a:t>
            </a:r>
            <a:r>
              <a:rPr lang="en-US" dirty="0" err="1">
                <a:sym typeface="Wingdings" panose="05000000000000000000" pitchFamily="2" charset="2"/>
              </a:rPr>
              <a:t>mengurangi</a:t>
            </a:r>
            <a:r>
              <a:rPr lang="en-US" dirty="0">
                <a:sym typeface="Wingdings" panose="05000000000000000000" pitchFamily="2" charset="2"/>
              </a:rPr>
              <a:t> </a:t>
            </a:r>
            <a:r>
              <a:rPr lang="en-US" dirty="0" err="1">
                <a:sym typeface="Wingdings" panose="05000000000000000000" pitchFamily="2" charset="2"/>
              </a:rPr>
              <a:t>aliran</a:t>
            </a:r>
            <a:r>
              <a:rPr lang="en-US" dirty="0">
                <a:sym typeface="Wingdings" panose="05000000000000000000" pitchFamily="2" charset="2"/>
              </a:rPr>
              <a:t> </a:t>
            </a:r>
            <a:r>
              <a:rPr lang="en-US" dirty="0" err="1">
                <a:sym typeface="Wingdings" panose="05000000000000000000" pitchFamily="2" charset="2"/>
              </a:rPr>
              <a:t>menstruasi</a:t>
            </a:r>
            <a:r>
              <a:rPr lang="en-US" dirty="0">
                <a:sym typeface="Wingdings" panose="05000000000000000000" pitchFamily="2" charset="2"/>
              </a:rPr>
              <a:t>, dan </a:t>
            </a:r>
            <a:r>
              <a:rPr lang="en-US" dirty="0" err="1">
                <a:sym typeface="Wingdings" panose="05000000000000000000" pitchFamily="2" charset="2"/>
              </a:rPr>
              <a:t>menurunkan</a:t>
            </a:r>
            <a:r>
              <a:rPr lang="en-US" dirty="0">
                <a:sym typeface="Wingdings" panose="05000000000000000000" pitchFamily="2" charset="2"/>
              </a:rPr>
              <a:t> </a:t>
            </a:r>
            <a:r>
              <a:rPr lang="en-US" dirty="0" err="1">
                <a:sym typeface="Wingdings" panose="05000000000000000000" pitchFamily="2" charset="2"/>
              </a:rPr>
              <a:t>risiko</a:t>
            </a:r>
            <a:r>
              <a:rPr lang="en-US" dirty="0">
                <a:sym typeface="Wingdings" panose="05000000000000000000" pitchFamily="2" charset="2"/>
              </a:rPr>
              <a:t> anemia </a:t>
            </a:r>
            <a:r>
              <a:rPr lang="en-US" dirty="0" err="1">
                <a:sym typeface="Wingdings" panose="05000000000000000000" pitchFamily="2" charset="2"/>
              </a:rPr>
              <a:t>defisiensi</a:t>
            </a:r>
            <a:r>
              <a:rPr lang="en-US" dirty="0">
                <a:sym typeface="Wingdings" panose="05000000000000000000" pitchFamily="2" charset="2"/>
              </a:rPr>
              <a:t> </a:t>
            </a:r>
            <a:r>
              <a:rPr lang="en-US" dirty="0" err="1">
                <a:sym typeface="Wingdings" panose="05000000000000000000" pitchFamily="2" charset="2"/>
              </a:rPr>
              <a:t>besi</a:t>
            </a:r>
            <a:r>
              <a:rPr lang="en-US" dirty="0">
                <a:sym typeface="Wingdings" panose="05000000000000000000" pitchFamily="2" charset="2"/>
              </a:rPr>
              <a:t>.</a:t>
            </a:r>
          </a:p>
          <a:p>
            <a:pPr marL="171450" indent="-171450">
              <a:buFontTx/>
              <a:buChar char="-"/>
            </a:pPr>
            <a:endParaRPr lang="en-US" dirty="0">
              <a:sym typeface="Wingdings" panose="05000000000000000000" pitchFamily="2" charset="2"/>
            </a:endParaRPr>
          </a:p>
        </p:txBody>
      </p:sp>
      <p:pic>
        <p:nvPicPr>
          <p:cNvPr id="2050" name="Picture 2" descr="Ethinylestradiol - Wikipedia">
            <a:extLst>
              <a:ext uri="{FF2B5EF4-FFF2-40B4-BE49-F238E27FC236}">
                <a16:creationId xmlns="" xmlns:a16="http://schemas.microsoft.com/office/drawing/2014/main" id="{C295BA23-AF3C-4C92-AEA3-65A47BF69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256" y="1030449"/>
            <a:ext cx="2409823" cy="16608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thinyl estradiol tablets for oral use – Pediatric Endocrinologist">
            <a:extLst>
              <a:ext uri="{FF2B5EF4-FFF2-40B4-BE49-F238E27FC236}">
                <a16:creationId xmlns="" xmlns:a16="http://schemas.microsoft.com/office/drawing/2014/main" id="{821A40EB-4168-4407-8CB8-09FA93D7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942" y="2884286"/>
            <a:ext cx="2872316" cy="165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0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36"/>
          <p:cNvSpPr txBox="1">
            <a:spLocks noGrp="1"/>
          </p:cNvSpPr>
          <p:nvPr>
            <p:ph type="title"/>
          </p:nvPr>
        </p:nvSpPr>
        <p:spPr>
          <a:xfrm>
            <a:off x="1444050" y="256774"/>
            <a:ext cx="6255900" cy="5805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Terapi Hormonal</a:t>
            </a:r>
            <a:endParaRPr dirty="0"/>
          </a:p>
        </p:txBody>
      </p:sp>
      <p:sp>
        <p:nvSpPr>
          <p:cNvPr id="1910" name="Google Shape;1910;p36"/>
          <p:cNvSpPr txBox="1">
            <a:spLocks noGrp="1"/>
          </p:cNvSpPr>
          <p:nvPr>
            <p:ph type="body" idx="1"/>
          </p:nvPr>
        </p:nvSpPr>
        <p:spPr>
          <a:xfrm>
            <a:off x="907399" y="963102"/>
            <a:ext cx="5261172" cy="3923623"/>
          </a:xfrm>
          <a:prstGeom prst="rect">
            <a:avLst/>
          </a:prstGeom>
        </p:spPr>
        <p:txBody>
          <a:bodyPr spcFirstLastPara="1" wrap="square" lIns="91425" tIns="91425" rIns="91425" bIns="91425" anchor="t" anchorCtr="0">
            <a:noAutofit/>
          </a:bodyPr>
          <a:lstStyle/>
          <a:p>
            <a:pPr marL="0" indent="0">
              <a:spcBef>
                <a:spcPts val="500"/>
              </a:spcBef>
              <a:spcAft>
                <a:spcPts val="200"/>
              </a:spcAft>
              <a:buNone/>
            </a:pPr>
            <a:r>
              <a:rPr lang="en-US" sz="1100" b="1" dirty="0">
                <a:sym typeface="Wingdings" panose="05000000000000000000" pitchFamily="2" charset="2"/>
              </a:rPr>
              <a:t>4. Danazol</a:t>
            </a:r>
          </a:p>
          <a:p>
            <a:pPr marL="285750" indent="-285750">
              <a:spcBef>
                <a:spcPts val="500"/>
              </a:spcBef>
              <a:spcAft>
                <a:spcPts val="200"/>
              </a:spcAft>
              <a:buFontTx/>
              <a:buChar char="-"/>
            </a:pPr>
            <a:r>
              <a:rPr lang="en-US" sz="1100" dirty="0" err="1">
                <a:sym typeface="Wingdings" panose="05000000000000000000" pitchFamily="2" charset="2"/>
              </a:rPr>
              <a:t>Obat</a:t>
            </a:r>
            <a:r>
              <a:rPr lang="en-US" sz="1100" dirty="0">
                <a:sym typeface="Wingdings" panose="05000000000000000000" pitchFamily="2" charset="2"/>
              </a:rPr>
              <a:t> </a:t>
            </a:r>
            <a:r>
              <a:rPr lang="en-US" sz="1100" dirty="0" err="1">
                <a:sym typeface="Wingdings" panose="05000000000000000000" pitchFamily="2" charset="2"/>
              </a:rPr>
              <a:t>turunan</a:t>
            </a:r>
            <a:r>
              <a:rPr lang="en-US" sz="1100" dirty="0">
                <a:sym typeface="Wingdings" panose="05000000000000000000" pitchFamily="2" charset="2"/>
              </a:rPr>
              <a:t> testosterone. </a:t>
            </a:r>
            <a:r>
              <a:rPr lang="en-US" sz="1100" dirty="0" err="1">
                <a:sym typeface="Wingdings" panose="05000000000000000000" pitchFamily="2" charset="2"/>
              </a:rPr>
              <a:t>Dosis</a:t>
            </a:r>
            <a:r>
              <a:rPr lang="en-US" sz="1100" dirty="0">
                <a:sym typeface="Wingdings" panose="05000000000000000000" pitchFamily="2" charset="2"/>
              </a:rPr>
              <a:t>: 200mg/</a:t>
            </a:r>
            <a:r>
              <a:rPr lang="en-US" sz="1100" dirty="0" err="1">
                <a:sym typeface="Wingdings" panose="05000000000000000000" pitchFamily="2" charset="2"/>
              </a:rPr>
              <a:t>hari</a:t>
            </a:r>
            <a:endParaRPr lang="en-US" sz="1100" dirty="0">
              <a:sym typeface="Wingdings" panose="05000000000000000000" pitchFamily="2" charset="2"/>
            </a:endParaRPr>
          </a:p>
          <a:p>
            <a:pPr marL="285750" indent="-285750">
              <a:spcBef>
                <a:spcPts val="500"/>
              </a:spcBef>
              <a:spcAft>
                <a:spcPts val="200"/>
              </a:spcAft>
              <a:buFontTx/>
              <a:buChar char="-"/>
            </a:pPr>
            <a:r>
              <a:rPr lang="en-US" sz="1100" dirty="0" err="1">
                <a:sym typeface="Wingdings" panose="05000000000000000000" pitchFamily="2" charset="2"/>
              </a:rPr>
              <a:t>Mengurangi</a:t>
            </a:r>
            <a:r>
              <a:rPr lang="en-US" sz="1100" dirty="0">
                <a:sym typeface="Wingdings" panose="05000000000000000000" pitchFamily="2" charset="2"/>
              </a:rPr>
              <a:t> </a:t>
            </a:r>
            <a:r>
              <a:rPr lang="en-US" sz="1100" dirty="0" err="1">
                <a:sym typeface="Wingdings" panose="05000000000000000000" pitchFamily="2" charset="2"/>
              </a:rPr>
              <a:t>aliran</a:t>
            </a:r>
            <a:r>
              <a:rPr lang="en-US" sz="1100" dirty="0">
                <a:sym typeface="Wingdings" panose="05000000000000000000" pitchFamily="2" charset="2"/>
              </a:rPr>
              <a:t> </a:t>
            </a:r>
            <a:r>
              <a:rPr lang="en-US" sz="1100" dirty="0" err="1">
                <a:sym typeface="Wingdings" panose="05000000000000000000" pitchFamily="2" charset="2"/>
              </a:rPr>
              <a:t>menstruasi</a:t>
            </a:r>
            <a:r>
              <a:rPr lang="en-US" sz="1100" dirty="0">
                <a:sym typeface="Wingdings" panose="05000000000000000000" pitchFamily="2" charset="2"/>
              </a:rPr>
              <a:t> </a:t>
            </a:r>
            <a:r>
              <a:rPr lang="en-US" sz="1100" dirty="0" err="1">
                <a:sym typeface="Wingdings" panose="05000000000000000000" pitchFamily="2" charset="2"/>
              </a:rPr>
              <a:t>dengan</a:t>
            </a:r>
            <a:r>
              <a:rPr lang="en-US" sz="1100" dirty="0">
                <a:sym typeface="Wingdings" panose="05000000000000000000" pitchFamily="2" charset="2"/>
              </a:rPr>
              <a:t> </a:t>
            </a:r>
            <a:r>
              <a:rPr lang="en-US" sz="1100" dirty="0" err="1">
                <a:sym typeface="Wingdings" panose="05000000000000000000" pitchFamily="2" charset="2"/>
              </a:rPr>
              <a:t>menginhibisi</a:t>
            </a:r>
            <a:r>
              <a:rPr lang="en-US" sz="1100" dirty="0">
                <a:sym typeface="Wingdings" panose="05000000000000000000" pitchFamily="2" charset="2"/>
              </a:rPr>
              <a:t> </a:t>
            </a:r>
            <a:r>
              <a:rPr lang="en-US" sz="1100" dirty="0" err="1">
                <a:sym typeface="Wingdings" panose="05000000000000000000" pitchFamily="2" charset="2"/>
              </a:rPr>
              <a:t>ovulasi</a:t>
            </a:r>
            <a:r>
              <a:rPr lang="en-US" sz="1100" dirty="0">
                <a:sym typeface="Wingdings" panose="05000000000000000000" pitchFamily="2" charset="2"/>
              </a:rPr>
              <a:t>, </a:t>
            </a:r>
            <a:r>
              <a:rPr lang="en-US" sz="1100" dirty="0" err="1">
                <a:sym typeface="Wingdings" panose="05000000000000000000" pitchFamily="2" charset="2"/>
              </a:rPr>
              <a:t>menurunkan</a:t>
            </a:r>
            <a:r>
              <a:rPr lang="en-US" sz="1100" dirty="0">
                <a:sym typeface="Wingdings" panose="05000000000000000000" pitchFamily="2" charset="2"/>
              </a:rPr>
              <a:t> </a:t>
            </a:r>
            <a:r>
              <a:rPr lang="en-US" sz="1100" dirty="0" err="1">
                <a:sym typeface="Wingdings" panose="05000000000000000000" pitchFamily="2" charset="2"/>
              </a:rPr>
              <a:t>kadar</a:t>
            </a:r>
            <a:r>
              <a:rPr lang="en-US" sz="1100" dirty="0">
                <a:sym typeface="Wingdings" panose="05000000000000000000" pitchFamily="2" charset="2"/>
              </a:rPr>
              <a:t> estrogen, dan </a:t>
            </a:r>
            <a:r>
              <a:rPr lang="en-US" sz="1100" dirty="0" err="1">
                <a:sym typeface="Wingdings" panose="05000000000000000000" pitchFamily="2" charset="2"/>
              </a:rPr>
              <a:t>menyebabkan</a:t>
            </a:r>
            <a:r>
              <a:rPr lang="en-US" sz="1100" dirty="0">
                <a:sym typeface="Wingdings" panose="05000000000000000000" pitchFamily="2" charset="2"/>
              </a:rPr>
              <a:t> </a:t>
            </a:r>
            <a:r>
              <a:rPr lang="en-US" sz="1100" dirty="0" err="1">
                <a:sym typeface="Wingdings" panose="05000000000000000000" pitchFamily="2" charset="2"/>
              </a:rPr>
              <a:t>atrofi</a:t>
            </a:r>
            <a:r>
              <a:rPr lang="en-US" sz="1100" dirty="0">
                <a:sym typeface="Wingdings" panose="05000000000000000000" pitchFamily="2" charset="2"/>
              </a:rPr>
              <a:t> endometrium.</a:t>
            </a:r>
          </a:p>
          <a:p>
            <a:pPr marL="285750" indent="-285750">
              <a:spcBef>
                <a:spcPts val="500"/>
              </a:spcBef>
              <a:spcAft>
                <a:spcPts val="200"/>
              </a:spcAft>
              <a:buFontTx/>
              <a:buChar char="-"/>
            </a:pPr>
            <a:r>
              <a:rPr lang="en-US" sz="1100" dirty="0" err="1">
                <a:sym typeface="Wingdings" panose="05000000000000000000" pitchFamily="2" charset="2"/>
              </a:rPr>
              <a:t>Diketahui</a:t>
            </a:r>
            <a:r>
              <a:rPr lang="en-US" sz="1100" dirty="0">
                <a:sym typeface="Wingdings" panose="05000000000000000000" pitchFamily="2" charset="2"/>
              </a:rPr>
              <a:t> </a:t>
            </a:r>
            <a:r>
              <a:rPr lang="en-US" sz="1100" dirty="0" err="1">
                <a:sym typeface="Wingdings" panose="05000000000000000000" pitchFamily="2" charset="2"/>
              </a:rPr>
              <a:t>lebih</a:t>
            </a:r>
            <a:r>
              <a:rPr lang="en-US" sz="1100" dirty="0">
                <a:sym typeface="Wingdings" panose="05000000000000000000" pitchFamily="2" charset="2"/>
              </a:rPr>
              <a:t> </a:t>
            </a:r>
            <a:r>
              <a:rPr lang="en-US" sz="1100" dirty="0" err="1">
                <a:sym typeface="Wingdings" panose="05000000000000000000" pitchFamily="2" charset="2"/>
              </a:rPr>
              <a:t>efektif</a:t>
            </a:r>
            <a:r>
              <a:rPr lang="en-US" sz="1100" dirty="0">
                <a:sym typeface="Wingdings" panose="05000000000000000000" pitchFamily="2" charset="2"/>
              </a:rPr>
              <a:t> </a:t>
            </a:r>
            <a:r>
              <a:rPr lang="en-US" sz="1100" dirty="0" err="1">
                <a:sym typeface="Wingdings" panose="05000000000000000000" pitchFamily="2" charset="2"/>
              </a:rPr>
              <a:t>dibandingkan</a:t>
            </a:r>
            <a:r>
              <a:rPr lang="en-US" sz="1100" dirty="0">
                <a:sym typeface="Wingdings" panose="05000000000000000000" pitchFamily="2" charset="2"/>
              </a:rPr>
              <a:t> progestogen, </a:t>
            </a:r>
            <a:r>
              <a:rPr lang="en-US" sz="1100" dirty="0" err="1">
                <a:sym typeface="Wingdings" panose="05000000000000000000" pitchFamily="2" charset="2"/>
              </a:rPr>
              <a:t>kontrasepsi</a:t>
            </a:r>
            <a:r>
              <a:rPr lang="en-US" sz="1100" dirty="0">
                <a:sym typeface="Wingdings" panose="05000000000000000000" pitchFamily="2" charset="2"/>
              </a:rPr>
              <a:t> oral, dan NSAID </a:t>
            </a:r>
            <a:r>
              <a:rPr lang="en-US" sz="1100" dirty="0" err="1">
                <a:sym typeface="Wingdings" panose="05000000000000000000" pitchFamily="2" charset="2"/>
              </a:rPr>
              <a:t>tetapi</a:t>
            </a:r>
            <a:r>
              <a:rPr lang="en-US" sz="1100" dirty="0">
                <a:sym typeface="Wingdings" panose="05000000000000000000" pitchFamily="2" charset="2"/>
              </a:rPr>
              <a:t> </a:t>
            </a:r>
            <a:r>
              <a:rPr lang="en-US" sz="1100" dirty="0" err="1">
                <a:sym typeface="Wingdings" panose="05000000000000000000" pitchFamily="2" charset="2"/>
              </a:rPr>
              <a:t>dapat</a:t>
            </a:r>
            <a:r>
              <a:rPr lang="en-US" sz="1100" dirty="0">
                <a:sym typeface="Wingdings" panose="05000000000000000000" pitchFamily="2" charset="2"/>
              </a:rPr>
              <a:t> </a:t>
            </a:r>
            <a:r>
              <a:rPr lang="en-US" sz="1100" dirty="0" err="1">
                <a:sym typeface="Wingdings" panose="05000000000000000000" pitchFamily="2" charset="2"/>
              </a:rPr>
              <a:t>menyebabkan</a:t>
            </a:r>
            <a:r>
              <a:rPr lang="en-US" sz="1100" dirty="0">
                <a:sym typeface="Wingdings" panose="05000000000000000000" pitchFamily="2" charset="2"/>
              </a:rPr>
              <a:t> </a:t>
            </a:r>
            <a:r>
              <a:rPr lang="en-US" sz="1100" dirty="0" err="1">
                <a:sym typeface="Wingdings" panose="05000000000000000000" pitchFamily="2" charset="2"/>
              </a:rPr>
              <a:t>efek</a:t>
            </a:r>
            <a:r>
              <a:rPr lang="en-US" sz="1100" dirty="0">
                <a:sym typeface="Wingdings" panose="05000000000000000000" pitchFamily="2" charset="2"/>
              </a:rPr>
              <a:t> </a:t>
            </a:r>
            <a:r>
              <a:rPr lang="en-US" sz="1100" dirty="0" err="1">
                <a:sym typeface="Wingdings" panose="05000000000000000000" pitchFamily="2" charset="2"/>
              </a:rPr>
              <a:t>samping</a:t>
            </a:r>
            <a:r>
              <a:rPr lang="en-US" sz="1100" dirty="0">
                <a:sym typeface="Wingdings" panose="05000000000000000000" pitchFamily="2" charset="2"/>
              </a:rPr>
              <a:t> yang </a:t>
            </a:r>
            <a:r>
              <a:rPr lang="en-US" sz="1100" dirty="0" err="1">
                <a:sym typeface="Wingdings" panose="05000000000000000000" pitchFamily="2" charset="2"/>
              </a:rPr>
              <a:t>parah</a:t>
            </a:r>
            <a:r>
              <a:rPr lang="en-US" sz="1100" dirty="0">
                <a:sym typeface="Wingdings" panose="05000000000000000000" pitchFamily="2" charset="2"/>
              </a:rPr>
              <a:t> </a:t>
            </a:r>
            <a:r>
              <a:rPr lang="en-US" sz="1100" dirty="0" err="1">
                <a:sym typeface="Wingdings" panose="05000000000000000000" pitchFamily="2" charset="2"/>
              </a:rPr>
              <a:t>seperti</a:t>
            </a:r>
            <a:r>
              <a:rPr lang="en-US" sz="1100" dirty="0">
                <a:sym typeface="Wingdings" panose="05000000000000000000" pitchFamily="2" charset="2"/>
              </a:rPr>
              <a:t> </a:t>
            </a:r>
            <a:r>
              <a:rPr lang="en-US" sz="1100" dirty="0" err="1">
                <a:sym typeface="Wingdings" panose="05000000000000000000" pitchFamily="2" charset="2"/>
              </a:rPr>
              <a:t>jerawar</a:t>
            </a:r>
            <a:r>
              <a:rPr lang="en-US" sz="1100" dirty="0">
                <a:sym typeface="Wingdings" panose="05000000000000000000" pitchFamily="2" charset="2"/>
              </a:rPr>
              <a:t>, </a:t>
            </a:r>
            <a:r>
              <a:rPr lang="en-US" sz="1100" dirty="0" err="1">
                <a:sym typeface="Wingdings" panose="05000000000000000000" pitchFamily="2" charset="2"/>
              </a:rPr>
              <a:t>seboroik</a:t>
            </a:r>
            <a:r>
              <a:rPr lang="en-US" sz="1100" dirty="0">
                <a:sym typeface="Wingdings" panose="05000000000000000000" pitchFamily="2" charset="2"/>
              </a:rPr>
              <a:t>, BB naik, </a:t>
            </a:r>
            <a:r>
              <a:rPr lang="en-US" sz="1100" dirty="0" err="1">
                <a:sym typeface="Wingdings" panose="05000000000000000000" pitchFamily="2" charset="2"/>
              </a:rPr>
              <a:t>mual</a:t>
            </a:r>
            <a:r>
              <a:rPr lang="en-US" sz="1100" dirty="0">
                <a:sym typeface="Wingdings" panose="05000000000000000000" pitchFamily="2" charset="2"/>
              </a:rPr>
              <a:t>, </a:t>
            </a:r>
            <a:r>
              <a:rPr lang="en-US" sz="1100" dirty="0" err="1">
                <a:sym typeface="Wingdings" panose="05000000000000000000" pitchFamily="2" charset="2"/>
              </a:rPr>
              <a:t>lemah</a:t>
            </a:r>
            <a:r>
              <a:rPr lang="en-US" sz="1100" dirty="0">
                <a:sym typeface="Wingdings" panose="05000000000000000000" pitchFamily="2" charset="2"/>
              </a:rPr>
              <a:t>, </a:t>
            </a:r>
            <a:r>
              <a:rPr lang="en-US" sz="1100" dirty="0" err="1">
                <a:sym typeface="Wingdings" panose="05000000000000000000" pitchFamily="2" charset="2"/>
              </a:rPr>
              <a:t>iritabilitas</a:t>
            </a:r>
            <a:r>
              <a:rPr lang="en-US" sz="1100" dirty="0">
                <a:sym typeface="Wingdings" panose="05000000000000000000" pitchFamily="2" charset="2"/>
              </a:rPr>
              <a:t>, </a:t>
            </a:r>
            <a:r>
              <a:rPr lang="en-US" sz="1100" dirty="0" err="1">
                <a:sym typeface="Wingdings" panose="05000000000000000000" pitchFamily="2" charset="2"/>
              </a:rPr>
              <a:t>nyeri</a:t>
            </a:r>
            <a:r>
              <a:rPr lang="en-US" sz="1100" dirty="0">
                <a:sym typeface="Wingdings" panose="05000000000000000000" pitchFamily="2" charset="2"/>
              </a:rPr>
              <a:t> musculoskeletal, </a:t>
            </a:r>
            <a:r>
              <a:rPr lang="en-US" sz="1100" dirty="0" err="1">
                <a:sym typeface="Wingdings" panose="05000000000000000000" pitchFamily="2" charset="2"/>
              </a:rPr>
              <a:t>atrofi</a:t>
            </a:r>
            <a:r>
              <a:rPr lang="en-US" sz="1100" dirty="0">
                <a:sym typeface="Wingdings" panose="05000000000000000000" pitchFamily="2" charset="2"/>
              </a:rPr>
              <a:t> </a:t>
            </a:r>
            <a:r>
              <a:rPr lang="en-US" sz="1100" dirty="0" err="1">
                <a:sym typeface="Wingdings" panose="05000000000000000000" pitchFamily="2" charset="2"/>
              </a:rPr>
              <a:t>payudara</a:t>
            </a:r>
            <a:r>
              <a:rPr lang="en-US" sz="1100" dirty="0">
                <a:sym typeface="Wingdings" panose="05000000000000000000" pitchFamily="2" charset="2"/>
              </a:rPr>
              <a:t>, adenoma hepatic </a:t>
            </a:r>
            <a:r>
              <a:rPr lang="en-US" sz="1100" dirty="0" err="1">
                <a:sym typeface="Wingdings" panose="05000000000000000000" pitchFamily="2" charset="2"/>
              </a:rPr>
              <a:t>jinak</a:t>
            </a:r>
            <a:r>
              <a:rPr lang="en-US" sz="1100" dirty="0">
                <a:sym typeface="Wingdings" panose="05000000000000000000" pitchFamily="2" charset="2"/>
              </a:rPr>
              <a:t> </a:t>
            </a:r>
            <a:r>
              <a:rPr lang="en-US" sz="1100" dirty="0" err="1">
                <a:sym typeface="Wingdings" panose="05000000000000000000" pitchFamily="2" charset="2"/>
              </a:rPr>
              <a:t>jika</a:t>
            </a:r>
            <a:r>
              <a:rPr lang="en-US" sz="1100" dirty="0">
                <a:sym typeface="Wingdings" panose="05000000000000000000" pitchFamily="2" charset="2"/>
              </a:rPr>
              <a:t> </a:t>
            </a:r>
            <a:r>
              <a:rPr lang="en-US" sz="1100" dirty="0" err="1">
                <a:sym typeface="Wingdings" panose="05000000000000000000" pitchFamily="2" charset="2"/>
              </a:rPr>
              <a:t>pengobatan</a:t>
            </a:r>
            <a:r>
              <a:rPr lang="en-US" sz="1100" dirty="0">
                <a:sym typeface="Wingdings" panose="05000000000000000000" pitchFamily="2" charset="2"/>
              </a:rPr>
              <a:t> </a:t>
            </a:r>
            <a:r>
              <a:rPr lang="en-US" sz="1100" dirty="0" err="1">
                <a:sym typeface="Wingdings" panose="05000000000000000000" pitchFamily="2" charset="2"/>
              </a:rPr>
              <a:t>dalam</a:t>
            </a:r>
            <a:r>
              <a:rPr lang="en-US" sz="1100" dirty="0">
                <a:sym typeface="Wingdings" panose="05000000000000000000" pitchFamily="2" charset="2"/>
              </a:rPr>
              <a:t> </a:t>
            </a:r>
            <a:r>
              <a:rPr lang="en-US" sz="1100" dirty="0" err="1">
                <a:sym typeface="Wingdings" panose="05000000000000000000" pitchFamily="2" charset="2"/>
              </a:rPr>
              <a:t>jangka</a:t>
            </a:r>
            <a:r>
              <a:rPr lang="en-US" sz="1100" dirty="0">
                <a:sym typeface="Wingdings" panose="05000000000000000000" pitchFamily="2" charset="2"/>
              </a:rPr>
              <a:t> lama.</a:t>
            </a:r>
          </a:p>
          <a:p>
            <a:pPr marL="285750" indent="-285750">
              <a:spcBef>
                <a:spcPts val="500"/>
              </a:spcBef>
              <a:spcAft>
                <a:spcPts val="200"/>
              </a:spcAft>
              <a:buFontTx/>
              <a:buChar char="-"/>
            </a:pPr>
            <a:endParaRPr lang="en-US" sz="1100" dirty="0">
              <a:sym typeface="Wingdings" panose="05000000000000000000" pitchFamily="2" charset="2"/>
            </a:endParaRPr>
          </a:p>
          <a:p>
            <a:pPr marL="0" indent="0">
              <a:spcBef>
                <a:spcPts val="500"/>
              </a:spcBef>
              <a:spcAft>
                <a:spcPts val="200"/>
              </a:spcAft>
              <a:buNone/>
            </a:pPr>
            <a:r>
              <a:rPr lang="en-US" sz="1100" b="1" dirty="0">
                <a:sym typeface="Wingdings" panose="05000000000000000000" pitchFamily="2" charset="2"/>
              </a:rPr>
              <a:t>5. GnRH analog</a:t>
            </a:r>
          </a:p>
          <a:p>
            <a:pPr marL="171450" indent="-171450">
              <a:buFontTx/>
              <a:buChar char="-"/>
            </a:pPr>
            <a:r>
              <a:rPr lang="en-US" sz="1100" dirty="0" err="1">
                <a:sym typeface="Wingdings" panose="05000000000000000000" pitchFamily="2" charset="2"/>
              </a:rPr>
              <a:t>Obat</a:t>
            </a:r>
            <a:r>
              <a:rPr lang="en-US" sz="1100" dirty="0">
                <a:sym typeface="Wingdings" panose="05000000000000000000" pitchFamily="2" charset="2"/>
              </a:rPr>
              <a:t> </a:t>
            </a:r>
            <a:r>
              <a:rPr lang="en-US" sz="1100" dirty="0" err="1">
                <a:sym typeface="Wingdings" panose="05000000000000000000" pitchFamily="2" charset="2"/>
              </a:rPr>
              <a:t>ini</a:t>
            </a:r>
            <a:r>
              <a:rPr lang="en-US" sz="1100" dirty="0">
                <a:sym typeface="Wingdings" panose="05000000000000000000" pitchFamily="2" charset="2"/>
              </a:rPr>
              <a:t> </a:t>
            </a:r>
            <a:r>
              <a:rPr lang="en-US" sz="1100" dirty="0" err="1">
                <a:sym typeface="Wingdings" panose="05000000000000000000" pitchFamily="2" charset="2"/>
              </a:rPr>
              <a:t>diberikan</a:t>
            </a:r>
            <a:r>
              <a:rPr lang="en-US" sz="1100" dirty="0">
                <a:sym typeface="Wingdings" panose="05000000000000000000" pitchFamily="2" charset="2"/>
              </a:rPr>
              <a:t> </a:t>
            </a:r>
            <a:r>
              <a:rPr lang="en-US" sz="1100" dirty="0" err="1">
                <a:sym typeface="Wingdings" panose="05000000000000000000" pitchFamily="2" charset="2"/>
              </a:rPr>
              <a:t>sebagai</a:t>
            </a:r>
            <a:r>
              <a:rPr lang="en-US" sz="1100" dirty="0">
                <a:sym typeface="Wingdings" panose="05000000000000000000" pitchFamily="2" charset="2"/>
              </a:rPr>
              <a:t> </a:t>
            </a:r>
            <a:r>
              <a:rPr lang="en-US" sz="1100" dirty="0" err="1">
                <a:sym typeface="Wingdings" panose="05000000000000000000" pitchFamily="2" charset="2"/>
              </a:rPr>
              <a:t>terapi</a:t>
            </a:r>
            <a:r>
              <a:rPr lang="en-US" sz="1100" dirty="0">
                <a:sym typeface="Wingdings" panose="05000000000000000000" pitchFamily="2" charset="2"/>
              </a:rPr>
              <a:t> </a:t>
            </a:r>
            <a:r>
              <a:rPr lang="en-US" sz="1100" dirty="0" err="1">
                <a:sym typeface="Wingdings" panose="05000000000000000000" pitchFamily="2" charset="2"/>
              </a:rPr>
              <a:t>sebelum</a:t>
            </a:r>
            <a:r>
              <a:rPr lang="en-US" sz="1100" dirty="0">
                <a:sym typeface="Wingdings" panose="05000000000000000000" pitchFamily="2" charset="2"/>
              </a:rPr>
              <a:t> </a:t>
            </a:r>
            <a:r>
              <a:rPr lang="en-US" sz="1100" dirty="0" err="1">
                <a:sym typeface="Wingdings" panose="05000000000000000000" pitchFamily="2" charset="2"/>
              </a:rPr>
              <a:t>dilakukan</a:t>
            </a:r>
            <a:r>
              <a:rPr lang="en-US" sz="1100" dirty="0">
                <a:sym typeface="Wingdings" panose="05000000000000000000" pitchFamily="2" charset="2"/>
              </a:rPr>
              <a:t> </a:t>
            </a:r>
            <a:r>
              <a:rPr lang="en-US" sz="1100" dirty="0" err="1">
                <a:sym typeface="Wingdings" panose="05000000000000000000" pitchFamily="2" charset="2"/>
              </a:rPr>
              <a:t>ablasi</a:t>
            </a:r>
            <a:r>
              <a:rPr lang="en-US" sz="1100" dirty="0">
                <a:sym typeface="Wingdings" panose="05000000000000000000" pitchFamily="2" charset="2"/>
              </a:rPr>
              <a:t> endometrium. </a:t>
            </a:r>
            <a:r>
              <a:rPr lang="en-US" sz="1100" dirty="0" err="1">
                <a:sym typeface="Wingdings" panose="05000000000000000000" pitchFamily="2" charset="2"/>
              </a:rPr>
              <a:t>Meningkatkan</a:t>
            </a:r>
            <a:r>
              <a:rPr lang="en-US" sz="1100" dirty="0">
                <a:sym typeface="Wingdings" panose="05000000000000000000" pitchFamily="2" charset="2"/>
              </a:rPr>
              <a:t> </a:t>
            </a:r>
            <a:r>
              <a:rPr lang="en-US" sz="1100" i="1" dirty="0">
                <a:sym typeface="Wingdings" panose="05000000000000000000" pitchFamily="2" charset="2"/>
              </a:rPr>
              <a:t>success rate</a:t>
            </a:r>
            <a:r>
              <a:rPr lang="en-US" sz="1100" dirty="0">
                <a:sym typeface="Wingdings" panose="05000000000000000000" pitchFamily="2" charset="2"/>
              </a:rPr>
              <a:t> </a:t>
            </a:r>
            <a:r>
              <a:rPr lang="en-US" sz="1100" dirty="0" err="1">
                <a:sym typeface="Wingdings" panose="05000000000000000000" pitchFamily="2" charset="2"/>
              </a:rPr>
              <a:t>operasi</a:t>
            </a:r>
            <a:r>
              <a:rPr lang="en-US" sz="1100" dirty="0">
                <a:sym typeface="Wingdings" panose="05000000000000000000" pitchFamily="2" charset="2"/>
              </a:rPr>
              <a:t> dan </a:t>
            </a:r>
            <a:r>
              <a:rPr lang="en-US" sz="1100" dirty="0" err="1">
                <a:sym typeface="Wingdings" panose="05000000000000000000" pitchFamily="2" charset="2"/>
              </a:rPr>
              <a:t>menurunkan</a:t>
            </a:r>
            <a:r>
              <a:rPr lang="en-US" sz="1100" dirty="0">
                <a:sym typeface="Wingdings" panose="05000000000000000000" pitchFamily="2" charset="2"/>
              </a:rPr>
              <a:t> </a:t>
            </a:r>
            <a:r>
              <a:rPr lang="en-US" sz="1100" dirty="0" err="1">
                <a:sym typeface="Wingdings" panose="05000000000000000000" pitchFamily="2" charset="2"/>
              </a:rPr>
              <a:t>risiko</a:t>
            </a:r>
            <a:r>
              <a:rPr lang="en-US" sz="1100" dirty="0">
                <a:sym typeface="Wingdings" panose="05000000000000000000" pitchFamily="2" charset="2"/>
              </a:rPr>
              <a:t> </a:t>
            </a:r>
            <a:r>
              <a:rPr lang="en-US" sz="1100" dirty="0" err="1">
                <a:sym typeface="Wingdings" panose="05000000000000000000" pitchFamily="2" charset="2"/>
              </a:rPr>
              <a:t>komplikasi</a:t>
            </a:r>
            <a:r>
              <a:rPr lang="en-US" sz="1100" dirty="0">
                <a:sym typeface="Wingdings" panose="05000000000000000000" pitchFamily="2" charset="2"/>
              </a:rPr>
              <a:t>.</a:t>
            </a:r>
          </a:p>
          <a:p>
            <a:pPr marL="171450" indent="-171450">
              <a:buFontTx/>
              <a:buChar char="-"/>
            </a:pPr>
            <a:r>
              <a:rPr lang="en-US" sz="1100" dirty="0" err="1">
                <a:sym typeface="Wingdings" panose="05000000000000000000" pitchFamily="2" charset="2"/>
              </a:rPr>
              <a:t>Goserelin</a:t>
            </a:r>
            <a:r>
              <a:rPr lang="en-US" sz="1100" dirty="0">
                <a:sym typeface="Wingdings" panose="05000000000000000000" pitchFamily="2" charset="2"/>
              </a:rPr>
              <a:t> acetate (</a:t>
            </a:r>
            <a:r>
              <a:rPr lang="en-US" sz="1100" dirty="0" err="1">
                <a:sym typeface="Wingdings" panose="05000000000000000000" pitchFamily="2" charset="2"/>
              </a:rPr>
              <a:t>zoladex</a:t>
            </a:r>
            <a:r>
              <a:rPr lang="en-US" sz="1100" dirty="0">
                <a:sym typeface="Wingdings" panose="05000000000000000000" pitchFamily="2" charset="2"/>
              </a:rPr>
              <a:t>)</a:t>
            </a:r>
          </a:p>
        </p:txBody>
      </p:sp>
      <p:pic>
        <p:nvPicPr>
          <p:cNvPr id="4098" name="Picture 2" descr="Goserelin Acetate (10.8mg) Zoladex Injection, Packaging Type: Syringe,  Packaging Size: 1, Rs 28890 /pack | ID: 10758539973">
            <a:extLst>
              <a:ext uri="{FF2B5EF4-FFF2-40B4-BE49-F238E27FC236}">
                <a16:creationId xmlns="" xmlns:a16="http://schemas.microsoft.com/office/drawing/2014/main" id="{DB832C5A-6A1A-4604-9BFA-4B8A85DA8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3" b="27809"/>
          <a:stretch/>
        </p:blipFill>
        <p:spPr bwMode="auto">
          <a:xfrm>
            <a:off x="6168571" y="3171656"/>
            <a:ext cx="2775004" cy="13277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nzol Capsules 100mg 30's — DVAGO®">
            <a:extLst>
              <a:ext uri="{FF2B5EF4-FFF2-40B4-BE49-F238E27FC236}">
                <a16:creationId xmlns="" xmlns:a16="http://schemas.microsoft.com/office/drawing/2014/main" id="{7B19484A-DF86-4DBE-B605-9961D85FB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571" y="1188499"/>
            <a:ext cx="2579235" cy="15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6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7" name="Google Shape;1917;p37"/>
          <p:cNvSpPr/>
          <p:nvPr/>
        </p:nvSpPr>
        <p:spPr>
          <a:xfrm>
            <a:off x="573876" y="1402937"/>
            <a:ext cx="880745" cy="852937"/>
          </a:xfrm>
          <a:custGeom>
            <a:avLst/>
            <a:gdLst/>
            <a:ahLst/>
            <a:cxnLst/>
            <a:rect l="l" t="t" r="r" b="b"/>
            <a:pathLst>
              <a:path w="69942" h="72069" fill="none" extrusionOk="0">
                <a:moveTo>
                  <a:pt x="9241" y="51460"/>
                </a:moveTo>
                <a:cubicBezTo>
                  <a:pt x="10366" y="56019"/>
                  <a:pt x="12463" y="60579"/>
                  <a:pt x="16232" y="63405"/>
                </a:cubicBezTo>
                <a:cubicBezTo>
                  <a:pt x="19241" y="65685"/>
                  <a:pt x="23041" y="66627"/>
                  <a:pt x="26779" y="67023"/>
                </a:cubicBezTo>
                <a:cubicBezTo>
                  <a:pt x="38846" y="68269"/>
                  <a:pt x="51552" y="63740"/>
                  <a:pt x="59455" y="54560"/>
                </a:cubicBezTo>
                <a:cubicBezTo>
                  <a:pt x="67357" y="45381"/>
                  <a:pt x="69880" y="31642"/>
                  <a:pt x="65017" y="20548"/>
                </a:cubicBezTo>
                <a:cubicBezTo>
                  <a:pt x="63771" y="17660"/>
                  <a:pt x="62008" y="14955"/>
                  <a:pt x="59607" y="12949"/>
                </a:cubicBezTo>
                <a:cubicBezTo>
                  <a:pt x="56172" y="10122"/>
                  <a:pt x="51643" y="8937"/>
                  <a:pt x="47205" y="8541"/>
                </a:cubicBezTo>
                <a:cubicBezTo>
                  <a:pt x="21521" y="6292"/>
                  <a:pt x="1" y="27721"/>
                  <a:pt x="2189" y="53436"/>
                </a:cubicBezTo>
                <a:cubicBezTo>
                  <a:pt x="2432" y="56475"/>
                  <a:pt x="3071" y="59576"/>
                  <a:pt x="4590" y="62220"/>
                </a:cubicBezTo>
                <a:cubicBezTo>
                  <a:pt x="8572" y="69089"/>
                  <a:pt x="17387" y="71339"/>
                  <a:pt x="25320" y="71673"/>
                </a:cubicBezTo>
                <a:cubicBezTo>
                  <a:pt x="34044" y="72068"/>
                  <a:pt x="43406" y="70700"/>
                  <a:pt x="49880" y="64834"/>
                </a:cubicBezTo>
                <a:cubicBezTo>
                  <a:pt x="54804" y="60366"/>
                  <a:pt x="57357" y="53892"/>
                  <a:pt x="59242" y="47509"/>
                </a:cubicBezTo>
                <a:cubicBezTo>
                  <a:pt x="61187" y="40913"/>
                  <a:pt x="62555" y="33648"/>
                  <a:pt x="59911" y="27295"/>
                </a:cubicBezTo>
                <a:cubicBezTo>
                  <a:pt x="57114" y="20487"/>
                  <a:pt x="50306" y="16201"/>
                  <a:pt x="43466" y="13374"/>
                </a:cubicBezTo>
                <a:cubicBezTo>
                  <a:pt x="37631" y="10943"/>
                  <a:pt x="31491" y="9301"/>
                  <a:pt x="25229" y="8420"/>
                </a:cubicBezTo>
                <a:cubicBezTo>
                  <a:pt x="22493" y="8025"/>
                  <a:pt x="19575" y="7812"/>
                  <a:pt x="17022" y="8906"/>
                </a:cubicBezTo>
                <a:cubicBezTo>
                  <a:pt x="11946" y="11155"/>
                  <a:pt x="10366" y="17599"/>
                  <a:pt x="10183" y="23162"/>
                </a:cubicBezTo>
                <a:cubicBezTo>
                  <a:pt x="9879" y="33071"/>
                  <a:pt x="12007" y="43253"/>
                  <a:pt x="17448" y="51551"/>
                </a:cubicBezTo>
                <a:cubicBezTo>
                  <a:pt x="22858" y="59849"/>
                  <a:pt x="31855" y="66080"/>
                  <a:pt x="41734" y="66992"/>
                </a:cubicBezTo>
                <a:cubicBezTo>
                  <a:pt x="51613" y="67904"/>
                  <a:pt x="62099" y="62980"/>
                  <a:pt x="66689" y="54165"/>
                </a:cubicBezTo>
                <a:cubicBezTo>
                  <a:pt x="68968" y="49788"/>
                  <a:pt x="69728" y="44803"/>
                  <a:pt x="69789" y="39879"/>
                </a:cubicBezTo>
                <a:cubicBezTo>
                  <a:pt x="69941" y="23131"/>
                  <a:pt x="56111" y="0"/>
                  <a:pt x="36475" y="5259"/>
                </a:cubicBezTo>
                <a:cubicBezTo>
                  <a:pt x="16080" y="10730"/>
                  <a:pt x="4043" y="31004"/>
                  <a:pt x="9241" y="51460"/>
                </a:cubicBezTo>
                <a:close/>
              </a:path>
            </a:pathLst>
          </a:custGeom>
          <a:noFill/>
          <a:ln w="9875" cap="flat" cmpd="sng">
            <a:solidFill>
              <a:srgbClr val="FDCDA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4255694" y="1422438"/>
            <a:ext cx="880745" cy="852937"/>
          </a:xfrm>
          <a:custGeom>
            <a:avLst/>
            <a:gdLst/>
            <a:ahLst/>
            <a:cxnLst/>
            <a:rect l="l" t="t" r="r" b="b"/>
            <a:pathLst>
              <a:path w="69942" h="72069" fill="none" extrusionOk="0">
                <a:moveTo>
                  <a:pt x="9241" y="51460"/>
                </a:moveTo>
                <a:cubicBezTo>
                  <a:pt x="10366" y="56019"/>
                  <a:pt x="12463" y="60579"/>
                  <a:pt x="16232" y="63405"/>
                </a:cubicBezTo>
                <a:cubicBezTo>
                  <a:pt x="19241" y="65685"/>
                  <a:pt x="23041" y="66627"/>
                  <a:pt x="26779" y="67023"/>
                </a:cubicBezTo>
                <a:cubicBezTo>
                  <a:pt x="38846" y="68269"/>
                  <a:pt x="51552" y="63740"/>
                  <a:pt x="59455" y="54560"/>
                </a:cubicBezTo>
                <a:cubicBezTo>
                  <a:pt x="67357" y="45381"/>
                  <a:pt x="69880" y="31642"/>
                  <a:pt x="65017" y="20548"/>
                </a:cubicBezTo>
                <a:cubicBezTo>
                  <a:pt x="63771" y="17660"/>
                  <a:pt x="62008" y="14955"/>
                  <a:pt x="59607" y="12949"/>
                </a:cubicBezTo>
                <a:cubicBezTo>
                  <a:pt x="56172" y="10122"/>
                  <a:pt x="51643" y="8937"/>
                  <a:pt x="47205" y="8541"/>
                </a:cubicBezTo>
                <a:cubicBezTo>
                  <a:pt x="21521" y="6292"/>
                  <a:pt x="1" y="27721"/>
                  <a:pt x="2189" y="53436"/>
                </a:cubicBezTo>
                <a:cubicBezTo>
                  <a:pt x="2432" y="56475"/>
                  <a:pt x="3071" y="59576"/>
                  <a:pt x="4590" y="62220"/>
                </a:cubicBezTo>
                <a:cubicBezTo>
                  <a:pt x="8572" y="69089"/>
                  <a:pt x="17387" y="71339"/>
                  <a:pt x="25320" y="71673"/>
                </a:cubicBezTo>
                <a:cubicBezTo>
                  <a:pt x="34044" y="72068"/>
                  <a:pt x="43406" y="70700"/>
                  <a:pt x="49880" y="64834"/>
                </a:cubicBezTo>
                <a:cubicBezTo>
                  <a:pt x="54804" y="60366"/>
                  <a:pt x="57357" y="53892"/>
                  <a:pt x="59242" y="47509"/>
                </a:cubicBezTo>
                <a:cubicBezTo>
                  <a:pt x="61187" y="40913"/>
                  <a:pt x="62555" y="33648"/>
                  <a:pt x="59911" y="27295"/>
                </a:cubicBezTo>
                <a:cubicBezTo>
                  <a:pt x="57114" y="20487"/>
                  <a:pt x="50306" y="16201"/>
                  <a:pt x="43466" y="13374"/>
                </a:cubicBezTo>
                <a:cubicBezTo>
                  <a:pt x="37631" y="10943"/>
                  <a:pt x="31491" y="9301"/>
                  <a:pt x="25229" y="8420"/>
                </a:cubicBezTo>
                <a:cubicBezTo>
                  <a:pt x="22493" y="8025"/>
                  <a:pt x="19575" y="7812"/>
                  <a:pt x="17022" y="8906"/>
                </a:cubicBezTo>
                <a:cubicBezTo>
                  <a:pt x="11946" y="11155"/>
                  <a:pt x="10366" y="17599"/>
                  <a:pt x="10183" y="23162"/>
                </a:cubicBezTo>
                <a:cubicBezTo>
                  <a:pt x="9879" y="33071"/>
                  <a:pt x="12007" y="43253"/>
                  <a:pt x="17448" y="51551"/>
                </a:cubicBezTo>
                <a:cubicBezTo>
                  <a:pt x="22858" y="59849"/>
                  <a:pt x="31855" y="66080"/>
                  <a:pt x="41734" y="66992"/>
                </a:cubicBezTo>
                <a:cubicBezTo>
                  <a:pt x="51613" y="67904"/>
                  <a:pt x="62099" y="62980"/>
                  <a:pt x="66689" y="54165"/>
                </a:cubicBezTo>
                <a:cubicBezTo>
                  <a:pt x="68968" y="49788"/>
                  <a:pt x="69728" y="44803"/>
                  <a:pt x="69789" y="39879"/>
                </a:cubicBezTo>
                <a:cubicBezTo>
                  <a:pt x="69941" y="23131"/>
                  <a:pt x="56111" y="0"/>
                  <a:pt x="36475" y="5259"/>
                </a:cubicBezTo>
                <a:cubicBezTo>
                  <a:pt x="16080" y="10730"/>
                  <a:pt x="4043" y="31004"/>
                  <a:pt x="9241" y="51460"/>
                </a:cubicBezTo>
                <a:close/>
              </a:path>
            </a:pathLst>
          </a:custGeom>
          <a:noFill/>
          <a:ln w="9875" cap="flat" cmpd="sng">
            <a:solidFill>
              <a:srgbClr val="FDCDA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txBox="1">
            <a:spLocks noGrp="1"/>
          </p:cNvSpPr>
          <p:nvPr>
            <p:ph type="ctrTitle"/>
          </p:nvPr>
        </p:nvSpPr>
        <p:spPr>
          <a:xfrm>
            <a:off x="5225157" y="1297426"/>
            <a:ext cx="2354400" cy="42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Asam Traneksamat</a:t>
            </a:r>
            <a:endParaRPr b="1" dirty="0"/>
          </a:p>
        </p:txBody>
      </p:sp>
      <p:sp>
        <p:nvSpPr>
          <p:cNvPr id="1923" name="Google Shape;1923;p37"/>
          <p:cNvSpPr txBox="1">
            <a:spLocks noGrp="1"/>
          </p:cNvSpPr>
          <p:nvPr>
            <p:ph type="subTitle" idx="1"/>
          </p:nvPr>
        </p:nvSpPr>
        <p:spPr>
          <a:xfrm>
            <a:off x="5225180" y="1652819"/>
            <a:ext cx="3422044" cy="2671531"/>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dirty="0"/>
              <a:t>Sebagai antifibrinolitik </a:t>
            </a:r>
            <a:r>
              <a:rPr lang="en" dirty="0">
                <a:sym typeface="Wingdings" panose="05000000000000000000" pitchFamily="2" charset="2"/>
              </a:rPr>
              <a:t> inhibitor kompetitif reversible aktivasi plasminogen  menghambat faktor yang terkait dengan pembekuan darah.</a:t>
            </a:r>
          </a:p>
          <a:p>
            <a:pPr marL="285750" lvl="0" indent="-285750" algn="l" rtl="0">
              <a:spcBef>
                <a:spcPts val="0"/>
              </a:spcBef>
              <a:spcAft>
                <a:spcPts val="0"/>
              </a:spcAft>
              <a:buFontTx/>
              <a:buChar char="-"/>
            </a:pPr>
            <a:r>
              <a:rPr lang="en" dirty="0">
                <a:sym typeface="Wingdings" panose="05000000000000000000" pitchFamily="2" charset="2"/>
              </a:rPr>
              <a:t>Dosis: 1 g (2 x 500 mg tablet) 3-4x/hari, diberikan pada awal pendarahan hingga 4 hari</a:t>
            </a:r>
            <a:endParaRPr dirty="0"/>
          </a:p>
        </p:txBody>
      </p:sp>
      <p:sp>
        <p:nvSpPr>
          <p:cNvPr id="1924" name="Google Shape;1924;p37"/>
          <p:cNvSpPr txBox="1">
            <a:spLocks noGrp="1"/>
          </p:cNvSpPr>
          <p:nvPr>
            <p:ph type="title" idx="2"/>
          </p:nvPr>
        </p:nvSpPr>
        <p:spPr>
          <a:xfrm>
            <a:off x="4311969" y="1895451"/>
            <a:ext cx="940200" cy="37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1928" name="Google Shape;1928;p37"/>
          <p:cNvSpPr txBox="1">
            <a:spLocks noGrp="1"/>
          </p:cNvSpPr>
          <p:nvPr>
            <p:ph type="ctrTitle" idx="3"/>
          </p:nvPr>
        </p:nvSpPr>
        <p:spPr>
          <a:xfrm>
            <a:off x="1530188" y="1297425"/>
            <a:ext cx="2354400" cy="42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NSAID</a:t>
            </a:r>
            <a:endParaRPr b="1" dirty="0"/>
          </a:p>
        </p:txBody>
      </p:sp>
      <p:sp>
        <p:nvSpPr>
          <p:cNvPr id="1929" name="Google Shape;1929;p37"/>
          <p:cNvSpPr txBox="1">
            <a:spLocks noGrp="1"/>
          </p:cNvSpPr>
          <p:nvPr>
            <p:ph type="subTitle" idx="4"/>
          </p:nvPr>
        </p:nvSpPr>
        <p:spPr>
          <a:xfrm>
            <a:off x="1530212" y="1652256"/>
            <a:ext cx="2698888" cy="26720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t>- </a:t>
            </a:r>
            <a:r>
              <a:rPr lang="en-US" dirty="0" err="1"/>
              <a:t>Menurunkan</a:t>
            </a:r>
            <a:r>
              <a:rPr lang="en-US" dirty="0"/>
              <a:t> </a:t>
            </a:r>
            <a:r>
              <a:rPr lang="en-US" dirty="0" err="1"/>
              <a:t>sintesis</a:t>
            </a:r>
            <a:r>
              <a:rPr lang="en-US" dirty="0"/>
              <a:t> PGE</a:t>
            </a:r>
            <a:r>
              <a:rPr lang="en-US" sz="1000" dirty="0"/>
              <a:t>2 </a:t>
            </a:r>
            <a:r>
              <a:rPr lang="en-US" dirty="0" err="1"/>
              <a:t>dengan</a:t>
            </a:r>
            <a:r>
              <a:rPr lang="en-US" dirty="0"/>
              <a:t> </a:t>
            </a:r>
            <a:r>
              <a:rPr lang="en-US" dirty="0" err="1"/>
              <a:t>menghambat</a:t>
            </a:r>
            <a:r>
              <a:rPr lang="en-US" dirty="0"/>
              <a:t> </a:t>
            </a:r>
            <a:r>
              <a:rPr lang="en-US" dirty="0" err="1"/>
              <a:t>enzim</a:t>
            </a:r>
            <a:r>
              <a:rPr lang="en-US" dirty="0"/>
              <a:t> </a:t>
            </a:r>
            <a:r>
              <a:rPr lang="en-US" dirty="0" err="1"/>
              <a:t>siklooksigenase</a:t>
            </a:r>
            <a:r>
              <a:rPr lang="en-US" dirty="0"/>
              <a:t> </a:t>
            </a:r>
            <a:r>
              <a:rPr lang="en-US" dirty="0">
                <a:sym typeface="Wingdings" panose="05000000000000000000" pitchFamily="2" charset="2"/>
              </a:rPr>
              <a:t> </a:t>
            </a:r>
            <a:r>
              <a:rPr lang="en-US" dirty="0" err="1">
                <a:sym typeface="Wingdings" panose="05000000000000000000" pitchFamily="2" charset="2"/>
              </a:rPr>
              <a:t>vasodilatasi</a:t>
            </a:r>
            <a:r>
              <a:rPr lang="en-US" dirty="0">
                <a:sym typeface="Wingdings" panose="05000000000000000000" pitchFamily="2" charset="2"/>
              </a:rPr>
              <a:t> </a:t>
            </a:r>
            <a:r>
              <a:rPr lang="en-US" dirty="0" err="1">
                <a:sym typeface="Wingdings" panose="05000000000000000000" pitchFamily="2" charset="2"/>
              </a:rPr>
              <a:t>pembuluh</a:t>
            </a:r>
            <a:r>
              <a:rPr lang="en-US" dirty="0">
                <a:sym typeface="Wingdings" panose="05000000000000000000" pitchFamily="2" charset="2"/>
              </a:rPr>
              <a:t> </a:t>
            </a:r>
            <a:r>
              <a:rPr lang="en-US" dirty="0" err="1">
                <a:sym typeface="Wingdings" panose="05000000000000000000" pitchFamily="2" charset="2"/>
              </a:rPr>
              <a:t>darah</a:t>
            </a:r>
            <a:r>
              <a:rPr lang="en-US" dirty="0">
                <a:sym typeface="Wingdings" panose="05000000000000000000" pitchFamily="2" charset="2"/>
              </a:rPr>
              <a:t> yang </a:t>
            </a:r>
            <a:r>
              <a:rPr lang="en-US" dirty="0" err="1">
                <a:sym typeface="Wingdings" panose="05000000000000000000" pitchFamily="2" charset="2"/>
              </a:rPr>
              <a:t>menyebabkan</a:t>
            </a:r>
            <a:r>
              <a:rPr lang="en-US" dirty="0">
                <a:sym typeface="Wingdings" panose="05000000000000000000" pitchFamily="2" charset="2"/>
              </a:rPr>
              <a:t> PUA</a:t>
            </a:r>
          </a:p>
          <a:p>
            <a:pPr marL="171450" lvl="0" indent="-171450" algn="l" rtl="0">
              <a:spcBef>
                <a:spcPts val="0"/>
              </a:spcBef>
              <a:spcAft>
                <a:spcPts val="0"/>
              </a:spcAft>
              <a:buFontTx/>
              <a:buChar char="-"/>
            </a:pPr>
            <a:endParaRPr sz="1000" dirty="0"/>
          </a:p>
          <a:p>
            <a:pPr marL="285750" lvl="0" indent="-285750" algn="l" rtl="0">
              <a:spcBef>
                <a:spcPts val="0"/>
              </a:spcBef>
              <a:spcAft>
                <a:spcPts val="0"/>
              </a:spcAft>
              <a:buFontTx/>
              <a:buChar char="-"/>
            </a:pPr>
            <a:r>
              <a:rPr lang="en-US" dirty="0" err="1"/>
              <a:t>Asam</a:t>
            </a:r>
            <a:r>
              <a:rPr lang="en-US" dirty="0"/>
              <a:t> </a:t>
            </a:r>
            <a:r>
              <a:rPr lang="en-US" dirty="0" err="1"/>
              <a:t>mefenamat</a:t>
            </a:r>
            <a:r>
              <a:rPr lang="en-US" dirty="0"/>
              <a:t> 250-500 mg, 2-4x/</a:t>
            </a:r>
            <a:r>
              <a:rPr lang="en-US" dirty="0" err="1"/>
              <a:t>hari</a:t>
            </a:r>
            <a:endParaRPr lang="en-US" dirty="0"/>
          </a:p>
          <a:p>
            <a:pPr marL="285750" lvl="0" indent="-285750" algn="l" rtl="0">
              <a:spcBef>
                <a:spcPts val="0"/>
              </a:spcBef>
              <a:spcAft>
                <a:spcPts val="0"/>
              </a:spcAft>
              <a:buFontTx/>
              <a:buChar char="-"/>
            </a:pPr>
            <a:r>
              <a:rPr lang="en-US" dirty="0"/>
              <a:t>Ibuprofen 600-1200 mg per </a:t>
            </a:r>
            <a:r>
              <a:rPr lang="en-US" dirty="0" err="1"/>
              <a:t>hari</a:t>
            </a:r>
            <a:endParaRPr dirty="0"/>
          </a:p>
        </p:txBody>
      </p:sp>
      <p:sp>
        <p:nvSpPr>
          <p:cNvPr id="1930" name="Google Shape;1930;p37"/>
          <p:cNvSpPr txBox="1">
            <a:spLocks noGrp="1"/>
          </p:cNvSpPr>
          <p:nvPr>
            <p:ph type="title" idx="5"/>
          </p:nvPr>
        </p:nvSpPr>
        <p:spPr>
          <a:xfrm>
            <a:off x="648543" y="1878400"/>
            <a:ext cx="877200" cy="37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1931" name="Google Shape;1931;p37"/>
          <p:cNvSpPr txBox="1">
            <a:spLocks noGrp="1"/>
          </p:cNvSpPr>
          <p:nvPr>
            <p:ph type="title" idx="8"/>
          </p:nvPr>
        </p:nvSpPr>
        <p:spPr>
          <a:xfrm>
            <a:off x="1722187" y="305070"/>
            <a:ext cx="5699625" cy="3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Terapi Non-Hormonal</a:t>
            </a: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1936" name="Google Shape;1936;p38"/>
          <p:cNvSpPr txBox="1">
            <a:spLocks noGrp="1"/>
          </p:cNvSpPr>
          <p:nvPr>
            <p:ph type="title"/>
          </p:nvPr>
        </p:nvSpPr>
        <p:spPr>
          <a:xfrm>
            <a:off x="2159794" y="813550"/>
            <a:ext cx="4824412"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dirty="0"/>
              <a:t>Perdarahan Uterus Disfungsional</a:t>
            </a:r>
            <a:endParaRPr sz="4000" dirty="0"/>
          </a:p>
        </p:txBody>
      </p:sp>
      <p:sp>
        <p:nvSpPr>
          <p:cNvPr id="1937" name="Google Shape;1937;p38"/>
          <p:cNvSpPr txBox="1">
            <a:spLocks noGrp="1"/>
          </p:cNvSpPr>
          <p:nvPr>
            <p:ph type="subTitle" idx="1"/>
          </p:nvPr>
        </p:nvSpPr>
        <p:spPr>
          <a:xfrm>
            <a:off x="1247660" y="1932778"/>
            <a:ext cx="6648679" cy="22646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sz="1200" b="1" dirty="0" err="1"/>
              <a:t>Pendarahan</a:t>
            </a:r>
            <a:r>
              <a:rPr lang="en-ID" sz="1200" b="1" dirty="0"/>
              <a:t> Uterus Abnormal (PUA) </a:t>
            </a:r>
            <a:r>
              <a:rPr lang="en-ID" sz="1200" dirty="0" err="1"/>
              <a:t>adalah</a:t>
            </a:r>
            <a:r>
              <a:rPr lang="en-ID" sz="1200" dirty="0"/>
              <a:t> </a:t>
            </a:r>
            <a:r>
              <a:rPr lang="en-ID" sz="1200" dirty="0" err="1"/>
              <a:t>istilah</a:t>
            </a:r>
            <a:r>
              <a:rPr lang="en-ID" sz="1200" dirty="0"/>
              <a:t> yang </a:t>
            </a:r>
            <a:r>
              <a:rPr lang="en-ID" sz="1200" dirty="0" err="1"/>
              <a:t>digunakan</a:t>
            </a:r>
            <a:r>
              <a:rPr lang="en-ID" sz="1200" dirty="0"/>
              <a:t> </a:t>
            </a:r>
            <a:r>
              <a:rPr lang="en-ID" sz="1200" dirty="0" err="1"/>
              <a:t>untuk</a:t>
            </a:r>
            <a:r>
              <a:rPr lang="en-ID" sz="1200" dirty="0"/>
              <a:t> </a:t>
            </a:r>
            <a:r>
              <a:rPr lang="en-ID" sz="1200" dirty="0" err="1"/>
              <a:t>menggambarkan</a:t>
            </a:r>
            <a:r>
              <a:rPr lang="en-ID" sz="1200" dirty="0"/>
              <a:t> </a:t>
            </a:r>
            <a:r>
              <a:rPr lang="en-ID" sz="1200" dirty="0" err="1"/>
              <a:t>semua</a:t>
            </a:r>
            <a:r>
              <a:rPr lang="en-ID" sz="1200" dirty="0"/>
              <a:t> </a:t>
            </a:r>
            <a:r>
              <a:rPr lang="en-ID" sz="1200" dirty="0" err="1"/>
              <a:t>kelainan</a:t>
            </a:r>
            <a:r>
              <a:rPr lang="en-ID" sz="1200" dirty="0"/>
              <a:t> </a:t>
            </a:r>
            <a:r>
              <a:rPr lang="en-ID" sz="1200" dirty="0" err="1"/>
              <a:t>haid</a:t>
            </a:r>
            <a:r>
              <a:rPr lang="en-ID" sz="1200" dirty="0"/>
              <a:t> </a:t>
            </a:r>
            <a:r>
              <a:rPr lang="en-ID" sz="1200" dirty="0" err="1"/>
              <a:t>baik</a:t>
            </a:r>
            <a:r>
              <a:rPr lang="en-ID" sz="1200" dirty="0"/>
              <a:t> </a:t>
            </a:r>
            <a:r>
              <a:rPr lang="en-ID" sz="1200" dirty="0" err="1"/>
              <a:t>dalam</a:t>
            </a:r>
            <a:r>
              <a:rPr lang="en-ID" sz="1200" dirty="0"/>
              <a:t> </a:t>
            </a:r>
            <a:r>
              <a:rPr lang="en-ID" sz="1200" dirty="0" err="1"/>
              <a:t>hal</a:t>
            </a:r>
            <a:r>
              <a:rPr lang="en-ID" sz="1200" dirty="0"/>
              <a:t> </a:t>
            </a:r>
            <a:r>
              <a:rPr lang="en-ID" sz="1200" dirty="0" err="1"/>
              <a:t>jumlah</a:t>
            </a:r>
            <a:r>
              <a:rPr lang="en-ID" sz="1200" dirty="0"/>
              <a:t> </a:t>
            </a:r>
            <a:r>
              <a:rPr lang="en-ID" sz="1200" dirty="0" err="1"/>
              <a:t>maupun</a:t>
            </a:r>
            <a:r>
              <a:rPr lang="en-ID" sz="1200" dirty="0"/>
              <a:t> </a:t>
            </a:r>
            <a:r>
              <a:rPr lang="en-ID" sz="1200" dirty="0" err="1"/>
              <a:t>lamanya</a:t>
            </a:r>
            <a:r>
              <a:rPr lang="en-ID" sz="1200" dirty="0"/>
              <a:t>. </a:t>
            </a:r>
            <a:r>
              <a:rPr lang="en-ID" sz="1200" dirty="0" err="1"/>
              <a:t>Manifestasi</a:t>
            </a:r>
            <a:r>
              <a:rPr lang="en-ID" sz="1200" dirty="0"/>
              <a:t> </a:t>
            </a:r>
            <a:r>
              <a:rPr lang="en-ID" sz="1200" dirty="0" err="1"/>
              <a:t>klinisnya</a:t>
            </a:r>
            <a:r>
              <a:rPr lang="en-ID" sz="1200" dirty="0"/>
              <a:t> </a:t>
            </a:r>
            <a:r>
              <a:rPr lang="en-ID" sz="1200" dirty="0" err="1"/>
              <a:t>dapat</a:t>
            </a:r>
            <a:r>
              <a:rPr lang="en-ID" sz="1200" dirty="0"/>
              <a:t> </a:t>
            </a:r>
            <a:r>
              <a:rPr lang="en-ID" sz="1200" dirty="0" err="1"/>
              <a:t>berupa</a:t>
            </a:r>
            <a:r>
              <a:rPr lang="en-ID" sz="1200" dirty="0"/>
              <a:t> </a:t>
            </a:r>
            <a:r>
              <a:rPr lang="en-ID" sz="1200" dirty="0" err="1"/>
              <a:t>pendarahan</a:t>
            </a:r>
            <a:r>
              <a:rPr lang="en-ID" sz="1200" dirty="0"/>
              <a:t> </a:t>
            </a:r>
            <a:r>
              <a:rPr lang="en-ID" sz="1200" dirty="0" err="1"/>
              <a:t>dalam</a:t>
            </a:r>
            <a:r>
              <a:rPr lang="en-ID" sz="1200" dirty="0"/>
              <a:t> </a:t>
            </a:r>
            <a:r>
              <a:rPr lang="en-ID" sz="1200" dirty="0" err="1"/>
              <a:t>jumlah</a:t>
            </a:r>
            <a:r>
              <a:rPr lang="en-ID" sz="1200" dirty="0"/>
              <a:t> yang </a:t>
            </a:r>
            <a:r>
              <a:rPr lang="en-ID" sz="1200" dirty="0" err="1"/>
              <a:t>banyak</a:t>
            </a:r>
            <a:r>
              <a:rPr lang="en-ID" sz="1200" dirty="0"/>
              <a:t> </a:t>
            </a:r>
            <a:r>
              <a:rPr lang="en-ID" sz="1200" dirty="0" err="1"/>
              <a:t>atau</a:t>
            </a:r>
            <a:r>
              <a:rPr lang="en-ID" sz="1200" dirty="0"/>
              <a:t> </a:t>
            </a:r>
            <a:r>
              <a:rPr lang="en-ID" sz="1200" dirty="0" err="1"/>
              <a:t>sedikit</a:t>
            </a:r>
            <a:r>
              <a:rPr lang="en-ID" sz="1200" dirty="0"/>
              <a:t>, dan </a:t>
            </a:r>
            <a:r>
              <a:rPr lang="en-ID" sz="1200" dirty="0" err="1"/>
              <a:t>haid</a:t>
            </a:r>
            <a:r>
              <a:rPr lang="en-ID" sz="1200" dirty="0"/>
              <a:t> yang </a:t>
            </a:r>
            <a:r>
              <a:rPr lang="en-ID" sz="1200" dirty="0" err="1"/>
              <a:t>memanjang</a:t>
            </a:r>
            <a:r>
              <a:rPr lang="en-ID" sz="1200" dirty="0"/>
              <a:t> </a:t>
            </a:r>
            <a:r>
              <a:rPr lang="en-ID" sz="1200" dirty="0" err="1"/>
              <a:t>atau</a:t>
            </a:r>
            <a:r>
              <a:rPr lang="en-ID" sz="1200" dirty="0"/>
              <a:t> </a:t>
            </a:r>
            <a:r>
              <a:rPr lang="en-ID" sz="1200" dirty="0" err="1"/>
              <a:t>tidak</a:t>
            </a:r>
            <a:r>
              <a:rPr lang="en-ID" sz="1200" dirty="0"/>
              <a:t> </a:t>
            </a:r>
            <a:r>
              <a:rPr lang="en-ID" sz="1200" dirty="0" err="1"/>
              <a:t>beraturan</a:t>
            </a:r>
            <a:r>
              <a:rPr lang="en-ID" sz="1200" dirty="0"/>
              <a:t> (POGI).</a:t>
            </a:r>
          </a:p>
          <a:p>
            <a:pPr marL="0" lvl="0" indent="0" algn="ctr" rtl="0">
              <a:spcBef>
                <a:spcPts val="0"/>
              </a:spcBef>
              <a:spcAft>
                <a:spcPts val="0"/>
              </a:spcAft>
              <a:buNone/>
            </a:pPr>
            <a:endParaRPr lang="en-ID" sz="1400" dirty="0"/>
          </a:p>
          <a:p>
            <a:pPr marL="0" indent="0"/>
            <a:r>
              <a:rPr lang="en-ID" sz="1200" b="1" dirty="0" err="1"/>
              <a:t>Perdarahan</a:t>
            </a:r>
            <a:r>
              <a:rPr lang="en-ID" sz="1200" b="1" dirty="0"/>
              <a:t> Uterus </a:t>
            </a:r>
            <a:r>
              <a:rPr lang="en-ID" sz="1200" b="1" dirty="0" err="1"/>
              <a:t>Disfungsi</a:t>
            </a:r>
            <a:r>
              <a:rPr lang="en-ID" sz="1200" b="1" dirty="0"/>
              <a:t> (PUD) </a:t>
            </a:r>
            <a:r>
              <a:rPr lang="en-ID" sz="1200" dirty="0" err="1"/>
              <a:t>adalah</a:t>
            </a:r>
            <a:r>
              <a:rPr lang="en-ID" sz="1200" dirty="0"/>
              <a:t> </a:t>
            </a:r>
            <a:r>
              <a:rPr lang="en-ID" sz="1200" dirty="0" err="1"/>
              <a:t>perdarahan</a:t>
            </a:r>
            <a:r>
              <a:rPr lang="en-ID" sz="1200" dirty="0"/>
              <a:t> uterus abnormal yang </a:t>
            </a:r>
            <a:r>
              <a:rPr lang="en-ID" sz="1200" dirty="0" err="1"/>
              <a:t>terjadi</a:t>
            </a:r>
            <a:r>
              <a:rPr lang="en-ID" sz="1200" dirty="0"/>
              <a:t> </a:t>
            </a:r>
            <a:r>
              <a:rPr lang="en-ID" sz="1200" dirty="0" err="1"/>
              <a:t>tanpa</a:t>
            </a:r>
            <a:r>
              <a:rPr lang="en-ID" sz="1200" dirty="0"/>
              <a:t> </a:t>
            </a:r>
            <a:r>
              <a:rPr lang="en-ID" sz="1200" dirty="0" err="1"/>
              <a:t>adanya</a:t>
            </a:r>
            <a:r>
              <a:rPr lang="en-ID" sz="1200" dirty="0"/>
              <a:t> </a:t>
            </a:r>
            <a:r>
              <a:rPr lang="en-ID" sz="1200" dirty="0" err="1"/>
              <a:t>keadaan</a:t>
            </a:r>
            <a:r>
              <a:rPr lang="en-ID" sz="1200" dirty="0"/>
              <a:t> </a:t>
            </a:r>
            <a:r>
              <a:rPr lang="en-ID" sz="1200" dirty="0" err="1"/>
              <a:t>patologi</a:t>
            </a:r>
            <a:r>
              <a:rPr lang="en-ID" sz="1200" dirty="0"/>
              <a:t> pada </a:t>
            </a:r>
            <a:r>
              <a:rPr lang="en-ID" sz="1200" dirty="0" err="1"/>
              <a:t>panggul</a:t>
            </a:r>
            <a:r>
              <a:rPr lang="en-ID" sz="1200" dirty="0"/>
              <a:t>, </a:t>
            </a:r>
            <a:r>
              <a:rPr lang="en-ID" sz="1200" dirty="0" err="1"/>
              <a:t>penyakit</a:t>
            </a:r>
            <a:r>
              <a:rPr lang="en-ID" sz="1200" dirty="0"/>
              <a:t> </a:t>
            </a:r>
            <a:r>
              <a:rPr lang="en-ID" sz="1200" dirty="0" err="1"/>
              <a:t>sistemik</a:t>
            </a:r>
            <a:r>
              <a:rPr lang="en-ID" sz="1200" dirty="0"/>
              <a:t> </a:t>
            </a:r>
            <a:r>
              <a:rPr lang="en-ID" sz="1200" dirty="0" err="1"/>
              <a:t>tertentu</a:t>
            </a:r>
            <a:r>
              <a:rPr lang="en-ID" sz="1200" dirty="0"/>
              <a:t>, </a:t>
            </a:r>
            <a:r>
              <a:rPr lang="en-ID" sz="1200" dirty="0" err="1"/>
              <a:t>atau</a:t>
            </a:r>
            <a:r>
              <a:rPr lang="en-ID" sz="1200" dirty="0"/>
              <a:t> </a:t>
            </a:r>
            <a:r>
              <a:rPr lang="en-ID" sz="1200" dirty="0" err="1"/>
              <a:t>kehamilan</a:t>
            </a:r>
            <a:r>
              <a:rPr lang="en-ID" sz="1200" dirty="0"/>
              <a:t> (</a:t>
            </a:r>
            <a:r>
              <a:rPr lang="en-ID" sz="1200" dirty="0" err="1"/>
              <a:t>Sarwono</a:t>
            </a:r>
            <a:r>
              <a:rPr lang="en-ID" sz="1200" dirty="0"/>
              <a:t>).</a:t>
            </a:r>
          </a:p>
          <a:p>
            <a:pPr marL="0" indent="0"/>
            <a:endParaRPr lang="en-ID" sz="1200" dirty="0"/>
          </a:p>
          <a:p>
            <a:pPr marL="0" indent="0"/>
            <a:r>
              <a:rPr lang="en-ID" sz="1200" dirty="0" err="1"/>
              <a:t>Perdarahan</a:t>
            </a:r>
            <a:r>
              <a:rPr lang="en-ID" sz="1200" dirty="0"/>
              <a:t> uterus </a:t>
            </a:r>
            <a:r>
              <a:rPr lang="en-ID" sz="1200" dirty="0" err="1"/>
              <a:t>disfungsional</a:t>
            </a:r>
            <a:r>
              <a:rPr lang="en-ID" sz="1200" dirty="0"/>
              <a:t> (PUD) </a:t>
            </a:r>
            <a:r>
              <a:rPr lang="en-ID" sz="1200" dirty="0" err="1"/>
              <a:t>adalah</a:t>
            </a:r>
            <a:r>
              <a:rPr lang="en-ID" sz="1200" dirty="0"/>
              <a:t> </a:t>
            </a:r>
            <a:r>
              <a:rPr lang="en-ID" sz="1200" dirty="0" err="1"/>
              <a:t>bagian</a:t>
            </a:r>
            <a:r>
              <a:rPr lang="en-ID" sz="1200" dirty="0"/>
              <a:t> </a:t>
            </a:r>
            <a:r>
              <a:rPr lang="en-ID" sz="1200" dirty="0" err="1"/>
              <a:t>dari</a:t>
            </a:r>
            <a:r>
              <a:rPr lang="en-ID" sz="1200" dirty="0"/>
              <a:t> </a:t>
            </a:r>
            <a:r>
              <a:rPr lang="en-ID" sz="1200" dirty="0" err="1"/>
              <a:t>perdarahan</a:t>
            </a:r>
            <a:r>
              <a:rPr lang="en-ID" sz="1200" dirty="0"/>
              <a:t> uterus abnormal (PUA).</a:t>
            </a:r>
          </a:p>
          <a:p>
            <a:pPr marL="0" lvl="0" indent="0" algn="ctr" rtl="0">
              <a:spcBef>
                <a:spcPts val="0"/>
              </a:spcBef>
              <a:spcAft>
                <a:spcPts val="0"/>
              </a:spcAft>
              <a:buNone/>
            </a:pP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9" name="Google Shape;1949;p40"/>
          <p:cNvSpPr txBox="1">
            <a:spLocks noGrp="1"/>
          </p:cNvSpPr>
          <p:nvPr>
            <p:ph type="title"/>
          </p:nvPr>
        </p:nvSpPr>
        <p:spPr>
          <a:xfrm>
            <a:off x="1536390" y="2234856"/>
            <a:ext cx="6071219" cy="6737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NON-MEDIKAMENTOSA</a:t>
            </a:r>
            <a:endParaRPr b="1" dirty="0"/>
          </a:p>
        </p:txBody>
      </p:sp>
    </p:spTree>
    <p:extLst>
      <p:ext uri="{BB962C8B-B14F-4D97-AF65-F5344CB8AC3E}">
        <p14:creationId xmlns:p14="http://schemas.microsoft.com/office/powerpoint/2010/main" val="135412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43"/>
          <p:cNvSpPr txBox="1">
            <a:spLocks noGrp="1"/>
          </p:cNvSpPr>
          <p:nvPr>
            <p:ph type="title"/>
          </p:nvPr>
        </p:nvSpPr>
        <p:spPr>
          <a:xfrm>
            <a:off x="1076625" y="2366300"/>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t>Konseling</a:t>
            </a:r>
            <a:endParaRPr b="1" dirty="0"/>
          </a:p>
        </p:txBody>
      </p:sp>
      <p:sp>
        <p:nvSpPr>
          <p:cNvPr id="1986" name="Google Shape;1986;p43"/>
          <p:cNvSpPr txBox="1">
            <a:spLocks noGrp="1"/>
          </p:cNvSpPr>
          <p:nvPr>
            <p:ph type="subTitle" idx="1"/>
          </p:nvPr>
        </p:nvSpPr>
        <p:spPr>
          <a:xfrm>
            <a:off x="999375" y="2864000"/>
            <a:ext cx="1995900" cy="1303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Komunikasi</a:t>
            </a:r>
          </a:p>
          <a:p>
            <a:pPr marL="0" lvl="0" indent="0" algn="ctr" rtl="0">
              <a:spcBef>
                <a:spcPts val="0"/>
              </a:spcBef>
              <a:spcAft>
                <a:spcPts val="0"/>
              </a:spcAft>
              <a:buNone/>
            </a:pPr>
            <a:r>
              <a:rPr lang="en" sz="1200" dirty="0"/>
              <a:t>Informasi</a:t>
            </a:r>
          </a:p>
          <a:p>
            <a:pPr marL="0" lvl="0" indent="0" algn="ctr" rtl="0">
              <a:spcBef>
                <a:spcPts val="0"/>
              </a:spcBef>
              <a:spcAft>
                <a:spcPts val="0"/>
              </a:spcAft>
              <a:buNone/>
            </a:pPr>
            <a:r>
              <a:rPr lang="en" sz="1200" dirty="0"/>
              <a:t>Edukasi</a:t>
            </a:r>
          </a:p>
          <a:p>
            <a:pPr marL="0" lvl="0" indent="0" algn="ctr" rtl="0">
              <a:spcBef>
                <a:spcPts val="0"/>
              </a:spcBef>
              <a:spcAft>
                <a:spcPts val="0"/>
              </a:spcAft>
              <a:buNone/>
            </a:pPr>
            <a:r>
              <a:rPr lang="en-ID" sz="1200" dirty="0" err="1"/>
              <a:t>terkait</a:t>
            </a:r>
            <a:r>
              <a:rPr lang="en-ID" sz="1200" dirty="0"/>
              <a:t> </a:t>
            </a:r>
            <a:r>
              <a:rPr lang="en-ID" sz="1200" dirty="0" err="1"/>
              <a:t>penyakit</a:t>
            </a:r>
            <a:r>
              <a:rPr lang="en-ID" sz="1200" dirty="0"/>
              <a:t>.</a:t>
            </a:r>
            <a:endParaRPr sz="1200" dirty="0"/>
          </a:p>
        </p:txBody>
      </p:sp>
      <p:sp>
        <p:nvSpPr>
          <p:cNvPr id="1987" name="Google Shape;1987;p43"/>
          <p:cNvSpPr txBox="1">
            <a:spLocks noGrp="1"/>
          </p:cNvSpPr>
          <p:nvPr>
            <p:ph type="title" idx="2"/>
          </p:nvPr>
        </p:nvSpPr>
        <p:spPr>
          <a:xfrm>
            <a:off x="3361912" y="2444819"/>
            <a:ext cx="2420175" cy="3554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t>Nutrisi tambahan</a:t>
            </a:r>
            <a:endParaRPr b="1" dirty="0"/>
          </a:p>
        </p:txBody>
      </p:sp>
      <p:sp>
        <p:nvSpPr>
          <p:cNvPr id="1988" name="Google Shape;1988;p43"/>
          <p:cNvSpPr txBox="1">
            <a:spLocks noGrp="1"/>
          </p:cNvSpPr>
          <p:nvPr>
            <p:ph type="subTitle" idx="3"/>
          </p:nvPr>
        </p:nvSpPr>
        <p:spPr>
          <a:xfrm>
            <a:off x="3574050" y="2866500"/>
            <a:ext cx="1995900" cy="83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Tablet Fe di indikasikan untuk perbaikan anemia yang kemungkinan terjadi karena perdarahan.</a:t>
            </a:r>
            <a:endParaRPr sz="1200" dirty="0"/>
          </a:p>
        </p:txBody>
      </p:sp>
      <p:sp>
        <p:nvSpPr>
          <p:cNvPr id="1989" name="Google Shape;1989;p43"/>
          <p:cNvSpPr txBox="1">
            <a:spLocks noGrp="1"/>
          </p:cNvSpPr>
          <p:nvPr>
            <p:ph type="title" idx="4"/>
          </p:nvPr>
        </p:nvSpPr>
        <p:spPr>
          <a:xfrm>
            <a:off x="6225975" y="2432834"/>
            <a:ext cx="18414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b="1" dirty="0"/>
              <a:t>Terapi Bedah</a:t>
            </a:r>
            <a:endParaRPr b="1" dirty="0"/>
          </a:p>
        </p:txBody>
      </p:sp>
      <p:sp>
        <p:nvSpPr>
          <p:cNvPr id="1990" name="Google Shape;1990;p43"/>
          <p:cNvSpPr txBox="1">
            <a:spLocks noGrp="1"/>
          </p:cNvSpPr>
          <p:nvPr>
            <p:ph type="subTitle" idx="5"/>
          </p:nvPr>
        </p:nvSpPr>
        <p:spPr>
          <a:xfrm>
            <a:off x="5944312" y="2873000"/>
            <a:ext cx="2404725" cy="83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err="1"/>
              <a:t>Histerektomi</a:t>
            </a:r>
            <a:endParaRPr lang="en-US" sz="1200" dirty="0"/>
          </a:p>
          <a:p>
            <a:pPr marL="0" lvl="0" indent="0" algn="ctr" rtl="0">
              <a:spcBef>
                <a:spcPts val="0"/>
              </a:spcBef>
              <a:spcAft>
                <a:spcPts val="0"/>
              </a:spcAft>
              <a:buNone/>
            </a:pPr>
            <a:r>
              <a:rPr lang="en-US" sz="1200" dirty="0" err="1"/>
              <a:t>Ablasi</a:t>
            </a:r>
            <a:r>
              <a:rPr lang="en-US" sz="1200" dirty="0"/>
              <a:t> endometrium</a:t>
            </a:r>
            <a:endParaRPr sz="1200" dirty="0"/>
          </a:p>
        </p:txBody>
      </p:sp>
      <p:sp>
        <p:nvSpPr>
          <p:cNvPr id="1991" name="Google Shape;1991;p43"/>
          <p:cNvSpPr txBox="1">
            <a:spLocks noGrp="1"/>
          </p:cNvSpPr>
          <p:nvPr>
            <p:ph type="title" idx="6"/>
          </p:nvPr>
        </p:nvSpPr>
        <p:spPr>
          <a:xfrm>
            <a:off x="1804050" y="257225"/>
            <a:ext cx="5219700" cy="83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Non-Medikamentosa</a:t>
            </a:r>
            <a:endParaRPr dirty="0"/>
          </a:p>
        </p:txBody>
      </p:sp>
      <p:sp>
        <p:nvSpPr>
          <p:cNvPr id="1992" name="Google Shape;1992;p43"/>
          <p:cNvSpPr/>
          <p:nvPr/>
        </p:nvSpPr>
        <p:spPr>
          <a:xfrm>
            <a:off x="1690985" y="1243050"/>
            <a:ext cx="612679" cy="1087469"/>
          </a:xfrm>
          <a:custGeom>
            <a:avLst/>
            <a:gdLst/>
            <a:ahLst/>
            <a:cxnLst/>
            <a:rect l="l" t="t" r="r" b="b"/>
            <a:pathLst>
              <a:path w="22554" h="40032" fill="none" extrusionOk="0">
                <a:moveTo>
                  <a:pt x="17903" y="31855"/>
                </a:moveTo>
                <a:cubicBezTo>
                  <a:pt x="16991" y="31794"/>
                  <a:pt x="12128" y="32858"/>
                  <a:pt x="13040" y="30518"/>
                </a:cubicBezTo>
                <a:cubicBezTo>
                  <a:pt x="13435" y="29545"/>
                  <a:pt x="17508" y="29454"/>
                  <a:pt x="18329" y="29940"/>
                </a:cubicBezTo>
                <a:cubicBezTo>
                  <a:pt x="22402" y="32524"/>
                  <a:pt x="15928" y="36779"/>
                  <a:pt x="13952" y="37782"/>
                </a:cubicBezTo>
                <a:cubicBezTo>
                  <a:pt x="9514" y="40032"/>
                  <a:pt x="5198" y="38481"/>
                  <a:pt x="3040" y="33679"/>
                </a:cubicBezTo>
                <a:cubicBezTo>
                  <a:pt x="1094" y="29332"/>
                  <a:pt x="578" y="23952"/>
                  <a:pt x="304" y="19241"/>
                </a:cubicBezTo>
                <a:cubicBezTo>
                  <a:pt x="0" y="14408"/>
                  <a:pt x="61" y="8755"/>
                  <a:pt x="3739" y="5138"/>
                </a:cubicBezTo>
                <a:cubicBezTo>
                  <a:pt x="8937" y="1"/>
                  <a:pt x="19757" y="4560"/>
                  <a:pt x="21399" y="11247"/>
                </a:cubicBezTo>
                <a:cubicBezTo>
                  <a:pt x="22098" y="14043"/>
                  <a:pt x="22554" y="18846"/>
                  <a:pt x="21004" y="21430"/>
                </a:cubicBezTo>
                <a:cubicBezTo>
                  <a:pt x="20578" y="22129"/>
                  <a:pt x="19332" y="23344"/>
                  <a:pt x="18481" y="23253"/>
                </a:cubicBezTo>
                <a:cubicBezTo>
                  <a:pt x="17022" y="23132"/>
                  <a:pt x="17113" y="20670"/>
                  <a:pt x="16900" y="19575"/>
                </a:cubicBezTo>
                <a:cubicBezTo>
                  <a:pt x="16475" y="17235"/>
                  <a:pt x="15532" y="15442"/>
                  <a:pt x="13253" y="14378"/>
                </a:cubicBezTo>
                <a:cubicBezTo>
                  <a:pt x="10882" y="13223"/>
                  <a:pt x="8055" y="13891"/>
                  <a:pt x="7174" y="16505"/>
                </a:cubicBezTo>
                <a:cubicBezTo>
                  <a:pt x="6140" y="19545"/>
                  <a:pt x="10943" y="19059"/>
                  <a:pt x="12493" y="17843"/>
                </a:cubicBezTo>
                <a:cubicBezTo>
                  <a:pt x="14347" y="16384"/>
                  <a:pt x="11095" y="13983"/>
                  <a:pt x="9696" y="15138"/>
                </a:cubicBezTo>
                <a:cubicBezTo>
                  <a:pt x="7599" y="16870"/>
                  <a:pt x="11672" y="18056"/>
                  <a:pt x="10639" y="15837"/>
                </a:cubicBezTo>
              </a:path>
            </a:pathLst>
          </a:custGeom>
          <a:noFill/>
          <a:ln w="28575"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255264" y="1313625"/>
            <a:ext cx="633472" cy="985562"/>
          </a:xfrm>
          <a:custGeom>
            <a:avLst/>
            <a:gdLst/>
            <a:ahLst/>
            <a:cxnLst/>
            <a:rect l="l" t="t" r="r" b="b"/>
            <a:pathLst>
              <a:path w="23679" h="36840" fill="none" extrusionOk="0">
                <a:moveTo>
                  <a:pt x="10517" y="24651"/>
                </a:moveTo>
                <a:cubicBezTo>
                  <a:pt x="10517" y="22615"/>
                  <a:pt x="10274" y="20548"/>
                  <a:pt x="11034" y="18663"/>
                </a:cubicBezTo>
                <a:cubicBezTo>
                  <a:pt x="11277" y="18086"/>
                  <a:pt x="11733" y="17083"/>
                  <a:pt x="12310" y="16809"/>
                </a:cubicBezTo>
                <a:cubicBezTo>
                  <a:pt x="13374" y="16262"/>
                  <a:pt x="13709" y="17721"/>
                  <a:pt x="13891" y="18451"/>
                </a:cubicBezTo>
                <a:cubicBezTo>
                  <a:pt x="14377" y="20335"/>
                  <a:pt x="13709" y="22311"/>
                  <a:pt x="13648" y="24165"/>
                </a:cubicBezTo>
                <a:cubicBezTo>
                  <a:pt x="13587" y="25077"/>
                  <a:pt x="13222" y="26019"/>
                  <a:pt x="13009" y="26809"/>
                </a:cubicBezTo>
                <a:cubicBezTo>
                  <a:pt x="12827" y="27508"/>
                  <a:pt x="12645" y="29059"/>
                  <a:pt x="11824" y="29454"/>
                </a:cubicBezTo>
                <a:cubicBezTo>
                  <a:pt x="11216" y="29758"/>
                  <a:pt x="9879" y="28724"/>
                  <a:pt x="9332" y="28451"/>
                </a:cubicBezTo>
                <a:cubicBezTo>
                  <a:pt x="8329" y="27995"/>
                  <a:pt x="7538" y="27205"/>
                  <a:pt x="7052" y="26201"/>
                </a:cubicBezTo>
                <a:cubicBezTo>
                  <a:pt x="6110" y="24408"/>
                  <a:pt x="6049" y="22554"/>
                  <a:pt x="6049" y="20548"/>
                </a:cubicBezTo>
                <a:cubicBezTo>
                  <a:pt x="6049" y="18055"/>
                  <a:pt x="6262" y="15441"/>
                  <a:pt x="7082" y="13101"/>
                </a:cubicBezTo>
                <a:cubicBezTo>
                  <a:pt x="7599" y="11551"/>
                  <a:pt x="8936" y="10426"/>
                  <a:pt x="10517" y="10183"/>
                </a:cubicBezTo>
                <a:cubicBezTo>
                  <a:pt x="12432" y="9849"/>
                  <a:pt x="14347" y="10244"/>
                  <a:pt x="15532" y="11733"/>
                </a:cubicBezTo>
                <a:cubicBezTo>
                  <a:pt x="16079" y="12554"/>
                  <a:pt x="16475" y="13435"/>
                  <a:pt x="16657" y="14408"/>
                </a:cubicBezTo>
                <a:cubicBezTo>
                  <a:pt x="16930" y="15533"/>
                  <a:pt x="17234" y="16718"/>
                  <a:pt x="17447" y="17843"/>
                </a:cubicBezTo>
                <a:cubicBezTo>
                  <a:pt x="17660" y="19210"/>
                  <a:pt x="17447" y="20852"/>
                  <a:pt x="17447" y="22250"/>
                </a:cubicBezTo>
                <a:cubicBezTo>
                  <a:pt x="17447" y="23891"/>
                  <a:pt x="17478" y="25472"/>
                  <a:pt x="17052" y="27053"/>
                </a:cubicBezTo>
                <a:cubicBezTo>
                  <a:pt x="16870" y="27812"/>
                  <a:pt x="16505" y="28512"/>
                  <a:pt x="16292" y="29332"/>
                </a:cubicBezTo>
                <a:cubicBezTo>
                  <a:pt x="16049" y="30305"/>
                  <a:pt x="15745" y="31247"/>
                  <a:pt x="15350" y="32189"/>
                </a:cubicBezTo>
                <a:cubicBezTo>
                  <a:pt x="14894" y="33344"/>
                  <a:pt x="14316" y="34955"/>
                  <a:pt x="13283" y="35715"/>
                </a:cubicBezTo>
                <a:cubicBezTo>
                  <a:pt x="12280" y="36475"/>
                  <a:pt x="11034" y="36840"/>
                  <a:pt x="9818" y="36749"/>
                </a:cubicBezTo>
                <a:lnTo>
                  <a:pt x="8389" y="36749"/>
                </a:lnTo>
                <a:cubicBezTo>
                  <a:pt x="7325" y="36749"/>
                  <a:pt x="6900" y="36718"/>
                  <a:pt x="6049" y="36110"/>
                </a:cubicBezTo>
                <a:cubicBezTo>
                  <a:pt x="3678" y="34469"/>
                  <a:pt x="1307" y="32949"/>
                  <a:pt x="851" y="29788"/>
                </a:cubicBezTo>
                <a:cubicBezTo>
                  <a:pt x="730" y="28846"/>
                  <a:pt x="426" y="28056"/>
                  <a:pt x="243" y="27174"/>
                </a:cubicBezTo>
                <a:cubicBezTo>
                  <a:pt x="0" y="26019"/>
                  <a:pt x="182" y="24742"/>
                  <a:pt x="182" y="23587"/>
                </a:cubicBezTo>
                <a:cubicBezTo>
                  <a:pt x="182" y="21186"/>
                  <a:pt x="30" y="18755"/>
                  <a:pt x="365" y="16384"/>
                </a:cubicBezTo>
                <a:cubicBezTo>
                  <a:pt x="456" y="15472"/>
                  <a:pt x="517" y="14560"/>
                  <a:pt x="517" y="13648"/>
                </a:cubicBezTo>
                <a:cubicBezTo>
                  <a:pt x="517" y="12736"/>
                  <a:pt x="790" y="11885"/>
                  <a:pt x="851" y="10973"/>
                </a:cubicBezTo>
                <a:cubicBezTo>
                  <a:pt x="1034" y="9089"/>
                  <a:pt x="2006" y="7143"/>
                  <a:pt x="3009" y="5532"/>
                </a:cubicBezTo>
                <a:cubicBezTo>
                  <a:pt x="4012" y="3891"/>
                  <a:pt x="5380" y="2463"/>
                  <a:pt x="6961" y="1368"/>
                </a:cubicBezTo>
                <a:cubicBezTo>
                  <a:pt x="7660" y="912"/>
                  <a:pt x="8420" y="517"/>
                  <a:pt x="9240" y="244"/>
                </a:cubicBezTo>
                <a:cubicBezTo>
                  <a:pt x="10122" y="0"/>
                  <a:pt x="11338" y="183"/>
                  <a:pt x="12250" y="183"/>
                </a:cubicBezTo>
                <a:cubicBezTo>
                  <a:pt x="14499" y="183"/>
                  <a:pt x="16292" y="548"/>
                  <a:pt x="18086" y="1915"/>
                </a:cubicBezTo>
                <a:cubicBezTo>
                  <a:pt x="19879" y="3283"/>
                  <a:pt x="21733" y="5107"/>
                  <a:pt x="22614" y="7265"/>
                </a:cubicBezTo>
                <a:cubicBezTo>
                  <a:pt x="23678" y="9818"/>
                  <a:pt x="23283" y="13101"/>
                  <a:pt x="23283" y="15806"/>
                </a:cubicBezTo>
                <a:cubicBezTo>
                  <a:pt x="23314" y="19271"/>
                  <a:pt x="22463" y="22676"/>
                  <a:pt x="21551" y="25989"/>
                </a:cubicBezTo>
                <a:cubicBezTo>
                  <a:pt x="21004" y="27843"/>
                  <a:pt x="20791" y="29788"/>
                  <a:pt x="20092" y="31551"/>
                </a:cubicBezTo>
                <a:cubicBezTo>
                  <a:pt x="19666" y="32645"/>
                  <a:pt x="19453" y="33892"/>
                  <a:pt x="18785" y="34834"/>
                </a:cubicBezTo>
                <a:lnTo>
                  <a:pt x="18785" y="34317"/>
                </a:lnTo>
              </a:path>
            </a:pathLst>
          </a:custGeom>
          <a:noFill/>
          <a:ln w="28575"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6815364" y="1313625"/>
            <a:ext cx="662622" cy="1000809"/>
          </a:xfrm>
          <a:custGeom>
            <a:avLst/>
            <a:gdLst/>
            <a:ahLst/>
            <a:cxnLst/>
            <a:rect l="l" t="t" r="r" b="b"/>
            <a:pathLst>
              <a:path w="30791" h="46506" fill="none" extrusionOk="0">
                <a:moveTo>
                  <a:pt x="11550" y="9939"/>
                </a:moveTo>
                <a:cubicBezTo>
                  <a:pt x="9666" y="9970"/>
                  <a:pt x="7721" y="10638"/>
                  <a:pt x="5866" y="11034"/>
                </a:cubicBezTo>
                <a:cubicBezTo>
                  <a:pt x="4711" y="11246"/>
                  <a:pt x="3526" y="11338"/>
                  <a:pt x="2340" y="11307"/>
                </a:cubicBezTo>
                <a:cubicBezTo>
                  <a:pt x="1581" y="11307"/>
                  <a:pt x="699" y="11459"/>
                  <a:pt x="0" y="11246"/>
                </a:cubicBezTo>
                <a:cubicBezTo>
                  <a:pt x="0" y="10851"/>
                  <a:pt x="1003" y="9848"/>
                  <a:pt x="1337" y="9575"/>
                </a:cubicBezTo>
                <a:cubicBezTo>
                  <a:pt x="2067" y="8997"/>
                  <a:pt x="2888" y="8541"/>
                  <a:pt x="3739" y="8146"/>
                </a:cubicBezTo>
                <a:cubicBezTo>
                  <a:pt x="4377" y="7812"/>
                  <a:pt x="5046" y="7356"/>
                  <a:pt x="5775" y="7204"/>
                </a:cubicBezTo>
                <a:cubicBezTo>
                  <a:pt x="6474" y="7021"/>
                  <a:pt x="7234" y="6961"/>
                  <a:pt x="7994" y="6839"/>
                </a:cubicBezTo>
                <a:cubicBezTo>
                  <a:pt x="8724" y="6687"/>
                  <a:pt x="9362" y="6414"/>
                  <a:pt x="10213" y="6505"/>
                </a:cubicBezTo>
                <a:cubicBezTo>
                  <a:pt x="10791" y="6596"/>
                  <a:pt x="11307" y="6839"/>
                  <a:pt x="11763" y="7204"/>
                </a:cubicBezTo>
                <a:cubicBezTo>
                  <a:pt x="13040" y="8024"/>
                  <a:pt x="13800" y="9514"/>
                  <a:pt x="13101" y="10973"/>
                </a:cubicBezTo>
                <a:cubicBezTo>
                  <a:pt x="12584" y="12158"/>
                  <a:pt x="11490" y="13009"/>
                  <a:pt x="10213" y="13283"/>
                </a:cubicBezTo>
                <a:cubicBezTo>
                  <a:pt x="9483" y="13435"/>
                  <a:pt x="8724" y="13526"/>
                  <a:pt x="8024" y="13708"/>
                </a:cubicBezTo>
                <a:cubicBezTo>
                  <a:pt x="7417" y="13891"/>
                  <a:pt x="6778" y="14286"/>
                  <a:pt x="6110" y="14377"/>
                </a:cubicBezTo>
                <a:cubicBezTo>
                  <a:pt x="4863" y="14590"/>
                  <a:pt x="2432" y="14438"/>
                  <a:pt x="2371" y="16079"/>
                </a:cubicBezTo>
                <a:cubicBezTo>
                  <a:pt x="2340" y="16748"/>
                  <a:pt x="2462" y="17477"/>
                  <a:pt x="2280" y="18116"/>
                </a:cubicBezTo>
                <a:cubicBezTo>
                  <a:pt x="2067" y="18967"/>
                  <a:pt x="1854" y="19818"/>
                  <a:pt x="1702" y="20699"/>
                </a:cubicBezTo>
                <a:cubicBezTo>
                  <a:pt x="1489" y="21885"/>
                  <a:pt x="1672" y="23313"/>
                  <a:pt x="1672" y="24560"/>
                </a:cubicBezTo>
                <a:cubicBezTo>
                  <a:pt x="1641" y="25350"/>
                  <a:pt x="1641" y="26171"/>
                  <a:pt x="1672" y="26991"/>
                </a:cubicBezTo>
                <a:cubicBezTo>
                  <a:pt x="1763" y="27630"/>
                  <a:pt x="1672" y="27447"/>
                  <a:pt x="2189" y="27721"/>
                </a:cubicBezTo>
                <a:cubicBezTo>
                  <a:pt x="2553" y="27934"/>
                  <a:pt x="3131" y="28146"/>
                  <a:pt x="3526" y="27994"/>
                </a:cubicBezTo>
                <a:cubicBezTo>
                  <a:pt x="4103" y="27782"/>
                  <a:pt x="4499" y="26870"/>
                  <a:pt x="5015" y="26687"/>
                </a:cubicBezTo>
                <a:cubicBezTo>
                  <a:pt x="5562" y="27447"/>
                  <a:pt x="5319" y="28238"/>
                  <a:pt x="5714" y="29058"/>
                </a:cubicBezTo>
                <a:cubicBezTo>
                  <a:pt x="5988" y="29697"/>
                  <a:pt x="5775" y="29453"/>
                  <a:pt x="6383" y="29818"/>
                </a:cubicBezTo>
                <a:cubicBezTo>
                  <a:pt x="6596" y="29940"/>
                  <a:pt x="6809" y="30031"/>
                  <a:pt x="7052" y="30152"/>
                </a:cubicBezTo>
                <a:cubicBezTo>
                  <a:pt x="8024" y="30608"/>
                  <a:pt x="7842" y="31064"/>
                  <a:pt x="7812" y="32098"/>
                </a:cubicBezTo>
                <a:cubicBezTo>
                  <a:pt x="7842" y="33557"/>
                  <a:pt x="8024" y="34985"/>
                  <a:pt x="8328" y="36384"/>
                </a:cubicBezTo>
                <a:cubicBezTo>
                  <a:pt x="8480" y="37204"/>
                  <a:pt x="8237" y="38359"/>
                  <a:pt x="8480" y="39119"/>
                </a:cubicBezTo>
                <a:cubicBezTo>
                  <a:pt x="8754" y="40001"/>
                  <a:pt x="9666" y="40213"/>
                  <a:pt x="10547" y="40487"/>
                </a:cubicBezTo>
                <a:cubicBezTo>
                  <a:pt x="11611" y="40821"/>
                  <a:pt x="12857" y="40639"/>
                  <a:pt x="13982" y="40639"/>
                </a:cubicBezTo>
                <a:cubicBezTo>
                  <a:pt x="15167" y="40639"/>
                  <a:pt x="14894" y="40335"/>
                  <a:pt x="15502" y="39605"/>
                </a:cubicBezTo>
                <a:cubicBezTo>
                  <a:pt x="14468" y="38511"/>
                  <a:pt x="12979" y="38268"/>
                  <a:pt x="11581" y="38268"/>
                </a:cubicBezTo>
                <a:cubicBezTo>
                  <a:pt x="10851" y="38238"/>
                  <a:pt x="10122" y="38450"/>
                  <a:pt x="9514" y="38846"/>
                </a:cubicBezTo>
                <a:cubicBezTo>
                  <a:pt x="8541" y="39393"/>
                  <a:pt x="8480" y="40426"/>
                  <a:pt x="8480" y="41490"/>
                </a:cubicBezTo>
                <a:cubicBezTo>
                  <a:pt x="8480" y="42979"/>
                  <a:pt x="9483" y="44226"/>
                  <a:pt x="10760" y="45046"/>
                </a:cubicBezTo>
                <a:cubicBezTo>
                  <a:pt x="13101" y="46505"/>
                  <a:pt x="16444" y="46049"/>
                  <a:pt x="18754" y="44894"/>
                </a:cubicBezTo>
                <a:cubicBezTo>
                  <a:pt x="25411" y="41551"/>
                  <a:pt x="28663" y="33891"/>
                  <a:pt x="29879" y="26931"/>
                </a:cubicBezTo>
                <a:cubicBezTo>
                  <a:pt x="30517" y="23192"/>
                  <a:pt x="30791" y="18997"/>
                  <a:pt x="30031" y="15259"/>
                </a:cubicBezTo>
                <a:cubicBezTo>
                  <a:pt x="29484" y="12432"/>
                  <a:pt x="28268" y="9879"/>
                  <a:pt x="26779" y="7447"/>
                </a:cubicBezTo>
                <a:cubicBezTo>
                  <a:pt x="24438" y="3648"/>
                  <a:pt x="20851" y="1520"/>
                  <a:pt x="16626" y="456"/>
                </a:cubicBezTo>
                <a:cubicBezTo>
                  <a:pt x="15016" y="61"/>
                  <a:pt x="13496" y="61"/>
                  <a:pt x="11854" y="30"/>
                </a:cubicBezTo>
                <a:cubicBezTo>
                  <a:pt x="10304" y="0"/>
                  <a:pt x="8997" y="517"/>
                  <a:pt x="7569" y="1064"/>
                </a:cubicBezTo>
                <a:cubicBezTo>
                  <a:pt x="6566" y="1459"/>
                  <a:pt x="5289" y="1824"/>
                  <a:pt x="4407" y="2401"/>
                </a:cubicBezTo>
                <a:cubicBezTo>
                  <a:pt x="3556" y="3009"/>
                  <a:pt x="2523" y="3739"/>
                  <a:pt x="2371" y="4833"/>
                </a:cubicBezTo>
              </a:path>
            </a:pathLst>
          </a:custGeom>
          <a:noFill/>
          <a:ln w="28575"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45"/>
          <p:cNvSpPr txBox="1">
            <a:spLocks noGrp="1"/>
          </p:cNvSpPr>
          <p:nvPr>
            <p:ph type="title"/>
          </p:nvPr>
        </p:nvSpPr>
        <p:spPr>
          <a:xfrm>
            <a:off x="2067000" y="850737"/>
            <a:ext cx="5010000" cy="6024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t>Histerektomi</a:t>
            </a:r>
            <a:endParaRPr b="1" dirty="0"/>
          </a:p>
        </p:txBody>
      </p:sp>
      <p:sp>
        <p:nvSpPr>
          <p:cNvPr id="2007" name="Google Shape;2007;p45"/>
          <p:cNvSpPr txBox="1">
            <a:spLocks noGrp="1"/>
          </p:cNvSpPr>
          <p:nvPr>
            <p:ph type="subTitle" idx="1"/>
          </p:nvPr>
        </p:nvSpPr>
        <p:spPr>
          <a:xfrm>
            <a:off x="921900" y="1680525"/>
            <a:ext cx="7300200" cy="33540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t>Prosedur pengangkatan rahim (bisa melalui vaginal, sayatan pada perut (abdominal), atau </a:t>
            </a:r>
            <a:r>
              <a:rPr lang="en" sz="1100" i="1" dirty="0"/>
              <a:t>laparoscopically assisted</a:t>
            </a:r>
            <a:r>
              <a:rPr lang="en" sz="1100" dirty="0"/>
              <a:t>)</a:t>
            </a:r>
          </a:p>
          <a:p>
            <a:pPr marL="0" lvl="0" indent="0" algn="l" rtl="0">
              <a:spcBef>
                <a:spcPts val="0"/>
              </a:spcBef>
              <a:spcAft>
                <a:spcPts val="0"/>
              </a:spcAft>
              <a:buNone/>
            </a:pPr>
            <a:r>
              <a:rPr lang="en" sz="1100" b="1" dirty="0"/>
              <a:t>TIDAK</a:t>
            </a:r>
            <a:r>
              <a:rPr lang="en" sz="1100" dirty="0"/>
              <a:t> untuk </a:t>
            </a:r>
            <a:r>
              <a:rPr lang="en" sz="1100" i="1" dirty="0"/>
              <a:t>first-line theraphy</a:t>
            </a:r>
            <a:r>
              <a:rPr lang="en" sz="1100" dirty="0"/>
              <a:t>, histerektomi dilakukan untuk perempuan yang sudah tidak masalah dengan tidak adanya uterus dan fertilitas.</a:t>
            </a:r>
            <a:endParaRPr lang="en" sz="1100" b="1" i="1" dirty="0"/>
          </a:p>
          <a:p>
            <a:pPr marL="0" lvl="0" indent="0" algn="l" rtl="0">
              <a:spcBef>
                <a:spcPts val="0"/>
              </a:spcBef>
              <a:spcAft>
                <a:spcPts val="0"/>
              </a:spcAft>
              <a:buNone/>
            </a:pPr>
            <a:endParaRPr lang="en" sz="1100" dirty="0"/>
          </a:p>
          <a:p>
            <a:pPr marL="0" lvl="0" indent="0" algn="l" rtl="0">
              <a:spcBef>
                <a:spcPts val="0"/>
              </a:spcBef>
              <a:spcAft>
                <a:spcPts val="0"/>
              </a:spcAft>
              <a:buNone/>
            </a:pPr>
            <a:r>
              <a:rPr lang="en" sz="1100" b="1" dirty="0"/>
              <a:t>Indikasi histerektomi:</a:t>
            </a:r>
          </a:p>
          <a:p>
            <a:pPr marL="342900" lvl="0" indent="-342900" algn="l" rtl="0">
              <a:spcBef>
                <a:spcPts val="0"/>
              </a:spcBef>
              <a:spcAft>
                <a:spcPts val="0"/>
              </a:spcAft>
              <a:buAutoNum type="arabicPeriod"/>
            </a:pPr>
            <a:r>
              <a:rPr lang="en-ID" sz="1100" dirty="0"/>
              <a:t>G</a:t>
            </a:r>
            <a:r>
              <a:rPr lang="en" sz="1100" dirty="0"/>
              <a:t>agal atau menolak terapi hormonal</a:t>
            </a:r>
          </a:p>
          <a:p>
            <a:pPr marL="342900" lvl="0" indent="-342900" algn="l" rtl="0">
              <a:spcBef>
                <a:spcPts val="0"/>
              </a:spcBef>
              <a:spcAft>
                <a:spcPts val="0"/>
              </a:spcAft>
              <a:buAutoNum type="arabicPeriod"/>
            </a:pPr>
            <a:r>
              <a:rPr lang="en-ID" sz="1100" dirty="0"/>
              <a:t>M</a:t>
            </a:r>
            <a:r>
              <a:rPr lang="en" sz="1100" dirty="0"/>
              <a:t>emiliki anemia simptomatik</a:t>
            </a:r>
          </a:p>
          <a:p>
            <a:pPr marL="342900" lvl="0" indent="-342900" algn="l" rtl="0">
              <a:spcBef>
                <a:spcPts val="0"/>
              </a:spcBef>
              <a:spcAft>
                <a:spcPts val="0"/>
              </a:spcAft>
              <a:buAutoNum type="arabicPeriod"/>
            </a:pPr>
            <a:r>
              <a:rPr lang="en" sz="1100" dirty="0"/>
              <a:t>Mengalami gangguan dalam kualitas hidup karena perdarahan persisten irreguler</a:t>
            </a:r>
          </a:p>
          <a:p>
            <a:pPr marL="342900" lvl="0" indent="-342900" algn="l" rtl="0">
              <a:spcBef>
                <a:spcPts val="0"/>
              </a:spcBef>
              <a:spcAft>
                <a:spcPts val="0"/>
              </a:spcAft>
              <a:buAutoNum type="arabicPeriod"/>
            </a:pPr>
            <a:endParaRPr lang="en" sz="1100" dirty="0"/>
          </a:p>
          <a:p>
            <a:pPr marL="0" lvl="0" indent="0" algn="l" rtl="0">
              <a:spcBef>
                <a:spcPts val="0"/>
              </a:spcBef>
              <a:spcAft>
                <a:spcPts val="0"/>
              </a:spcAft>
            </a:pPr>
            <a:r>
              <a:rPr lang="en" sz="1100" dirty="0"/>
              <a:t>Angka keberhasilan : 100%. Kepuasan pasien : 95%</a:t>
            </a:r>
          </a:p>
          <a:p>
            <a:pPr marL="0" lvl="0" indent="0" algn="l" rtl="0">
              <a:spcBef>
                <a:spcPts val="0"/>
              </a:spcBef>
              <a:spcAft>
                <a:spcPts val="0"/>
              </a:spcAft>
            </a:pPr>
            <a:r>
              <a:rPr lang="en" sz="1100" dirty="0"/>
              <a:t>Komplikasi : infeksi, perdarahan, masalah penyembuhan luka</a:t>
            </a:r>
            <a:endParaRPr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19601"/>
            <a:ext cx="7543800" cy="827309"/>
          </a:xfrm>
        </p:spPr>
        <p:txBody>
          <a:bodyPr/>
          <a:lstStyle/>
          <a:p>
            <a:r>
              <a:rPr lang="en-US" dirty="0" err="1" smtClean="0"/>
              <a:t>Jenis</a:t>
            </a:r>
            <a:r>
              <a:rPr lang="en-US" dirty="0" smtClean="0"/>
              <a:t> </a:t>
            </a:r>
            <a:r>
              <a:rPr lang="en-US" dirty="0" err="1" smtClean="0"/>
              <a:t>Histerektomi</a:t>
            </a:r>
            <a:endParaRPr lang="en-US" dirty="0"/>
          </a:p>
        </p:txBody>
      </p:sp>
      <p:sp>
        <p:nvSpPr>
          <p:cNvPr id="3" name="Content Placeholder 2"/>
          <p:cNvSpPr>
            <a:spLocks noGrp="1"/>
          </p:cNvSpPr>
          <p:nvPr>
            <p:ph idx="4294967295"/>
          </p:nvPr>
        </p:nvSpPr>
        <p:spPr>
          <a:xfrm>
            <a:off x="800100" y="1246909"/>
            <a:ext cx="7543800" cy="3522518"/>
          </a:xfrm>
          <a:prstGeom prst="rect">
            <a:avLst/>
          </a:prstGeom>
        </p:spPr>
        <p:txBody>
          <a:bodyPr>
            <a:noAutofit/>
          </a:bodyPr>
          <a:lstStyle/>
          <a:p>
            <a:r>
              <a:rPr lang="en-US" sz="1200" dirty="0" err="1"/>
              <a:t>Histerektomi</a:t>
            </a:r>
            <a:r>
              <a:rPr lang="en-US" sz="1200" dirty="0"/>
              <a:t> </a:t>
            </a:r>
            <a:r>
              <a:rPr lang="en-US" sz="1200" dirty="0" err="1"/>
              <a:t>Radikal</a:t>
            </a:r>
            <a:endParaRPr lang="en-US" sz="1200" dirty="0"/>
          </a:p>
          <a:p>
            <a:pPr lvl="1"/>
            <a:r>
              <a:rPr lang="en-US" sz="1200" dirty="0" err="1"/>
              <a:t>Pengangkatan</a:t>
            </a:r>
            <a:r>
              <a:rPr lang="en-US" sz="1200" dirty="0"/>
              <a:t> </a:t>
            </a:r>
            <a:r>
              <a:rPr lang="en-US" sz="1200" dirty="0" err="1"/>
              <a:t>seluruh</a:t>
            </a:r>
            <a:r>
              <a:rPr lang="en-US" sz="1200" dirty="0"/>
              <a:t> </a:t>
            </a:r>
            <a:r>
              <a:rPr lang="en-US" sz="1200" dirty="0" err="1"/>
              <a:t>rahim</a:t>
            </a:r>
            <a:r>
              <a:rPr lang="en-US" sz="1200" dirty="0"/>
              <a:t> </a:t>
            </a:r>
            <a:r>
              <a:rPr lang="en-US" sz="1200" dirty="0" err="1"/>
              <a:t>dan</a:t>
            </a:r>
            <a:r>
              <a:rPr lang="en-US" sz="1200" dirty="0"/>
              <a:t> </a:t>
            </a:r>
            <a:r>
              <a:rPr lang="en-US" sz="1200" dirty="0" err="1"/>
              <a:t>serviks</a:t>
            </a:r>
            <a:r>
              <a:rPr lang="en-US" sz="1200" dirty="0"/>
              <a:t>, tuba </a:t>
            </a:r>
            <a:r>
              <a:rPr lang="en-US" sz="1200" dirty="0" err="1"/>
              <a:t>fallopi</a:t>
            </a:r>
            <a:r>
              <a:rPr lang="en-US" sz="1200" dirty="0"/>
              <a:t>, </a:t>
            </a:r>
            <a:r>
              <a:rPr lang="en-US" sz="1200" dirty="0" err="1"/>
              <a:t>ovarium</a:t>
            </a:r>
            <a:r>
              <a:rPr lang="en-US" sz="1200" dirty="0"/>
              <a:t>, </a:t>
            </a:r>
            <a:r>
              <a:rPr lang="en-US" sz="1200" dirty="0" err="1"/>
              <a:t>bagian</a:t>
            </a:r>
            <a:r>
              <a:rPr lang="en-US" sz="1200" dirty="0"/>
              <a:t> </a:t>
            </a:r>
            <a:r>
              <a:rPr lang="en-US" sz="1200" dirty="0" err="1"/>
              <a:t>atas</a:t>
            </a:r>
            <a:r>
              <a:rPr lang="en-US" sz="1200" dirty="0"/>
              <a:t> vagina, </a:t>
            </a:r>
            <a:r>
              <a:rPr lang="en-US" sz="1200" dirty="0" err="1"/>
              <a:t>jaringan</a:t>
            </a:r>
            <a:r>
              <a:rPr lang="en-US" sz="1200" dirty="0"/>
              <a:t> </a:t>
            </a:r>
            <a:r>
              <a:rPr lang="en-US" sz="1200" dirty="0" err="1"/>
              <a:t>lemak</a:t>
            </a:r>
            <a:r>
              <a:rPr lang="en-US" sz="1200" dirty="0"/>
              <a:t> </a:t>
            </a:r>
            <a:r>
              <a:rPr lang="en-US" sz="1200" dirty="0" err="1"/>
              <a:t>dan</a:t>
            </a:r>
            <a:r>
              <a:rPr lang="en-US" sz="1200" dirty="0"/>
              <a:t> </a:t>
            </a:r>
            <a:r>
              <a:rPr lang="en-US" sz="1200" dirty="0" err="1"/>
              <a:t>kelenjar</a:t>
            </a:r>
            <a:r>
              <a:rPr lang="en-US" sz="1200" dirty="0"/>
              <a:t> </a:t>
            </a:r>
            <a:r>
              <a:rPr lang="en-US" sz="1200" dirty="0" err="1"/>
              <a:t>getah</a:t>
            </a:r>
            <a:r>
              <a:rPr lang="en-US" sz="1200" dirty="0"/>
              <a:t> </a:t>
            </a:r>
            <a:r>
              <a:rPr lang="en-US" sz="1200" dirty="0" err="1"/>
              <a:t>bening</a:t>
            </a:r>
            <a:r>
              <a:rPr lang="en-US" sz="1200" dirty="0"/>
              <a:t>. </a:t>
            </a:r>
            <a:endParaRPr lang="en-US" sz="1200" dirty="0"/>
          </a:p>
          <a:p>
            <a:pPr lvl="1"/>
            <a:r>
              <a:rPr lang="en-US" sz="1200" dirty="0" err="1"/>
              <a:t>Prosedur</a:t>
            </a:r>
            <a:r>
              <a:rPr lang="en-US" sz="1200" dirty="0"/>
              <a:t> </a:t>
            </a:r>
            <a:r>
              <a:rPr lang="en-US" sz="1200" dirty="0" err="1"/>
              <a:t>ini</a:t>
            </a:r>
            <a:r>
              <a:rPr lang="en-US" sz="1200" dirty="0"/>
              <a:t> </a:t>
            </a:r>
            <a:r>
              <a:rPr lang="en-US" sz="1200" dirty="0" err="1"/>
              <a:t>dilakukan</a:t>
            </a:r>
            <a:r>
              <a:rPr lang="en-US" sz="1200" dirty="0"/>
              <a:t> </a:t>
            </a:r>
            <a:r>
              <a:rPr lang="en-US" sz="1200" dirty="0" err="1"/>
              <a:t>pada</a:t>
            </a:r>
            <a:r>
              <a:rPr lang="en-US" sz="1200" dirty="0"/>
              <a:t> </a:t>
            </a:r>
            <a:r>
              <a:rPr lang="en-US" sz="1200" dirty="0" err="1"/>
              <a:t>mereka</a:t>
            </a:r>
            <a:r>
              <a:rPr lang="en-US" sz="1200" dirty="0"/>
              <a:t> yang </a:t>
            </a:r>
            <a:r>
              <a:rPr lang="en-US" sz="1200" dirty="0" err="1"/>
              <a:t>mengidap</a:t>
            </a:r>
            <a:r>
              <a:rPr lang="en-US" sz="1200" dirty="0"/>
              <a:t> </a:t>
            </a:r>
            <a:r>
              <a:rPr lang="en-US" sz="1200" dirty="0" err="1"/>
              <a:t>kanker</a:t>
            </a:r>
            <a:endParaRPr lang="en-US" sz="1200" dirty="0"/>
          </a:p>
          <a:p>
            <a:r>
              <a:rPr lang="en-US" sz="1200" dirty="0" err="1"/>
              <a:t>Histerektomi</a:t>
            </a:r>
            <a:r>
              <a:rPr lang="en-US" sz="1200" dirty="0"/>
              <a:t> Abdominal</a:t>
            </a:r>
          </a:p>
          <a:p>
            <a:pPr lvl="1"/>
            <a:r>
              <a:rPr lang="en-US" sz="1200" dirty="0" err="1"/>
              <a:t>Histerektomi</a:t>
            </a:r>
            <a:r>
              <a:rPr lang="en-US" sz="1200" dirty="0"/>
              <a:t> Total</a:t>
            </a:r>
            <a:endParaRPr lang="en-US" sz="1200" dirty="0"/>
          </a:p>
          <a:p>
            <a:pPr lvl="2"/>
            <a:r>
              <a:rPr lang="en-US" dirty="0" err="1"/>
              <a:t>Pengangkatan</a:t>
            </a:r>
            <a:r>
              <a:rPr lang="en-US" dirty="0"/>
              <a:t> </a:t>
            </a:r>
            <a:r>
              <a:rPr lang="en-US" dirty="0" err="1"/>
              <a:t>seluruh</a:t>
            </a:r>
            <a:r>
              <a:rPr lang="en-US" dirty="0"/>
              <a:t> </a:t>
            </a:r>
            <a:r>
              <a:rPr lang="en-US" dirty="0" err="1"/>
              <a:t>bagian</a:t>
            </a:r>
            <a:r>
              <a:rPr lang="en-US" dirty="0"/>
              <a:t> </a:t>
            </a:r>
            <a:r>
              <a:rPr lang="en-US" dirty="0" err="1"/>
              <a:t>rahim</a:t>
            </a:r>
            <a:r>
              <a:rPr lang="en-US" dirty="0"/>
              <a:t> </a:t>
            </a:r>
            <a:r>
              <a:rPr lang="en-US" dirty="0" err="1"/>
              <a:t>termasuk</a:t>
            </a:r>
            <a:r>
              <a:rPr lang="en-US" dirty="0"/>
              <a:t> </a:t>
            </a:r>
            <a:r>
              <a:rPr lang="en-US" dirty="0" err="1"/>
              <a:t>mulut</a:t>
            </a:r>
            <a:r>
              <a:rPr lang="en-US" dirty="0"/>
              <a:t> </a:t>
            </a:r>
            <a:r>
              <a:rPr lang="en-US" dirty="0" err="1"/>
              <a:t>rahim</a:t>
            </a:r>
            <a:r>
              <a:rPr lang="en-US" dirty="0"/>
              <a:t> (</a:t>
            </a:r>
            <a:r>
              <a:rPr lang="en-US" dirty="0" err="1"/>
              <a:t>serviks</a:t>
            </a:r>
            <a:r>
              <a:rPr lang="en-US" dirty="0"/>
              <a:t>) </a:t>
            </a:r>
            <a:r>
              <a:rPr lang="en-US" dirty="0" err="1"/>
              <a:t>diangkat</a:t>
            </a:r>
            <a:r>
              <a:rPr lang="en-US" dirty="0"/>
              <a:t>.</a:t>
            </a:r>
          </a:p>
          <a:p>
            <a:pPr lvl="1"/>
            <a:r>
              <a:rPr lang="en-US" sz="1200" dirty="0" err="1"/>
              <a:t>Histerektomi</a:t>
            </a:r>
            <a:r>
              <a:rPr lang="en-US" sz="1200" dirty="0"/>
              <a:t> Subtotal</a:t>
            </a:r>
          </a:p>
          <a:p>
            <a:pPr lvl="2"/>
            <a:r>
              <a:rPr lang="en-US" dirty="0" err="1"/>
              <a:t>Pengangkatan</a:t>
            </a:r>
            <a:r>
              <a:rPr lang="en-US" dirty="0"/>
              <a:t> </a:t>
            </a:r>
            <a:r>
              <a:rPr lang="en-US" dirty="0" err="1"/>
              <a:t>bagian</a:t>
            </a:r>
            <a:r>
              <a:rPr lang="en-US" dirty="0"/>
              <a:t> </a:t>
            </a:r>
            <a:r>
              <a:rPr lang="en-US" dirty="0" err="1"/>
              <a:t>atas</a:t>
            </a:r>
            <a:r>
              <a:rPr lang="en-US" dirty="0"/>
              <a:t> uterus </a:t>
            </a:r>
            <a:r>
              <a:rPr lang="en-US" dirty="0" err="1"/>
              <a:t>dengan</a:t>
            </a:r>
            <a:r>
              <a:rPr lang="en-US" dirty="0"/>
              <a:t> </a:t>
            </a:r>
            <a:r>
              <a:rPr lang="en-US" dirty="0" err="1"/>
              <a:t>meninggalkan</a:t>
            </a:r>
            <a:r>
              <a:rPr lang="en-US" dirty="0"/>
              <a:t> </a:t>
            </a:r>
            <a:r>
              <a:rPr lang="en-US" dirty="0" err="1"/>
              <a:t>bagian</a:t>
            </a:r>
            <a:r>
              <a:rPr lang="en-US" dirty="0"/>
              <a:t> </a:t>
            </a:r>
            <a:r>
              <a:rPr lang="en-US" dirty="0" err="1"/>
              <a:t>segmen</a:t>
            </a:r>
            <a:r>
              <a:rPr lang="en-US" dirty="0"/>
              <a:t> </a:t>
            </a:r>
            <a:r>
              <a:rPr lang="en-US" dirty="0" err="1"/>
              <a:t>bawah</a:t>
            </a:r>
            <a:r>
              <a:rPr lang="en-US" dirty="0"/>
              <a:t> </a:t>
            </a:r>
            <a:r>
              <a:rPr lang="en-US" dirty="0" err="1"/>
              <a:t>rahim</a:t>
            </a:r>
            <a:r>
              <a:rPr lang="en-US" dirty="0"/>
              <a:t>. </a:t>
            </a:r>
            <a:endParaRPr lang="en-US" dirty="0"/>
          </a:p>
          <a:p>
            <a:pPr lvl="2"/>
            <a:r>
              <a:rPr lang="en-US" dirty="0" err="1"/>
              <a:t>Tindakan</a:t>
            </a:r>
            <a:r>
              <a:rPr lang="en-US" dirty="0"/>
              <a:t> </a:t>
            </a:r>
            <a:r>
              <a:rPr lang="en-US" dirty="0" err="1"/>
              <a:t>ini</a:t>
            </a:r>
            <a:r>
              <a:rPr lang="en-US" dirty="0"/>
              <a:t> </a:t>
            </a:r>
            <a:r>
              <a:rPr lang="en-US" dirty="0" err="1"/>
              <a:t>umumnya</a:t>
            </a:r>
            <a:r>
              <a:rPr lang="en-US" dirty="0"/>
              <a:t> </a:t>
            </a:r>
            <a:r>
              <a:rPr lang="en-US" dirty="0" err="1"/>
              <a:t>dilakukan</a:t>
            </a:r>
            <a:r>
              <a:rPr lang="en-US" dirty="0"/>
              <a:t> </a:t>
            </a:r>
            <a:r>
              <a:rPr lang="en-US" dirty="0" err="1"/>
              <a:t>pada</a:t>
            </a:r>
            <a:r>
              <a:rPr lang="en-US" dirty="0"/>
              <a:t> </a:t>
            </a:r>
            <a:r>
              <a:rPr lang="en-US" dirty="0" err="1"/>
              <a:t>kasus</a:t>
            </a:r>
            <a:r>
              <a:rPr lang="en-US" dirty="0"/>
              <a:t> </a:t>
            </a:r>
            <a:r>
              <a:rPr lang="en-US" dirty="0" err="1"/>
              <a:t>gawat</a:t>
            </a:r>
            <a:r>
              <a:rPr lang="en-US" dirty="0"/>
              <a:t> </a:t>
            </a:r>
            <a:r>
              <a:rPr lang="en-US" dirty="0" err="1"/>
              <a:t>darurat</a:t>
            </a:r>
            <a:r>
              <a:rPr lang="en-US" dirty="0"/>
              <a:t> </a:t>
            </a:r>
            <a:r>
              <a:rPr lang="en-US" dirty="0" err="1"/>
              <a:t>obstetrik</a:t>
            </a:r>
            <a:r>
              <a:rPr lang="en-US" dirty="0"/>
              <a:t> </a:t>
            </a:r>
            <a:r>
              <a:rPr lang="en-US" dirty="0" err="1"/>
              <a:t>seperti</a:t>
            </a:r>
            <a:r>
              <a:rPr lang="en-US" dirty="0"/>
              <a:t> </a:t>
            </a:r>
            <a:r>
              <a:rPr lang="en-US" dirty="0" err="1"/>
              <a:t>pendarahan</a:t>
            </a:r>
            <a:r>
              <a:rPr lang="en-US" dirty="0"/>
              <a:t> </a:t>
            </a:r>
            <a:r>
              <a:rPr lang="en-US" dirty="0" err="1"/>
              <a:t>paska</a:t>
            </a:r>
            <a:r>
              <a:rPr lang="en-US" dirty="0"/>
              <a:t> </a:t>
            </a:r>
            <a:r>
              <a:rPr lang="en-US" dirty="0" err="1"/>
              <a:t>persalinan</a:t>
            </a:r>
            <a:r>
              <a:rPr lang="en-US" dirty="0"/>
              <a:t> yang </a:t>
            </a:r>
            <a:r>
              <a:rPr lang="en-US" dirty="0" err="1"/>
              <a:t>disebabkan</a:t>
            </a:r>
            <a:r>
              <a:rPr lang="en-US" dirty="0"/>
              <a:t> </a:t>
            </a:r>
            <a:r>
              <a:rPr lang="en-US" dirty="0" err="1"/>
              <a:t>atonia</a:t>
            </a:r>
            <a:r>
              <a:rPr lang="en-US" dirty="0"/>
              <a:t> uteri, </a:t>
            </a:r>
            <a:r>
              <a:rPr lang="en-US" dirty="0" err="1"/>
              <a:t>prolapsus</a:t>
            </a:r>
            <a:r>
              <a:rPr lang="en-US" dirty="0"/>
              <a:t> uteri, </a:t>
            </a:r>
            <a:r>
              <a:rPr lang="en-US" dirty="0" err="1"/>
              <a:t>dan</a:t>
            </a:r>
            <a:r>
              <a:rPr lang="en-US" dirty="0"/>
              <a:t> </a:t>
            </a:r>
            <a:r>
              <a:rPr lang="en-US" dirty="0" err="1"/>
              <a:t>plasenta</a:t>
            </a:r>
            <a:r>
              <a:rPr lang="en-US" dirty="0"/>
              <a:t> </a:t>
            </a:r>
            <a:r>
              <a:rPr lang="en-US" dirty="0" err="1"/>
              <a:t>akreta</a:t>
            </a:r>
            <a:r>
              <a:rPr lang="en-US" dirty="0"/>
              <a:t>. </a:t>
            </a:r>
          </a:p>
        </p:txBody>
      </p:sp>
    </p:spTree>
    <p:extLst>
      <p:ext uri="{BB962C8B-B14F-4D97-AF65-F5344CB8AC3E}">
        <p14:creationId xmlns:p14="http://schemas.microsoft.com/office/powerpoint/2010/main" val="245669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104B9-CB5B-4BDD-9325-9EE0CD365F25}"/>
              </a:ext>
            </a:extLst>
          </p:cNvPr>
          <p:cNvSpPr>
            <a:spLocks noGrp="1"/>
          </p:cNvSpPr>
          <p:nvPr>
            <p:ph type="title"/>
          </p:nvPr>
        </p:nvSpPr>
        <p:spPr>
          <a:xfrm>
            <a:off x="571500" y="723025"/>
            <a:ext cx="2849700" cy="617226"/>
          </a:xfrm>
        </p:spPr>
        <p:txBody>
          <a:bodyPr/>
          <a:lstStyle/>
          <a:p>
            <a:r>
              <a:rPr lang="en-US" dirty="0" err="1"/>
              <a:t>Histerektomi</a:t>
            </a:r>
            <a:endParaRPr lang="en-ID" dirty="0"/>
          </a:p>
        </p:txBody>
      </p:sp>
      <p:pic>
        <p:nvPicPr>
          <p:cNvPr id="6146" name="Picture 2" descr="Sekilas Tentang Histerektomi&quot;">
            <a:extLst>
              <a:ext uri="{FF2B5EF4-FFF2-40B4-BE49-F238E27FC236}">
                <a16:creationId xmlns="" xmlns:a16="http://schemas.microsoft.com/office/drawing/2014/main" id="{6274C40D-A023-4BD1-9777-D7CF2A157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51" y="1721916"/>
            <a:ext cx="4160699" cy="22794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apalı Yöntem Rahim Alma Ameliyatı">
            <a:extLst>
              <a:ext uri="{FF2B5EF4-FFF2-40B4-BE49-F238E27FC236}">
                <a16:creationId xmlns="" xmlns:a16="http://schemas.microsoft.com/office/drawing/2014/main" id="{43A21F89-7386-46D2-9743-C3052329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700" y="1031638"/>
            <a:ext cx="4476749" cy="335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74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5"/>
        <p:cNvGrpSpPr/>
        <p:nvPr/>
      </p:nvGrpSpPr>
      <p:grpSpPr>
        <a:xfrm>
          <a:off x="0" y="0"/>
          <a:ext cx="0" cy="0"/>
          <a:chOff x="0" y="0"/>
          <a:chExt cx="0" cy="0"/>
        </a:xfrm>
      </p:grpSpPr>
      <p:sp>
        <p:nvSpPr>
          <p:cNvPr id="2006" name="Google Shape;2006;p45"/>
          <p:cNvSpPr txBox="1">
            <a:spLocks noGrp="1"/>
          </p:cNvSpPr>
          <p:nvPr>
            <p:ph type="title"/>
          </p:nvPr>
        </p:nvSpPr>
        <p:spPr>
          <a:xfrm>
            <a:off x="2067000" y="850737"/>
            <a:ext cx="5010000" cy="6024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t>Ablasi</a:t>
            </a:r>
            <a:r>
              <a:rPr lang="en-US" b="1" dirty="0"/>
              <a:t> Endometrium</a:t>
            </a:r>
            <a:endParaRPr b="1" dirty="0"/>
          </a:p>
        </p:txBody>
      </p:sp>
      <p:sp>
        <p:nvSpPr>
          <p:cNvPr id="2007" name="Google Shape;2007;p45"/>
          <p:cNvSpPr txBox="1">
            <a:spLocks noGrp="1"/>
          </p:cNvSpPr>
          <p:nvPr>
            <p:ph type="subTitle" idx="1"/>
          </p:nvPr>
        </p:nvSpPr>
        <p:spPr>
          <a:xfrm>
            <a:off x="935325" y="1453212"/>
            <a:ext cx="7273350" cy="33540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Prosedur bedah invasif minimal untuk mengurangi ketebalan endometrium (alternatif jika tidak mau histerektomi) tapi tidak efektif jika perdarahan karena adanya sel kanker.</a:t>
            </a:r>
          </a:p>
          <a:p>
            <a:pPr marL="0" lvl="0" indent="0" algn="l" rtl="0">
              <a:spcBef>
                <a:spcPts val="0"/>
              </a:spcBef>
              <a:spcAft>
                <a:spcPts val="0"/>
              </a:spcAft>
              <a:buNone/>
            </a:pPr>
            <a:r>
              <a:rPr lang="en" sz="1200" b="1" dirty="0"/>
              <a:t>Tidak </a:t>
            </a:r>
            <a:r>
              <a:rPr lang="en" sz="1200" dirty="0"/>
              <a:t>disarankan pada wanita yang sedang hamil atau berencana hamil. Untuk kehamilan masih bisa tetapi jarang dan ada rentan terjadi komplikasi.</a:t>
            </a:r>
          </a:p>
          <a:p>
            <a:pPr marL="0" lvl="0" indent="0" algn="l" rtl="0">
              <a:spcBef>
                <a:spcPts val="0"/>
              </a:spcBef>
              <a:spcAft>
                <a:spcPts val="0"/>
              </a:spcAft>
              <a:buNone/>
            </a:pPr>
            <a:endParaRPr lang="en" sz="1200" b="1" dirty="0"/>
          </a:p>
          <a:p>
            <a:pPr marL="0" lvl="0" indent="0" algn="l" rtl="0">
              <a:spcBef>
                <a:spcPts val="0"/>
              </a:spcBef>
              <a:spcAft>
                <a:spcPts val="0"/>
              </a:spcAft>
              <a:buNone/>
            </a:pPr>
            <a:r>
              <a:rPr lang="en" sz="1200" b="1" dirty="0"/>
              <a:t>Jenis ablasi endometrium:</a:t>
            </a:r>
          </a:p>
          <a:p>
            <a:pPr marL="342900" lvl="0" indent="-342900" algn="l" rtl="0">
              <a:spcBef>
                <a:spcPts val="0"/>
              </a:spcBef>
              <a:spcAft>
                <a:spcPts val="0"/>
              </a:spcAft>
              <a:buAutoNum type="arabicPeriod"/>
            </a:pPr>
            <a:r>
              <a:rPr lang="en-US" sz="1200" dirty="0" err="1"/>
              <a:t>Cryoblation</a:t>
            </a:r>
            <a:r>
              <a:rPr lang="en-US" sz="1200" dirty="0"/>
              <a:t> (</a:t>
            </a:r>
            <a:r>
              <a:rPr lang="en-US" sz="1200" dirty="0" err="1"/>
              <a:t>pembekuan</a:t>
            </a:r>
            <a:r>
              <a:rPr lang="en-US" sz="1200" dirty="0"/>
              <a:t>)	4. Microwave</a:t>
            </a:r>
            <a:endParaRPr lang="en" sz="1200" dirty="0"/>
          </a:p>
          <a:p>
            <a:pPr marL="342900" lvl="0" indent="-342900" algn="l" rtl="0">
              <a:spcBef>
                <a:spcPts val="0"/>
              </a:spcBef>
              <a:spcAft>
                <a:spcPts val="0"/>
              </a:spcAft>
              <a:buAutoNum type="arabicPeriod"/>
            </a:pPr>
            <a:r>
              <a:rPr lang="en-US" sz="1200" dirty="0" err="1"/>
              <a:t>Hidrotermal</a:t>
            </a:r>
            <a:r>
              <a:rPr lang="en-US" sz="1200" dirty="0"/>
              <a:t>			5. </a:t>
            </a:r>
            <a:r>
              <a:rPr lang="en-US" sz="1200" dirty="0" err="1"/>
              <a:t>Gelombang</a:t>
            </a:r>
            <a:r>
              <a:rPr lang="en-US" sz="1200" dirty="0"/>
              <a:t> radio</a:t>
            </a:r>
            <a:endParaRPr lang="en" sz="1200" dirty="0"/>
          </a:p>
          <a:p>
            <a:pPr marL="342900" lvl="0" indent="-342900" algn="l" rtl="0">
              <a:spcBef>
                <a:spcPts val="0"/>
              </a:spcBef>
              <a:spcAft>
                <a:spcPts val="0"/>
              </a:spcAft>
              <a:buAutoNum type="arabicPeriod"/>
            </a:pPr>
            <a:r>
              <a:rPr lang="en" sz="1200" dirty="0"/>
              <a:t>Terapi balon panas</a:t>
            </a:r>
          </a:p>
          <a:p>
            <a:pPr marL="342900" lvl="0" indent="-342900" algn="l" rtl="0">
              <a:spcBef>
                <a:spcPts val="0"/>
              </a:spcBef>
              <a:spcAft>
                <a:spcPts val="0"/>
              </a:spcAft>
              <a:buAutoNum type="arabicPeriod"/>
            </a:pPr>
            <a:endParaRPr lang="en" sz="1200" dirty="0"/>
          </a:p>
          <a:p>
            <a:pPr marL="0" lvl="0" indent="0" algn="l" rtl="0">
              <a:spcBef>
                <a:spcPts val="0"/>
              </a:spcBef>
              <a:spcAft>
                <a:spcPts val="0"/>
              </a:spcAft>
            </a:pPr>
            <a:r>
              <a:rPr lang="en" sz="1200" dirty="0"/>
              <a:t>Komplikasi : keguguran, prematur, ruptur uterus, adhesi plasenta dalam kehamilan setelah prosedur ini.</a:t>
            </a:r>
            <a:endParaRPr sz="1200" dirty="0"/>
          </a:p>
        </p:txBody>
      </p:sp>
    </p:spTree>
    <p:extLst>
      <p:ext uri="{BB962C8B-B14F-4D97-AF65-F5344CB8AC3E}">
        <p14:creationId xmlns:p14="http://schemas.microsoft.com/office/powerpoint/2010/main" val="29272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104B9-CB5B-4BDD-9325-9EE0CD365F25}"/>
              </a:ext>
            </a:extLst>
          </p:cNvPr>
          <p:cNvSpPr>
            <a:spLocks noGrp="1"/>
          </p:cNvSpPr>
          <p:nvPr>
            <p:ph type="title"/>
          </p:nvPr>
        </p:nvSpPr>
        <p:spPr>
          <a:xfrm>
            <a:off x="3013800" y="170575"/>
            <a:ext cx="2849700" cy="617226"/>
          </a:xfrm>
        </p:spPr>
        <p:txBody>
          <a:bodyPr/>
          <a:lstStyle/>
          <a:p>
            <a:r>
              <a:rPr lang="en-US" dirty="0" err="1"/>
              <a:t>Ablasi</a:t>
            </a:r>
            <a:r>
              <a:rPr lang="en-US" dirty="0"/>
              <a:t> Endometrium</a:t>
            </a:r>
            <a:endParaRPr lang="en-ID" dirty="0"/>
          </a:p>
        </p:txBody>
      </p:sp>
      <p:pic>
        <p:nvPicPr>
          <p:cNvPr id="8194" name="Picture 2" descr="Center for Menstrual Disorders in Rochester, NY">
            <a:extLst>
              <a:ext uri="{FF2B5EF4-FFF2-40B4-BE49-F238E27FC236}">
                <a16:creationId xmlns="" xmlns:a16="http://schemas.microsoft.com/office/drawing/2014/main" id="{33F10C3C-7990-44B9-8AA8-F19DE3CE6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87801"/>
            <a:ext cx="8572500" cy="386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5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3" name="Google Shape;3053;p70"/>
          <p:cNvSpPr txBox="1">
            <a:spLocks noGrp="1"/>
          </p:cNvSpPr>
          <p:nvPr>
            <p:ph type="title"/>
          </p:nvPr>
        </p:nvSpPr>
        <p:spPr>
          <a:xfrm>
            <a:off x="2177549" y="422684"/>
            <a:ext cx="47889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Terima kasih</a:t>
            </a:r>
            <a:endParaRPr dirty="0"/>
          </a:p>
        </p:txBody>
      </p:sp>
      <p:sp>
        <p:nvSpPr>
          <p:cNvPr id="3" name="Subtitle 2">
            <a:extLst>
              <a:ext uri="{FF2B5EF4-FFF2-40B4-BE49-F238E27FC236}">
                <a16:creationId xmlns="" xmlns:a16="http://schemas.microsoft.com/office/drawing/2014/main" id="{784438E4-07A9-42E2-85F7-496BA815CFDD}"/>
              </a:ext>
            </a:extLst>
          </p:cNvPr>
          <p:cNvSpPr>
            <a:spLocks noGrp="1"/>
          </p:cNvSpPr>
          <p:nvPr>
            <p:ph type="subTitle" idx="1"/>
          </p:nvPr>
        </p:nvSpPr>
        <p:spPr>
          <a:xfrm>
            <a:off x="1428561" y="1756687"/>
            <a:ext cx="6286875" cy="2401350"/>
          </a:xfrm>
        </p:spPr>
        <p:txBody>
          <a:bodyPr/>
          <a:lstStyle/>
          <a:p>
            <a:pPr>
              <a:spcBef>
                <a:spcPts val="400"/>
              </a:spcBef>
              <a:spcAft>
                <a:spcPts val="200"/>
              </a:spcAft>
            </a:pPr>
            <a:r>
              <a:rPr lang="en-US" sz="1050" b="1" u="sng" dirty="0" err="1"/>
              <a:t>Referensi</a:t>
            </a:r>
            <a:r>
              <a:rPr lang="en-US" sz="1050" b="1" u="sng" dirty="0"/>
              <a:t>:</a:t>
            </a:r>
          </a:p>
          <a:p>
            <a:pPr algn="l">
              <a:spcBef>
                <a:spcPts val="400"/>
              </a:spcBef>
              <a:spcAft>
                <a:spcPts val="200"/>
              </a:spcAft>
            </a:pPr>
            <a:r>
              <a:rPr lang="en-US" sz="1050" dirty="0"/>
              <a:t>Alford WS &amp; Hopkins MP. Endometrial rollerball ablation. Journal of Reproductive Medicine 1996;41(4):251-4.</a:t>
            </a:r>
          </a:p>
          <a:p>
            <a:pPr algn="l">
              <a:spcBef>
                <a:spcPts val="400"/>
              </a:spcBef>
              <a:spcAft>
                <a:spcPts val="200"/>
              </a:spcAft>
            </a:pPr>
            <a:r>
              <a:rPr lang="en-US" sz="1050" dirty="0" err="1"/>
              <a:t>Corbacioglu</a:t>
            </a:r>
            <a:r>
              <a:rPr lang="en-US" sz="1050" dirty="0"/>
              <a:t>, </a:t>
            </a:r>
            <a:r>
              <a:rPr lang="en-US" sz="1050" dirty="0" err="1"/>
              <a:t>Aytul</a:t>
            </a:r>
            <a:r>
              <a:rPr lang="en-US" sz="1050" dirty="0"/>
              <a:t>. The Management of Dysfunctional Uterine Bleeding. Turkey. </a:t>
            </a:r>
            <a:r>
              <a:rPr lang="en-US" sz="1050" dirty="0" err="1"/>
              <a:t>Bakirkoy</a:t>
            </a:r>
            <a:r>
              <a:rPr lang="en-US" sz="1050" dirty="0"/>
              <a:t> Women’s and Children Teaching Hospital,</a:t>
            </a:r>
          </a:p>
          <a:p>
            <a:pPr algn="l">
              <a:spcBef>
                <a:spcPts val="400"/>
              </a:spcBef>
              <a:spcAft>
                <a:spcPts val="200"/>
              </a:spcAft>
            </a:pPr>
            <a:r>
              <a:rPr lang="en-ID" sz="1050" dirty="0">
                <a:hlinkClick r:id="rId3"/>
              </a:rPr>
              <a:t>http://perpustakaan.poltekkes-malang.ac.id/assets/file/kti/1602420019/BAB_2.pdf</a:t>
            </a:r>
            <a:r>
              <a:rPr lang="en-ID" sz="1050" dirty="0"/>
              <a:t> (</a:t>
            </a:r>
            <a:r>
              <a:rPr lang="en-ID" sz="1050" dirty="0" err="1"/>
              <a:t>diakses</a:t>
            </a:r>
            <a:r>
              <a:rPr lang="en-ID" sz="1050" dirty="0"/>
              <a:t> 15/04/2021 </a:t>
            </a:r>
            <a:r>
              <a:rPr lang="en-ID" sz="1050" dirty="0" err="1"/>
              <a:t>pukul</a:t>
            </a:r>
            <a:r>
              <a:rPr lang="en-ID" sz="1050" dirty="0"/>
              <a:t> 2:10</a:t>
            </a:r>
            <a:r>
              <a:rPr lang="en-ID" sz="1050" dirty="0" smtClean="0"/>
              <a:t>)</a:t>
            </a:r>
          </a:p>
          <a:p>
            <a:pPr algn="l">
              <a:spcBef>
                <a:spcPts val="400"/>
              </a:spcBef>
              <a:spcAft>
                <a:spcPts val="200"/>
              </a:spcAft>
            </a:pPr>
            <a:r>
              <a:rPr lang="en-ID" sz="1050" dirty="0">
                <a:hlinkClick r:id="rId4"/>
              </a:rPr>
              <a:t>https://</a:t>
            </a:r>
            <a:r>
              <a:rPr lang="en-ID" sz="1050" dirty="0" smtClean="0">
                <a:hlinkClick r:id="rId4"/>
              </a:rPr>
              <a:t>journals.lww.com/tnpj/fulltext/2011/08000/treatment_options_for_dysfunctional_uterine.7.aspx</a:t>
            </a:r>
            <a:r>
              <a:rPr lang="en-ID" sz="1050" dirty="0" smtClean="0"/>
              <a:t>  </a:t>
            </a:r>
            <a:r>
              <a:rPr lang="en-ID" sz="1050" dirty="0"/>
              <a:t>(</a:t>
            </a:r>
            <a:r>
              <a:rPr lang="en-ID" sz="1050" dirty="0" err="1"/>
              <a:t>diakses</a:t>
            </a:r>
            <a:r>
              <a:rPr lang="en-ID" sz="1050" dirty="0"/>
              <a:t> 15/04/2021 </a:t>
            </a:r>
            <a:r>
              <a:rPr lang="en-ID" sz="1050" dirty="0" err="1"/>
              <a:t>pukul</a:t>
            </a:r>
            <a:r>
              <a:rPr lang="en-ID" sz="1050" dirty="0"/>
              <a:t> 2:10)</a:t>
            </a:r>
          </a:p>
          <a:p>
            <a:pPr algn="l">
              <a:spcBef>
                <a:spcPts val="400"/>
              </a:spcBef>
              <a:spcAft>
                <a:spcPts val="200"/>
              </a:spcAft>
            </a:pPr>
            <a:endParaRPr lang="en-ID"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41"/>
          <p:cNvSpPr txBox="1">
            <a:spLocks noGrp="1"/>
          </p:cNvSpPr>
          <p:nvPr>
            <p:ph type="title"/>
          </p:nvPr>
        </p:nvSpPr>
        <p:spPr>
          <a:xfrm>
            <a:off x="1140324" y="1101925"/>
            <a:ext cx="5038725" cy="60568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Tujuan Tata Laksana</a:t>
            </a:r>
            <a:endParaRPr dirty="0"/>
          </a:p>
        </p:txBody>
      </p:sp>
      <p:sp>
        <p:nvSpPr>
          <p:cNvPr id="1957" name="Google Shape;1957;p41"/>
          <p:cNvSpPr txBox="1">
            <a:spLocks noGrp="1"/>
          </p:cNvSpPr>
          <p:nvPr>
            <p:ph type="subTitle" idx="1"/>
          </p:nvPr>
        </p:nvSpPr>
        <p:spPr>
          <a:xfrm>
            <a:off x="860524" y="1957475"/>
            <a:ext cx="5976211" cy="2603892"/>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rabicPeriod"/>
            </a:pPr>
            <a:r>
              <a:rPr lang="en-US" sz="1600" dirty="0" err="1"/>
              <a:t>Menghentikan</a:t>
            </a:r>
            <a:r>
              <a:rPr lang="en-US" sz="1600" dirty="0"/>
              <a:t> </a:t>
            </a:r>
            <a:r>
              <a:rPr lang="en-US" sz="1600" dirty="0" err="1"/>
              <a:t>perdarahan</a:t>
            </a:r>
            <a:endParaRPr lang="en-US" sz="1600" dirty="0"/>
          </a:p>
          <a:p>
            <a:pPr marL="342900" lvl="0" indent="-342900" algn="l" rtl="0">
              <a:spcBef>
                <a:spcPts val="0"/>
              </a:spcBef>
              <a:spcAft>
                <a:spcPts val="0"/>
              </a:spcAft>
              <a:buFont typeface="+mj-lt"/>
              <a:buAutoNum type="arabicPeriod"/>
            </a:pPr>
            <a:r>
              <a:rPr lang="en-US" sz="1600" dirty="0" err="1"/>
              <a:t>Mengatur</a:t>
            </a:r>
            <a:r>
              <a:rPr lang="en-US" sz="1600" dirty="0"/>
              <a:t> </a:t>
            </a:r>
            <a:r>
              <a:rPr lang="en-US" sz="1600" dirty="0" err="1"/>
              <a:t>haid</a:t>
            </a:r>
            <a:r>
              <a:rPr lang="en-US" sz="1600" dirty="0"/>
              <a:t> </a:t>
            </a:r>
            <a:r>
              <a:rPr lang="en-US" sz="1600" dirty="0" err="1"/>
              <a:t>supaya</a:t>
            </a:r>
            <a:r>
              <a:rPr lang="en-US" sz="1600" dirty="0"/>
              <a:t> normal </a:t>
            </a:r>
            <a:r>
              <a:rPr lang="en-US" sz="1600" dirty="0" err="1"/>
              <a:t>kembali</a:t>
            </a:r>
            <a:endParaRPr lang="en-US" sz="1600" dirty="0"/>
          </a:p>
          <a:p>
            <a:pPr marL="342900" lvl="0" indent="-342900" algn="l" rtl="0">
              <a:spcBef>
                <a:spcPts val="0"/>
              </a:spcBef>
              <a:spcAft>
                <a:spcPts val="0"/>
              </a:spcAft>
              <a:buFont typeface="+mj-lt"/>
              <a:buAutoNum type="arabicPeriod"/>
            </a:pPr>
            <a:r>
              <a:rPr lang="en-US" sz="1600" dirty="0" err="1"/>
              <a:t>Mengendalikan</a:t>
            </a:r>
            <a:r>
              <a:rPr lang="en-US" sz="1600" dirty="0"/>
              <a:t> dan </a:t>
            </a:r>
            <a:r>
              <a:rPr lang="en-US" sz="1600" dirty="0" err="1"/>
              <a:t>mencegah</a:t>
            </a:r>
            <a:r>
              <a:rPr lang="en-US" sz="1600" dirty="0"/>
              <a:t> </a:t>
            </a:r>
            <a:r>
              <a:rPr lang="en-US" sz="1600" dirty="0" err="1"/>
              <a:t>perdarahan</a:t>
            </a:r>
            <a:r>
              <a:rPr lang="en-US" sz="1600" dirty="0"/>
              <a:t> </a:t>
            </a:r>
            <a:r>
              <a:rPr lang="en-US" sz="1600" dirty="0" err="1"/>
              <a:t>berulang</a:t>
            </a:r>
            <a:endParaRPr lang="en-US" sz="1600" dirty="0"/>
          </a:p>
          <a:p>
            <a:pPr marL="342900" lvl="0" indent="-342900" algn="l" rtl="0">
              <a:spcBef>
                <a:spcPts val="0"/>
              </a:spcBef>
              <a:spcAft>
                <a:spcPts val="0"/>
              </a:spcAft>
              <a:buFont typeface="+mj-lt"/>
              <a:buAutoNum type="arabicPeriod"/>
            </a:pPr>
            <a:r>
              <a:rPr lang="en-US" sz="1600" dirty="0" err="1"/>
              <a:t>Memperbaiki</a:t>
            </a:r>
            <a:r>
              <a:rPr lang="en-US" sz="1600" dirty="0"/>
              <a:t> </a:t>
            </a:r>
            <a:r>
              <a:rPr lang="en-US" sz="1600" dirty="0" err="1"/>
              <a:t>atau</a:t>
            </a:r>
            <a:r>
              <a:rPr lang="en-US" sz="1600" dirty="0"/>
              <a:t> </a:t>
            </a:r>
            <a:r>
              <a:rPr lang="en-US" sz="1600" dirty="0" err="1"/>
              <a:t>mengobati</a:t>
            </a:r>
            <a:r>
              <a:rPr lang="en-US" sz="1600" dirty="0"/>
              <a:t> dan </a:t>
            </a:r>
            <a:r>
              <a:rPr lang="en-US" sz="1600" dirty="0" err="1"/>
              <a:t>mengobati</a:t>
            </a:r>
            <a:r>
              <a:rPr lang="en-US" sz="1600" dirty="0"/>
              <a:t> </a:t>
            </a:r>
            <a:r>
              <a:rPr lang="en-US" sz="1600" dirty="0" err="1"/>
              <a:t>patologi</a:t>
            </a:r>
            <a:r>
              <a:rPr lang="en-US" sz="1600" dirty="0"/>
              <a:t> yang </a:t>
            </a:r>
            <a:r>
              <a:rPr lang="en-US" sz="1600" dirty="0" err="1"/>
              <a:t>ada</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0923" y="745133"/>
            <a:ext cx="7543800" cy="2948940"/>
          </a:xfrm>
          <a:prstGeom prst="rect">
            <a:avLst/>
          </a:prstGeom>
        </p:spPr>
        <p:txBody>
          <a:bodyPr/>
          <a:lstStyle/>
          <a:p>
            <a:pPr marL="0" indent="0">
              <a:buNone/>
            </a:pPr>
            <a:r>
              <a:rPr lang="en-US" dirty="0"/>
              <a:t>The goal in the treatment of DUB is to </a:t>
            </a:r>
            <a:r>
              <a:rPr lang="en-US" b="1" dirty="0"/>
              <a:t>halt the acute bleeding episode</a:t>
            </a:r>
            <a:r>
              <a:rPr lang="en-US" dirty="0"/>
              <a:t> and </a:t>
            </a:r>
            <a:r>
              <a:rPr lang="en-US" b="1" dirty="0"/>
              <a:t>prevent recurrence</a:t>
            </a:r>
            <a:r>
              <a:rPr lang="en-US" dirty="0"/>
              <a:t>. If the patient wishes to become pregnant, the secondary goal would be to </a:t>
            </a:r>
            <a:r>
              <a:rPr lang="en-US" b="1" dirty="0"/>
              <a:t>restore ovulation</a:t>
            </a:r>
            <a:r>
              <a:rPr lang="en-US" dirty="0"/>
              <a:t>. Timely and correct diagnosis is critical as improper diagnosis can lead to incorrect medical management, unnecessary surgery, and endometrial hyperplasia or carcinoma (up to 2% of women with inappropriately managed </a:t>
            </a:r>
            <a:r>
              <a:rPr lang="en-US" dirty="0" err="1"/>
              <a:t>anovulatory</a:t>
            </a:r>
            <a:r>
              <a:rPr lang="en-US" dirty="0"/>
              <a:t> bleeding eventually develop endometrial adenocarcinoma</a:t>
            </a:r>
            <a:r>
              <a:rPr lang="en-US" dirty="0" smtClean="0"/>
              <a:t>).</a:t>
            </a:r>
            <a:r>
              <a:rPr lang="en-US" baseline="30000" dirty="0"/>
              <a:t> </a:t>
            </a:r>
            <a:endParaRPr lang="en-US" baseline="30000" dirty="0" smtClean="0"/>
          </a:p>
          <a:p>
            <a:pPr marL="0" indent="0">
              <a:buNone/>
            </a:pPr>
            <a:endParaRPr lang="en-US" baseline="30000" dirty="0"/>
          </a:p>
          <a:p>
            <a:pPr marL="0" indent="0">
              <a:buNone/>
            </a:pPr>
            <a:r>
              <a:rPr lang="en-US" dirty="0" smtClean="0"/>
              <a:t>Arriving </a:t>
            </a:r>
            <a:r>
              <a:rPr lang="en-US" dirty="0"/>
              <a:t>at a diagnosis may require several diagnostic tests that provide no definitive answers, and the NP needs to reassure the patient that every avenue is being explored to find the root of her medical condition. This reassurance cannot be understated, as a large component in the management of DUB is psychological and ample reassurance is a vital therapeutic tool.</a:t>
            </a:r>
          </a:p>
        </p:txBody>
      </p:sp>
    </p:spTree>
    <p:extLst>
      <p:ext uri="{BB962C8B-B14F-4D97-AF65-F5344CB8AC3E}">
        <p14:creationId xmlns:p14="http://schemas.microsoft.com/office/powerpoint/2010/main" val="332756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577340"/>
            <a:ext cx="7543800" cy="2948940"/>
          </a:xfrm>
          <a:prstGeom prst="rect">
            <a:avLst/>
          </a:prstGeom>
        </p:spPr>
        <p:txBody>
          <a:bodyPr/>
          <a:lstStyle/>
          <a:p>
            <a:pPr marL="0" indent="0">
              <a:buNone/>
            </a:pPr>
            <a:r>
              <a:rPr lang="en-US" dirty="0"/>
              <a:t>If </a:t>
            </a:r>
            <a:r>
              <a:rPr lang="en-US" b="1" dirty="0"/>
              <a:t>a hormone deficiency </a:t>
            </a:r>
            <a:r>
              <a:rPr lang="en-US" dirty="0"/>
              <a:t>or systemic illness is detected in the patient's workup, then the </a:t>
            </a:r>
            <a:r>
              <a:rPr lang="en-US" b="1" dirty="0"/>
              <a:t>appropriate treatment</a:t>
            </a:r>
            <a:r>
              <a:rPr lang="en-US" dirty="0"/>
              <a:t> for that ailment would be administered. This may require collaboration with or </a:t>
            </a:r>
            <a:r>
              <a:rPr lang="en-US" b="1" dirty="0"/>
              <a:t>referral to an endocrinologist or hematologist</a:t>
            </a:r>
            <a:r>
              <a:rPr lang="en-US" dirty="0"/>
              <a:t>. If a </a:t>
            </a:r>
            <a:r>
              <a:rPr lang="en-US" dirty="0" err="1"/>
              <a:t>prolactinoma</a:t>
            </a:r>
            <a:r>
              <a:rPr lang="en-US" dirty="0"/>
              <a:t> is present that does not require surgery, treatment is oral </a:t>
            </a:r>
            <a:r>
              <a:rPr lang="en-US" b="1" dirty="0" err="1"/>
              <a:t>bromocriptine</a:t>
            </a:r>
            <a:r>
              <a:rPr lang="en-US" b="1" dirty="0"/>
              <a:t> 1.25 to 2.5 mg </a:t>
            </a:r>
            <a:r>
              <a:rPr lang="en-US" dirty="0"/>
              <a:t>by mouth initially, </a:t>
            </a:r>
            <a:r>
              <a:rPr lang="en-US" b="1" dirty="0"/>
              <a:t>increased gradually over 2 to 7 days </a:t>
            </a:r>
            <a:r>
              <a:rPr lang="en-US" dirty="0"/>
              <a:t>until a therapeutic </a:t>
            </a:r>
            <a:r>
              <a:rPr lang="en-US" b="1" dirty="0"/>
              <a:t>response is achieved</a:t>
            </a:r>
            <a:r>
              <a:rPr lang="en-US" dirty="0"/>
              <a:t>. The drug is given in divided doses and should be taken with food to decrease gastrointestinal upset.</a:t>
            </a:r>
          </a:p>
        </p:txBody>
      </p:sp>
    </p:spTree>
    <p:extLst>
      <p:ext uri="{BB962C8B-B14F-4D97-AF65-F5344CB8AC3E}">
        <p14:creationId xmlns:p14="http://schemas.microsoft.com/office/powerpoint/2010/main" val="19865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0374" y="960890"/>
            <a:ext cx="7543800" cy="2948940"/>
          </a:xfrm>
          <a:prstGeom prst="rect">
            <a:avLst/>
          </a:prstGeom>
        </p:spPr>
        <p:txBody>
          <a:bodyPr/>
          <a:lstStyle/>
          <a:p>
            <a:pPr marL="0" indent="0">
              <a:buNone/>
            </a:pPr>
            <a:r>
              <a:rPr lang="en-US" dirty="0"/>
              <a:t>If neither of those apply, </a:t>
            </a:r>
            <a:r>
              <a:rPr lang="en-US" b="1" dirty="0"/>
              <a:t>hormone therapy is the first-line treatment for DUB</a:t>
            </a:r>
            <a:r>
              <a:rPr lang="en-US" dirty="0"/>
              <a:t>. </a:t>
            </a:r>
            <a:r>
              <a:rPr lang="en-US" b="1" dirty="0"/>
              <a:t>Combination</a:t>
            </a:r>
            <a:r>
              <a:rPr lang="en-US" dirty="0"/>
              <a:t> </a:t>
            </a:r>
            <a:r>
              <a:rPr lang="en-US" b="1" dirty="0"/>
              <a:t>oral contraceptives </a:t>
            </a:r>
            <a:r>
              <a:rPr lang="en-US" dirty="0"/>
              <a:t>(COCs) suppress endometrial development by </a:t>
            </a:r>
            <a:r>
              <a:rPr lang="en-US" b="1" dirty="0"/>
              <a:t>reducing LH and FSH </a:t>
            </a:r>
            <a:r>
              <a:rPr lang="en-US" dirty="0"/>
              <a:t>secretion and by </a:t>
            </a:r>
            <a:r>
              <a:rPr lang="en-US" b="1" dirty="0"/>
              <a:t>reestablishing predictable bleeding patterns </a:t>
            </a:r>
            <a:r>
              <a:rPr lang="en-US" dirty="0"/>
              <a:t>and resulting in a lighter flow. The NP should evaluate the patient for the benefits and risk associated with COC use. Patients taking COCs should be advised not to smoke because smoking increases the risk of adverse cardiovascular events especially in women over age </a:t>
            </a:r>
            <a:r>
              <a:rPr lang="en-US" dirty="0" smtClean="0"/>
              <a:t>35.</a:t>
            </a:r>
            <a:r>
              <a:rPr lang="en-US" baseline="30000" dirty="0"/>
              <a:t> </a:t>
            </a:r>
            <a:r>
              <a:rPr lang="en-US" dirty="0" smtClean="0"/>
              <a:t>COCs </a:t>
            </a:r>
            <a:r>
              <a:rPr lang="en-US" dirty="0"/>
              <a:t>are contraindicated in patients with </a:t>
            </a:r>
            <a:r>
              <a:rPr lang="en-US" dirty="0" err="1"/>
              <a:t>arteriothromboembolic</a:t>
            </a:r>
            <a:r>
              <a:rPr lang="en-US" dirty="0"/>
              <a:t> disease (</a:t>
            </a:r>
            <a:r>
              <a:rPr lang="en-US" dirty="0" smtClean="0"/>
              <a:t>myocardial </a:t>
            </a:r>
            <a:r>
              <a:rPr lang="en-US" dirty="0"/>
              <a:t>infarction, stroke), history of or active deep vein thrombosis (DVT) or pulmonary embolus (PE), untreated hypertension, diabetes mellitus with vascular complications, breast cancer, estrogen-dependent </a:t>
            </a:r>
            <a:r>
              <a:rPr lang="en-US" dirty="0" err="1"/>
              <a:t>neoplasia</a:t>
            </a:r>
            <a:r>
              <a:rPr lang="en-US" dirty="0"/>
              <a:t>, undiagnosed abnormal genital bleeding, and active liver disease.</a:t>
            </a:r>
            <a:r>
              <a:rPr lang="en-US" baseline="30000" dirty="0"/>
              <a:t>1</a:t>
            </a:r>
            <a:endParaRPr lang="en-US" dirty="0"/>
          </a:p>
        </p:txBody>
      </p:sp>
    </p:spTree>
    <p:extLst>
      <p:ext uri="{BB962C8B-B14F-4D97-AF65-F5344CB8AC3E}">
        <p14:creationId xmlns:p14="http://schemas.microsoft.com/office/powerpoint/2010/main" val="93348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0648" y="1043083"/>
            <a:ext cx="7543800" cy="2948940"/>
          </a:xfrm>
          <a:prstGeom prst="rect">
            <a:avLst/>
          </a:prstGeom>
        </p:spPr>
        <p:txBody>
          <a:bodyPr/>
          <a:lstStyle/>
          <a:p>
            <a:pPr marL="0" indent="0">
              <a:buNone/>
            </a:pPr>
            <a:r>
              <a:rPr lang="en-US" b="1" dirty="0"/>
              <a:t>Conjugated estrogen (</a:t>
            </a:r>
            <a:r>
              <a:rPr lang="en-US" b="1" dirty="0" err="1"/>
              <a:t>Premarin</a:t>
            </a:r>
            <a:r>
              <a:rPr lang="en-US" b="1" dirty="0"/>
              <a:t>) alone can be administered in high doses </a:t>
            </a:r>
            <a:r>
              <a:rPr lang="en-US" dirty="0"/>
              <a:t>in cases of hemorrhagic uterine bleeding</a:t>
            </a:r>
            <a:r>
              <a:rPr lang="en-US" dirty="0" smtClean="0"/>
              <a:t>.</a:t>
            </a:r>
            <a:r>
              <a:rPr lang="en-US" dirty="0"/>
              <a:t> Severe cases may require inpatient treatment with I.V. </a:t>
            </a:r>
            <a:r>
              <a:rPr lang="en-US" dirty="0" smtClean="0"/>
              <a:t>estrogen.</a:t>
            </a:r>
            <a:r>
              <a:rPr lang="en-US" baseline="30000" dirty="0"/>
              <a:t> </a:t>
            </a:r>
            <a:endParaRPr lang="en-US" baseline="30000" dirty="0" smtClean="0"/>
          </a:p>
          <a:p>
            <a:pPr marL="0" indent="0">
              <a:buNone/>
            </a:pPr>
            <a:r>
              <a:rPr lang="en-US" dirty="0" smtClean="0"/>
              <a:t>This </a:t>
            </a:r>
            <a:r>
              <a:rPr lang="en-US" dirty="0"/>
              <a:t>treatment is effective in rapid cessation of hemorrhage because it exerts a </a:t>
            </a:r>
            <a:r>
              <a:rPr lang="en-US" dirty="0" err="1"/>
              <a:t>vasospastic</a:t>
            </a:r>
            <a:r>
              <a:rPr lang="en-US" dirty="0"/>
              <a:t> action on capillary bleeding by affecting the level of fibrinogen, factor IV, and factor X in blood. </a:t>
            </a:r>
            <a:endParaRPr lang="en-US" dirty="0" smtClean="0"/>
          </a:p>
          <a:p>
            <a:pPr marL="0" indent="0">
              <a:buNone/>
            </a:pPr>
            <a:r>
              <a:rPr lang="en-US" dirty="0" smtClean="0"/>
              <a:t>It </a:t>
            </a:r>
            <a:r>
              <a:rPr lang="en-US" dirty="0"/>
              <a:t>also </a:t>
            </a:r>
            <a:r>
              <a:rPr lang="en-US" b="1" dirty="0"/>
              <a:t>acts on platelet aggregation and capillary permeability</a:t>
            </a:r>
            <a:r>
              <a:rPr lang="en-US" dirty="0"/>
              <a:t>. Estrogen induces formation of progesterone receptors, making subsequent treatment with </a:t>
            </a:r>
            <a:r>
              <a:rPr lang="en-US" dirty="0" err="1"/>
              <a:t>progestins</a:t>
            </a:r>
            <a:r>
              <a:rPr lang="en-US" dirty="0"/>
              <a:t> more </a:t>
            </a:r>
            <a:r>
              <a:rPr lang="en-US" dirty="0" smtClean="0"/>
              <a:t>effective</a:t>
            </a:r>
            <a:r>
              <a:rPr lang="en-US" b="1" dirty="0" smtClean="0"/>
              <a:t>.</a:t>
            </a:r>
            <a:r>
              <a:rPr lang="en-US" b="1" baseline="30000" dirty="0"/>
              <a:t> </a:t>
            </a:r>
            <a:r>
              <a:rPr lang="en-US" b="1" dirty="0" smtClean="0"/>
              <a:t>Estrogen </a:t>
            </a:r>
            <a:r>
              <a:rPr lang="en-US" b="1" dirty="0"/>
              <a:t>therapy should only be used to control an acute bleeding situation as it does not treat the underlying cause.</a:t>
            </a:r>
          </a:p>
        </p:txBody>
      </p:sp>
    </p:spTree>
    <p:extLst>
      <p:ext uri="{BB962C8B-B14F-4D97-AF65-F5344CB8AC3E}">
        <p14:creationId xmlns:p14="http://schemas.microsoft.com/office/powerpoint/2010/main" val="271648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577340"/>
            <a:ext cx="7543800" cy="2948940"/>
          </a:xfrm>
          <a:prstGeom prst="rect">
            <a:avLst/>
          </a:prstGeom>
        </p:spPr>
        <p:txBody>
          <a:bodyPr/>
          <a:lstStyle/>
          <a:p>
            <a:pPr marL="0" indent="0">
              <a:buNone/>
            </a:pPr>
            <a:r>
              <a:rPr lang="en-US" dirty="0"/>
              <a:t>Unopposed estrogen therapy also has risks, including DVT, PE, stroke, and endometrial hyperplasia/carcinoma. Progestin should be added immediately after the hemorrhage is controlled to prevent a later bleeding episode. </a:t>
            </a:r>
            <a:r>
              <a:rPr lang="en-US" b="1" dirty="0"/>
              <a:t>If the COC is contraindicated, cyclic oral micronized progestin daily for 10 to 12 days per month promotes predictable uterine withdrawal bleeding</a:t>
            </a:r>
            <a:r>
              <a:rPr lang="en-US" b="1" dirty="0" smtClean="0"/>
              <a:t>.</a:t>
            </a:r>
            <a:r>
              <a:rPr lang="en-US" dirty="0"/>
              <a:t> Although there are little data that suggest that progestin-only therapy is associated with increased risk of thrombotic events, caution should be exercised when considering its use.</a:t>
            </a:r>
          </a:p>
        </p:txBody>
      </p:sp>
    </p:spTree>
    <p:extLst>
      <p:ext uri="{BB962C8B-B14F-4D97-AF65-F5344CB8AC3E}">
        <p14:creationId xmlns:p14="http://schemas.microsoft.com/office/powerpoint/2010/main" val="154525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0100" y="1577340"/>
            <a:ext cx="7543800" cy="2948940"/>
          </a:xfrm>
          <a:prstGeom prst="rect">
            <a:avLst/>
          </a:prstGeom>
        </p:spPr>
        <p:txBody>
          <a:bodyPr/>
          <a:lstStyle/>
          <a:p>
            <a:pPr marL="0" indent="0">
              <a:buNone/>
            </a:pPr>
            <a:r>
              <a:rPr lang="en-US" dirty="0"/>
              <a:t>For women unable to tolerate systemic hormones, the </a:t>
            </a:r>
            <a:r>
              <a:rPr lang="en-US" dirty="0" err="1"/>
              <a:t>levonorgestrel</a:t>
            </a:r>
            <a:r>
              <a:rPr lang="en-US" dirty="0"/>
              <a:t>-releasing intrauterine device (IUD) (</a:t>
            </a:r>
            <a:r>
              <a:rPr lang="en-US" dirty="0" err="1"/>
              <a:t>Mirena</a:t>
            </a:r>
            <a:r>
              <a:rPr lang="en-US" dirty="0"/>
              <a:t>) is an alternative; the drug received FDA-approval in 2009 for women with heavy menstrual bleeding who choose intrauterine contraception. This method controls the endometrium with low dose (20 mcg/day) local release of progestin.</a:t>
            </a:r>
            <a:r>
              <a:rPr lang="en-US" baseline="30000" dirty="0"/>
              <a:t>6</a:t>
            </a:r>
            <a:r>
              <a:rPr lang="en-US" dirty="0"/>
              <a:t> Studies report an 80% decrease in menstrual blood loss after 3 months and 90% decrease after 6 months of the insertion of this IUD. In 20% of study participants, menstrual bleeding had ceased altogether at 6 </a:t>
            </a:r>
            <a:r>
              <a:rPr lang="en-US" dirty="0" smtClean="0"/>
              <a:t>months.</a:t>
            </a:r>
            <a:endParaRPr lang="en-US" dirty="0"/>
          </a:p>
        </p:txBody>
      </p:sp>
    </p:spTree>
    <p:extLst>
      <p:ext uri="{BB962C8B-B14F-4D97-AF65-F5344CB8AC3E}">
        <p14:creationId xmlns:p14="http://schemas.microsoft.com/office/powerpoint/2010/main" val="187076223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339</TotalTime>
  <Words>1527</Words>
  <Application>Microsoft Office PowerPoint</Application>
  <PresentationFormat>On-screen Show (16:9)</PresentationFormat>
  <Paragraphs>124</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Spartan</vt:lpstr>
      <vt:lpstr>Arial</vt:lpstr>
      <vt:lpstr>Livvic</vt:lpstr>
      <vt:lpstr>Tw Cen MT</vt:lpstr>
      <vt:lpstr>Montserrat SemiBold</vt:lpstr>
      <vt:lpstr>Playfair Display Regular</vt:lpstr>
      <vt:lpstr>Wingdings</vt:lpstr>
      <vt:lpstr>Roboto Condensed Light</vt:lpstr>
      <vt:lpstr>Droplet</vt:lpstr>
      <vt:lpstr>Tata Laksana Perdarahan Uterus Disfungsional</vt:lpstr>
      <vt:lpstr>Perdarahan Uterus Disfungsional</vt:lpstr>
      <vt:lpstr>Tujuan Tata Laksana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MEDIKAMENTOSA</vt:lpstr>
      <vt:lpstr>Medikamentosa</vt:lpstr>
      <vt:lpstr>Terapi Hormonal</vt:lpstr>
      <vt:lpstr>Terapi Hormonal</vt:lpstr>
      <vt:lpstr>Terapi Hormonal</vt:lpstr>
      <vt:lpstr>Terapi Hormonal</vt:lpstr>
      <vt:lpstr>Asam Traneksamat</vt:lpstr>
      <vt:lpstr>NON-MEDIKAMENTOSA</vt:lpstr>
      <vt:lpstr>Konseling</vt:lpstr>
      <vt:lpstr>Histerektomi</vt:lpstr>
      <vt:lpstr>Jenis Histerektomi</vt:lpstr>
      <vt:lpstr>Histerektomi</vt:lpstr>
      <vt:lpstr>Ablasi Endometrium</vt:lpstr>
      <vt:lpstr>Ablasi Endometrium</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Day</dc:title>
  <dc:creator>Anastasia Setiani</dc:creator>
  <cp:lastModifiedBy>Owner</cp:lastModifiedBy>
  <cp:revision>28</cp:revision>
  <dcterms:modified xsi:type="dcterms:W3CDTF">2021-04-15T04:00:24Z</dcterms:modified>
</cp:coreProperties>
</file>