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3" r:id="rId3"/>
    <p:sldId id="274" r:id="rId4"/>
    <p:sldId id="275" r:id="rId5"/>
    <p:sldId id="281" r:id="rId6"/>
    <p:sldId id="276" r:id="rId7"/>
    <p:sldId id="277" r:id="rId8"/>
    <p:sldId id="259" r:id="rId9"/>
    <p:sldId id="260" r:id="rId10"/>
    <p:sldId id="278" r:id="rId11"/>
    <p:sldId id="279" r:id="rId12"/>
    <p:sldId id="280" r:id="rId13"/>
    <p:sldId id="284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57" r:id="rId27"/>
    <p:sldId id="258" r:id="rId28"/>
    <p:sldId id="625" r:id="rId29"/>
    <p:sldId id="4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FBA5E-1834-4343-8261-139C6BC43E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3CBB5C-2A97-4CF0-8352-09F4ABA7C3AA}">
      <dgm:prSet/>
      <dgm:spPr/>
      <dgm:t>
        <a:bodyPr/>
        <a:lstStyle/>
        <a:p>
          <a:r>
            <a:rPr lang="id-ID"/>
            <a:t>American’s Marshall Plan to Europe from 1948-52 (transfer $ 13.6 billion in economic assistance and $ 7.8 billion in military assistance)</a:t>
          </a:r>
          <a:endParaRPr lang="en-US"/>
        </a:p>
      </dgm:t>
    </dgm:pt>
    <dgm:pt modelId="{859084E0-FF93-4B57-8BE3-966246052E43}" type="parTrans" cxnId="{3D7C2472-9E68-4123-B34A-4458FD8F5B07}">
      <dgm:prSet/>
      <dgm:spPr/>
      <dgm:t>
        <a:bodyPr/>
        <a:lstStyle/>
        <a:p>
          <a:endParaRPr lang="en-US"/>
        </a:p>
      </dgm:t>
    </dgm:pt>
    <dgm:pt modelId="{9A200655-0923-453D-B5C2-4D418A7773E8}" type="sibTrans" cxnId="{3D7C2472-9E68-4123-B34A-4458FD8F5B07}">
      <dgm:prSet/>
      <dgm:spPr/>
      <dgm:t>
        <a:bodyPr/>
        <a:lstStyle/>
        <a:p>
          <a:endParaRPr lang="en-US"/>
        </a:p>
      </dgm:t>
    </dgm:pt>
    <dgm:pt modelId="{EA382C41-80CB-498F-A93A-B5A22AEB6B65}">
      <dgm:prSet/>
      <dgm:spPr/>
      <dgm:t>
        <a:bodyPr/>
        <a:lstStyle/>
        <a:p>
          <a:r>
            <a:rPr lang="id-ID"/>
            <a:t>Foreign aids were rife during the Cold War when competition for sphere of influences between the two superpowers heightened. </a:t>
          </a:r>
          <a:endParaRPr lang="en-US"/>
        </a:p>
      </dgm:t>
    </dgm:pt>
    <dgm:pt modelId="{1F20BB80-A149-4BB7-8A84-6EB6398A561B}" type="parTrans" cxnId="{CB60C072-43CF-4CDC-8159-0B1D8AF60DB5}">
      <dgm:prSet/>
      <dgm:spPr/>
      <dgm:t>
        <a:bodyPr/>
        <a:lstStyle/>
        <a:p>
          <a:endParaRPr lang="en-US"/>
        </a:p>
      </dgm:t>
    </dgm:pt>
    <dgm:pt modelId="{B27680C8-0DDF-441C-BAAE-A03F300FB69D}" type="sibTrans" cxnId="{CB60C072-43CF-4CDC-8159-0B1D8AF60DB5}">
      <dgm:prSet/>
      <dgm:spPr/>
      <dgm:t>
        <a:bodyPr/>
        <a:lstStyle/>
        <a:p>
          <a:endParaRPr lang="en-US"/>
        </a:p>
      </dgm:t>
    </dgm:pt>
    <dgm:pt modelId="{282404CD-1244-40A9-84AD-F3CDC05E74E8}">
      <dgm:prSet/>
      <dgm:spPr/>
      <dgm:t>
        <a:bodyPr/>
        <a:lstStyle/>
        <a:p>
          <a:r>
            <a:rPr lang="id-ID"/>
            <a:t>During the Cold War, the US spent $ 400 billion foreign aids to its allies and other non-communist countries</a:t>
          </a:r>
          <a:endParaRPr lang="en-US"/>
        </a:p>
      </dgm:t>
    </dgm:pt>
    <dgm:pt modelId="{3C2AA681-1FB8-4A84-9167-66697F495D71}" type="parTrans" cxnId="{24F50A86-E259-4B27-BA06-74A4260D810B}">
      <dgm:prSet/>
      <dgm:spPr/>
      <dgm:t>
        <a:bodyPr/>
        <a:lstStyle/>
        <a:p>
          <a:endParaRPr lang="en-US"/>
        </a:p>
      </dgm:t>
    </dgm:pt>
    <dgm:pt modelId="{A3D996E9-E5D0-4020-8290-6A2C64591613}" type="sibTrans" cxnId="{24F50A86-E259-4B27-BA06-74A4260D810B}">
      <dgm:prSet/>
      <dgm:spPr/>
      <dgm:t>
        <a:bodyPr/>
        <a:lstStyle/>
        <a:p>
          <a:endParaRPr lang="en-US"/>
        </a:p>
      </dgm:t>
    </dgm:pt>
    <dgm:pt modelId="{EC1B41F2-135A-4A45-ADC6-07CFDDE21174}">
      <dgm:prSet/>
      <dgm:spPr/>
      <dgm:t>
        <a:bodyPr/>
        <a:lstStyle/>
        <a:p>
          <a:r>
            <a:rPr lang="id-ID"/>
            <a:t>Soviet Union also channeled foreign aids to allies like North Vietnam, Afghanistan, Ethiopia, Mongolia, Cuba and elsewhere.</a:t>
          </a:r>
          <a:endParaRPr lang="en-US"/>
        </a:p>
      </dgm:t>
    </dgm:pt>
    <dgm:pt modelId="{EAA94865-726D-485E-9C44-65DC42AB109C}" type="parTrans" cxnId="{91E850E0-6EF1-4FA3-8C98-A212A09A741E}">
      <dgm:prSet/>
      <dgm:spPr/>
      <dgm:t>
        <a:bodyPr/>
        <a:lstStyle/>
        <a:p>
          <a:endParaRPr lang="en-US"/>
        </a:p>
      </dgm:t>
    </dgm:pt>
    <dgm:pt modelId="{D4E3EF5F-C00B-4368-B395-C2AB116F07FA}" type="sibTrans" cxnId="{91E850E0-6EF1-4FA3-8C98-A212A09A741E}">
      <dgm:prSet/>
      <dgm:spPr/>
      <dgm:t>
        <a:bodyPr/>
        <a:lstStyle/>
        <a:p>
          <a:endParaRPr lang="en-US"/>
        </a:p>
      </dgm:t>
    </dgm:pt>
    <dgm:pt modelId="{040233CB-4117-4C75-971E-442E34BC7247}" type="pres">
      <dgm:prSet presAssocID="{DF9FBA5E-1834-4343-8261-139C6BC43EDE}" presName="linear" presStyleCnt="0">
        <dgm:presLayoutVars>
          <dgm:animLvl val="lvl"/>
          <dgm:resizeHandles val="exact"/>
        </dgm:presLayoutVars>
      </dgm:prSet>
      <dgm:spPr/>
    </dgm:pt>
    <dgm:pt modelId="{EF4CF229-5236-48A1-8D9F-7BCAFCA82288}" type="pres">
      <dgm:prSet presAssocID="{0A3CBB5C-2A97-4CF0-8352-09F4ABA7C3A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996A15-896E-479C-9DF7-5353056166A6}" type="pres">
      <dgm:prSet presAssocID="{9A200655-0923-453D-B5C2-4D418A7773E8}" presName="spacer" presStyleCnt="0"/>
      <dgm:spPr/>
    </dgm:pt>
    <dgm:pt modelId="{A479D2F8-1A6F-40B9-A4E9-42CEFF94D6A3}" type="pres">
      <dgm:prSet presAssocID="{EA382C41-80CB-498F-A93A-B5A22AEB6B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4E5E62-6553-4EF5-98AD-A739D3D8E10A}" type="pres">
      <dgm:prSet presAssocID="{B27680C8-0DDF-441C-BAAE-A03F300FB69D}" presName="spacer" presStyleCnt="0"/>
      <dgm:spPr/>
    </dgm:pt>
    <dgm:pt modelId="{EE8A951F-10E3-4A33-A920-A630269CA412}" type="pres">
      <dgm:prSet presAssocID="{282404CD-1244-40A9-84AD-F3CDC05E74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C6D757-547A-4301-8A60-85204EAD3EE0}" type="pres">
      <dgm:prSet presAssocID="{A3D996E9-E5D0-4020-8290-6A2C64591613}" presName="spacer" presStyleCnt="0"/>
      <dgm:spPr/>
    </dgm:pt>
    <dgm:pt modelId="{F66C7545-7E13-4158-9CE3-CDF887E1C7CC}" type="pres">
      <dgm:prSet presAssocID="{EC1B41F2-135A-4A45-ADC6-07CFDDE211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3AFB101-ABE4-41D9-9EC0-86DD8BE0FAF4}" type="presOf" srcId="{EC1B41F2-135A-4A45-ADC6-07CFDDE21174}" destId="{F66C7545-7E13-4158-9CE3-CDF887E1C7CC}" srcOrd="0" destOrd="0" presId="urn:microsoft.com/office/officeart/2005/8/layout/vList2"/>
    <dgm:cxn modelId="{6DD40138-633D-4E8A-BB4A-12B90EF3C4CC}" type="presOf" srcId="{282404CD-1244-40A9-84AD-F3CDC05E74E8}" destId="{EE8A951F-10E3-4A33-A920-A630269CA412}" srcOrd="0" destOrd="0" presId="urn:microsoft.com/office/officeart/2005/8/layout/vList2"/>
    <dgm:cxn modelId="{3D7C2472-9E68-4123-B34A-4458FD8F5B07}" srcId="{DF9FBA5E-1834-4343-8261-139C6BC43EDE}" destId="{0A3CBB5C-2A97-4CF0-8352-09F4ABA7C3AA}" srcOrd="0" destOrd="0" parTransId="{859084E0-FF93-4B57-8BE3-966246052E43}" sibTransId="{9A200655-0923-453D-B5C2-4D418A7773E8}"/>
    <dgm:cxn modelId="{CB60C072-43CF-4CDC-8159-0B1D8AF60DB5}" srcId="{DF9FBA5E-1834-4343-8261-139C6BC43EDE}" destId="{EA382C41-80CB-498F-A93A-B5A22AEB6B65}" srcOrd="1" destOrd="0" parTransId="{1F20BB80-A149-4BB7-8A84-6EB6398A561B}" sibTransId="{B27680C8-0DDF-441C-BAAE-A03F300FB69D}"/>
    <dgm:cxn modelId="{7ED51E85-6F2B-44E0-A67F-CDC2EFC1E207}" type="presOf" srcId="{DF9FBA5E-1834-4343-8261-139C6BC43EDE}" destId="{040233CB-4117-4C75-971E-442E34BC7247}" srcOrd="0" destOrd="0" presId="urn:microsoft.com/office/officeart/2005/8/layout/vList2"/>
    <dgm:cxn modelId="{24F50A86-E259-4B27-BA06-74A4260D810B}" srcId="{DF9FBA5E-1834-4343-8261-139C6BC43EDE}" destId="{282404CD-1244-40A9-84AD-F3CDC05E74E8}" srcOrd="2" destOrd="0" parTransId="{3C2AA681-1FB8-4A84-9167-66697F495D71}" sibTransId="{A3D996E9-E5D0-4020-8290-6A2C64591613}"/>
    <dgm:cxn modelId="{F4FDC7BB-C6B3-4935-BD88-AFB4DBFF76F3}" type="presOf" srcId="{0A3CBB5C-2A97-4CF0-8352-09F4ABA7C3AA}" destId="{EF4CF229-5236-48A1-8D9F-7BCAFCA82288}" srcOrd="0" destOrd="0" presId="urn:microsoft.com/office/officeart/2005/8/layout/vList2"/>
    <dgm:cxn modelId="{D600F2CE-F1F6-4CD0-8EA1-93D131C1EDC8}" type="presOf" srcId="{EA382C41-80CB-498F-A93A-B5A22AEB6B65}" destId="{A479D2F8-1A6F-40B9-A4E9-42CEFF94D6A3}" srcOrd="0" destOrd="0" presId="urn:microsoft.com/office/officeart/2005/8/layout/vList2"/>
    <dgm:cxn modelId="{91E850E0-6EF1-4FA3-8C98-A212A09A741E}" srcId="{DF9FBA5E-1834-4343-8261-139C6BC43EDE}" destId="{EC1B41F2-135A-4A45-ADC6-07CFDDE21174}" srcOrd="3" destOrd="0" parTransId="{EAA94865-726D-485E-9C44-65DC42AB109C}" sibTransId="{D4E3EF5F-C00B-4368-B395-C2AB116F07FA}"/>
    <dgm:cxn modelId="{CC1B8B82-FDA5-4F8E-9DDE-A5B6CEA0F0DD}" type="presParOf" srcId="{040233CB-4117-4C75-971E-442E34BC7247}" destId="{EF4CF229-5236-48A1-8D9F-7BCAFCA82288}" srcOrd="0" destOrd="0" presId="urn:microsoft.com/office/officeart/2005/8/layout/vList2"/>
    <dgm:cxn modelId="{9A1511F7-C172-467D-BA50-F830BFD85878}" type="presParOf" srcId="{040233CB-4117-4C75-971E-442E34BC7247}" destId="{DE996A15-896E-479C-9DF7-5353056166A6}" srcOrd="1" destOrd="0" presId="urn:microsoft.com/office/officeart/2005/8/layout/vList2"/>
    <dgm:cxn modelId="{83E50114-FE92-4CB4-A4AE-44BD980DBB33}" type="presParOf" srcId="{040233CB-4117-4C75-971E-442E34BC7247}" destId="{A479D2F8-1A6F-40B9-A4E9-42CEFF94D6A3}" srcOrd="2" destOrd="0" presId="urn:microsoft.com/office/officeart/2005/8/layout/vList2"/>
    <dgm:cxn modelId="{755177AF-F332-4855-AE7B-DB7A738165D7}" type="presParOf" srcId="{040233CB-4117-4C75-971E-442E34BC7247}" destId="{994E5E62-6553-4EF5-98AD-A739D3D8E10A}" srcOrd="3" destOrd="0" presId="urn:microsoft.com/office/officeart/2005/8/layout/vList2"/>
    <dgm:cxn modelId="{3C8B4D26-8E8E-47D1-BD70-21F0926F9A3D}" type="presParOf" srcId="{040233CB-4117-4C75-971E-442E34BC7247}" destId="{EE8A951F-10E3-4A33-A920-A630269CA412}" srcOrd="4" destOrd="0" presId="urn:microsoft.com/office/officeart/2005/8/layout/vList2"/>
    <dgm:cxn modelId="{3C80A7A4-A8C2-4B47-8D47-0E1D50AF25DB}" type="presParOf" srcId="{040233CB-4117-4C75-971E-442E34BC7247}" destId="{6EC6D757-547A-4301-8A60-85204EAD3EE0}" srcOrd="5" destOrd="0" presId="urn:microsoft.com/office/officeart/2005/8/layout/vList2"/>
    <dgm:cxn modelId="{3326AB05-49C3-4982-A954-6468DC994738}" type="presParOf" srcId="{040233CB-4117-4C75-971E-442E34BC7247}" destId="{F66C7545-7E13-4158-9CE3-CDF887E1C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B83D5-EDE9-4294-88CD-C713BA459F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4B4585-6840-49D5-B755-45A73CE1B823}">
      <dgm:prSet/>
      <dgm:spPr/>
      <dgm:t>
        <a:bodyPr/>
        <a:lstStyle/>
        <a:p>
          <a:r>
            <a:rPr lang="id-ID"/>
            <a:t>Foreign aids were also spurred after decolonization. Aids were directed to countries which colonial countries want to maintain relations with.</a:t>
          </a:r>
          <a:endParaRPr lang="en-US"/>
        </a:p>
      </dgm:t>
    </dgm:pt>
    <dgm:pt modelId="{277EA85E-B2BA-438F-AD27-86A0CE6BC496}" type="parTrans" cxnId="{20EE2AAA-25B4-421F-AFA9-420020C7B62A}">
      <dgm:prSet/>
      <dgm:spPr/>
      <dgm:t>
        <a:bodyPr/>
        <a:lstStyle/>
        <a:p>
          <a:endParaRPr lang="en-US"/>
        </a:p>
      </dgm:t>
    </dgm:pt>
    <dgm:pt modelId="{9D6F43A7-CA12-4BF1-8A35-9E2099ABD30B}" type="sibTrans" cxnId="{20EE2AAA-25B4-421F-AFA9-420020C7B62A}">
      <dgm:prSet/>
      <dgm:spPr/>
      <dgm:t>
        <a:bodyPr/>
        <a:lstStyle/>
        <a:p>
          <a:endParaRPr lang="en-US"/>
        </a:p>
      </dgm:t>
    </dgm:pt>
    <dgm:pt modelId="{FF16D4AB-86BB-4219-9E23-410A532E9F13}">
      <dgm:prSet/>
      <dgm:spPr/>
      <dgm:t>
        <a:bodyPr/>
        <a:lstStyle/>
        <a:p>
          <a:r>
            <a:rPr lang="en-US"/>
            <a:t>Most governments give aid because</a:t>
          </a:r>
          <a:r>
            <a:rPr lang="id-ID"/>
            <a:t>:</a:t>
          </a:r>
          <a:endParaRPr lang="en-US"/>
        </a:p>
      </dgm:t>
    </dgm:pt>
    <dgm:pt modelId="{2BC272F9-7F20-4767-8DDF-03A347A75498}" type="parTrans" cxnId="{C465806C-A038-4267-9325-7E74FA77D341}">
      <dgm:prSet/>
      <dgm:spPr/>
      <dgm:t>
        <a:bodyPr/>
        <a:lstStyle/>
        <a:p>
          <a:endParaRPr lang="en-US"/>
        </a:p>
      </dgm:t>
    </dgm:pt>
    <dgm:pt modelId="{4A95C6B9-3247-4863-927A-1F11580CA115}" type="sibTrans" cxnId="{C465806C-A038-4267-9325-7E74FA77D341}">
      <dgm:prSet/>
      <dgm:spPr/>
      <dgm:t>
        <a:bodyPr/>
        <a:lstStyle/>
        <a:p>
          <a:endParaRPr lang="en-US"/>
        </a:p>
      </dgm:t>
    </dgm:pt>
    <dgm:pt modelId="{66AE5749-8B1A-40E6-B31B-0662E0070BBE}">
      <dgm:prSet/>
      <dgm:spPr/>
      <dgm:t>
        <a:bodyPr/>
        <a:lstStyle/>
        <a:p>
          <a:r>
            <a:rPr lang="id-ID"/>
            <a:t>I</a:t>
          </a:r>
          <a:r>
            <a:rPr lang="en-US"/>
            <a:t>t confers</a:t>
          </a:r>
          <a:r>
            <a:rPr lang="id-ID"/>
            <a:t> </a:t>
          </a:r>
          <a:r>
            <a:rPr lang="en-US"/>
            <a:t>influence, offers strategic advantages, wins international prestige </a:t>
          </a:r>
        </a:p>
      </dgm:t>
    </dgm:pt>
    <dgm:pt modelId="{04098B73-B3D2-498A-B158-1247F8E11347}" type="parTrans" cxnId="{6A89AD81-FD1E-4422-951A-95EA5268A729}">
      <dgm:prSet/>
      <dgm:spPr/>
      <dgm:t>
        <a:bodyPr/>
        <a:lstStyle/>
        <a:p>
          <a:endParaRPr lang="en-US"/>
        </a:p>
      </dgm:t>
    </dgm:pt>
    <dgm:pt modelId="{8DF8510D-43F4-4DAE-8D59-7F47C9BC8654}" type="sibTrans" cxnId="{6A89AD81-FD1E-4422-951A-95EA5268A729}">
      <dgm:prSet/>
      <dgm:spPr/>
      <dgm:t>
        <a:bodyPr/>
        <a:lstStyle/>
        <a:p>
          <a:endParaRPr lang="en-US"/>
        </a:p>
      </dgm:t>
    </dgm:pt>
    <dgm:pt modelId="{9CD8680F-F644-4443-B47E-6E910E001EBB}">
      <dgm:prSet/>
      <dgm:spPr/>
      <dgm:t>
        <a:bodyPr/>
        <a:lstStyle/>
        <a:p>
          <a:r>
            <a:rPr lang="id-ID"/>
            <a:t>It b</a:t>
          </a:r>
          <a:r>
            <a:rPr lang="en-US"/>
            <a:t>uilds</a:t>
          </a:r>
          <a:r>
            <a:rPr lang="id-ID"/>
            <a:t> </a:t>
          </a:r>
          <a:r>
            <a:rPr lang="en-US"/>
            <a:t>commercial contacts and opens the way for national companies that wish to</a:t>
          </a:r>
          <a:r>
            <a:rPr lang="id-ID"/>
            <a:t> </a:t>
          </a:r>
          <a:r>
            <a:rPr lang="en-US"/>
            <a:t>invest in recipient states. </a:t>
          </a:r>
        </a:p>
      </dgm:t>
    </dgm:pt>
    <dgm:pt modelId="{136B5DBB-7A61-4EFD-B98D-3E02EC3EB4AB}" type="parTrans" cxnId="{0A61134C-B4A9-4C8C-A471-8008FDF96CAD}">
      <dgm:prSet/>
      <dgm:spPr/>
      <dgm:t>
        <a:bodyPr/>
        <a:lstStyle/>
        <a:p>
          <a:endParaRPr lang="en-US"/>
        </a:p>
      </dgm:t>
    </dgm:pt>
    <dgm:pt modelId="{4D9EF274-5CE7-46BE-A122-CAAB40463868}" type="sibTrans" cxnId="{0A61134C-B4A9-4C8C-A471-8008FDF96CAD}">
      <dgm:prSet/>
      <dgm:spPr/>
      <dgm:t>
        <a:bodyPr/>
        <a:lstStyle/>
        <a:p>
          <a:endParaRPr lang="en-US"/>
        </a:p>
      </dgm:t>
    </dgm:pt>
    <dgm:pt modelId="{EDB92CCB-D702-4B8C-ACC4-2394180BDB8F}">
      <dgm:prSet/>
      <dgm:spPr/>
      <dgm:t>
        <a:bodyPr/>
        <a:lstStyle/>
        <a:p>
          <a:r>
            <a:rPr lang="en-US"/>
            <a:t>The ability to give aid is the mark of a successful</a:t>
          </a:r>
          <a:r>
            <a:rPr lang="id-ID"/>
            <a:t> </a:t>
          </a:r>
          <a:r>
            <a:rPr lang="en-US"/>
            <a:t>economy, as Japan demonstrates</a:t>
          </a:r>
          <a:r>
            <a:rPr lang="id-ID"/>
            <a:t> </a:t>
          </a:r>
          <a:endParaRPr lang="en-US"/>
        </a:p>
      </dgm:t>
    </dgm:pt>
    <dgm:pt modelId="{9B1C029B-312D-4744-8474-9D3CA09B89E2}" type="parTrans" cxnId="{41EA226F-D396-4053-915D-60E41FF9B65B}">
      <dgm:prSet/>
      <dgm:spPr/>
      <dgm:t>
        <a:bodyPr/>
        <a:lstStyle/>
        <a:p>
          <a:endParaRPr lang="en-US"/>
        </a:p>
      </dgm:t>
    </dgm:pt>
    <dgm:pt modelId="{37369FAB-8C28-41C8-882A-6B21FBA7DA90}" type="sibTrans" cxnId="{41EA226F-D396-4053-915D-60E41FF9B65B}">
      <dgm:prSet/>
      <dgm:spPr/>
      <dgm:t>
        <a:bodyPr/>
        <a:lstStyle/>
        <a:p>
          <a:endParaRPr lang="en-US"/>
        </a:p>
      </dgm:t>
    </dgm:pt>
    <dgm:pt modelId="{71CD23CB-8BDF-4A58-B06B-5BCF04F64423}" type="pres">
      <dgm:prSet presAssocID="{BFDB83D5-EDE9-4294-88CD-C713BA459F52}" presName="linear" presStyleCnt="0">
        <dgm:presLayoutVars>
          <dgm:animLvl val="lvl"/>
          <dgm:resizeHandles val="exact"/>
        </dgm:presLayoutVars>
      </dgm:prSet>
      <dgm:spPr/>
    </dgm:pt>
    <dgm:pt modelId="{9864722A-196B-4B12-A8FB-75764BE1F34B}" type="pres">
      <dgm:prSet presAssocID="{3A4B4585-6840-49D5-B755-45A73CE1B8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C9D438-7177-4DFB-869A-FE8AE3B1522B}" type="pres">
      <dgm:prSet presAssocID="{9D6F43A7-CA12-4BF1-8A35-9E2099ABD30B}" presName="spacer" presStyleCnt="0"/>
      <dgm:spPr/>
    </dgm:pt>
    <dgm:pt modelId="{6EC4B08C-ED82-49B1-B6E5-57B079C253FE}" type="pres">
      <dgm:prSet presAssocID="{FF16D4AB-86BB-4219-9E23-410A532E9F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33CBEFC-5424-4844-826F-06E31F0825C1}" type="pres">
      <dgm:prSet presAssocID="{FF16D4AB-86BB-4219-9E23-410A532E9F1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8D39410-2DEE-4940-87F9-D6A63E789432}" type="presOf" srcId="{3A4B4585-6840-49D5-B755-45A73CE1B823}" destId="{9864722A-196B-4B12-A8FB-75764BE1F34B}" srcOrd="0" destOrd="0" presId="urn:microsoft.com/office/officeart/2005/8/layout/vList2"/>
    <dgm:cxn modelId="{20C9035F-E203-47FC-B69F-AD466B87563C}" type="presOf" srcId="{EDB92CCB-D702-4B8C-ACC4-2394180BDB8F}" destId="{733CBEFC-5424-4844-826F-06E31F0825C1}" srcOrd="0" destOrd="2" presId="urn:microsoft.com/office/officeart/2005/8/layout/vList2"/>
    <dgm:cxn modelId="{84D83967-3F4F-4F7E-A6B2-B21786AEBAFA}" type="presOf" srcId="{BFDB83D5-EDE9-4294-88CD-C713BA459F52}" destId="{71CD23CB-8BDF-4A58-B06B-5BCF04F64423}" srcOrd="0" destOrd="0" presId="urn:microsoft.com/office/officeart/2005/8/layout/vList2"/>
    <dgm:cxn modelId="{0A61134C-B4A9-4C8C-A471-8008FDF96CAD}" srcId="{FF16D4AB-86BB-4219-9E23-410A532E9F13}" destId="{9CD8680F-F644-4443-B47E-6E910E001EBB}" srcOrd="1" destOrd="0" parTransId="{136B5DBB-7A61-4EFD-B98D-3E02EC3EB4AB}" sibTransId="{4D9EF274-5CE7-46BE-A122-CAAB40463868}"/>
    <dgm:cxn modelId="{C465806C-A038-4267-9325-7E74FA77D341}" srcId="{BFDB83D5-EDE9-4294-88CD-C713BA459F52}" destId="{FF16D4AB-86BB-4219-9E23-410A532E9F13}" srcOrd="1" destOrd="0" parTransId="{2BC272F9-7F20-4767-8DDF-03A347A75498}" sibTransId="{4A95C6B9-3247-4863-927A-1F11580CA115}"/>
    <dgm:cxn modelId="{41EA226F-D396-4053-915D-60E41FF9B65B}" srcId="{FF16D4AB-86BB-4219-9E23-410A532E9F13}" destId="{EDB92CCB-D702-4B8C-ACC4-2394180BDB8F}" srcOrd="2" destOrd="0" parTransId="{9B1C029B-312D-4744-8474-9D3CA09B89E2}" sibTransId="{37369FAB-8C28-41C8-882A-6B21FBA7DA90}"/>
    <dgm:cxn modelId="{6A89AD81-FD1E-4422-951A-95EA5268A729}" srcId="{FF16D4AB-86BB-4219-9E23-410A532E9F13}" destId="{66AE5749-8B1A-40E6-B31B-0662E0070BBE}" srcOrd="0" destOrd="0" parTransId="{04098B73-B3D2-498A-B158-1247F8E11347}" sibTransId="{8DF8510D-43F4-4DAE-8D59-7F47C9BC8654}"/>
    <dgm:cxn modelId="{20EE2AAA-25B4-421F-AFA9-420020C7B62A}" srcId="{BFDB83D5-EDE9-4294-88CD-C713BA459F52}" destId="{3A4B4585-6840-49D5-B755-45A73CE1B823}" srcOrd="0" destOrd="0" parTransId="{277EA85E-B2BA-438F-AD27-86A0CE6BC496}" sibTransId="{9D6F43A7-CA12-4BF1-8A35-9E2099ABD30B}"/>
    <dgm:cxn modelId="{2A893DB9-D985-4178-B936-14F26D50189F}" type="presOf" srcId="{FF16D4AB-86BB-4219-9E23-410A532E9F13}" destId="{6EC4B08C-ED82-49B1-B6E5-57B079C253FE}" srcOrd="0" destOrd="0" presId="urn:microsoft.com/office/officeart/2005/8/layout/vList2"/>
    <dgm:cxn modelId="{4D3978D3-E6E0-4A36-A972-D178DF3FC377}" type="presOf" srcId="{9CD8680F-F644-4443-B47E-6E910E001EBB}" destId="{733CBEFC-5424-4844-826F-06E31F0825C1}" srcOrd="0" destOrd="1" presId="urn:microsoft.com/office/officeart/2005/8/layout/vList2"/>
    <dgm:cxn modelId="{C82A0CE1-0859-41BE-9926-3954BDC7EE7D}" type="presOf" srcId="{66AE5749-8B1A-40E6-B31B-0662E0070BBE}" destId="{733CBEFC-5424-4844-826F-06E31F0825C1}" srcOrd="0" destOrd="0" presId="urn:microsoft.com/office/officeart/2005/8/layout/vList2"/>
    <dgm:cxn modelId="{FDE2D3FF-A627-4D2B-907C-42F8F1D1912C}" type="presParOf" srcId="{71CD23CB-8BDF-4A58-B06B-5BCF04F64423}" destId="{9864722A-196B-4B12-A8FB-75764BE1F34B}" srcOrd="0" destOrd="0" presId="urn:microsoft.com/office/officeart/2005/8/layout/vList2"/>
    <dgm:cxn modelId="{71308C3A-3903-454E-8C8B-F895641F360D}" type="presParOf" srcId="{71CD23CB-8BDF-4A58-B06B-5BCF04F64423}" destId="{43C9D438-7177-4DFB-869A-FE8AE3B1522B}" srcOrd="1" destOrd="0" presId="urn:microsoft.com/office/officeart/2005/8/layout/vList2"/>
    <dgm:cxn modelId="{02092147-D87D-4615-ABAB-DD1D36E11C66}" type="presParOf" srcId="{71CD23CB-8BDF-4A58-B06B-5BCF04F64423}" destId="{6EC4B08C-ED82-49B1-B6E5-57B079C253FE}" srcOrd="2" destOrd="0" presId="urn:microsoft.com/office/officeart/2005/8/layout/vList2"/>
    <dgm:cxn modelId="{19C6150F-B955-470C-9693-7FFC868BB984}" type="presParOf" srcId="{71CD23CB-8BDF-4A58-B06B-5BCF04F64423}" destId="{733CBEFC-5424-4844-826F-06E31F0825C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3E11A-C199-475F-8F5F-66EB5668122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944FAC-9F70-401F-8778-81AE21852A90}">
      <dgm:prSet/>
      <dgm:spPr/>
      <dgm:t>
        <a:bodyPr/>
        <a:lstStyle/>
        <a:p>
          <a:r>
            <a:rPr lang="en-US"/>
            <a:t>Interest-driven theory</a:t>
          </a:r>
        </a:p>
      </dgm:t>
    </dgm:pt>
    <dgm:pt modelId="{4827C4F0-6D50-47B7-99E7-7B4BF611C033}" type="parTrans" cxnId="{FF72DEFC-9622-4CF9-9435-8C3CB455371C}">
      <dgm:prSet/>
      <dgm:spPr/>
      <dgm:t>
        <a:bodyPr/>
        <a:lstStyle/>
        <a:p>
          <a:endParaRPr lang="en-US"/>
        </a:p>
      </dgm:t>
    </dgm:pt>
    <dgm:pt modelId="{6D4631F3-CC90-42BA-9379-BCABBAF891EC}" type="sibTrans" cxnId="{FF72DEFC-9622-4CF9-9435-8C3CB455371C}">
      <dgm:prSet/>
      <dgm:spPr/>
      <dgm:t>
        <a:bodyPr/>
        <a:lstStyle/>
        <a:p>
          <a:endParaRPr lang="en-US"/>
        </a:p>
      </dgm:t>
    </dgm:pt>
    <dgm:pt modelId="{F1C5DA51-4D91-44CD-8C60-CCA656502B4A}">
      <dgm:prSet/>
      <dgm:spPr/>
      <dgm:t>
        <a:bodyPr/>
        <a:lstStyle/>
        <a:p>
          <a:r>
            <a:rPr lang="en-US"/>
            <a:t>foreign aid is one of foreign policy intruments used to advance the interest of aid providers in the targetted countries.</a:t>
          </a:r>
        </a:p>
      </dgm:t>
    </dgm:pt>
    <dgm:pt modelId="{EBC16787-E2DC-4FC5-B440-228D1B91A159}" type="parTrans" cxnId="{4D5EC736-6328-47B8-AF2D-811F3253C8BD}">
      <dgm:prSet/>
      <dgm:spPr/>
      <dgm:t>
        <a:bodyPr/>
        <a:lstStyle/>
        <a:p>
          <a:endParaRPr lang="en-US"/>
        </a:p>
      </dgm:t>
    </dgm:pt>
    <dgm:pt modelId="{C50F99C1-4F17-4E4B-BAE4-A076203D5556}" type="sibTrans" cxnId="{4D5EC736-6328-47B8-AF2D-811F3253C8BD}">
      <dgm:prSet/>
      <dgm:spPr/>
      <dgm:t>
        <a:bodyPr/>
        <a:lstStyle/>
        <a:p>
          <a:endParaRPr lang="en-US"/>
        </a:p>
      </dgm:t>
    </dgm:pt>
    <dgm:pt modelId="{3056797D-17D7-4319-860C-9A8B16CA512E}">
      <dgm:prSet/>
      <dgm:spPr/>
      <dgm:t>
        <a:bodyPr/>
        <a:lstStyle/>
        <a:p>
          <a:r>
            <a:rPr lang="en-GB" dirty="0"/>
            <a:t>Main consideration: Alliance, democracy, and strategic region</a:t>
          </a:r>
          <a:endParaRPr lang="en-US" dirty="0"/>
        </a:p>
      </dgm:t>
    </dgm:pt>
    <dgm:pt modelId="{D91B3D2B-CEF4-427B-B7B0-EBD67C313461}" type="parTrans" cxnId="{AC25CA67-0C31-4C42-A144-9F536F068789}">
      <dgm:prSet/>
      <dgm:spPr/>
      <dgm:t>
        <a:bodyPr/>
        <a:lstStyle/>
        <a:p>
          <a:endParaRPr lang="en-US"/>
        </a:p>
      </dgm:t>
    </dgm:pt>
    <dgm:pt modelId="{BA6B187E-7817-47BA-8012-F1622900F3EE}" type="sibTrans" cxnId="{AC25CA67-0C31-4C42-A144-9F536F068789}">
      <dgm:prSet/>
      <dgm:spPr/>
      <dgm:t>
        <a:bodyPr/>
        <a:lstStyle/>
        <a:p>
          <a:endParaRPr lang="en-US"/>
        </a:p>
      </dgm:t>
    </dgm:pt>
    <dgm:pt modelId="{41DF7771-528D-4F5D-9776-EE9789680B11}">
      <dgm:prSet/>
      <dgm:spPr/>
      <dgm:t>
        <a:bodyPr/>
        <a:lstStyle/>
        <a:p>
          <a:r>
            <a:rPr lang="en-GB"/>
            <a:t>Humanitarian-driven theory</a:t>
          </a:r>
          <a:endParaRPr lang="en-US"/>
        </a:p>
      </dgm:t>
    </dgm:pt>
    <dgm:pt modelId="{9E7958CF-4D93-4CAA-8B68-62D39B6EE69C}" type="parTrans" cxnId="{0087A089-4D50-4356-9728-618679D79B9F}">
      <dgm:prSet/>
      <dgm:spPr/>
      <dgm:t>
        <a:bodyPr/>
        <a:lstStyle/>
        <a:p>
          <a:endParaRPr lang="en-US"/>
        </a:p>
      </dgm:t>
    </dgm:pt>
    <dgm:pt modelId="{9EB6BCCA-0FBE-45B5-935B-A0AD5DC67C98}" type="sibTrans" cxnId="{0087A089-4D50-4356-9728-618679D79B9F}">
      <dgm:prSet/>
      <dgm:spPr/>
      <dgm:t>
        <a:bodyPr/>
        <a:lstStyle/>
        <a:p>
          <a:endParaRPr lang="en-US"/>
        </a:p>
      </dgm:t>
    </dgm:pt>
    <dgm:pt modelId="{32816F25-DBDA-4606-99C4-312488E0DA3B}">
      <dgm:prSet/>
      <dgm:spPr/>
      <dgm:t>
        <a:bodyPr/>
        <a:lstStyle/>
        <a:p>
          <a:r>
            <a:rPr lang="en-GB"/>
            <a:t>Foreign aid is the tool to alleviate humanitarian grievances in the recipient’s country</a:t>
          </a:r>
          <a:endParaRPr lang="en-US"/>
        </a:p>
      </dgm:t>
    </dgm:pt>
    <dgm:pt modelId="{CE27C9C6-F14D-4054-B167-A4A35F3DD9E5}" type="parTrans" cxnId="{CF78C408-49F3-46C0-9005-D9D7D79F2CD2}">
      <dgm:prSet/>
      <dgm:spPr/>
      <dgm:t>
        <a:bodyPr/>
        <a:lstStyle/>
        <a:p>
          <a:endParaRPr lang="en-US"/>
        </a:p>
      </dgm:t>
    </dgm:pt>
    <dgm:pt modelId="{20328DF8-8EA3-4605-AEB1-A2604564737C}" type="sibTrans" cxnId="{CF78C408-49F3-46C0-9005-D9D7D79F2CD2}">
      <dgm:prSet/>
      <dgm:spPr/>
      <dgm:t>
        <a:bodyPr/>
        <a:lstStyle/>
        <a:p>
          <a:endParaRPr lang="en-US"/>
        </a:p>
      </dgm:t>
    </dgm:pt>
    <dgm:pt modelId="{0588E76F-E3B4-4438-9672-6E6735020EDF}">
      <dgm:prSet/>
      <dgm:spPr/>
      <dgm:t>
        <a:bodyPr/>
        <a:lstStyle/>
        <a:p>
          <a:r>
            <a:rPr lang="en-GB"/>
            <a:t>Main consideration: poverty, humanitarian crises</a:t>
          </a:r>
          <a:endParaRPr lang="en-US"/>
        </a:p>
      </dgm:t>
    </dgm:pt>
    <dgm:pt modelId="{7F793539-02AB-40E7-B455-6461D4B9F57A}" type="parTrans" cxnId="{8AA25245-C9D1-42C1-9311-28EA67B1668A}">
      <dgm:prSet/>
      <dgm:spPr/>
      <dgm:t>
        <a:bodyPr/>
        <a:lstStyle/>
        <a:p>
          <a:endParaRPr lang="en-US"/>
        </a:p>
      </dgm:t>
    </dgm:pt>
    <dgm:pt modelId="{CEE170E4-4163-4D75-BD59-09338061483C}" type="sibTrans" cxnId="{8AA25245-C9D1-42C1-9311-28EA67B1668A}">
      <dgm:prSet/>
      <dgm:spPr/>
      <dgm:t>
        <a:bodyPr/>
        <a:lstStyle/>
        <a:p>
          <a:endParaRPr lang="en-US"/>
        </a:p>
      </dgm:t>
    </dgm:pt>
    <dgm:pt modelId="{1B7EC174-9D16-4ACC-906F-CC52FBF08998}">
      <dgm:prSet/>
      <dgm:spPr/>
      <dgm:t>
        <a:bodyPr/>
        <a:lstStyle/>
        <a:p>
          <a:r>
            <a:rPr lang="en-GB"/>
            <a:t>Domestic political theory</a:t>
          </a:r>
          <a:endParaRPr lang="en-US"/>
        </a:p>
      </dgm:t>
    </dgm:pt>
    <dgm:pt modelId="{79AE1A39-FAF3-46EA-A377-0040F3D5BFD2}" type="parTrans" cxnId="{AEF0D2A7-B9C4-4BBA-A875-A49410B9067C}">
      <dgm:prSet/>
      <dgm:spPr/>
      <dgm:t>
        <a:bodyPr/>
        <a:lstStyle/>
        <a:p>
          <a:endParaRPr lang="en-US"/>
        </a:p>
      </dgm:t>
    </dgm:pt>
    <dgm:pt modelId="{9D239D77-781D-4124-AB8E-903092418DBA}" type="sibTrans" cxnId="{AEF0D2A7-B9C4-4BBA-A875-A49410B9067C}">
      <dgm:prSet/>
      <dgm:spPr/>
      <dgm:t>
        <a:bodyPr/>
        <a:lstStyle/>
        <a:p>
          <a:endParaRPr lang="en-US"/>
        </a:p>
      </dgm:t>
    </dgm:pt>
    <dgm:pt modelId="{DF437325-684F-4D01-9D28-F4B85028D3F8}">
      <dgm:prSet/>
      <dgm:spPr/>
      <dgm:t>
        <a:bodyPr/>
        <a:lstStyle/>
        <a:p>
          <a:r>
            <a:rPr lang="en-GB"/>
            <a:t>Variation in amount of aid is driven by the dynamics of domestic politics in the donor country</a:t>
          </a:r>
          <a:endParaRPr lang="en-US"/>
        </a:p>
      </dgm:t>
    </dgm:pt>
    <dgm:pt modelId="{4106E8EB-3634-48F8-8107-7ECFE1ABE57A}" type="parTrans" cxnId="{8C6C2EE2-4940-452D-919A-073F04CB0F5C}">
      <dgm:prSet/>
      <dgm:spPr/>
      <dgm:t>
        <a:bodyPr/>
        <a:lstStyle/>
        <a:p>
          <a:endParaRPr lang="en-US"/>
        </a:p>
      </dgm:t>
    </dgm:pt>
    <dgm:pt modelId="{7708D179-320D-49BA-86FB-BD38EE3BDE51}" type="sibTrans" cxnId="{8C6C2EE2-4940-452D-919A-073F04CB0F5C}">
      <dgm:prSet/>
      <dgm:spPr/>
      <dgm:t>
        <a:bodyPr/>
        <a:lstStyle/>
        <a:p>
          <a:endParaRPr lang="en-US"/>
        </a:p>
      </dgm:t>
    </dgm:pt>
    <dgm:pt modelId="{B0545FFA-A373-4A9F-9663-12695E53CAAC}">
      <dgm:prSet/>
      <dgm:spPr/>
      <dgm:t>
        <a:bodyPr/>
        <a:lstStyle/>
        <a:p>
          <a:r>
            <a:rPr lang="en-GB" dirty="0"/>
            <a:t>Main consideration: political power, ideology, and interests of domestic actors</a:t>
          </a:r>
          <a:endParaRPr lang="en-US" dirty="0"/>
        </a:p>
      </dgm:t>
    </dgm:pt>
    <dgm:pt modelId="{DA38CF24-DB44-4C45-AC64-82AC597B1622}" type="parTrans" cxnId="{B78A1ECC-B16A-4FC8-AEC2-6DE4E1F524E4}">
      <dgm:prSet/>
      <dgm:spPr/>
      <dgm:t>
        <a:bodyPr/>
        <a:lstStyle/>
        <a:p>
          <a:endParaRPr lang="en-US"/>
        </a:p>
      </dgm:t>
    </dgm:pt>
    <dgm:pt modelId="{85853289-C789-4442-9C96-A57C300DD943}" type="sibTrans" cxnId="{B78A1ECC-B16A-4FC8-AEC2-6DE4E1F524E4}">
      <dgm:prSet/>
      <dgm:spPr/>
      <dgm:t>
        <a:bodyPr/>
        <a:lstStyle/>
        <a:p>
          <a:endParaRPr lang="en-US"/>
        </a:p>
      </dgm:t>
    </dgm:pt>
    <dgm:pt modelId="{29C70273-C498-4A7E-BE61-92C6705B01EF}" type="pres">
      <dgm:prSet presAssocID="{6C33E11A-C199-475F-8F5F-66EB5668122A}" presName="linear" presStyleCnt="0">
        <dgm:presLayoutVars>
          <dgm:dir/>
          <dgm:animLvl val="lvl"/>
          <dgm:resizeHandles val="exact"/>
        </dgm:presLayoutVars>
      </dgm:prSet>
      <dgm:spPr/>
    </dgm:pt>
    <dgm:pt modelId="{02642625-E853-4BC5-B02D-929E10668961}" type="pres">
      <dgm:prSet presAssocID="{17944FAC-9F70-401F-8778-81AE21852A90}" presName="parentLin" presStyleCnt="0"/>
      <dgm:spPr/>
    </dgm:pt>
    <dgm:pt modelId="{C0FF44B4-69F6-4D98-9C46-AF20DD280A58}" type="pres">
      <dgm:prSet presAssocID="{17944FAC-9F70-401F-8778-81AE21852A90}" presName="parentLeftMargin" presStyleLbl="node1" presStyleIdx="0" presStyleCnt="3"/>
      <dgm:spPr/>
    </dgm:pt>
    <dgm:pt modelId="{5FB32625-3263-4E3D-96A3-970CF188C3E7}" type="pres">
      <dgm:prSet presAssocID="{17944FAC-9F70-401F-8778-81AE21852A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69034F-6026-411A-AD75-E337755FB61D}" type="pres">
      <dgm:prSet presAssocID="{17944FAC-9F70-401F-8778-81AE21852A90}" presName="negativeSpace" presStyleCnt="0"/>
      <dgm:spPr/>
    </dgm:pt>
    <dgm:pt modelId="{7B993FEB-16CF-4E7A-815A-0DE26134468B}" type="pres">
      <dgm:prSet presAssocID="{17944FAC-9F70-401F-8778-81AE21852A90}" presName="childText" presStyleLbl="conFgAcc1" presStyleIdx="0" presStyleCnt="3">
        <dgm:presLayoutVars>
          <dgm:bulletEnabled val="1"/>
        </dgm:presLayoutVars>
      </dgm:prSet>
      <dgm:spPr/>
    </dgm:pt>
    <dgm:pt modelId="{75557564-9CC2-4799-9779-6C84126617B4}" type="pres">
      <dgm:prSet presAssocID="{6D4631F3-CC90-42BA-9379-BCABBAF891EC}" presName="spaceBetweenRectangles" presStyleCnt="0"/>
      <dgm:spPr/>
    </dgm:pt>
    <dgm:pt modelId="{7950D39D-FEB9-4D02-8BBA-B04ED38BB662}" type="pres">
      <dgm:prSet presAssocID="{41DF7771-528D-4F5D-9776-EE9789680B11}" presName="parentLin" presStyleCnt="0"/>
      <dgm:spPr/>
    </dgm:pt>
    <dgm:pt modelId="{0BC7279B-FE8D-4608-88E1-536F389EB9DF}" type="pres">
      <dgm:prSet presAssocID="{41DF7771-528D-4F5D-9776-EE9789680B11}" presName="parentLeftMargin" presStyleLbl="node1" presStyleIdx="0" presStyleCnt="3"/>
      <dgm:spPr/>
    </dgm:pt>
    <dgm:pt modelId="{B0461A85-A0E9-41F3-83D3-0D816413DC78}" type="pres">
      <dgm:prSet presAssocID="{41DF7771-528D-4F5D-9776-EE9789680B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2222F6-D5D4-4CF6-B74F-6E30F6C85012}" type="pres">
      <dgm:prSet presAssocID="{41DF7771-528D-4F5D-9776-EE9789680B11}" presName="negativeSpace" presStyleCnt="0"/>
      <dgm:spPr/>
    </dgm:pt>
    <dgm:pt modelId="{7D46092E-0268-4C63-84D1-EADA3E4A212C}" type="pres">
      <dgm:prSet presAssocID="{41DF7771-528D-4F5D-9776-EE9789680B11}" presName="childText" presStyleLbl="conFgAcc1" presStyleIdx="1" presStyleCnt="3">
        <dgm:presLayoutVars>
          <dgm:bulletEnabled val="1"/>
        </dgm:presLayoutVars>
      </dgm:prSet>
      <dgm:spPr/>
    </dgm:pt>
    <dgm:pt modelId="{983B330D-034F-46EB-A2DC-8025221C2E56}" type="pres">
      <dgm:prSet presAssocID="{9EB6BCCA-0FBE-45B5-935B-A0AD5DC67C98}" presName="spaceBetweenRectangles" presStyleCnt="0"/>
      <dgm:spPr/>
    </dgm:pt>
    <dgm:pt modelId="{D867C5D8-3872-43B6-B977-89FC4E43F3FD}" type="pres">
      <dgm:prSet presAssocID="{1B7EC174-9D16-4ACC-906F-CC52FBF08998}" presName="parentLin" presStyleCnt="0"/>
      <dgm:spPr/>
    </dgm:pt>
    <dgm:pt modelId="{3BAEE058-1CCA-4717-893C-C404D6E72AA2}" type="pres">
      <dgm:prSet presAssocID="{1B7EC174-9D16-4ACC-906F-CC52FBF08998}" presName="parentLeftMargin" presStyleLbl="node1" presStyleIdx="1" presStyleCnt="3"/>
      <dgm:spPr/>
    </dgm:pt>
    <dgm:pt modelId="{7E341F1C-8E31-4103-A6EA-67E8089D99C2}" type="pres">
      <dgm:prSet presAssocID="{1B7EC174-9D16-4ACC-906F-CC52FBF089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5E78CE-D961-44E6-8C63-DE0C16C53E6E}" type="pres">
      <dgm:prSet presAssocID="{1B7EC174-9D16-4ACC-906F-CC52FBF08998}" presName="negativeSpace" presStyleCnt="0"/>
      <dgm:spPr/>
    </dgm:pt>
    <dgm:pt modelId="{9DAD63E3-1DE1-4FF4-BD6E-DD499A944033}" type="pres">
      <dgm:prSet presAssocID="{1B7EC174-9D16-4ACC-906F-CC52FBF0899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F78C408-49F3-46C0-9005-D9D7D79F2CD2}" srcId="{41DF7771-528D-4F5D-9776-EE9789680B11}" destId="{32816F25-DBDA-4606-99C4-312488E0DA3B}" srcOrd="0" destOrd="0" parTransId="{CE27C9C6-F14D-4054-B167-A4A35F3DD9E5}" sibTransId="{20328DF8-8EA3-4605-AEB1-A2604564737C}"/>
    <dgm:cxn modelId="{4DF7D31E-827D-41FD-8FCD-EDFEE5540A9C}" type="presOf" srcId="{1B7EC174-9D16-4ACC-906F-CC52FBF08998}" destId="{3BAEE058-1CCA-4717-893C-C404D6E72AA2}" srcOrd="0" destOrd="0" presId="urn:microsoft.com/office/officeart/2005/8/layout/list1"/>
    <dgm:cxn modelId="{B346051F-0B4A-4B90-B440-77DCCF31D0F9}" type="presOf" srcId="{0588E76F-E3B4-4438-9672-6E6735020EDF}" destId="{7D46092E-0268-4C63-84D1-EADA3E4A212C}" srcOrd="0" destOrd="1" presId="urn:microsoft.com/office/officeart/2005/8/layout/list1"/>
    <dgm:cxn modelId="{8AED2F33-C098-4E06-8BA9-3BF30F6D59E0}" type="presOf" srcId="{17944FAC-9F70-401F-8778-81AE21852A90}" destId="{5FB32625-3263-4E3D-96A3-970CF188C3E7}" srcOrd="1" destOrd="0" presId="urn:microsoft.com/office/officeart/2005/8/layout/list1"/>
    <dgm:cxn modelId="{4D5EC736-6328-47B8-AF2D-811F3253C8BD}" srcId="{17944FAC-9F70-401F-8778-81AE21852A90}" destId="{F1C5DA51-4D91-44CD-8C60-CCA656502B4A}" srcOrd="0" destOrd="0" parTransId="{EBC16787-E2DC-4FC5-B440-228D1B91A159}" sibTransId="{C50F99C1-4F17-4E4B-BAE4-A076203D5556}"/>
    <dgm:cxn modelId="{8AA25245-C9D1-42C1-9311-28EA67B1668A}" srcId="{41DF7771-528D-4F5D-9776-EE9789680B11}" destId="{0588E76F-E3B4-4438-9672-6E6735020EDF}" srcOrd="1" destOrd="0" parTransId="{7F793539-02AB-40E7-B455-6461D4B9F57A}" sibTransId="{CEE170E4-4163-4D75-BD59-09338061483C}"/>
    <dgm:cxn modelId="{03A85F46-9D37-4EC4-8639-F3615507A883}" type="presOf" srcId="{DF437325-684F-4D01-9D28-F4B85028D3F8}" destId="{9DAD63E3-1DE1-4FF4-BD6E-DD499A944033}" srcOrd="0" destOrd="0" presId="urn:microsoft.com/office/officeart/2005/8/layout/list1"/>
    <dgm:cxn modelId="{AC25CA67-0C31-4C42-A144-9F536F068789}" srcId="{17944FAC-9F70-401F-8778-81AE21852A90}" destId="{3056797D-17D7-4319-860C-9A8B16CA512E}" srcOrd="1" destOrd="0" parTransId="{D91B3D2B-CEF4-427B-B7B0-EBD67C313461}" sibTransId="{BA6B187E-7817-47BA-8012-F1622900F3EE}"/>
    <dgm:cxn modelId="{05EE0F80-6515-4126-994E-A253B5D0CCC2}" type="presOf" srcId="{F1C5DA51-4D91-44CD-8C60-CCA656502B4A}" destId="{7B993FEB-16CF-4E7A-815A-0DE26134468B}" srcOrd="0" destOrd="0" presId="urn:microsoft.com/office/officeart/2005/8/layout/list1"/>
    <dgm:cxn modelId="{0087A089-4D50-4356-9728-618679D79B9F}" srcId="{6C33E11A-C199-475F-8F5F-66EB5668122A}" destId="{41DF7771-528D-4F5D-9776-EE9789680B11}" srcOrd="1" destOrd="0" parTransId="{9E7958CF-4D93-4CAA-8B68-62D39B6EE69C}" sibTransId="{9EB6BCCA-0FBE-45B5-935B-A0AD5DC67C98}"/>
    <dgm:cxn modelId="{FF335C8C-94F9-41B7-9E73-1730BA4337D9}" type="presOf" srcId="{17944FAC-9F70-401F-8778-81AE21852A90}" destId="{C0FF44B4-69F6-4D98-9C46-AF20DD280A58}" srcOrd="0" destOrd="0" presId="urn:microsoft.com/office/officeart/2005/8/layout/list1"/>
    <dgm:cxn modelId="{56011595-3EC3-419C-A247-96E802A893C4}" type="presOf" srcId="{32816F25-DBDA-4606-99C4-312488E0DA3B}" destId="{7D46092E-0268-4C63-84D1-EADA3E4A212C}" srcOrd="0" destOrd="0" presId="urn:microsoft.com/office/officeart/2005/8/layout/list1"/>
    <dgm:cxn modelId="{AEF0D2A7-B9C4-4BBA-A875-A49410B9067C}" srcId="{6C33E11A-C199-475F-8F5F-66EB5668122A}" destId="{1B7EC174-9D16-4ACC-906F-CC52FBF08998}" srcOrd="2" destOrd="0" parTransId="{79AE1A39-FAF3-46EA-A377-0040F3D5BFD2}" sibTransId="{9D239D77-781D-4124-AB8E-903092418DBA}"/>
    <dgm:cxn modelId="{E79972A8-FB01-44B3-89EF-8F3031E7953E}" type="presOf" srcId="{41DF7771-528D-4F5D-9776-EE9789680B11}" destId="{B0461A85-A0E9-41F3-83D3-0D816413DC78}" srcOrd="1" destOrd="0" presId="urn:microsoft.com/office/officeart/2005/8/layout/list1"/>
    <dgm:cxn modelId="{A492CDAB-8001-4CA2-AA75-F8D05C24D676}" type="presOf" srcId="{B0545FFA-A373-4A9F-9663-12695E53CAAC}" destId="{9DAD63E3-1DE1-4FF4-BD6E-DD499A944033}" srcOrd="0" destOrd="1" presId="urn:microsoft.com/office/officeart/2005/8/layout/list1"/>
    <dgm:cxn modelId="{0B5359AD-DCDD-4A74-BE83-415B4F4FAD2C}" type="presOf" srcId="{1B7EC174-9D16-4ACC-906F-CC52FBF08998}" destId="{7E341F1C-8E31-4103-A6EA-67E8089D99C2}" srcOrd="1" destOrd="0" presId="urn:microsoft.com/office/officeart/2005/8/layout/list1"/>
    <dgm:cxn modelId="{19D367B1-4A78-4343-9A4D-D855904ABAD7}" type="presOf" srcId="{6C33E11A-C199-475F-8F5F-66EB5668122A}" destId="{29C70273-C498-4A7E-BE61-92C6705B01EF}" srcOrd="0" destOrd="0" presId="urn:microsoft.com/office/officeart/2005/8/layout/list1"/>
    <dgm:cxn modelId="{A2A679BC-C8AA-4220-A626-10FAB26F6DF5}" type="presOf" srcId="{3056797D-17D7-4319-860C-9A8B16CA512E}" destId="{7B993FEB-16CF-4E7A-815A-0DE26134468B}" srcOrd="0" destOrd="1" presId="urn:microsoft.com/office/officeart/2005/8/layout/list1"/>
    <dgm:cxn modelId="{B78A1ECC-B16A-4FC8-AEC2-6DE4E1F524E4}" srcId="{1B7EC174-9D16-4ACC-906F-CC52FBF08998}" destId="{B0545FFA-A373-4A9F-9663-12695E53CAAC}" srcOrd="1" destOrd="0" parTransId="{DA38CF24-DB44-4C45-AC64-82AC597B1622}" sibTransId="{85853289-C789-4442-9C96-A57C300DD943}"/>
    <dgm:cxn modelId="{CC9D51DD-6BAC-41C5-B83A-3D8DC1A97DF2}" type="presOf" srcId="{41DF7771-528D-4F5D-9776-EE9789680B11}" destId="{0BC7279B-FE8D-4608-88E1-536F389EB9DF}" srcOrd="0" destOrd="0" presId="urn:microsoft.com/office/officeart/2005/8/layout/list1"/>
    <dgm:cxn modelId="{8C6C2EE2-4940-452D-919A-073F04CB0F5C}" srcId="{1B7EC174-9D16-4ACC-906F-CC52FBF08998}" destId="{DF437325-684F-4D01-9D28-F4B85028D3F8}" srcOrd="0" destOrd="0" parTransId="{4106E8EB-3634-48F8-8107-7ECFE1ABE57A}" sibTransId="{7708D179-320D-49BA-86FB-BD38EE3BDE51}"/>
    <dgm:cxn modelId="{FF72DEFC-9622-4CF9-9435-8C3CB455371C}" srcId="{6C33E11A-C199-475F-8F5F-66EB5668122A}" destId="{17944FAC-9F70-401F-8778-81AE21852A90}" srcOrd="0" destOrd="0" parTransId="{4827C4F0-6D50-47B7-99E7-7B4BF611C033}" sibTransId="{6D4631F3-CC90-42BA-9379-BCABBAF891EC}"/>
    <dgm:cxn modelId="{0A84A412-807F-446F-A423-79DA27375E6A}" type="presParOf" srcId="{29C70273-C498-4A7E-BE61-92C6705B01EF}" destId="{02642625-E853-4BC5-B02D-929E10668961}" srcOrd="0" destOrd="0" presId="urn:microsoft.com/office/officeart/2005/8/layout/list1"/>
    <dgm:cxn modelId="{B6AD777A-60B1-4098-BF17-8EE958D463F3}" type="presParOf" srcId="{02642625-E853-4BC5-B02D-929E10668961}" destId="{C0FF44B4-69F6-4D98-9C46-AF20DD280A58}" srcOrd="0" destOrd="0" presId="urn:microsoft.com/office/officeart/2005/8/layout/list1"/>
    <dgm:cxn modelId="{BFB68038-150E-4A71-8ED1-9F15E2030C48}" type="presParOf" srcId="{02642625-E853-4BC5-B02D-929E10668961}" destId="{5FB32625-3263-4E3D-96A3-970CF188C3E7}" srcOrd="1" destOrd="0" presId="urn:microsoft.com/office/officeart/2005/8/layout/list1"/>
    <dgm:cxn modelId="{AE5A97F1-EF69-4837-94D2-D45661B1590B}" type="presParOf" srcId="{29C70273-C498-4A7E-BE61-92C6705B01EF}" destId="{E769034F-6026-411A-AD75-E337755FB61D}" srcOrd="1" destOrd="0" presId="urn:microsoft.com/office/officeart/2005/8/layout/list1"/>
    <dgm:cxn modelId="{FFC7EBF3-8AC8-47DE-B3C0-65302A4DD3FC}" type="presParOf" srcId="{29C70273-C498-4A7E-BE61-92C6705B01EF}" destId="{7B993FEB-16CF-4E7A-815A-0DE26134468B}" srcOrd="2" destOrd="0" presId="urn:microsoft.com/office/officeart/2005/8/layout/list1"/>
    <dgm:cxn modelId="{99D1AFEE-ACCC-4B99-8D8F-438C47A1ED2D}" type="presParOf" srcId="{29C70273-C498-4A7E-BE61-92C6705B01EF}" destId="{75557564-9CC2-4799-9779-6C84126617B4}" srcOrd="3" destOrd="0" presId="urn:microsoft.com/office/officeart/2005/8/layout/list1"/>
    <dgm:cxn modelId="{8D83EE23-742C-4F3B-B874-87A72A1A8F97}" type="presParOf" srcId="{29C70273-C498-4A7E-BE61-92C6705B01EF}" destId="{7950D39D-FEB9-4D02-8BBA-B04ED38BB662}" srcOrd="4" destOrd="0" presId="urn:microsoft.com/office/officeart/2005/8/layout/list1"/>
    <dgm:cxn modelId="{DBA51489-72E6-4B51-8A69-070DEDFD78D2}" type="presParOf" srcId="{7950D39D-FEB9-4D02-8BBA-B04ED38BB662}" destId="{0BC7279B-FE8D-4608-88E1-536F389EB9DF}" srcOrd="0" destOrd="0" presId="urn:microsoft.com/office/officeart/2005/8/layout/list1"/>
    <dgm:cxn modelId="{8BA317C5-DD40-47BC-8CB6-FE9E62B0ACD9}" type="presParOf" srcId="{7950D39D-FEB9-4D02-8BBA-B04ED38BB662}" destId="{B0461A85-A0E9-41F3-83D3-0D816413DC78}" srcOrd="1" destOrd="0" presId="urn:microsoft.com/office/officeart/2005/8/layout/list1"/>
    <dgm:cxn modelId="{C46428B9-786D-42DD-BD4D-4D3BBB356580}" type="presParOf" srcId="{29C70273-C498-4A7E-BE61-92C6705B01EF}" destId="{102222F6-D5D4-4CF6-B74F-6E30F6C85012}" srcOrd="5" destOrd="0" presId="urn:microsoft.com/office/officeart/2005/8/layout/list1"/>
    <dgm:cxn modelId="{BF843C7A-8C19-4190-A872-2AD511F03B92}" type="presParOf" srcId="{29C70273-C498-4A7E-BE61-92C6705B01EF}" destId="{7D46092E-0268-4C63-84D1-EADA3E4A212C}" srcOrd="6" destOrd="0" presId="urn:microsoft.com/office/officeart/2005/8/layout/list1"/>
    <dgm:cxn modelId="{095CF789-3576-467E-BCC9-397798F27D01}" type="presParOf" srcId="{29C70273-C498-4A7E-BE61-92C6705B01EF}" destId="{983B330D-034F-46EB-A2DC-8025221C2E56}" srcOrd="7" destOrd="0" presId="urn:microsoft.com/office/officeart/2005/8/layout/list1"/>
    <dgm:cxn modelId="{6C150B60-7B6C-4667-84EB-976C35C373A8}" type="presParOf" srcId="{29C70273-C498-4A7E-BE61-92C6705B01EF}" destId="{D867C5D8-3872-43B6-B977-89FC4E43F3FD}" srcOrd="8" destOrd="0" presId="urn:microsoft.com/office/officeart/2005/8/layout/list1"/>
    <dgm:cxn modelId="{E1BFF044-0F2B-448B-A584-C1BA04A9D9D3}" type="presParOf" srcId="{D867C5D8-3872-43B6-B977-89FC4E43F3FD}" destId="{3BAEE058-1CCA-4717-893C-C404D6E72AA2}" srcOrd="0" destOrd="0" presId="urn:microsoft.com/office/officeart/2005/8/layout/list1"/>
    <dgm:cxn modelId="{470E5461-0CA5-4093-B76E-84F8965F792E}" type="presParOf" srcId="{D867C5D8-3872-43B6-B977-89FC4E43F3FD}" destId="{7E341F1C-8E31-4103-A6EA-67E8089D99C2}" srcOrd="1" destOrd="0" presId="urn:microsoft.com/office/officeart/2005/8/layout/list1"/>
    <dgm:cxn modelId="{BD511EF4-6D23-467E-971A-0FB8025F8ADA}" type="presParOf" srcId="{29C70273-C498-4A7E-BE61-92C6705B01EF}" destId="{B15E78CE-D961-44E6-8C63-DE0C16C53E6E}" srcOrd="9" destOrd="0" presId="urn:microsoft.com/office/officeart/2005/8/layout/list1"/>
    <dgm:cxn modelId="{3142CBCA-7083-4544-81E2-BD3A50FCC466}" type="presParOf" srcId="{29C70273-C498-4A7E-BE61-92C6705B01EF}" destId="{9DAD63E3-1DE1-4FF4-BD6E-DD499A9440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0FA78F-76F7-474F-96DC-290E77835DD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F74152-9473-428C-936A-08DC7B73E623}">
      <dgm:prSet/>
      <dgm:spPr/>
      <dgm:t>
        <a:bodyPr/>
        <a:lstStyle/>
        <a:p>
          <a:r>
            <a:rPr lang="en-US"/>
            <a:t>The end of ideological competition made foreign aid less important</a:t>
          </a:r>
        </a:p>
      </dgm:t>
    </dgm:pt>
    <dgm:pt modelId="{B44EB475-BBD7-4A3B-B033-1E1A742D3CFD}" type="parTrans" cxnId="{903B769D-2674-4B4B-82C0-E8C8300000A1}">
      <dgm:prSet/>
      <dgm:spPr/>
      <dgm:t>
        <a:bodyPr/>
        <a:lstStyle/>
        <a:p>
          <a:endParaRPr lang="en-US"/>
        </a:p>
      </dgm:t>
    </dgm:pt>
    <dgm:pt modelId="{B9A4F376-0DEF-4A61-818E-1EBA06617164}" type="sibTrans" cxnId="{903B769D-2674-4B4B-82C0-E8C8300000A1}">
      <dgm:prSet/>
      <dgm:spPr/>
      <dgm:t>
        <a:bodyPr/>
        <a:lstStyle/>
        <a:p>
          <a:endParaRPr lang="en-US"/>
        </a:p>
      </dgm:t>
    </dgm:pt>
    <dgm:pt modelId="{EFD060FF-13E6-4A81-99EF-CA35A869CC33}">
      <dgm:prSet/>
      <dgm:spPr/>
      <dgm:t>
        <a:bodyPr/>
        <a:lstStyle/>
        <a:p>
          <a:r>
            <a:rPr lang="en-US"/>
            <a:t>Globalisation attenuated aid tied to colonial interests</a:t>
          </a:r>
        </a:p>
      </dgm:t>
    </dgm:pt>
    <dgm:pt modelId="{F7DD48D8-BD69-4F2B-ACFE-4400FF6136CB}" type="parTrans" cxnId="{BB4E1763-F9B5-4A41-B5CE-FCB3DBC8EC30}">
      <dgm:prSet/>
      <dgm:spPr/>
      <dgm:t>
        <a:bodyPr/>
        <a:lstStyle/>
        <a:p>
          <a:endParaRPr lang="en-US"/>
        </a:p>
      </dgm:t>
    </dgm:pt>
    <dgm:pt modelId="{9F719144-5D61-47AD-90EF-DB8D1DFEFECA}" type="sibTrans" cxnId="{BB4E1763-F9B5-4A41-B5CE-FCB3DBC8EC30}">
      <dgm:prSet/>
      <dgm:spPr/>
      <dgm:t>
        <a:bodyPr/>
        <a:lstStyle/>
        <a:p>
          <a:endParaRPr lang="en-US"/>
        </a:p>
      </dgm:t>
    </dgm:pt>
    <dgm:pt modelId="{A7D63B4D-C35A-4B75-B601-9C9B4C2300F0}">
      <dgm:prSet/>
      <dgm:spPr/>
      <dgm:t>
        <a:bodyPr/>
        <a:lstStyle/>
        <a:p>
          <a:r>
            <a:rPr lang="en-US"/>
            <a:t>Growing budget pressures squeezed donor resources</a:t>
          </a:r>
        </a:p>
      </dgm:t>
    </dgm:pt>
    <dgm:pt modelId="{C8CC3C30-8B44-455C-A9F2-90432A1F02BF}" type="parTrans" cxnId="{8A30E5EC-368E-49DE-9073-C871AE870C46}">
      <dgm:prSet/>
      <dgm:spPr/>
      <dgm:t>
        <a:bodyPr/>
        <a:lstStyle/>
        <a:p>
          <a:endParaRPr lang="en-US"/>
        </a:p>
      </dgm:t>
    </dgm:pt>
    <dgm:pt modelId="{031B4833-5C7A-417C-9F08-3A1AACBC1666}" type="sibTrans" cxnId="{8A30E5EC-368E-49DE-9073-C871AE870C46}">
      <dgm:prSet/>
      <dgm:spPr/>
      <dgm:t>
        <a:bodyPr/>
        <a:lstStyle/>
        <a:p>
          <a:endParaRPr lang="en-US"/>
        </a:p>
      </dgm:t>
    </dgm:pt>
    <dgm:pt modelId="{62289668-F911-4D53-BE88-FBDEE7B1A7C1}">
      <dgm:prSet/>
      <dgm:spPr/>
      <dgm:t>
        <a:bodyPr/>
        <a:lstStyle/>
        <a:p>
          <a:r>
            <a:rPr lang="en-US"/>
            <a:t>Disappointment with the effectiveness of aid weakened popular support</a:t>
          </a:r>
        </a:p>
      </dgm:t>
    </dgm:pt>
    <dgm:pt modelId="{18D72930-AE4E-4C91-B1FB-06462E7639D4}" type="parTrans" cxnId="{C5164260-7D1D-4AEC-AFAA-32FDC02D1FE3}">
      <dgm:prSet/>
      <dgm:spPr/>
      <dgm:t>
        <a:bodyPr/>
        <a:lstStyle/>
        <a:p>
          <a:endParaRPr lang="en-US"/>
        </a:p>
      </dgm:t>
    </dgm:pt>
    <dgm:pt modelId="{ABAE3E0E-9726-4EE0-AAAB-98E8C0F88836}" type="sibTrans" cxnId="{C5164260-7D1D-4AEC-AFAA-32FDC02D1FE3}">
      <dgm:prSet/>
      <dgm:spPr/>
      <dgm:t>
        <a:bodyPr/>
        <a:lstStyle/>
        <a:p>
          <a:endParaRPr lang="en-US"/>
        </a:p>
      </dgm:t>
    </dgm:pt>
    <dgm:pt modelId="{A783028B-C9D8-4C6E-99DA-542ABCBEF8EE}">
      <dgm:prSet/>
      <dgm:spPr/>
      <dgm:t>
        <a:bodyPr/>
        <a:lstStyle/>
        <a:p>
          <a:r>
            <a:rPr lang="en-US"/>
            <a:t>Unraveled coalition supporting aid in donor countries</a:t>
          </a:r>
        </a:p>
      </dgm:t>
    </dgm:pt>
    <dgm:pt modelId="{C76DBBF8-54A3-49C3-BBAB-00B3E552F1A8}" type="parTrans" cxnId="{505B69A2-FB5A-4370-BBB2-8C44674EA4C9}">
      <dgm:prSet/>
      <dgm:spPr/>
      <dgm:t>
        <a:bodyPr/>
        <a:lstStyle/>
        <a:p>
          <a:endParaRPr lang="en-US"/>
        </a:p>
      </dgm:t>
    </dgm:pt>
    <dgm:pt modelId="{5F81F23D-FF92-4682-9BC7-16B21D003B7E}" type="sibTrans" cxnId="{505B69A2-FB5A-4370-BBB2-8C44674EA4C9}">
      <dgm:prSet/>
      <dgm:spPr/>
      <dgm:t>
        <a:bodyPr/>
        <a:lstStyle/>
        <a:p>
          <a:endParaRPr lang="en-US"/>
        </a:p>
      </dgm:t>
    </dgm:pt>
    <dgm:pt modelId="{0BCCA5EB-2D82-4801-9B8F-43F79370D486}">
      <dgm:prSet/>
      <dgm:spPr/>
      <dgm:t>
        <a:bodyPr/>
        <a:lstStyle/>
        <a:p>
          <a:r>
            <a:rPr lang="en-US"/>
            <a:t>Neoliberal challenges to intellectual foundations of aid</a:t>
          </a:r>
        </a:p>
      </dgm:t>
    </dgm:pt>
    <dgm:pt modelId="{3FBFA65D-FAD5-4320-9393-DB0B185C88F1}" type="parTrans" cxnId="{32EA6186-CB80-4227-9C97-A6F26BA63C70}">
      <dgm:prSet/>
      <dgm:spPr/>
      <dgm:t>
        <a:bodyPr/>
        <a:lstStyle/>
        <a:p>
          <a:endParaRPr lang="en-US"/>
        </a:p>
      </dgm:t>
    </dgm:pt>
    <dgm:pt modelId="{36B403E3-A7AD-490C-97B9-865AD07F98DE}" type="sibTrans" cxnId="{32EA6186-CB80-4227-9C97-A6F26BA63C70}">
      <dgm:prSet/>
      <dgm:spPr/>
      <dgm:t>
        <a:bodyPr/>
        <a:lstStyle/>
        <a:p>
          <a:endParaRPr lang="en-US"/>
        </a:p>
      </dgm:t>
    </dgm:pt>
    <dgm:pt modelId="{32A4D551-F21E-499E-9317-5661EA1E6225}" type="pres">
      <dgm:prSet presAssocID="{570FA78F-76F7-474F-96DC-290E77835DD0}" presName="linear" presStyleCnt="0">
        <dgm:presLayoutVars>
          <dgm:animLvl val="lvl"/>
          <dgm:resizeHandles val="exact"/>
        </dgm:presLayoutVars>
      </dgm:prSet>
      <dgm:spPr/>
    </dgm:pt>
    <dgm:pt modelId="{79A47F5E-5450-4D10-9B91-53ABBD7D2327}" type="pres">
      <dgm:prSet presAssocID="{03F74152-9473-428C-936A-08DC7B73E62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65B99C-9FA7-4676-8348-2B5D95D864C7}" type="pres">
      <dgm:prSet presAssocID="{B9A4F376-0DEF-4A61-818E-1EBA06617164}" presName="spacer" presStyleCnt="0"/>
      <dgm:spPr/>
    </dgm:pt>
    <dgm:pt modelId="{AD80DDC8-8E79-4EDD-9A40-55880B2FE03B}" type="pres">
      <dgm:prSet presAssocID="{EFD060FF-13E6-4A81-99EF-CA35A869CC3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866CD4-2596-4C0B-A8EC-6CC6893C9BC9}" type="pres">
      <dgm:prSet presAssocID="{9F719144-5D61-47AD-90EF-DB8D1DFEFECA}" presName="spacer" presStyleCnt="0"/>
      <dgm:spPr/>
    </dgm:pt>
    <dgm:pt modelId="{D1B3840D-2441-4476-94D1-4D175813787E}" type="pres">
      <dgm:prSet presAssocID="{A7D63B4D-C35A-4B75-B601-9C9B4C2300F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BB50CB-CA6A-414C-9700-027B56B370E5}" type="pres">
      <dgm:prSet presAssocID="{031B4833-5C7A-417C-9F08-3A1AACBC1666}" presName="spacer" presStyleCnt="0"/>
      <dgm:spPr/>
    </dgm:pt>
    <dgm:pt modelId="{4AAC888A-7D50-4743-A0BA-5F0BE7069A4A}" type="pres">
      <dgm:prSet presAssocID="{62289668-F911-4D53-BE88-FBDEE7B1A7C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18F08E6-56BF-4E96-8041-B2523E24AFD0}" type="pres">
      <dgm:prSet presAssocID="{ABAE3E0E-9726-4EE0-AAAB-98E8C0F88836}" presName="spacer" presStyleCnt="0"/>
      <dgm:spPr/>
    </dgm:pt>
    <dgm:pt modelId="{A923D123-2CC3-4C06-BB29-CC18410E3E10}" type="pres">
      <dgm:prSet presAssocID="{A783028B-C9D8-4C6E-99DA-542ABCBEF8E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74DC25-C61D-4A30-9DF6-C55BF363C9B6}" type="pres">
      <dgm:prSet presAssocID="{5F81F23D-FF92-4682-9BC7-16B21D003B7E}" presName="spacer" presStyleCnt="0"/>
      <dgm:spPr/>
    </dgm:pt>
    <dgm:pt modelId="{81E3BA26-3BC3-4E87-9742-73DC1031E0E5}" type="pres">
      <dgm:prSet presAssocID="{0BCCA5EB-2D82-4801-9B8F-43F79370D48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0E8DD07-5DEC-4152-A4E5-154B246A423A}" type="presOf" srcId="{EFD060FF-13E6-4A81-99EF-CA35A869CC33}" destId="{AD80DDC8-8E79-4EDD-9A40-55880B2FE03B}" srcOrd="0" destOrd="0" presId="urn:microsoft.com/office/officeart/2005/8/layout/vList2"/>
    <dgm:cxn modelId="{3F633227-7496-4D35-B81E-096CFA413AA8}" type="presOf" srcId="{A783028B-C9D8-4C6E-99DA-542ABCBEF8EE}" destId="{A923D123-2CC3-4C06-BB29-CC18410E3E10}" srcOrd="0" destOrd="0" presId="urn:microsoft.com/office/officeart/2005/8/layout/vList2"/>
    <dgm:cxn modelId="{B0B6872B-EA7B-4022-8F40-A28FC43ADA4C}" type="presOf" srcId="{A7D63B4D-C35A-4B75-B601-9C9B4C2300F0}" destId="{D1B3840D-2441-4476-94D1-4D175813787E}" srcOrd="0" destOrd="0" presId="urn:microsoft.com/office/officeart/2005/8/layout/vList2"/>
    <dgm:cxn modelId="{C5164260-7D1D-4AEC-AFAA-32FDC02D1FE3}" srcId="{570FA78F-76F7-474F-96DC-290E77835DD0}" destId="{62289668-F911-4D53-BE88-FBDEE7B1A7C1}" srcOrd="3" destOrd="0" parTransId="{18D72930-AE4E-4C91-B1FB-06462E7639D4}" sibTransId="{ABAE3E0E-9726-4EE0-AAAB-98E8C0F88836}"/>
    <dgm:cxn modelId="{FE164960-3936-4DEB-B5F2-1E9285F91008}" type="presOf" srcId="{0BCCA5EB-2D82-4801-9B8F-43F79370D486}" destId="{81E3BA26-3BC3-4E87-9742-73DC1031E0E5}" srcOrd="0" destOrd="0" presId="urn:microsoft.com/office/officeart/2005/8/layout/vList2"/>
    <dgm:cxn modelId="{BB4E1763-F9B5-4A41-B5CE-FCB3DBC8EC30}" srcId="{570FA78F-76F7-474F-96DC-290E77835DD0}" destId="{EFD060FF-13E6-4A81-99EF-CA35A869CC33}" srcOrd="1" destOrd="0" parTransId="{F7DD48D8-BD69-4F2B-ACFE-4400FF6136CB}" sibTransId="{9F719144-5D61-47AD-90EF-DB8D1DFEFECA}"/>
    <dgm:cxn modelId="{32EA6186-CB80-4227-9C97-A6F26BA63C70}" srcId="{570FA78F-76F7-474F-96DC-290E77835DD0}" destId="{0BCCA5EB-2D82-4801-9B8F-43F79370D486}" srcOrd="5" destOrd="0" parTransId="{3FBFA65D-FAD5-4320-9393-DB0B185C88F1}" sibTransId="{36B403E3-A7AD-490C-97B9-865AD07F98DE}"/>
    <dgm:cxn modelId="{903B769D-2674-4B4B-82C0-E8C8300000A1}" srcId="{570FA78F-76F7-474F-96DC-290E77835DD0}" destId="{03F74152-9473-428C-936A-08DC7B73E623}" srcOrd="0" destOrd="0" parTransId="{B44EB475-BBD7-4A3B-B033-1E1A742D3CFD}" sibTransId="{B9A4F376-0DEF-4A61-818E-1EBA06617164}"/>
    <dgm:cxn modelId="{F1D5B89D-8831-4851-9F35-6025B39E52CB}" type="presOf" srcId="{62289668-F911-4D53-BE88-FBDEE7B1A7C1}" destId="{4AAC888A-7D50-4743-A0BA-5F0BE7069A4A}" srcOrd="0" destOrd="0" presId="urn:microsoft.com/office/officeart/2005/8/layout/vList2"/>
    <dgm:cxn modelId="{505B69A2-FB5A-4370-BBB2-8C44674EA4C9}" srcId="{570FA78F-76F7-474F-96DC-290E77835DD0}" destId="{A783028B-C9D8-4C6E-99DA-542ABCBEF8EE}" srcOrd="4" destOrd="0" parTransId="{C76DBBF8-54A3-49C3-BBAB-00B3E552F1A8}" sibTransId="{5F81F23D-FF92-4682-9BC7-16B21D003B7E}"/>
    <dgm:cxn modelId="{C041BABA-5989-4324-9C8F-DB84BE383A53}" type="presOf" srcId="{03F74152-9473-428C-936A-08DC7B73E623}" destId="{79A47F5E-5450-4D10-9B91-53ABBD7D2327}" srcOrd="0" destOrd="0" presId="urn:microsoft.com/office/officeart/2005/8/layout/vList2"/>
    <dgm:cxn modelId="{396122CE-4396-4956-8AC1-ABC7D219CC7C}" type="presOf" srcId="{570FA78F-76F7-474F-96DC-290E77835DD0}" destId="{32A4D551-F21E-499E-9317-5661EA1E6225}" srcOrd="0" destOrd="0" presId="urn:microsoft.com/office/officeart/2005/8/layout/vList2"/>
    <dgm:cxn modelId="{8A30E5EC-368E-49DE-9073-C871AE870C46}" srcId="{570FA78F-76F7-474F-96DC-290E77835DD0}" destId="{A7D63B4D-C35A-4B75-B601-9C9B4C2300F0}" srcOrd="2" destOrd="0" parTransId="{C8CC3C30-8B44-455C-A9F2-90432A1F02BF}" sibTransId="{031B4833-5C7A-417C-9F08-3A1AACBC1666}"/>
    <dgm:cxn modelId="{E35C5CD4-EF4B-48C1-8A07-51678F5F920E}" type="presParOf" srcId="{32A4D551-F21E-499E-9317-5661EA1E6225}" destId="{79A47F5E-5450-4D10-9B91-53ABBD7D2327}" srcOrd="0" destOrd="0" presId="urn:microsoft.com/office/officeart/2005/8/layout/vList2"/>
    <dgm:cxn modelId="{145303FA-6E60-4420-BC91-DF204D3769FE}" type="presParOf" srcId="{32A4D551-F21E-499E-9317-5661EA1E6225}" destId="{0265B99C-9FA7-4676-8348-2B5D95D864C7}" srcOrd="1" destOrd="0" presId="urn:microsoft.com/office/officeart/2005/8/layout/vList2"/>
    <dgm:cxn modelId="{56721482-0AB9-417E-AAF9-360482096B06}" type="presParOf" srcId="{32A4D551-F21E-499E-9317-5661EA1E6225}" destId="{AD80DDC8-8E79-4EDD-9A40-55880B2FE03B}" srcOrd="2" destOrd="0" presId="urn:microsoft.com/office/officeart/2005/8/layout/vList2"/>
    <dgm:cxn modelId="{A97C3C33-D664-4D5B-8491-F82A46927A38}" type="presParOf" srcId="{32A4D551-F21E-499E-9317-5661EA1E6225}" destId="{1A866CD4-2596-4C0B-A8EC-6CC6893C9BC9}" srcOrd="3" destOrd="0" presId="urn:microsoft.com/office/officeart/2005/8/layout/vList2"/>
    <dgm:cxn modelId="{747ECB2F-7F75-455C-93A6-8CDCD693C621}" type="presParOf" srcId="{32A4D551-F21E-499E-9317-5661EA1E6225}" destId="{D1B3840D-2441-4476-94D1-4D175813787E}" srcOrd="4" destOrd="0" presId="urn:microsoft.com/office/officeart/2005/8/layout/vList2"/>
    <dgm:cxn modelId="{2FB49F8E-356F-4BAF-A489-88C815C9C2A4}" type="presParOf" srcId="{32A4D551-F21E-499E-9317-5661EA1E6225}" destId="{41BB50CB-CA6A-414C-9700-027B56B370E5}" srcOrd="5" destOrd="0" presId="urn:microsoft.com/office/officeart/2005/8/layout/vList2"/>
    <dgm:cxn modelId="{7A6D240D-F1A3-4EBF-BBFD-AC25BCB583C0}" type="presParOf" srcId="{32A4D551-F21E-499E-9317-5661EA1E6225}" destId="{4AAC888A-7D50-4743-A0BA-5F0BE7069A4A}" srcOrd="6" destOrd="0" presId="urn:microsoft.com/office/officeart/2005/8/layout/vList2"/>
    <dgm:cxn modelId="{08A21AAC-7C20-4717-9A36-506ACEA545CB}" type="presParOf" srcId="{32A4D551-F21E-499E-9317-5661EA1E6225}" destId="{418F08E6-56BF-4E96-8041-B2523E24AFD0}" srcOrd="7" destOrd="0" presId="urn:microsoft.com/office/officeart/2005/8/layout/vList2"/>
    <dgm:cxn modelId="{3859AE15-AEE8-4FDA-8A7D-6A3ABBD260F6}" type="presParOf" srcId="{32A4D551-F21E-499E-9317-5661EA1E6225}" destId="{A923D123-2CC3-4C06-BB29-CC18410E3E10}" srcOrd="8" destOrd="0" presId="urn:microsoft.com/office/officeart/2005/8/layout/vList2"/>
    <dgm:cxn modelId="{134A5783-6B59-494B-8378-705290AA3EE7}" type="presParOf" srcId="{32A4D551-F21E-499E-9317-5661EA1E6225}" destId="{A674DC25-C61D-4A30-9DF6-C55BF363C9B6}" srcOrd="9" destOrd="0" presId="urn:microsoft.com/office/officeart/2005/8/layout/vList2"/>
    <dgm:cxn modelId="{17E22D2A-44CF-47D4-97A8-38D26C1A3C03}" type="presParOf" srcId="{32A4D551-F21E-499E-9317-5661EA1E6225}" destId="{81E3BA26-3BC3-4E87-9742-73DC1031E0E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EF7DFC-94FA-47D6-94BF-63AB3B846FA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6C9E35-3AC2-415B-AFDB-3135B2877FFE}">
      <dgm:prSet/>
      <dgm:spPr/>
      <dgm:t>
        <a:bodyPr/>
        <a:lstStyle/>
        <a:p>
          <a:r>
            <a:rPr lang="en-US"/>
            <a:t>Maintain political power of the government (Soekarno’s administration) </a:t>
          </a:r>
        </a:p>
      </dgm:t>
    </dgm:pt>
    <dgm:pt modelId="{7E0DC349-2CAE-43E1-8E64-8907224B0B5C}" type="parTrans" cxnId="{F6AB5854-237B-4D51-B94B-AC16D9B3AE82}">
      <dgm:prSet/>
      <dgm:spPr/>
      <dgm:t>
        <a:bodyPr/>
        <a:lstStyle/>
        <a:p>
          <a:endParaRPr lang="en-US"/>
        </a:p>
      </dgm:t>
    </dgm:pt>
    <dgm:pt modelId="{93FAF967-77C2-42A8-8498-E1C74182A1F6}" type="sibTrans" cxnId="{F6AB5854-237B-4D51-B94B-AC16D9B3AE82}">
      <dgm:prSet/>
      <dgm:spPr/>
      <dgm:t>
        <a:bodyPr/>
        <a:lstStyle/>
        <a:p>
          <a:endParaRPr lang="en-US"/>
        </a:p>
      </dgm:t>
    </dgm:pt>
    <dgm:pt modelId="{D4564ADC-74D3-4EDA-A8AF-4DAAA51B9E75}">
      <dgm:prSet/>
      <dgm:spPr/>
      <dgm:t>
        <a:bodyPr/>
        <a:lstStyle/>
        <a:p>
          <a:r>
            <a:rPr lang="en-US"/>
            <a:t>Disbursed aid to the military to maintain their loyalty</a:t>
          </a:r>
        </a:p>
      </dgm:t>
    </dgm:pt>
    <dgm:pt modelId="{9BB0CFEF-1B49-4A94-B2C6-DFF91F48F1D7}" type="parTrans" cxnId="{3CF431CD-F51B-4A2B-837E-B94274E8E602}">
      <dgm:prSet/>
      <dgm:spPr/>
      <dgm:t>
        <a:bodyPr/>
        <a:lstStyle/>
        <a:p>
          <a:endParaRPr lang="en-US"/>
        </a:p>
      </dgm:t>
    </dgm:pt>
    <dgm:pt modelId="{60329E58-9FF3-4BFB-A5EE-4FC473DE7534}" type="sibTrans" cxnId="{3CF431CD-F51B-4A2B-837E-B94274E8E602}">
      <dgm:prSet/>
      <dgm:spPr/>
      <dgm:t>
        <a:bodyPr/>
        <a:lstStyle/>
        <a:p>
          <a:endParaRPr lang="en-US"/>
        </a:p>
      </dgm:t>
    </dgm:pt>
    <dgm:pt modelId="{4302484A-1AE6-4091-8B3E-F4D3F02E05AC}">
      <dgm:prSet/>
      <dgm:spPr/>
      <dgm:t>
        <a:bodyPr/>
        <a:lstStyle/>
        <a:p>
          <a:r>
            <a:rPr lang="en-US"/>
            <a:t>Disburse aid to “the middle-class” and urban workers to alleviate their dissatisfaction with the regime</a:t>
          </a:r>
        </a:p>
      </dgm:t>
    </dgm:pt>
    <dgm:pt modelId="{CBDDA068-F890-4CD5-9AA0-6FB2313F4A8F}" type="parTrans" cxnId="{4F7B7377-983C-4AF0-A783-55883E5B64DC}">
      <dgm:prSet/>
      <dgm:spPr/>
      <dgm:t>
        <a:bodyPr/>
        <a:lstStyle/>
        <a:p>
          <a:endParaRPr lang="en-US"/>
        </a:p>
      </dgm:t>
    </dgm:pt>
    <dgm:pt modelId="{4750B79B-033B-4A0B-86F0-A156B0309FBE}" type="sibTrans" cxnId="{4F7B7377-983C-4AF0-A783-55883E5B64DC}">
      <dgm:prSet/>
      <dgm:spPr/>
      <dgm:t>
        <a:bodyPr/>
        <a:lstStyle/>
        <a:p>
          <a:endParaRPr lang="en-US"/>
        </a:p>
      </dgm:t>
    </dgm:pt>
    <dgm:pt modelId="{D199D2CB-02E9-4A05-BD81-AF47D2911A85}">
      <dgm:prSet/>
      <dgm:spPr/>
      <dgm:t>
        <a:bodyPr/>
        <a:lstStyle/>
        <a:p>
          <a:r>
            <a:rPr lang="en-US"/>
            <a:t>Aid, especially from Soviet and Communist bloc, was used to limit the PKI’s maneuverability</a:t>
          </a:r>
        </a:p>
      </dgm:t>
    </dgm:pt>
    <dgm:pt modelId="{9C8B1C70-BDFF-4034-AED4-9534854B1601}" type="parTrans" cxnId="{DC59D0EB-3402-4D8F-8D74-772CF4231052}">
      <dgm:prSet/>
      <dgm:spPr/>
      <dgm:t>
        <a:bodyPr/>
        <a:lstStyle/>
        <a:p>
          <a:endParaRPr lang="en-US"/>
        </a:p>
      </dgm:t>
    </dgm:pt>
    <dgm:pt modelId="{5894A213-4BC9-480E-9CDB-D2DAE36DB47F}" type="sibTrans" cxnId="{DC59D0EB-3402-4D8F-8D74-772CF4231052}">
      <dgm:prSet/>
      <dgm:spPr/>
      <dgm:t>
        <a:bodyPr/>
        <a:lstStyle/>
        <a:p>
          <a:endParaRPr lang="en-US"/>
        </a:p>
      </dgm:t>
    </dgm:pt>
    <dgm:pt modelId="{4F82080B-3EB1-4389-9DAA-48D05F5291F4}">
      <dgm:prSet/>
      <dgm:spPr/>
      <dgm:t>
        <a:bodyPr/>
        <a:lstStyle/>
        <a:p>
          <a:r>
            <a:rPr lang="en-US"/>
            <a:t>Close alliance with the communist bloc provide justification for the regime and prevent radicalization of the grass-root communists</a:t>
          </a:r>
        </a:p>
      </dgm:t>
    </dgm:pt>
    <dgm:pt modelId="{0A06899D-3FBE-43A9-9C31-019C050EE85E}" type="parTrans" cxnId="{2A4E7C78-0D41-4AF4-91B1-798228B21251}">
      <dgm:prSet/>
      <dgm:spPr/>
      <dgm:t>
        <a:bodyPr/>
        <a:lstStyle/>
        <a:p>
          <a:endParaRPr lang="en-US"/>
        </a:p>
      </dgm:t>
    </dgm:pt>
    <dgm:pt modelId="{DB450F46-49EE-4B8C-A99A-436E6C7B3A24}" type="sibTrans" cxnId="{2A4E7C78-0D41-4AF4-91B1-798228B21251}">
      <dgm:prSet/>
      <dgm:spPr/>
      <dgm:t>
        <a:bodyPr/>
        <a:lstStyle/>
        <a:p>
          <a:endParaRPr lang="en-US"/>
        </a:p>
      </dgm:t>
    </dgm:pt>
    <dgm:pt modelId="{475FA312-72BC-495C-BBC8-95018CF5B326}">
      <dgm:prSet/>
      <dgm:spPr/>
      <dgm:t>
        <a:bodyPr/>
        <a:lstStyle/>
        <a:p>
          <a:r>
            <a:rPr lang="en-US"/>
            <a:t>At the same time, aid also increase PKI’s prestige and stature that revolt was seen as unnecessary</a:t>
          </a:r>
        </a:p>
      </dgm:t>
    </dgm:pt>
    <dgm:pt modelId="{E683029E-DAE0-4A18-8FCF-2BC5009C02A0}" type="parTrans" cxnId="{4064C321-DD8A-4206-B273-8E1578191CDD}">
      <dgm:prSet/>
      <dgm:spPr/>
      <dgm:t>
        <a:bodyPr/>
        <a:lstStyle/>
        <a:p>
          <a:endParaRPr lang="en-US"/>
        </a:p>
      </dgm:t>
    </dgm:pt>
    <dgm:pt modelId="{A8C640C1-8F32-45EF-9718-666EA059D654}" type="sibTrans" cxnId="{4064C321-DD8A-4206-B273-8E1578191CDD}">
      <dgm:prSet/>
      <dgm:spPr/>
      <dgm:t>
        <a:bodyPr/>
        <a:lstStyle/>
        <a:p>
          <a:endParaRPr lang="en-US"/>
        </a:p>
      </dgm:t>
    </dgm:pt>
    <dgm:pt modelId="{8CDE0A39-76A8-4092-A7F5-0BC267201326}">
      <dgm:prSet/>
      <dgm:spPr/>
      <dgm:t>
        <a:bodyPr/>
        <a:lstStyle/>
        <a:p>
          <a:r>
            <a:rPr lang="en-US"/>
            <a:t>Aid from both sides can help reduce pressures from both sides on the government</a:t>
          </a:r>
        </a:p>
      </dgm:t>
    </dgm:pt>
    <dgm:pt modelId="{13B0D2DD-B678-4231-AF68-DD1993901D63}" type="parTrans" cxnId="{692557D8-4DAD-433B-BAA2-845F5F0C762B}">
      <dgm:prSet/>
      <dgm:spPr/>
      <dgm:t>
        <a:bodyPr/>
        <a:lstStyle/>
        <a:p>
          <a:endParaRPr lang="en-US"/>
        </a:p>
      </dgm:t>
    </dgm:pt>
    <dgm:pt modelId="{1A87AFBE-729D-467F-AA1B-14A2B62DA0C5}" type="sibTrans" cxnId="{692557D8-4DAD-433B-BAA2-845F5F0C762B}">
      <dgm:prSet/>
      <dgm:spPr/>
      <dgm:t>
        <a:bodyPr/>
        <a:lstStyle/>
        <a:p>
          <a:endParaRPr lang="en-US"/>
        </a:p>
      </dgm:t>
    </dgm:pt>
    <dgm:pt modelId="{37ED89D9-1F86-46AA-8E9D-5A66E8D34028}" type="pres">
      <dgm:prSet presAssocID="{C6EF7DFC-94FA-47D6-94BF-63AB3B846FA5}" presName="linear" presStyleCnt="0">
        <dgm:presLayoutVars>
          <dgm:animLvl val="lvl"/>
          <dgm:resizeHandles val="exact"/>
        </dgm:presLayoutVars>
      </dgm:prSet>
      <dgm:spPr/>
    </dgm:pt>
    <dgm:pt modelId="{9AE27CB0-4143-43C8-9577-077552455703}" type="pres">
      <dgm:prSet presAssocID="{AA6C9E35-3AC2-415B-AFDB-3135B2877F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99FA05-4DCB-4B5B-8ABC-748BA65EAD51}" type="pres">
      <dgm:prSet presAssocID="{AA6C9E35-3AC2-415B-AFDB-3135B2877FFE}" presName="childText" presStyleLbl="revTx" presStyleIdx="0" presStyleCnt="2">
        <dgm:presLayoutVars>
          <dgm:bulletEnabled val="1"/>
        </dgm:presLayoutVars>
      </dgm:prSet>
      <dgm:spPr/>
    </dgm:pt>
    <dgm:pt modelId="{AEC5FA5C-C3AC-4EB0-AED6-6F4F1AB8BD9C}" type="pres">
      <dgm:prSet presAssocID="{D199D2CB-02E9-4A05-BD81-AF47D2911A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DBFBED-F1E5-4290-B1BC-21265D907CB0}" type="pres">
      <dgm:prSet presAssocID="{D199D2CB-02E9-4A05-BD81-AF47D2911A85}" presName="childText" presStyleLbl="revTx" presStyleIdx="1" presStyleCnt="2">
        <dgm:presLayoutVars>
          <dgm:bulletEnabled val="1"/>
        </dgm:presLayoutVars>
      </dgm:prSet>
      <dgm:spPr/>
    </dgm:pt>
    <dgm:pt modelId="{1C22CDFA-1A7B-4E01-92B1-48C1D7C8377C}" type="pres">
      <dgm:prSet presAssocID="{8CDE0A39-76A8-4092-A7F5-0BC2672013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2032315-7E90-428D-BCD9-BCA5C1B33358}" type="presOf" srcId="{4302484A-1AE6-4091-8B3E-F4D3F02E05AC}" destId="{5899FA05-4DCB-4B5B-8ABC-748BA65EAD51}" srcOrd="0" destOrd="1" presId="urn:microsoft.com/office/officeart/2005/8/layout/vList2"/>
    <dgm:cxn modelId="{4064C321-DD8A-4206-B273-8E1578191CDD}" srcId="{D199D2CB-02E9-4A05-BD81-AF47D2911A85}" destId="{475FA312-72BC-495C-BBC8-95018CF5B326}" srcOrd="1" destOrd="0" parTransId="{E683029E-DAE0-4A18-8FCF-2BC5009C02A0}" sibTransId="{A8C640C1-8F32-45EF-9718-666EA059D654}"/>
    <dgm:cxn modelId="{24147830-98AF-4C27-98A1-A526132317E3}" type="presOf" srcId="{C6EF7DFC-94FA-47D6-94BF-63AB3B846FA5}" destId="{37ED89D9-1F86-46AA-8E9D-5A66E8D34028}" srcOrd="0" destOrd="0" presId="urn:microsoft.com/office/officeart/2005/8/layout/vList2"/>
    <dgm:cxn modelId="{0285263B-62E4-4693-BE17-35658920250D}" type="presOf" srcId="{4F82080B-3EB1-4389-9DAA-48D05F5291F4}" destId="{B5DBFBED-F1E5-4290-B1BC-21265D907CB0}" srcOrd="0" destOrd="0" presId="urn:microsoft.com/office/officeart/2005/8/layout/vList2"/>
    <dgm:cxn modelId="{C7A0A771-9BA2-4D45-9733-58616CDE8AC1}" type="presOf" srcId="{D199D2CB-02E9-4A05-BD81-AF47D2911A85}" destId="{AEC5FA5C-C3AC-4EB0-AED6-6F4F1AB8BD9C}" srcOrd="0" destOrd="0" presId="urn:microsoft.com/office/officeart/2005/8/layout/vList2"/>
    <dgm:cxn modelId="{F6AB5854-237B-4D51-B94B-AC16D9B3AE82}" srcId="{C6EF7DFC-94FA-47D6-94BF-63AB3B846FA5}" destId="{AA6C9E35-3AC2-415B-AFDB-3135B2877FFE}" srcOrd="0" destOrd="0" parTransId="{7E0DC349-2CAE-43E1-8E64-8907224B0B5C}" sibTransId="{93FAF967-77C2-42A8-8498-E1C74182A1F6}"/>
    <dgm:cxn modelId="{4F7B7377-983C-4AF0-A783-55883E5B64DC}" srcId="{AA6C9E35-3AC2-415B-AFDB-3135B2877FFE}" destId="{4302484A-1AE6-4091-8B3E-F4D3F02E05AC}" srcOrd="1" destOrd="0" parTransId="{CBDDA068-F890-4CD5-9AA0-6FB2313F4A8F}" sibTransId="{4750B79B-033B-4A0B-86F0-A156B0309FBE}"/>
    <dgm:cxn modelId="{2A4E7C78-0D41-4AF4-91B1-798228B21251}" srcId="{D199D2CB-02E9-4A05-BD81-AF47D2911A85}" destId="{4F82080B-3EB1-4389-9DAA-48D05F5291F4}" srcOrd="0" destOrd="0" parTransId="{0A06899D-3FBE-43A9-9C31-019C050EE85E}" sibTransId="{DB450F46-49EE-4B8C-A99A-436E6C7B3A24}"/>
    <dgm:cxn modelId="{E1802BBA-0902-4EBE-845C-E91171E316B6}" type="presOf" srcId="{475FA312-72BC-495C-BBC8-95018CF5B326}" destId="{B5DBFBED-F1E5-4290-B1BC-21265D907CB0}" srcOrd="0" destOrd="1" presId="urn:microsoft.com/office/officeart/2005/8/layout/vList2"/>
    <dgm:cxn modelId="{376DB8C9-4405-41E6-B8F9-8FCFB203C59A}" type="presOf" srcId="{AA6C9E35-3AC2-415B-AFDB-3135B2877FFE}" destId="{9AE27CB0-4143-43C8-9577-077552455703}" srcOrd="0" destOrd="0" presId="urn:microsoft.com/office/officeart/2005/8/layout/vList2"/>
    <dgm:cxn modelId="{3CF431CD-F51B-4A2B-837E-B94274E8E602}" srcId="{AA6C9E35-3AC2-415B-AFDB-3135B2877FFE}" destId="{D4564ADC-74D3-4EDA-A8AF-4DAAA51B9E75}" srcOrd="0" destOrd="0" parTransId="{9BB0CFEF-1B49-4A94-B2C6-DFF91F48F1D7}" sibTransId="{60329E58-9FF3-4BFB-A5EE-4FC473DE7534}"/>
    <dgm:cxn modelId="{692557D8-4DAD-433B-BAA2-845F5F0C762B}" srcId="{C6EF7DFC-94FA-47D6-94BF-63AB3B846FA5}" destId="{8CDE0A39-76A8-4092-A7F5-0BC267201326}" srcOrd="2" destOrd="0" parTransId="{13B0D2DD-B678-4231-AF68-DD1993901D63}" sibTransId="{1A87AFBE-729D-467F-AA1B-14A2B62DA0C5}"/>
    <dgm:cxn modelId="{DC59D0EB-3402-4D8F-8D74-772CF4231052}" srcId="{C6EF7DFC-94FA-47D6-94BF-63AB3B846FA5}" destId="{D199D2CB-02E9-4A05-BD81-AF47D2911A85}" srcOrd="1" destOrd="0" parTransId="{9C8B1C70-BDFF-4034-AED4-9534854B1601}" sibTransId="{5894A213-4BC9-480E-9CDB-D2DAE36DB47F}"/>
    <dgm:cxn modelId="{044B55F0-5236-45E5-B8C2-9D43BFFDAACD}" type="presOf" srcId="{D4564ADC-74D3-4EDA-A8AF-4DAAA51B9E75}" destId="{5899FA05-4DCB-4B5B-8ABC-748BA65EAD51}" srcOrd="0" destOrd="0" presId="urn:microsoft.com/office/officeart/2005/8/layout/vList2"/>
    <dgm:cxn modelId="{928AF8FD-295B-4DCE-8F5B-B9067A373D11}" type="presOf" srcId="{8CDE0A39-76A8-4092-A7F5-0BC267201326}" destId="{1C22CDFA-1A7B-4E01-92B1-48C1D7C8377C}" srcOrd="0" destOrd="0" presId="urn:microsoft.com/office/officeart/2005/8/layout/vList2"/>
    <dgm:cxn modelId="{77FD4137-E059-49E4-BAD8-2B5752A99638}" type="presParOf" srcId="{37ED89D9-1F86-46AA-8E9D-5A66E8D34028}" destId="{9AE27CB0-4143-43C8-9577-077552455703}" srcOrd="0" destOrd="0" presId="urn:microsoft.com/office/officeart/2005/8/layout/vList2"/>
    <dgm:cxn modelId="{3C2DFAB4-299D-4E29-93ED-3CF4D27706BA}" type="presParOf" srcId="{37ED89D9-1F86-46AA-8E9D-5A66E8D34028}" destId="{5899FA05-4DCB-4B5B-8ABC-748BA65EAD51}" srcOrd="1" destOrd="0" presId="urn:microsoft.com/office/officeart/2005/8/layout/vList2"/>
    <dgm:cxn modelId="{A127EB31-58B8-45B8-8139-12F1DB7F67CF}" type="presParOf" srcId="{37ED89D9-1F86-46AA-8E9D-5A66E8D34028}" destId="{AEC5FA5C-C3AC-4EB0-AED6-6F4F1AB8BD9C}" srcOrd="2" destOrd="0" presId="urn:microsoft.com/office/officeart/2005/8/layout/vList2"/>
    <dgm:cxn modelId="{3E2CC093-2B1F-4F35-B235-39F4EAE8CEA0}" type="presParOf" srcId="{37ED89D9-1F86-46AA-8E9D-5A66E8D34028}" destId="{B5DBFBED-F1E5-4290-B1BC-21265D907CB0}" srcOrd="3" destOrd="0" presId="urn:microsoft.com/office/officeart/2005/8/layout/vList2"/>
    <dgm:cxn modelId="{36F8E344-DDF0-4370-9B22-45EEA2EB5C68}" type="presParOf" srcId="{37ED89D9-1F86-46AA-8E9D-5A66E8D34028}" destId="{1C22CDFA-1A7B-4E01-92B1-48C1D7C837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CF229-5236-48A1-8D9F-7BCAFCA82288}">
      <dsp:nvSpPr>
        <dsp:cNvPr id="0" name=""/>
        <dsp:cNvSpPr/>
      </dsp:nvSpPr>
      <dsp:spPr>
        <a:xfrm>
          <a:off x="0" y="459606"/>
          <a:ext cx="6367912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/>
            <a:t>American’s Marshall Plan to Europe from 1948-52 (transfer $ 13.6 billion in economic assistance and $ 7.8 billion in military assistance)</a:t>
          </a:r>
          <a:endParaRPr lang="en-US" sz="2400" kern="1200"/>
        </a:p>
      </dsp:txBody>
      <dsp:txXfrm>
        <a:off x="64425" y="524031"/>
        <a:ext cx="6239062" cy="1190909"/>
      </dsp:txXfrm>
    </dsp:sp>
    <dsp:sp modelId="{A479D2F8-1A6F-40B9-A4E9-42CEFF94D6A3}">
      <dsp:nvSpPr>
        <dsp:cNvPr id="0" name=""/>
        <dsp:cNvSpPr/>
      </dsp:nvSpPr>
      <dsp:spPr>
        <a:xfrm>
          <a:off x="0" y="1848486"/>
          <a:ext cx="6367912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/>
            <a:t>Foreign aids were rife during the Cold War when competition for sphere of influences between the two superpowers heightened. </a:t>
          </a:r>
          <a:endParaRPr lang="en-US" sz="2400" kern="1200"/>
        </a:p>
      </dsp:txBody>
      <dsp:txXfrm>
        <a:off x="64425" y="1912911"/>
        <a:ext cx="6239062" cy="1190909"/>
      </dsp:txXfrm>
    </dsp:sp>
    <dsp:sp modelId="{EE8A951F-10E3-4A33-A920-A630269CA412}">
      <dsp:nvSpPr>
        <dsp:cNvPr id="0" name=""/>
        <dsp:cNvSpPr/>
      </dsp:nvSpPr>
      <dsp:spPr>
        <a:xfrm>
          <a:off x="0" y="3237366"/>
          <a:ext cx="6367912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/>
            <a:t>During the Cold War, the US spent $ 400 billion foreign aids to its allies and other non-communist countries</a:t>
          </a:r>
          <a:endParaRPr lang="en-US" sz="2400" kern="1200"/>
        </a:p>
      </dsp:txBody>
      <dsp:txXfrm>
        <a:off x="64425" y="3301791"/>
        <a:ext cx="6239062" cy="1190909"/>
      </dsp:txXfrm>
    </dsp:sp>
    <dsp:sp modelId="{F66C7545-7E13-4158-9CE3-CDF887E1C7CC}">
      <dsp:nvSpPr>
        <dsp:cNvPr id="0" name=""/>
        <dsp:cNvSpPr/>
      </dsp:nvSpPr>
      <dsp:spPr>
        <a:xfrm>
          <a:off x="0" y="4626246"/>
          <a:ext cx="6367912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/>
            <a:t>Soviet Union also channeled foreign aids to allies like North Vietnam, Afghanistan, Ethiopia, Mongolia, Cuba and elsewhere.</a:t>
          </a:r>
          <a:endParaRPr lang="en-US" sz="2400" kern="1200"/>
        </a:p>
      </dsp:txBody>
      <dsp:txXfrm>
        <a:off x="64425" y="4690671"/>
        <a:ext cx="6239062" cy="1190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4722A-196B-4B12-A8FB-75764BE1F34B}">
      <dsp:nvSpPr>
        <dsp:cNvPr id="0" name=""/>
        <dsp:cNvSpPr/>
      </dsp:nvSpPr>
      <dsp:spPr>
        <a:xfrm>
          <a:off x="0" y="91191"/>
          <a:ext cx="6367912" cy="1926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Foreign aids were also spurred after decolonization. Aids were directed to countries which colonial countries want to maintain relations with.</a:t>
          </a:r>
          <a:endParaRPr lang="en-US" sz="2700" kern="1200"/>
        </a:p>
      </dsp:txBody>
      <dsp:txXfrm>
        <a:off x="94068" y="185259"/>
        <a:ext cx="6179776" cy="1738854"/>
      </dsp:txXfrm>
    </dsp:sp>
    <dsp:sp modelId="{6EC4B08C-ED82-49B1-B6E5-57B079C253FE}">
      <dsp:nvSpPr>
        <dsp:cNvPr id="0" name=""/>
        <dsp:cNvSpPr/>
      </dsp:nvSpPr>
      <dsp:spPr>
        <a:xfrm>
          <a:off x="0" y="2095941"/>
          <a:ext cx="6367912" cy="19269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Most governments give aid because</a:t>
          </a:r>
          <a:r>
            <a:rPr lang="id-ID" sz="2700" kern="1200"/>
            <a:t>:</a:t>
          </a:r>
          <a:endParaRPr lang="en-US" sz="2700" kern="1200"/>
        </a:p>
      </dsp:txBody>
      <dsp:txXfrm>
        <a:off x="94068" y="2190009"/>
        <a:ext cx="6179776" cy="1738854"/>
      </dsp:txXfrm>
    </dsp:sp>
    <dsp:sp modelId="{733CBEFC-5424-4844-826F-06E31F0825C1}">
      <dsp:nvSpPr>
        <dsp:cNvPr id="0" name=""/>
        <dsp:cNvSpPr/>
      </dsp:nvSpPr>
      <dsp:spPr>
        <a:xfrm>
          <a:off x="0" y="4022931"/>
          <a:ext cx="6367912" cy="229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100" kern="1200"/>
            <a:t>I</a:t>
          </a:r>
          <a:r>
            <a:rPr lang="en-US" sz="2100" kern="1200"/>
            <a:t>t confers</a:t>
          </a:r>
          <a:r>
            <a:rPr lang="id-ID" sz="2100" kern="1200"/>
            <a:t> </a:t>
          </a:r>
          <a:r>
            <a:rPr lang="en-US" sz="2100" kern="1200"/>
            <a:t>influence, offers strategic advantages, wins international prestige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100" kern="1200"/>
            <a:t>It b</a:t>
          </a:r>
          <a:r>
            <a:rPr lang="en-US" sz="2100" kern="1200"/>
            <a:t>uilds</a:t>
          </a:r>
          <a:r>
            <a:rPr lang="id-ID" sz="2100" kern="1200"/>
            <a:t> </a:t>
          </a:r>
          <a:r>
            <a:rPr lang="en-US" sz="2100" kern="1200"/>
            <a:t>commercial contacts and opens the way for national companies that wish to</a:t>
          </a:r>
          <a:r>
            <a:rPr lang="id-ID" sz="2100" kern="1200"/>
            <a:t> </a:t>
          </a:r>
          <a:r>
            <a:rPr lang="en-US" sz="2100" kern="1200"/>
            <a:t>invest in recipient states.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The ability to give aid is the mark of a successful</a:t>
          </a:r>
          <a:r>
            <a:rPr lang="id-ID" sz="2100" kern="1200"/>
            <a:t> </a:t>
          </a:r>
          <a:r>
            <a:rPr lang="en-US" sz="2100" kern="1200"/>
            <a:t>economy, as Japan demonstrates</a:t>
          </a:r>
          <a:r>
            <a:rPr lang="id-ID" sz="2100" kern="1200"/>
            <a:t> </a:t>
          </a:r>
          <a:endParaRPr lang="en-US" sz="2100" kern="1200"/>
        </a:p>
      </dsp:txBody>
      <dsp:txXfrm>
        <a:off x="0" y="4022931"/>
        <a:ext cx="6367912" cy="2291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3FEB-16CF-4E7A-815A-0DE26134468B}">
      <dsp:nvSpPr>
        <dsp:cNvPr id="0" name=""/>
        <dsp:cNvSpPr/>
      </dsp:nvSpPr>
      <dsp:spPr>
        <a:xfrm>
          <a:off x="0" y="491174"/>
          <a:ext cx="6367912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foreign aid is one of foreign policy intruments used to advance the interest of aid providers in the targetted countries.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Main consideration: Alliance, democracy, and strategic region</a:t>
          </a:r>
          <a:endParaRPr lang="en-US" sz="1900" kern="1200" dirty="0"/>
        </a:p>
      </dsp:txBody>
      <dsp:txXfrm>
        <a:off x="0" y="491174"/>
        <a:ext cx="6367912" cy="1915200"/>
      </dsp:txXfrm>
    </dsp:sp>
    <dsp:sp modelId="{5FB32625-3263-4E3D-96A3-970CF188C3E7}">
      <dsp:nvSpPr>
        <dsp:cNvPr id="0" name=""/>
        <dsp:cNvSpPr/>
      </dsp:nvSpPr>
      <dsp:spPr>
        <a:xfrm>
          <a:off x="318395" y="210734"/>
          <a:ext cx="445753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Interest-driven theory</a:t>
          </a:r>
        </a:p>
      </dsp:txBody>
      <dsp:txXfrm>
        <a:off x="345775" y="238114"/>
        <a:ext cx="4402779" cy="506120"/>
      </dsp:txXfrm>
    </dsp:sp>
    <dsp:sp modelId="{7D46092E-0268-4C63-84D1-EADA3E4A212C}">
      <dsp:nvSpPr>
        <dsp:cNvPr id="0" name=""/>
        <dsp:cNvSpPr/>
      </dsp:nvSpPr>
      <dsp:spPr>
        <a:xfrm>
          <a:off x="0" y="2789414"/>
          <a:ext cx="6367912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Foreign aid is the tool to alleviate humanitarian grievances in the recipient’s country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Main consideration: poverty, humanitarian crises</a:t>
          </a:r>
          <a:endParaRPr lang="en-US" sz="1900" kern="1200"/>
        </a:p>
      </dsp:txBody>
      <dsp:txXfrm>
        <a:off x="0" y="2789414"/>
        <a:ext cx="6367912" cy="1376550"/>
      </dsp:txXfrm>
    </dsp:sp>
    <dsp:sp modelId="{B0461A85-A0E9-41F3-83D3-0D816413DC78}">
      <dsp:nvSpPr>
        <dsp:cNvPr id="0" name=""/>
        <dsp:cNvSpPr/>
      </dsp:nvSpPr>
      <dsp:spPr>
        <a:xfrm>
          <a:off x="318395" y="2508974"/>
          <a:ext cx="4457539" cy="5608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Humanitarian-driven theory</a:t>
          </a:r>
          <a:endParaRPr lang="en-US" sz="1900" kern="1200"/>
        </a:p>
      </dsp:txBody>
      <dsp:txXfrm>
        <a:off x="345775" y="2536354"/>
        <a:ext cx="4402779" cy="506120"/>
      </dsp:txXfrm>
    </dsp:sp>
    <dsp:sp modelId="{9DAD63E3-1DE1-4FF4-BD6E-DD499A944033}">
      <dsp:nvSpPr>
        <dsp:cNvPr id="0" name=""/>
        <dsp:cNvSpPr/>
      </dsp:nvSpPr>
      <dsp:spPr>
        <a:xfrm>
          <a:off x="0" y="4549004"/>
          <a:ext cx="6367912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Variation in amount of aid is driven by the dynamics of domestic politics in the donor country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Main consideration: political power, ideology, and interests of domestic actors</a:t>
          </a:r>
          <a:endParaRPr lang="en-US" sz="1900" kern="1200" dirty="0"/>
        </a:p>
      </dsp:txBody>
      <dsp:txXfrm>
        <a:off x="0" y="4549004"/>
        <a:ext cx="6367912" cy="1645875"/>
      </dsp:txXfrm>
    </dsp:sp>
    <dsp:sp modelId="{7E341F1C-8E31-4103-A6EA-67E8089D99C2}">
      <dsp:nvSpPr>
        <dsp:cNvPr id="0" name=""/>
        <dsp:cNvSpPr/>
      </dsp:nvSpPr>
      <dsp:spPr>
        <a:xfrm>
          <a:off x="318395" y="4268564"/>
          <a:ext cx="4457539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Domestic political theory</a:t>
          </a:r>
          <a:endParaRPr lang="en-US" sz="1900" kern="1200"/>
        </a:p>
      </dsp:txBody>
      <dsp:txXfrm>
        <a:off x="345775" y="4295944"/>
        <a:ext cx="4402779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47F5E-5450-4D10-9B91-53ABBD7D2327}">
      <dsp:nvSpPr>
        <dsp:cNvPr id="0" name=""/>
        <dsp:cNvSpPr/>
      </dsp:nvSpPr>
      <dsp:spPr>
        <a:xfrm>
          <a:off x="0" y="85401"/>
          <a:ext cx="5962720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end of ideological competition made foreign aid less important</a:t>
          </a:r>
        </a:p>
      </dsp:txBody>
      <dsp:txXfrm>
        <a:off x="36896" y="122297"/>
        <a:ext cx="5888928" cy="682028"/>
      </dsp:txXfrm>
    </dsp:sp>
    <dsp:sp modelId="{AD80DDC8-8E79-4EDD-9A40-55880B2FE03B}">
      <dsp:nvSpPr>
        <dsp:cNvPr id="0" name=""/>
        <dsp:cNvSpPr/>
      </dsp:nvSpPr>
      <dsp:spPr>
        <a:xfrm>
          <a:off x="0" y="895941"/>
          <a:ext cx="5962720" cy="7558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Globalisation attenuated aid tied to colonial interests</a:t>
          </a:r>
        </a:p>
      </dsp:txBody>
      <dsp:txXfrm>
        <a:off x="36896" y="932837"/>
        <a:ext cx="5888928" cy="682028"/>
      </dsp:txXfrm>
    </dsp:sp>
    <dsp:sp modelId="{D1B3840D-2441-4476-94D1-4D175813787E}">
      <dsp:nvSpPr>
        <dsp:cNvPr id="0" name=""/>
        <dsp:cNvSpPr/>
      </dsp:nvSpPr>
      <dsp:spPr>
        <a:xfrm>
          <a:off x="0" y="1706481"/>
          <a:ext cx="5962720" cy="7558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Growing budget pressures squeezed donor resources</a:t>
          </a:r>
        </a:p>
      </dsp:txBody>
      <dsp:txXfrm>
        <a:off x="36896" y="1743377"/>
        <a:ext cx="5888928" cy="682028"/>
      </dsp:txXfrm>
    </dsp:sp>
    <dsp:sp modelId="{4AAC888A-7D50-4743-A0BA-5F0BE7069A4A}">
      <dsp:nvSpPr>
        <dsp:cNvPr id="0" name=""/>
        <dsp:cNvSpPr/>
      </dsp:nvSpPr>
      <dsp:spPr>
        <a:xfrm>
          <a:off x="0" y="2517021"/>
          <a:ext cx="5962720" cy="7558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Disappointment with the effectiveness of aid weakened popular support</a:t>
          </a:r>
        </a:p>
      </dsp:txBody>
      <dsp:txXfrm>
        <a:off x="36896" y="2553917"/>
        <a:ext cx="5888928" cy="682028"/>
      </dsp:txXfrm>
    </dsp:sp>
    <dsp:sp modelId="{A923D123-2CC3-4C06-BB29-CC18410E3E10}">
      <dsp:nvSpPr>
        <dsp:cNvPr id="0" name=""/>
        <dsp:cNvSpPr/>
      </dsp:nvSpPr>
      <dsp:spPr>
        <a:xfrm>
          <a:off x="0" y="3327561"/>
          <a:ext cx="5962720" cy="7558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Unraveled coalition supporting aid in donor countries</a:t>
          </a:r>
        </a:p>
      </dsp:txBody>
      <dsp:txXfrm>
        <a:off x="36896" y="3364457"/>
        <a:ext cx="5888928" cy="682028"/>
      </dsp:txXfrm>
    </dsp:sp>
    <dsp:sp modelId="{81E3BA26-3BC3-4E87-9742-73DC1031E0E5}">
      <dsp:nvSpPr>
        <dsp:cNvPr id="0" name=""/>
        <dsp:cNvSpPr/>
      </dsp:nvSpPr>
      <dsp:spPr>
        <a:xfrm>
          <a:off x="0" y="4138101"/>
          <a:ext cx="5962720" cy="7558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Neoliberal challenges to intellectual foundations of aid</a:t>
          </a:r>
        </a:p>
      </dsp:txBody>
      <dsp:txXfrm>
        <a:off x="36896" y="4174997"/>
        <a:ext cx="5888928" cy="682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7CB0-4143-43C8-9577-077552455703}">
      <dsp:nvSpPr>
        <dsp:cNvPr id="0" name=""/>
        <dsp:cNvSpPr/>
      </dsp:nvSpPr>
      <dsp:spPr>
        <a:xfrm>
          <a:off x="0" y="578406"/>
          <a:ext cx="6367912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Maintain political power of the government (Soekarno’s administration) </a:t>
          </a:r>
        </a:p>
      </dsp:txBody>
      <dsp:txXfrm>
        <a:off x="46606" y="625012"/>
        <a:ext cx="6274700" cy="861507"/>
      </dsp:txXfrm>
    </dsp:sp>
    <dsp:sp modelId="{5899FA05-4DCB-4B5B-8ABC-748BA65EAD51}">
      <dsp:nvSpPr>
        <dsp:cNvPr id="0" name=""/>
        <dsp:cNvSpPr/>
      </dsp:nvSpPr>
      <dsp:spPr>
        <a:xfrm>
          <a:off x="0" y="1533126"/>
          <a:ext cx="6367912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Disbursed aid to the military to maintain their loyalty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Disburse aid to “the middle-class” and urban workers to alleviate their dissatisfaction with the regime</a:t>
          </a:r>
        </a:p>
      </dsp:txBody>
      <dsp:txXfrm>
        <a:off x="0" y="1533126"/>
        <a:ext cx="6367912" cy="919080"/>
      </dsp:txXfrm>
    </dsp:sp>
    <dsp:sp modelId="{AEC5FA5C-C3AC-4EB0-AED6-6F4F1AB8BD9C}">
      <dsp:nvSpPr>
        <dsp:cNvPr id="0" name=""/>
        <dsp:cNvSpPr/>
      </dsp:nvSpPr>
      <dsp:spPr>
        <a:xfrm>
          <a:off x="0" y="2452206"/>
          <a:ext cx="6367912" cy="95471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Aid, especially from Soviet and Communist bloc, was used to limit the PKI’s maneuverability</a:t>
          </a:r>
        </a:p>
      </dsp:txBody>
      <dsp:txXfrm>
        <a:off x="46606" y="2498812"/>
        <a:ext cx="6274700" cy="861507"/>
      </dsp:txXfrm>
    </dsp:sp>
    <dsp:sp modelId="{B5DBFBED-F1E5-4290-B1BC-21265D907CB0}">
      <dsp:nvSpPr>
        <dsp:cNvPr id="0" name=""/>
        <dsp:cNvSpPr/>
      </dsp:nvSpPr>
      <dsp:spPr>
        <a:xfrm>
          <a:off x="0" y="3406926"/>
          <a:ext cx="6367912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Close alliance with the communist bloc provide justification for the regime and prevent radicalization of the grass-root communists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At the same time, aid also increase PKI’s prestige and stature that revolt was seen as unnecessary</a:t>
          </a:r>
        </a:p>
      </dsp:txBody>
      <dsp:txXfrm>
        <a:off x="0" y="3406926"/>
        <a:ext cx="6367912" cy="1465560"/>
      </dsp:txXfrm>
    </dsp:sp>
    <dsp:sp modelId="{1C22CDFA-1A7B-4E01-92B1-48C1D7C8377C}">
      <dsp:nvSpPr>
        <dsp:cNvPr id="0" name=""/>
        <dsp:cNvSpPr/>
      </dsp:nvSpPr>
      <dsp:spPr>
        <a:xfrm>
          <a:off x="0" y="4872486"/>
          <a:ext cx="6367912" cy="954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Aid from both sides can help reduce pressures from both sides on the government</a:t>
          </a:r>
        </a:p>
      </dsp:txBody>
      <dsp:txXfrm>
        <a:off x="46606" y="4919092"/>
        <a:ext cx="6274700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0CAB-A0B0-459A-B410-F7A95A864C54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EC19E-F3D1-467A-AB48-6C6BA1756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4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CD2AB-585E-4D5E-B4B3-1E176C8AE425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499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CD2AB-585E-4D5E-B4B3-1E176C8AE425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93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083EFD4F-3EB6-4CF8-B81A-B9CFD46E3F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D73BB63B-0231-4EFB-9106-1C96F5005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17EE2E7-00B1-4997-9DE7-FC281F25F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20738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820738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820738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820738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820738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9E061F-00D2-45DC-8F99-DABC00594DD9}" type="slidenum">
              <a:rPr lang="en-GB" altLang="en-US" sz="1100">
                <a:latin typeface="Times New Roman" panose="02020603050405020304" pitchFamily="18" charset="0"/>
              </a:rPr>
              <a:pPr eaLnBrk="1" hangingPunct="1"/>
              <a:t>28</a:t>
            </a:fld>
            <a:endParaRPr lang="en-GB" altLang="en-US" sz="11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812ADC94-CBB2-4F72-83C5-69BBEB08B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CEF9805B-EFF0-4FCD-9D01-DF79996E9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12C5-61BF-450B-91A4-8DB1A896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0599A-4572-4F21-86BD-81A6440C1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8374-5C65-4AFB-95E4-81DCDC0C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8156C-8F2F-4C36-B793-EF14441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BF542-3F7C-41B6-901C-19EAC159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9405-984F-496E-B049-63C97C33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F287C-DF9A-4474-A459-D30678DE5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F12E7-CB64-455A-8594-A2CA8BF2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447FC-AB25-408F-BF87-8FEE03CF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8C63D-5807-409D-A9A3-F9B9AF41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41EBE-A87E-43AA-ADC0-5D4C30F60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FB06B-0E19-465D-B307-BCF3E9F5F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9838-4C17-4E2F-B949-6B36CDA5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FC701-EA21-419D-86E5-237D07D8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ECB3D-8369-40C7-B903-B3EBAC5A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5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97D002-511D-4EBA-909F-C6C53AEAF2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Kementerian</a:t>
            </a:r>
            <a:r>
              <a:rPr lang="id-ID"/>
              <a:t> Keuangan – Republik Indonesia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EE88ED-B423-4065-877F-77E9FA86CA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E6742E-56E8-401D-A20C-91FE0F9256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80410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DC63-BC08-4F9F-AD39-DA09D36D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95CD-6ACD-4F8B-8C47-19915734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05B3A-6F9C-407A-8BC6-99781E7C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AF3DD-CE78-4D0C-AE3C-B4E6CEF9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2BFD5-0BEE-4676-B47C-B09FD209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4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31D1-C8B7-4D82-BB2A-7F540EDE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9BDCB-E4F1-4372-9D64-96B1AD82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C696B-3352-4BDA-9294-4D78BE01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819A0-FADA-4AE9-8A55-C66E215C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D1C69-9715-4C16-BEAC-8C6E2D05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CD41-0FB0-48DE-9CBB-E0013BC4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6392-5F78-4666-8695-47AB173E3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51564-FB6C-4B34-8B62-44C79848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90698-6FFB-4F41-8227-CD9125FC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7C015-46BC-4FAC-BF76-5C496CE9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3D676-DE7F-466D-8CF9-203AC657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5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0513-8B72-41E6-A45E-7C766DDE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7DF0-A1B7-4C7D-9BE4-D97FA3B2A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3E-F771-4952-BBB1-548FAB8E3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47523-1E22-47B7-BF99-F9D74600F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473B0-9346-42D4-9F1F-97BF17D5C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975A3-8CE0-48EA-AF63-1B667C37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1E08E-4A35-4680-B28D-6BF8E783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5751B-58E8-412C-BF52-97E8719D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8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22A3-386D-4858-928C-FA452007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F58B1-3B0F-4381-BBCF-070FA4D3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A0BEB-D9EC-48CC-923A-27C6117D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914C1-316A-4D74-8976-D72B3039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C8EDF-6005-4506-9B2D-B72553FE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69590-F62C-4F31-97C7-94E456A5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E4850-8112-4694-AD13-0335954E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4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4C96-28D2-4910-89C4-CD1462DC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280-7DFC-4004-A1DA-1123A451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79011-1BC2-45F8-AB52-4C9A937EE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6839F-12B3-4A48-9A2F-ED30AD62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E4B23-251A-4B23-A10A-D1B40C27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EC008-303C-498E-91A7-1AEFA21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2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9146-9A88-4C46-B6EF-401B2B02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DE9B3-48D5-4B37-9CC5-135FD91D7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25D08-BB34-41DE-B2A9-E5472E1FB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1DCAE-ABE8-4098-8366-F9FF9DBF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5448B-8E80-48B7-9041-CE1FAA0F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D2AC7-4BCD-43C2-8B4C-13FFA9DA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8F31A-DB9F-4804-8A89-81D96E36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2F6B-5970-4430-B65F-C2CA2E72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7652-EDF9-48D9-A684-5E5D2C643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835EF-1925-4FE9-8509-0F401CBF034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2DBD-EBCC-4BAF-84B6-18C22E156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EC5ED-322F-4BE7-B9D9-668D0A8D3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4D34-F803-433F-B9A8-9EE161C71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F415A-8A3C-41D1-80D7-AFEB21B88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Indonesia dalam Ekonomi Politik Internasional</a:t>
            </a:r>
          </a:p>
          <a:p>
            <a:r>
              <a:rPr lang="en-US" sz="2000">
                <a:solidFill>
                  <a:srgbClr val="080808"/>
                </a:solidFill>
              </a:rPr>
              <a:t>Afrimadona, Ph.D</a:t>
            </a:r>
            <a:endParaRPr lang="en-GB" sz="200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744D6-C3AB-49B7-B5B9-114A2767D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80808"/>
                </a:solidFill>
              </a:rPr>
              <a:t>Indonesia dan Bantuan Luar Negeri</a:t>
            </a:r>
            <a:endParaRPr lang="en-GB" sz="360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7BF2D-216E-40C5-9222-8F10B8F3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Aid and political groups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D2B5-18C9-4970-8D0B-F3FE4CB93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Political contestation between Soekarno vs the military (esp, the army)</a:t>
            </a:r>
          </a:p>
          <a:p>
            <a:r>
              <a:rPr lang="en-GB" sz="2000"/>
              <a:t>Uneven distribution of aid: the benefits were based on socio-political hierarchy in the society</a:t>
            </a:r>
          </a:p>
          <a:p>
            <a:pPr lvl="1"/>
            <a:r>
              <a:rPr lang="en-GB" sz="2000"/>
              <a:t>The military</a:t>
            </a:r>
          </a:p>
          <a:p>
            <a:pPr lvl="1"/>
            <a:r>
              <a:rPr lang="en-GB" sz="2000"/>
              <a:t>Bureaucrats, business people, university lecturers, intellectuals, so on</a:t>
            </a:r>
          </a:p>
          <a:p>
            <a:pPr lvl="1"/>
            <a:r>
              <a:rPr lang="en-GB" sz="2000"/>
              <a:t>Urban workers</a:t>
            </a:r>
          </a:p>
          <a:p>
            <a:pPr lvl="1"/>
            <a:r>
              <a:rPr lang="en-GB" sz="2000"/>
              <a:t>Peasant </a:t>
            </a:r>
          </a:p>
          <a:p>
            <a:r>
              <a:rPr lang="en-GB" sz="2000"/>
              <a:t>Large proportion of aid went to the military: foreign aid was used to help maintain political loyalty of those from who the government relied for its political survival</a:t>
            </a:r>
          </a:p>
        </p:txBody>
      </p:sp>
    </p:spTree>
    <p:extLst>
      <p:ext uri="{BB962C8B-B14F-4D97-AF65-F5344CB8AC3E}">
        <p14:creationId xmlns:p14="http://schemas.microsoft.com/office/powerpoint/2010/main" val="379610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BC016A-2B3F-4354-93DF-CF124868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use of foreign aid under Old Order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D9D9E8-2564-408E-9A43-BC3A7A33D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0875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36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F0B4B-04CD-473E-B62D-906E6FF9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Aid under New Order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0249-D117-4C49-9B23-51305EE0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Significant amount of aid from Western countries without conditionality </a:t>
            </a:r>
            <a:r>
              <a:rPr lang="en-US" sz="2000">
                <a:sym typeface="Wingdings" panose="05000000000000000000" pitchFamily="2" charset="2"/>
              </a:rPr>
              <a:t> congenial relationship between Indonesia and the West</a:t>
            </a:r>
          </a:p>
          <a:p>
            <a:r>
              <a:rPr lang="en-US" sz="2000">
                <a:sym typeface="Wingdings" panose="05000000000000000000" pitchFamily="2" charset="2"/>
              </a:rPr>
              <a:t>Indonesia dependent on aid for development </a:t>
            </a:r>
          </a:p>
          <a:p>
            <a:r>
              <a:rPr lang="en-US" sz="2000">
                <a:sym typeface="Wingdings" panose="05000000000000000000" pitchFamily="2" charset="2"/>
              </a:rPr>
              <a:t>Constraint on government policy</a:t>
            </a:r>
          </a:p>
          <a:p>
            <a:r>
              <a:rPr lang="en-US" sz="2000">
                <a:sym typeface="Wingdings" panose="05000000000000000000" pitchFamily="2" charset="2"/>
              </a:rPr>
              <a:t>Rent-seeking behavior increased due to lack of accountability</a:t>
            </a:r>
          </a:p>
          <a:p>
            <a:r>
              <a:rPr lang="en-US" sz="2000">
                <a:sym typeface="Wingdings" panose="05000000000000000000" pitchFamily="2" charset="2"/>
              </a:rPr>
              <a:t>Financial crises deteriorated relationship with donor due to conditionality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79381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AFDAA-5064-48E5-80AD-2DBFE2C5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Aid as Percentage of Development Exp, 1971-2004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88D55A-0765-464C-8E73-56D1D6B31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24252"/>
            <a:ext cx="6780700" cy="42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3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6BC50-0974-4687-AB4D-8C86623F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Aid Flows as Percentage of GDP, 1971-2004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6E91A-3417-4369-AB67-5B11C230C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07256"/>
            <a:ext cx="6780700" cy="46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6FF03-856B-429E-B546-8BC9DB82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Aid as Percentage of Domestic Revenue, 1971-2004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610E4D-EA1A-471F-A793-5D277F8EF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23953"/>
            <a:ext cx="6780700" cy="42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7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8E546-9412-4360-93F5-64AA8B54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 official and private capital flows as % of GDP, 1970-2004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CF6A54-5128-44C1-8E84-4F94678C7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915246"/>
            <a:ext cx="6780700" cy="50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5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5EB7B-D20C-4F5E-B131-21F54D62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 Deficit and Net Aid as % of GDP, 1970-2004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F0DDB1-B287-48D6-96E3-F1782795E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13035"/>
            <a:ext cx="6780700" cy="4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4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3C7967-E7B0-450B-82A9-4B9871D4D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43737"/>
            <a:ext cx="10905066" cy="277052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4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5BB11-7ACD-4A66-B21F-69E763DCB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265" y="643467"/>
            <a:ext cx="638746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id-ID" sz="4800">
                <a:solidFill>
                  <a:schemeClr val="bg1"/>
                </a:solidFill>
              </a:rPr>
              <a:t>Origins of foreign aid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C53E96-5D03-4695-BB36-3E30CB117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15876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43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35A89-0356-49C0-91E3-768F5FC5D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18892"/>
            <a:ext cx="10905066" cy="462021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3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E929F8-A146-4E56-BC63-B3E41B8EB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61420"/>
            <a:ext cx="10905066" cy="353515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50092-E3D2-45BD-A294-A01255A37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897" y="643467"/>
            <a:ext cx="496220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912CD5-7843-4CF8-83EA-26C4DC625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997" y="643467"/>
            <a:ext cx="1038400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8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B39F60-A708-4B81-9AC0-6ABF206F1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566" y="643467"/>
            <a:ext cx="857086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F95064-42CA-4FDB-AAAB-3BF865AC2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80747"/>
            <a:ext cx="10905066" cy="549650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C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EDBF4-CE1F-4FB7-99DE-33C52E44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Bantuan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LN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terhadap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Indonesia (2001-2005)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FA425A-EB01-458D-8387-67737056D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465" y="640080"/>
            <a:ext cx="7198472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2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1AAA69-4EEE-4F0E-AD44-B4884D2F9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202" y="643467"/>
            <a:ext cx="763159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8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>
            <a:extLst>
              <a:ext uri="{FF2B5EF4-FFF2-40B4-BE49-F238E27FC236}">
                <a16:creationId xmlns:a16="http://schemas.microsoft.com/office/drawing/2014/main" id="{6C612EFA-715A-4D5A-AC82-376EFB6C9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n w="3175">
                  <a:solidFill>
                    <a:srgbClr val="FFC000">
                      <a:alpha val="40000"/>
                    </a:srgbClr>
                  </a:solidFill>
                </a:ln>
                <a:cs typeface="+mn-cs"/>
              </a:rPr>
              <a:t>14</a:t>
            </a:r>
          </a:p>
        </p:txBody>
      </p:sp>
      <p:sp>
        <p:nvSpPr>
          <p:cNvPr id="33795" name="TextBox 7">
            <a:extLst>
              <a:ext uri="{FF2B5EF4-FFF2-40B4-BE49-F238E27FC236}">
                <a16:creationId xmlns:a16="http://schemas.microsoft.com/office/drawing/2014/main" id="{927933C7-B5EE-4CE3-95FB-F24FA4ACE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1" y="6019801"/>
            <a:ext cx="241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Notes:</a:t>
            </a:r>
          </a:p>
          <a:p>
            <a:pPr eaLnBrk="1" hangingPunct="1"/>
            <a:r>
              <a:rPr lang="en-US" altLang="en-US" sz="1200"/>
              <a:t>*) State Budget  (Revision) 2010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A6A52F-4D08-4D71-B814-261F89106530}"/>
              </a:ext>
            </a:extLst>
          </p:cNvPr>
          <p:cNvSpPr txBox="1">
            <a:spLocks/>
          </p:cNvSpPr>
          <p:nvPr/>
        </p:nvSpPr>
        <p:spPr>
          <a:xfrm>
            <a:off x="1525588" y="152401"/>
            <a:ext cx="9142412" cy="492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600" b="1" kern="0" dirty="0">
                <a:latin typeface="+mj-lt"/>
                <a:ea typeface="+mj-ea"/>
                <a:cs typeface="+mj-cs"/>
              </a:rPr>
              <a:t>Foreign Loans Financing, 2001-2011</a:t>
            </a:r>
          </a:p>
        </p:txBody>
      </p:sp>
      <p:pic>
        <p:nvPicPr>
          <p:cNvPr id="33797" name="Picture 7">
            <a:extLst>
              <a:ext uri="{FF2B5EF4-FFF2-40B4-BE49-F238E27FC236}">
                <a16:creationId xmlns:a16="http://schemas.microsoft.com/office/drawing/2014/main" id="{EEB9F961-7C57-4D94-8FEB-4F036068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1"/>
            <a:ext cx="96774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>
            <a:extLst>
              <a:ext uri="{FF2B5EF4-FFF2-40B4-BE49-F238E27FC236}">
                <a16:creationId xmlns:a16="http://schemas.microsoft.com/office/drawing/2014/main" id="{B7D5E084-9F0A-4370-BA99-A400D443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5029201"/>
            <a:ext cx="9429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EA518F00-E923-4BA2-86A1-F8C1C9FF00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n w="3175">
                  <a:solidFill>
                    <a:srgbClr val="FFC000">
                      <a:alpha val="40000"/>
                    </a:srgbClr>
                  </a:solidFill>
                </a:ln>
                <a:cs typeface="+mn-cs"/>
              </a:rPr>
              <a:t>23</a:t>
            </a:r>
          </a:p>
        </p:txBody>
      </p:sp>
      <p:sp>
        <p:nvSpPr>
          <p:cNvPr id="44035" name="Rectangle 8">
            <a:extLst>
              <a:ext uri="{FF2B5EF4-FFF2-40B4-BE49-F238E27FC236}">
                <a16:creationId xmlns:a16="http://schemas.microsoft.com/office/drawing/2014/main" id="{E8AD59F0-8E67-481A-A6CD-D0A4310FA7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47801" y="123826"/>
            <a:ext cx="9294813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/>
              <a:t>Foreign Loans by Creditor Types, 2000-2010</a:t>
            </a:r>
            <a:endParaRPr lang="en-GB" altLang="en-US"/>
          </a:p>
        </p:txBody>
      </p:sp>
      <p:sp>
        <p:nvSpPr>
          <p:cNvPr id="44036" name="Rectangle 155">
            <a:extLst>
              <a:ext uri="{FF2B5EF4-FFF2-40B4-BE49-F238E27FC236}">
                <a16:creationId xmlns:a16="http://schemas.microsoft.com/office/drawing/2014/main" id="{069376E8-7586-45C8-B366-2E1DF33C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927726"/>
            <a:ext cx="2971800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Notes:</a:t>
            </a:r>
          </a:p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*) as of  Dec 31th, 2010</a:t>
            </a:r>
          </a:p>
          <a:p>
            <a:pPr eaLnBrk="1" hangingPunct="1"/>
            <a:endParaRPr lang="sv-SE" altLang="en-US" sz="1200" b="1">
              <a:latin typeface="Arial" panose="020B0604020202020204" pitchFamily="34" charset="0"/>
            </a:endParaRPr>
          </a:p>
        </p:txBody>
      </p:sp>
      <p:sp>
        <p:nvSpPr>
          <p:cNvPr id="47110" name="Text Box 7">
            <a:extLst>
              <a:ext uri="{FF2B5EF4-FFF2-40B4-BE49-F238E27FC236}">
                <a16:creationId xmlns:a16="http://schemas.microsoft.com/office/drawing/2014/main" id="{8DD2DF0B-A21F-4DB8-A676-D802148FF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89614"/>
            <a:ext cx="59436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rgbClr val="0066CC"/>
              </a:buClr>
              <a:buSzPct val="95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Multilateral donor (WB and ABD) and Japan has been acting in providing soft loan with long maturity and low cost</a:t>
            </a:r>
          </a:p>
        </p:txBody>
      </p:sp>
      <p:pic>
        <p:nvPicPr>
          <p:cNvPr id="44038" name="Picture 7">
            <a:extLst>
              <a:ext uri="{FF2B5EF4-FFF2-40B4-BE49-F238E27FC236}">
                <a16:creationId xmlns:a16="http://schemas.microsoft.com/office/drawing/2014/main" id="{56D33AF0-9194-4C1E-8C6C-718D83E4B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82650"/>
            <a:ext cx="9372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0D411C-71E9-4D39-91B3-39AA680FC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91943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8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06EB39-03BA-4DE6-99DC-034857D2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Three theories of foreign aid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E88378-67FE-4070-A496-FDB1E452B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17133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19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37F76-0685-437C-BA82-3FD12372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Partisan theory of aid allocation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81A8E2-2E2A-4280-A9C0-4B0634857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177" y="3117698"/>
            <a:ext cx="10118598" cy="29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9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1EB87-E928-42F9-9D13-E4D7167B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dirty="0"/>
              <a:t>Foreign aid generally declined after the cold war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5BD656-BCD4-4679-9894-364D56BF6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79744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3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3D431-3580-41DE-90F3-21A478DE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Indonesia and Foreign aid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F5C16-C93D-4CD5-805A-4DE8BD4C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During Soekarno era: foreign aid was sought from two competing blocs</a:t>
            </a:r>
          </a:p>
          <a:p>
            <a:pPr lvl="1"/>
            <a:r>
              <a:rPr lang="en-US" sz="2000" dirty="0"/>
              <a:t>Soekarno’s non-aligned strategy along with Indonesia’s geopolitical importance was used to lure both sides</a:t>
            </a:r>
          </a:p>
          <a:p>
            <a:r>
              <a:rPr lang="en-GB" sz="2000" dirty="0"/>
              <a:t>Aid has become a major supplement to the government’s income</a:t>
            </a:r>
          </a:p>
          <a:p>
            <a:r>
              <a:rPr lang="en-GB" sz="2000" dirty="0"/>
              <a:t>Aid (loans) from Communist bloc were mostly used for industrial sector (Iron, steel chemical, and peaceful use of atomic energy), infrastructure and Asian Games complex</a:t>
            </a:r>
          </a:p>
          <a:p>
            <a:r>
              <a:rPr lang="en-GB" sz="2000" dirty="0"/>
              <a:t>Aid (loans) from the US were mostly used for education, transportation, public health, agriculture and fisheries, and public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78130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10884F-C645-4F4C-B560-AFA79F9A2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6599"/>
            <a:ext cx="10515600" cy="426529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53D64-8F5B-4B7A-8275-B0233752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91" y="4719830"/>
            <a:ext cx="10151707" cy="16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2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699ECE-DF1C-4B57-A78F-B38DCC533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182232"/>
            <a:ext cx="10905066" cy="249353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775</Words>
  <Application>Microsoft Office PowerPoint</Application>
  <PresentationFormat>Widescreen</PresentationFormat>
  <Paragraphs>77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Indonesia dan Bantuan Luar Negeri</vt:lpstr>
      <vt:lpstr>Origins of foreign aid</vt:lpstr>
      <vt:lpstr>PowerPoint Presentation</vt:lpstr>
      <vt:lpstr>Three theories of foreign aid</vt:lpstr>
      <vt:lpstr>Partisan theory of aid allocation</vt:lpstr>
      <vt:lpstr>Foreign aid generally declined after the cold war</vt:lpstr>
      <vt:lpstr>Indonesia and Foreign aid</vt:lpstr>
      <vt:lpstr>PowerPoint Presentation</vt:lpstr>
      <vt:lpstr>PowerPoint Presentation</vt:lpstr>
      <vt:lpstr>Aid and political groups</vt:lpstr>
      <vt:lpstr>The use of foreign aid under Old Order</vt:lpstr>
      <vt:lpstr>Aid under New Order</vt:lpstr>
      <vt:lpstr>Aid as Percentage of Development Exp, 1971-2004</vt:lpstr>
      <vt:lpstr>Aid Flows as Percentage of GDP, 1971-2004</vt:lpstr>
      <vt:lpstr>Aid as Percentage of Domestic Revenue, 1971-2004</vt:lpstr>
      <vt:lpstr>Net official and private capital flows as % of GDP, 1970-2004</vt:lpstr>
      <vt:lpstr>CA Deficit and Net Aid as % of GDP, 1970-2004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Bantuan LN terhadap Indonesia (2001-2005)</vt:lpstr>
      <vt:lpstr>PowerPoint Presentation</vt:lpstr>
      <vt:lpstr>PowerPoint Presentation</vt:lpstr>
      <vt:lpstr>Foreign Loans by Creditor Types, 2000-2010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Indonesia dan Bantuan Luar Negeri</dc:title>
  <dc:creator>afrimadona zainuzir</dc:creator>
  <cp:lastModifiedBy>afrimadona zainuzir</cp:lastModifiedBy>
  <cp:revision>27</cp:revision>
  <dcterms:created xsi:type="dcterms:W3CDTF">2021-04-16T14:36:08Z</dcterms:created>
  <dcterms:modified xsi:type="dcterms:W3CDTF">2021-04-21T09:05:57Z</dcterms:modified>
</cp:coreProperties>
</file>