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4"/>
  </p:notesMasterIdLst>
  <p:sldIdLst>
    <p:sldId id="262" r:id="rId3"/>
    <p:sldId id="372" r:id="rId4"/>
    <p:sldId id="373" r:id="rId5"/>
    <p:sldId id="355" r:id="rId6"/>
    <p:sldId id="342" r:id="rId7"/>
    <p:sldId id="374" r:id="rId8"/>
    <p:sldId id="356" r:id="rId9"/>
    <p:sldId id="357" r:id="rId10"/>
    <p:sldId id="358" r:id="rId11"/>
    <p:sldId id="359" r:id="rId12"/>
    <p:sldId id="360" r:id="rId13"/>
    <p:sldId id="361" r:id="rId14"/>
    <p:sldId id="362" r:id="rId15"/>
    <p:sldId id="363" r:id="rId16"/>
    <p:sldId id="366" r:id="rId17"/>
    <p:sldId id="367" r:id="rId18"/>
    <p:sldId id="368" r:id="rId19"/>
    <p:sldId id="369" r:id="rId20"/>
    <p:sldId id="370" r:id="rId21"/>
    <p:sldId id="371" r:id="rId22"/>
    <p:sldId id="35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36A"/>
    <a:srgbClr val="215968"/>
    <a:srgbClr val="4472C4"/>
    <a:srgbClr val="D01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49"/>
    <p:restoredTop sz="94698"/>
  </p:normalViewPr>
  <p:slideViewPr>
    <p:cSldViewPr snapToGrid="0" snapToObjects="1" showGuides="1">
      <p:cViewPr>
        <p:scale>
          <a:sx n="77" d="100"/>
          <a:sy n="77" d="100"/>
        </p:scale>
        <p:origin x="272" y="328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-52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F9720-0221-E24F-9478-91A8521785BA}" type="datetimeFigureOut">
              <a:rPr lang="en-US" smtClean="0"/>
              <a:t>4/21/21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96395-B4BD-C348-AAF0-A00A73028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3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Types</a:t>
            </a:r>
            <a:r>
              <a:rPr lang="en-US" baseline="0" dirty="0" smtClean="0"/>
              <a:t> of agency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53A75-4BA6-43DF-AF72-0CD171A8699D}" type="slidenum">
              <a:rPr lang="id-ID" smtClean="0">
                <a:solidFill>
                  <a:prstClr val="black"/>
                </a:solidFill>
              </a:rPr>
              <a:pPr/>
              <a:t>5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Types</a:t>
            </a:r>
            <a:r>
              <a:rPr lang="en-US" baseline="0" dirty="0" smtClean="0"/>
              <a:t> of agency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53A75-4BA6-43DF-AF72-0CD171A8699D}" type="slidenum">
              <a:rPr lang="id-ID" smtClean="0">
                <a:solidFill>
                  <a:prstClr val="black"/>
                </a:solidFill>
              </a:rPr>
              <a:pPr/>
              <a:t>16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84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3FD5-621E-D140-B700-632D24AAEBD2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BF511-3E73-5845-89CD-58078510D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841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3FD5-621E-D140-B700-632D24AAEBD2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BF511-3E73-5845-89CD-58078510D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86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3FD5-621E-D140-B700-632D24AAEBD2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BF511-3E73-5845-89CD-58078510D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5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0"/>
            <a:ext cx="11952651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07444" y="6264276"/>
            <a:ext cx="2844800" cy="365125"/>
          </a:xfrm>
          <a:prstGeom prst="rect">
            <a:avLst/>
          </a:prstGeom>
        </p:spPr>
        <p:txBody>
          <a:bodyPr/>
          <a:lstStyle/>
          <a:p>
            <a:fld id="{C2448DA9-45FE-4C67-9BB7-7F690D9E7104}" type="slidenum">
              <a:rPr lang="id-ID" smtClean="0">
                <a:solidFill>
                  <a:prstClr val="black"/>
                </a:solidFill>
              </a:rPr>
              <a:pPr/>
              <a:t>‹#›</a:t>
            </a:fld>
            <a:endParaRPr lang="id-ID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90440"/>
            <a:ext cx="10972800" cy="64519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/>
          <a:lstStyle/>
          <a:p>
            <a:fld id="{32568B8A-D21D-4E36-B88B-E1A7647FDED6}" type="datetimeFigureOut">
              <a:rPr lang="en-US" smtClean="0">
                <a:solidFill>
                  <a:prstClr val="black"/>
                </a:solidFill>
              </a:rPr>
              <a:pPr/>
              <a:t>4/21/21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/>
          <a:lstStyle/>
          <a:p>
            <a:fld id="{34B4FC2F-9CCF-47FA-9643-EEE4904828B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CC28DFF-80A1-419B-9092-0C4B14C1E652}" type="datetimeFigureOut">
              <a:rPr lang="en-US" smtClean="0">
                <a:solidFill>
                  <a:prstClr val="black"/>
                </a:solidFill>
              </a:rPr>
              <a:pPr/>
              <a:t>4/21/21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F7FC19F-1E63-4529-9622-E0E57DE67A8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3FD5-621E-D140-B700-632D24AAEBD2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BF511-3E73-5845-89CD-58078510D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71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3FD5-621E-D140-B700-632D24AAEBD2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BF511-3E73-5845-89CD-58078510D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5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3FD5-621E-D140-B700-632D24AAEBD2}" type="datetimeFigureOut">
              <a:rPr lang="en-US" smtClean="0"/>
              <a:t>4/21/21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BF511-3E73-5845-89CD-58078510D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27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3FD5-621E-D140-B700-632D24AAEBD2}" type="datetimeFigureOut">
              <a:rPr lang="en-US" smtClean="0"/>
              <a:t>4/21/21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BF511-3E73-5845-89CD-58078510D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9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3FD5-621E-D140-B700-632D24AAEBD2}" type="datetimeFigureOut">
              <a:rPr lang="en-US" smtClean="0"/>
              <a:t>4/21/21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BF511-3E73-5845-89CD-58078510D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10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3FD5-621E-D140-B700-632D24AAEBD2}" type="datetimeFigureOut">
              <a:rPr lang="en-US" smtClean="0"/>
              <a:t>4/21/21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BF511-3E73-5845-89CD-58078510D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31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3FD5-621E-D140-B700-632D24AAEBD2}" type="datetimeFigureOut">
              <a:rPr lang="en-US" smtClean="0"/>
              <a:t>4/21/21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BF511-3E73-5845-89CD-58078510D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05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3FD5-621E-D140-B700-632D24AAEBD2}" type="datetimeFigureOut">
              <a:rPr lang="en-US" smtClean="0"/>
              <a:t>4/21/21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BF511-3E73-5845-89CD-58078510D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26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33FD5-621E-D140-B700-632D24AAEBD2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BF511-3E73-5845-89CD-58078510D46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4926295" y="6538912"/>
            <a:ext cx="2296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Edhybawono</a:t>
            </a:r>
            <a:r>
              <a:rPr lang="en-US" sz="1600" i="1" baseline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.22.04.2021</a:t>
            </a:r>
            <a:endParaRPr lang="en-US" sz="1600" i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70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pple Braille" charset="0"/>
          <a:ea typeface="Apple Braille" charset="0"/>
          <a:cs typeface="Apple Braill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Apple Braille" charset="0"/>
          <a:ea typeface="Apple Braille" charset="0"/>
          <a:cs typeface="Apple Braille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Apple Braille" charset="0"/>
          <a:ea typeface="Apple Braille" charset="0"/>
          <a:cs typeface="Apple Braille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Apple Braille" charset="0"/>
          <a:ea typeface="Apple Braille" charset="0"/>
          <a:cs typeface="Apple Braille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Apple Braille" charset="0"/>
          <a:ea typeface="Apple Braille" charset="0"/>
          <a:cs typeface="Apple Braille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Apple Braille" charset="0"/>
          <a:ea typeface="Apple Braille" charset="0"/>
          <a:cs typeface="Apple Braill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404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defTabSz="1219170" rtl="0" eaLnBrk="1" latinLnBrk="1" hangingPunct="1">
        <a:spcBef>
          <a:spcPct val="0"/>
        </a:spcBef>
        <a:buNone/>
        <a:defRPr sz="4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2233534"/>
            <a:ext cx="8695114" cy="2812281"/>
          </a:xfrm>
          <a:prstGeom prst="rect">
            <a:avLst/>
          </a:prstGeom>
          <a:solidFill>
            <a:srgbClr val="FEF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72523" y="2318864"/>
            <a:ext cx="8839200" cy="3046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0666" b="1" spc="-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Materi</a:t>
            </a:r>
            <a:r>
              <a:rPr lang="en-US" sz="10666" b="1" spc="-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9. </a:t>
            </a:r>
            <a:r>
              <a:rPr lang="en-US" sz="10666" b="1" spc="-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Kesenjangan</a:t>
            </a:r>
            <a:r>
              <a:rPr lang="en-US" sz="10666" b="1" spc="-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en-US" sz="10666" b="1" spc="-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Budaya</a:t>
            </a:r>
            <a:endParaRPr lang="en-US" sz="10666" b="1" spc="-200" dirty="0">
              <a:solidFill>
                <a:schemeClr val="tx1">
                  <a:lumMod val="95000"/>
                  <a:lumOff val="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6400" y="390237"/>
            <a:ext cx="10865658" cy="58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5333" b="1" spc="-200" dirty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4</a:t>
            </a:r>
            <a:r>
              <a:rPr lang="en-US" sz="5333" b="1" spc="-200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. MASCULINITY VS FEMINITY</a:t>
            </a:r>
            <a:endParaRPr lang="en-US" sz="5333" b="1" spc="-200" dirty="0">
              <a:solidFill>
                <a:srgbClr val="FEF36A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2160" y="1125042"/>
            <a:ext cx="9585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Budaya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masyarakat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berbasis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sifat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umum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nilai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karakter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maskulin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atau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feminim</a:t>
            </a:r>
            <a:endParaRPr lang="en-US" sz="2000" dirty="0">
              <a:solidFill>
                <a:srgbClr val="FEF36A"/>
              </a:solidFill>
              <a:ea typeface="Helvetica Neue Condensed" charset="0"/>
              <a:cs typeface="Helvetica Neue Condense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642" y="1525152"/>
            <a:ext cx="8926715" cy="528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4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6400" y="390237"/>
            <a:ext cx="10865658" cy="58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5333" b="1" spc="-200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5. SHORT TERM VS LONG TERM </a:t>
            </a:r>
            <a:endParaRPr lang="en-US" sz="5333" b="1" spc="-200" dirty="0">
              <a:solidFill>
                <a:srgbClr val="FEF36A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2160" y="1125042"/>
            <a:ext cx="9585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Pandangan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budaya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masyarakat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berbasis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orientasi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jangka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pendek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atau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panjang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terhadap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suatu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keadaan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/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sikap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 </a:t>
            </a:r>
            <a:endParaRPr lang="en-US" sz="2000" dirty="0">
              <a:solidFill>
                <a:srgbClr val="FEF36A"/>
              </a:solidFill>
              <a:ea typeface="Helvetica Neue Condensed" charset="0"/>
              <a:cs typeface="Helvetica Neue Condense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250" y="1911926"/>
            <a:ext cx="7347500" cy="476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6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6400" y="390237"/>
            <a:ext cx="10865658" cy="58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5333" b="1" spc="-200" dirty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6</a:t>
            </a:r>
            <a:r>
              <a:rPr lang="en-US" sz="5333" b="1" spc="-200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. INDULGENCE VS RESTRAINED</a:t>
            </a:r>
            <a:endParaRPr lang="en-US" sz="5333" b="1" spc="-200" dirty="0">
              <a:solidFill>
                <a:srgbClr val="FEF36A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2160" y="1125042"/>
            <a:ext cx="11048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Pandangan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budaya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masyarakat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terhadap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grafitisikasi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untuk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keinginan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alamiah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manusia</a:t>
            </a:r>
            <a:r>
              <a:rPr lang="en-US" sz="2000" dirty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dalam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menikmati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hidup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( Indulgence)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atau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membatasi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/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mengatur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dengan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jelas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gratifikasi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dengan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norma-norma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tertentu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endParaRPr lang="en-US" sz="2000" dirty="0">
              <a:solidFill>
                <a:srgbClr val="FEF36A"/>
              </a:solidFill>
              <a:ea typeface="Helvetica Neue Condensed" charset="0"/>
              <a:cs typeface="Helvetica Neue Condense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840" y="1983021"/>
            <a:ext cx="8148319" cy="44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5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567411"/>
            <a:ext cx="9715500" cy="452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5754" y="798021"/>
            <a:ext cx="5580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www.hofstede-insights.com</a:t>
            </a:r>
            <a:r>
              <a:rPr lang="en-US" dirty="0">
                <a:solidFill>
                  <a:schemeClr val="bg1"/>
                </a:solidFill>
              </a:rPr>
              <a:t>/country-comparison/</a:t>
            </a:r>
          </a:p>
        </p:txBody>
      </p:sp>
    </p:spTree>
    <p:extLst>
      <p:ext uri="{BB962C8B-B14F-4D97-AF65-F5344CB8AC3E}">
        <p14:creationId xmlns:p14="http://schemas.microsoft.com/office/powerpoint/2010/main" val="73301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603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76707" y="-529"/>
            <a:ext cx="3161606" cy="5087918"/>
          </a:xfrm>
          <a:prstGeom prst="rect">
            <a:avLst/>
          </a:prstGeom>
          <a:solidFill>
            <a:srgbClr val="FEF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235200" y="2522379"/>
            <a:ext cx="0" cy="1815552"/>
          </a:xfrm>
          <a:prstGeom prst="line">
            <a:avLst/>
          </a:prstGeom>
          <a:ln>
            <a:solidFill>
              <a:srgbClr val="FEF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35200" y="2650105"/>
            <a:ext cx="9518996" cy="2122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0666" b="1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APA RELEVANSI</a:t>
            </a:r>
            <a:r>
              <a:rPr lang="en-US" sz="10666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NYA ? </a:t>
            </a:r>
            <a:endParaRPr lang="en-US" sz="10666" b="1" spc="-200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7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603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6800" y="2601495"/>
            <a:ext cx="8839200" cy="2061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0666" b="1" dirty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APA YANG </a:t>
            </a:r>
            <a:r>
              <a:rPr lang="en-US" sz="10666" b="1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TERJADI ?  </a:t>
            </a:r>
            <a:endParaRPr lang="en-US" sz="10666" b="1" spc="-200" dirty="0">
              <a:solidFill>
                <a:srgbClr val="FEF36A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235200" y="2522379"/>
            <a:ext cx="0" cy="1815552"/>
          </a:xfrm>
          <a:prstGeom prst="line">
            <a:avLst/>
          </a:prstGeom>
          <a:ln>
            <a:solidFill>
              <a:srgbClr val="FEF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674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603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40002" y="2415310"/>
            <a:ext cx="2323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about 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17800" y="2646142"/>
            <a:ext cx="6756399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6400" b="1" spc="-200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Global vs local</a:t>
            </a:r>
          </a:p>
          <a:p>
            <a:pPr>
              <a:lnSpc>
                <a:spcPct val="60000"/>
              </a:lnSpc>
            </a:pPr>
            <a:endParaRPr lang="en-US" sz="6400" b="1" spc="-200" dirty="0">
              <a:solidFill>
                <a:srgbClr val="FEF36A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  <a:p>
            <a:pPr>
              <a:lnSpc>
                <a:spcPct val="60000"/>
              </a:lnSpc>
            </a:pPr>
            <a:r>
              <a:rPr lang="en-US" sz="6400" b="1" spc="-200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Client vs agency 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235200" y="2522379"/>
            <a:ext cx="0" cy="1815552"/>
          </a:xfrm>
          <a:prstGeom prst="line">
            <a:avLst/>
          </a:prstGeom>
          <a:ln>
            <a:solidFill>
              <a:srgbClr val="FEF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74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9629" y="412751"/>
            <a:ext cx="9144000" cy="2042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9900" b="1" spc="-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CLIENT</a:t>
            </a:r>
            <a:endParaRPr lang="en-US" sz="19900" b="1" spc="-200" dirty="0">
              <a:solidFill>
                <a:schemeClr val="tx1">
                  <a:lumMod val="75000"/>
                  <a:lumOff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007" y="1829685"/>
            <a:ext cx="4156364" cy="107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5333" b="1" spc="-200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Globalized brand strategy  </a:t>
            </a:r>
            <a:endParaRPr lang="en-US" sz="5333" b="1" spc="-200" dirty="0">
              <a:solidFill>
                <a:srgbClr val="FEF36A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67106" y="1862941"/>
            <a:ext cx="4156364" cy="1107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5333" b="1" spc="-200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Localized brand strategy  </a:t>
            </a:r>
            <a:endParaRPr lang="en-US" sz="5333" b="1" spc="-200" dirty="0">
              <a:solidFill>
                <a:srgbClr val="FEF36A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025208" y="1707729"/>
            <a:ext cx="0" cy="1815552"/>
          </a:xfrm>
          <a:prstGeom prst="line">
            <a:avLst/>
          </a:prstGeom>
          <a:ln>
            <a:solidFill>
              <a:srgbClr val="FEF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541491" y="1707729"/>
            <a:ext cx="0" cy="1815552"/>
          </a:xfrm>
          <a:prstGeom prst="line">
            <a:avLst/>
          </a:prstGeom>
          <a:ln>
            <a:solidFill>
              <a:srgbClr val="FEF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93583" y="3676911"/>
            <a:ext cx="4450081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3200" spc="-200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Global brand identity</a:t>
            </a:r>
          </a:p>
          <a:p>
            <a:pPr>
              <a:lnSpc>
                <a:spcPct val="60000"/>
              </a:lnSpc>
            </a:pPr>
            <a:r>
              <a:rPr lang="en-US" sz="2000" spc="-200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( logo, color, mascot , jingle,  positioning </a:t>
            </a:r>
            <a:r>
              <a:rPr lang="en-US" sz="2000" spc="-200" dirty="0" err="1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etc</a:t>
            </a:r>
            <a:r>
              <a:rPr lang="en-US" sz="2000" spc="-200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) </a:t>
            </a:r>
            <a:endParaRPr lang="en-US" sz="2000" spc="-200" dirty="0">
              <a:solidFill>
                <a:srgbClr val="FEF36A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85621" y="1085275"/>
            <a:ext cx="6728691" cy="621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5400" b="1" spc="-20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Global brand owner</a:t>
            </a:r>
            <a:endParaRPr lang="en-US" sz="5400" b="1" spc="-200" dirty="0">
              <a:solidFill>
                <a:schemeClr val="tx1">
                  <a:lumMod val="50000"/>
                  <a:lumOff val="50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3" name="Chevron 12"/>
          <p:cNvSpPr/>
          <p:nvPr/>
        </p:nvSpPr>
        <p:spPr>
          <a:xfrm rot="5400000">
            <a:off x="3785022" y="4477409"/>
            <a:ext cx="392585" cy="392585"/>
          </a:xfrm>
          <a:prstGeom prst="chevron">
            <a:avLst>
              <a:gd name="adj" fmla="val 372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7119" y="5077506"/>
            <a:ext cx="518762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2400" spc="-200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Global  Brand Agency / Global Media </a:t>
            </a:r>
            <a:r>
              <a:rPr lang="en-US" sz="2400" spc="-20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Agency  </a:t>
            </a:r>
            <a:endParaRPr lang="en-US" sz="2400" spc="-200" dirty="0">
              <a:solidFill>
                <a:srgbClr val="FEF36A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5" name="Chevron 14"/>
          <p:cNvSpPr/>
          <p:nvPr/>
        </p:nvSpPr>
        <p:spPr>
          <a:xfrm rot="5400000">
            <a:off x="7345198" y="4456887"/>
            <a:ext cx="392585" cy="392585"/>
          </a:xfrm>
          <a:prstGeom prst="chevron">
            <a:avLst>
              <a:gd name="adj" fmla="val 372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69330" y="3679302"/>
            <a:ext cx="4450081" cy="701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3200" spc="-200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Global brand identity + local positioning </a:t>
            </a:r>
          </a:p>
        </p:txBody>
      </p:sp>
      <p:sp>
        <p:nvSpPr>
          <p:cNvPr id="19" name="Chevron 18"/>
          <p:cNvSpPr/>
          <p:nvPr/>
        </p:nvSpPr>
        <p:spPr>
          <a:xfrm rot="5400000">
            <a:off x="5899707" y="5423179"/>
            <a:ext cx="392585" cy="392585"/>
          </a:xfrm>
          <a:prstGeom prst="chevron">
            <a:avLst>
              <a:gd name="adj" fmla="val 372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18623" y="5931202"/>
            <a:ext cx="66672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2400" spc="-200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Regional agency </a:t>
            </a:r>
            <a:r>
              <a:rPr lang="en-US" sz="2400" spc="-20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/ sub regional agency / local agency </a:t>
            </a:r>
            <a:endParaRPr lang="en-US" sz="2400" spc="-200" dirty="0">
              <a:solidFill>
                <a:srgbClr val="FEF36A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7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13" grpId="0" animBg="1"/>
      <p:bldP spid="14" grpId="0"/>
      <p:bldP spid="15" grpId="0" animBg="1"/>
      <p:bldP spid="16" grpId="0"/>
      <p:bldP spid="19" grpId="0" animBg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8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9629" y="412751"/>
            <a:ext cx="9144000" cy="2042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9900" b="1" spc="-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AGENCY</a:t>
            </a:r>
            <a:endParaRPr lang="en-US" sz="19900" b="1" spc="-200" dirty="0">
              <a:solidFill>
                <a:schemeClr val="tx1">
                  <a:lumMod val="75000"/>
                  <a:lumOff val="2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63300" y="2196828"/>
            <a:ext cx="5458250" cy="107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5333" b="1" spc="-200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Global  / regional brand team   </a:t>
            </a:r>
            <a:endParaRPr lang="en-US" sz="5333" b="1" spc="-200" dirty="0">
              <a:solidFill>
                <a:srgbClr val="FEF36A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0757" y="5092049"/>
            <a:ext cx="4156364" cy="61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5333" b="1" spc="-200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Local Agency </a:t>
            </a:r>
            <a:endParaRPr lang="en-US" sz="5333" b="1" spc="-200" dirty="0">
              <a:solidFill>
                <a:srgbClr val="FEF36A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845001" y="2887982"/>
            <a:ext cx="0" cy="1815552"/>
          </a:xfrm>
          <a:prstGeom prst="line">
            <a:avLst/>
          </a:prstGeom>
          <a:ln>
            <a:solidFill>
              <a:srgbClr val="FEF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185621" y="1085275"/>
            <a:ext cx="672869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5400" b="1" spc="-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Global brand guardian</a:t>
            </a:r>
            <a:endParaRPr lang="en-US" sz="5400" b="1" spc="-200" dirty="0">
              <a:solidFill>
                <a:schemeClr val="tx1">
                  <a:lumMod val="50000"/>
                  <a:lumOff val="50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3" name="Chevron 12"/>
          <p:cNvSpPr/>
          <p:nvPr/>
        </p:nvSpPr>
        <p:spPr>
          <a:xfrm rot="5400000">
            <a:off x="2793036" y="3847238"/>
            <a:ext cx="392585" cy="392585"/>
          </a:xfrm>
          <a:prstGeom prst="chevron">
            <a:avLst>
              <a:gd name="adj" fmla="val 372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37331" y="2703316"/>
            <a:ext cx="379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Memberikan</a:t>
            </a:r>
            <a:r>
              <a:rPr lang="en-US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en-US" dirty="0" err="1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arahan</a:t>
            </a:r>
            <a:r>
              <a:rPr lang="en-US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brand strategy </a:t>
            </a:r>
            <a:endParaRPr lang="en-US" dirty="0" smtClean="0">
              <a:solidFill>
                <a:srgbClr val="FEF36A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0" y="4726930"/>
            <a:ext cx="4926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Mengadaptasi</a:t>
            </a:r>
            <a:r>
              <a:rPr lang="en-US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brand </a:t>
            </a:r>
            <a:r>
              <a:rPr lang="en-US" dirty="0" err="1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konsep</a:t>
            </a:r>
            <a:r>
              <a:rPr lang="en-US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en-US" dirty="0" err="1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dalam</a:t>
            </a:r>
            <a:r>
              <a:rPr lang="en-US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en-US" dirty="0" err="1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kontex</a:t>
            </a:r>
            <a:r>
              <a:rPr lang="en-US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 </a:t>
            </a:r>
            <a:r>
              <a:rPr lang="en-US" dirty="0" err="1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lokal</a:t>
            </a:r>
            <a:r>
              <a:rPr lang="en-US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</a:p>
          <a:p>
            <a:r>
              <a:rPr lang="en-US" dirty="0" err="1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Memberikan</a:t>
            </a:r>
            <a:r>
              <a:rPr lang="en-US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saran </a:t>
            </a:r>
            <a:r>
              <a:rPr lang="en-US" dirty="0" err="1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akan</a:t>
            </a:r>
            <a:r>
              <a:rPr lang="en-US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en-US" dirty="0" err="1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pemahaman</a:t>
            </a:r>
            <a:r>
              <a:rPr lang="en-US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insight </a:t>
            </a:r>
            <a:r>
              <a:rPr lang="en-US" dirty="0" err="1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konsumen</a:t>
            </a:r>
            <a:r>
              <a:rPr lang="en-US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en-US" dirty="0" err="1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lokal</a:t>
            </a:r>
            <a:r>
              <a:rPr lang="en-US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56214" y="6066803"/>
            <a:ext cx="672869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5400" b="1" spc="-20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Local  </a:t>
            </a:r>
            <a:r>
              <a:rPr lang="en-US" sz="5400" b="1" spc="-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brand guardian</a:t>
            </a:r>
            <a:endParaRPr lang="en-US" sz="5400" b="1" spc="-200" dirty="0">
              <a:solidFill>
                <a:schemeClr val="tx1">
                  <a:lumMod val="50000"/>
                  <a:lumOff val="50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36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 animBg="1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3725" y="1407090"/>
            <a:ext cx="6756399" cy="1310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6400" b="1" spc="-200" dirty="0" err="1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Tantangan</a:t>
            </a:r>
            <a:r>
              <a:rPr lang="en-US" sz="6400" b="1" spc="-200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en-US" sz="6400" b="1" spc="-200" dirty="0" err="1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organisasi</a:t>
            </a:r>
            <a:r>
              <a:rPr lang="en-US" sz="6400" b="1" spc="-200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global</a:t>
            </a:r>
            <a:endParaRPr lang="en-US" sz="6400" b="1" spc="-200" dirty="0">
              <a:solidFill>
                <a:srgbClr val="FEF36A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235200" y="2522379"/>
            <a:ext cx="0" cy="1815552"/>
          </a:xfrm>
          <a:prstGeom prst="line">
            <a:avLst/>
          </a:prstGeom>
          <a:ln>
            <a:solidFill>
              <a:srgbClr val="FEF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944554" y="2994066"/>
            <a:ext cx="6756399" cy="484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4000" b="1" spc="-200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Kesulitan</a:t>
            </a:r>
            <a:r>
              <a:rPr lang="en-US" sz="4000" b="1" spc="-200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en-US" sz="4000" b="1" spc="-200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berkomunikasi</a:t>
            </a:r>
            <a:r>
              <a:rPr lang="en-US" sz="4000" b="1" spc="-200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endParaRPr lang="en-US" sz="4000" b="1" spc="-200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3347" y="4123008"/>
            <a:ext cx="6756399" cy="484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4000" b="1" spc="-200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Perbedaan</a:t>
            </a:r>
            <a:r>
              <a:rPr lang="en-US" sz="4000" b="1" spc="-200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en-US" sz="4000" b="1" spc="-200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ekspektasi</a:t>
            </a:r>
            <a:r>
              <a:rPr lang="en-US" sz="4000" b="1" spc="-200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en-US" sz="4000" b="1" spc="-200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norma</a:t>
            </a:r>
            <a:r>
              <a:rPr lang="en-US" sz="4000" b="1" spc="-200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en-US" sz="4000" b="1" spc="-200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sosial</a:t>
            </a:r>
            <a:endParaRPr lang="en-US" sz="4000" b="1" spc="-200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44553" y="5296143"/>
            <a:ext cx="6756399" cy="85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4000" b="1" spc="-200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Konflik</a:t>
            </a:r>
            <a:r>
              <a:rPr lang="en-US" sz="4000" b="1" spc="-200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, </a:t>
            </a:r>
            <a:r>
              <a:rPr lang="en-US" sz="4000" b="1" spc="-200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kesalahan</a:t>
            </a:r>
            <a:r>
              <a:rPr lang="en-US" sz="4000" b="1" spc="-200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, </a:t>
            </a:r>
            <a:r>
              <a:rPr lang="en-US" sz="4000" b="1" spc="-200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tindakan</a:t>
            </a:r>
            <a:r>
              <a:rPr lang="en-US" sz="4000" b="1" spc="-200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yang </a:t>
            </a:r>
            <a:r>
              <a:rPr lang="en-US" sz="4000" b="1" spc="-200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tidak</a:t>
            </a:r>
            <a:r>
              <a:rPr lang="en-US" sz="4000" b="1" spc="-200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en-US" sz="4000" b="1" spc="-200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diharapkan</a:t>
            </a:r>
            <a:endParaRPr lang="en-US" sz="4000" b="1" spc="-200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7" name="Triangle 6"/>
          <p:cNvSpPr/>
          <p:nvPr/>
        </p:nvSpPr>
        <p:spPr>
          <a:xfrm rot="10800000">
            <a:off x="4951152" y="3556274"/>
            <a:ext cx="651626" cy="444761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/>
          <p:cNvSpPr/>
          <p:nvPr/>
        </p:nvSpPr>
        <p:spPr>
          <a:xfrm rot="10800000">
            <a:off x="4951152" y="4673118"/>
            <a:ext cx="651626" cy="444761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7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309"/>
            <a:ext cx="12192000" cy="68603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C8D"/>
              </a:solidFill>
            </a:endParaRPr>
          </a:p>
          <a:p>
            <a:pPr algn="ctr"/>
            <a:endParaRPr lang="en-US" sz="2400" dirty="0">
              <a:solidFill>
                <a:srgbClr val="FFFC8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40002" y="2415310"/>
            <a:ext cx="2323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about 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35200" y="3786521"/>
            <a:ext cx="8839200" cy="798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7200" b="1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Terima</a:t>
            </a:r>
            <a:r>
              <a:rPr lang="en-US" sz="72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kasih</a:t>
            </a:r>
            <a:r>
              <a:rPr lang="en-US" sz="72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endParaRPr lang="en-US" sz="7200" b="1" spc="-200" dirty="0">
              <a:solidFill>
                <a:srgbClr val="FFFF00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235200" y="2522379"/>
            <a:ext cx="0" cy="181555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12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3725" y="1407090"/>
            <a:ext cx="6756399" cy="719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6400" b="1" spc="-200" dirty="0" err="1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Penyesuaian</a:t>
            </a:r>
            <a:r>
              <a:rPr lang="en-US" sz="6400" b="1" spc="-200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en-US" sz="6400" b="1" spc="-200" dirty="0" err="1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budaya</a:t>
            </a:r>
            <a:endParaRPr lang="en-US" sz="6400" b="1" spc="-200" dirty="0">
              <a:solidFill>
                <a:srgbClr val="FEF36A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235200" y="2522379"/>
            <a:ext cx="0" cy="1815552"/>
          </a:xfrm>
          <a:prstGeom prst="line">
            <a:avLst/>
          </a:prstGeom>
          <a:ln>
            <a:solidFill>
              <a:srgbClr val="FEF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944553" y="2753237"/>
            <a:ext cx="6756399" cy="85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4000" b="1" spc="-200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Membentuk</a:t>
            </a:r>
            <a:r>
              <a:rPr lang="en-US" sz="4000" b="1" spc="-200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en-US" sz="4000" b="1" spc="-200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perilaku</a:t>
            </a:r>
            <a:r>
              <a:rPr lang="en-US" sz="4000" b="1" spc="-200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en-US" sz="4000" b="1" spc="-200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dan</a:t>
            </a:r>
            <a:r>
              <a:rPr lang="en-US" sz="4000" b="1" spc="-200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en-US" sz="4000" b="1" spc="-200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ekspektasi</a:t>
            </a:r>
            <a:r>
              <a:rPr lang="en-US" sz="4000" b="1" spc="-200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en-US" sz="4000" b="1" spc="-200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kita</a:t>
            </a:r>
            <a:r>
              <a:rPr lang="en-US" sz="4000" b="1" spc="-200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en-US" sz="4000" b="1" spc="-200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terhadap</a:t>
            </a:r>
            <a:r>
              <a:rPr lang="en-US" sz="4000" b="1" spc="-200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en-US" sz="4000" b="1" spc="-200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lingkungan</a:t>
            </a:r>
            <a:r>
              <a:rPr lang="en-US" sz="4000" b="1" spc="-200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en-US" sz="4000" b="1" spc="-200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kita</a:t>
            </a:r>
            <a:r>
              <a:rPr lang="en-US" sz="4000" b="1" spc="-200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endParaRPr lang="en-US" sz="4000" b="1" spc="-200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00218" y="5536168"/>
            <a:ext cx="6756399" cy="484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4000" b="1" spc="-200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Menghasilkan</a:t>
            </a:r>
            <a:r>
              <a:rPr lang="en-US" sz="4000" b="1" spc="-200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en-US" sz="4000" b="1" spc="-200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kinerja</a:t>
            </a:r>
            <a:r>
              <a:rPr lang="en-US" sz="4000" b="1" spc="-200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yang </a:t>
            </a:r>
            <a:r>
              <a:rPr lang="en-US" sz="4000" b="1" spc="-200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produktif</a:t>
            </a:r>
            <a:endParaRPr lang="en-US" sz="4000" b="1" spc="-200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44552" y="3971418"/>
            <a:ext cx="6756399" cy="12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4000" b="1" spc="-200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Memprediksi</a:t>
            </a:r>
            <a:r>
              <a:rPr lang="en-US" sz="4000" b="1" spc="-200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en-US" sz="4000" b="1" spc="-200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respon</a:t>
            </a:r>
            <a:r>
              <a:rPr lang="en-US" sz="4000" b="1" spc="-200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en-US" sz="4000" b="1" spc="-200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lingkungan</a:t>
            </a:r>
            <a:r>
              <a:rPr lang="en-US" sz="4000" b="1" spc="-200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en-US" sz="4000" b="1" spc="-200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terhadap</a:t>
            </a:r>
            <a:r>
              <a:rPr lang="en-US" sz="4000" b="1" spc="-200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en-US" sz="4000" b="1" spc="-200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suatu</a:t>
            </a:r>
            <a:r>
              <a:rPr lang="en-US" sz="4000" b="1" spc="-200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en-US" sz="4000" b="1" spc="-200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konsep</a:t>
            </a:r>
            <a:r>
              <a:rPr lang="en-US" sz="4000" b="1" spc="-200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en-US" sz="4000" b="1" spc="-200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untuk</a:t>
            </a:r>
            <a:r>
              <a:rPr lang="en-US" sz="4000" b="1" spc="-200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en-US" sz="4000" b="1" spc="-200" dirty="0" err="1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menghidari</a:t>
            </a:r>
            <a:r>
              <a:rPr lang="en-US" sz="4000" b="1" spc="-200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chaos</a:t>
            </a:r>
            <a:endParaRPr lang="en-US" sz="4000" b="1" spc="-200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09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603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25856" y="0"/>
            <a:ext cx="3747191" cy="5045815"/>
          </a:xfrm>
          <a:prstGeom prst="rect">
            <a:avLst/>
          </a:prstGeom>
          <a:solidFill>
            <a:srgbClr val="FEF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35200" y="3182117"/>
            <a:ext cx="8839200" cy="1137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0666" b="1" dirty="0" err="1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Dimensi</a:t>
            </a:r>
            <a:r>
              <a:rPr lang="en-US" sz="10666" b="1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en-US" sz="10666" b="1" dirty="0" err="1" smtClean="0">
                <a:latin typeface="Helvetica Neue Condensed" charset="0"/>
                <a:ea typeface="Helvetica Neue Condensed" charset="0"/>
                <a:cs typeface="Helvetica Neue Condensed" charset="0"/>
              </a:rPr>
              <a:t>budaya</a:t>
            </a:r>
            <a:r>
              <a:rPr lang="en-US" sz="10666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endParaRPr lang="en-US" sz="10666" b="1" spc="-200" dirty="0">
              <a:solidFill>
                <a:schemeClr val="tx1">
                  <a:lumMod val="95000"/>
                  <a:lumOff val="5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235200" y="2522379"/>
            <a:ext cx="0" cy="1815552"/>
          </a:xfrm>
          <a:prstGeom prst="line">
            <a:avLst/>
          </a:prstGeom>
          <a:ln>
            <a:solidFill>
              <a:srgbClr val="FEF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5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603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40002" y="2415310"/>
            <a:ext cx="2323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about 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3602" y="2105359"/>
            <a:ext cx="6756399" cy="719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6400" b="1" spc="-200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Hofstede dimensions</a:t>
            </a:r>
            <a:endParaRPr lang="en-US" sz="6400" b="1" spc="-200" dirty="0">
              <a:solidFill>
                <a:srgbClr val="FEF36A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235200" y="2522379"/>
            <a:ext cx="0" cy="1815552"/>
          </a:xfrm>
          <a:prstGeom prst="line">
            <a:avLst/>
          </a:prstGeom>
          <a:ln>
            <a:solidFill>
              <a:srgbClr val="FEF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336801" y="3632200"/>
            <a:ext cx="9650152" cy="1107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5333" b="1" spc="-200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“Cultural dimension theory “</a:t>
            </a:r>
          </a:p>
          <a:p>
            <a:pPr>
              <a:lnSpc>
                <a:spcPct val="60000"/>
              </a:lnSpc>
            </a:pPr>
            <a:r>
              <a:rPr lang="en-US" sz="5333" b="1" spc="-200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Geert Hofstede</a:t>
            </a:r>
            <a:endParaRPr lang="en-US" sz="5333" b="1" spc="-200" dirty="0">
              <a:solidFill>
                <a:srgbClr val="FEF36A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1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Hofstede  Cultural Dimensions_v24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8176" y="1064029"/>
            <a:ext cx="8469424" cy="477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364" y="2141340"/>
            <a:ext cx="8161272" cy="44423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400" y="390237"/>
            <a:ext cx="5689600" cy="61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5333" b="1" spc="-200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1. POWER DISTANCE</a:t>
            </a:r>
            <a:endParaRPr lang="en-US" sz="5333" b="1" spc="-200" dirty="0">
              <a:solidFill>
                <a:srgbClr val="FEF36A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2160" y="1125042"/>
            <a:ext cx="9585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Kesedian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kelompok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yang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kurang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memiliki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kekuatan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dalam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organisasi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/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institusi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menerima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dan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mengharapkan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pembagian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kekuatan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/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kekuasaan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yang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berbeda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endParaRPr lang="en-US" sz="2000" dirty="0">
              <a:solidFill>
                <a:srgbClr val="FEF36A"/>
              </a:solidFill>
              <a:ea typeface="Helvetica Neue Condensed" charset="0"/>
              <a:cs typeface="Helvetica Neue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8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6400" y="390237"/>
            <a:ext cx="8188960" cy="58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5333" b="1" spc="-200" dirty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2</a:t>
            </a:r>
            <a:r>
              <a:rPr lang="en-US" sz="5333" b="1" spc="-200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. UNCERTAINTY AVOIDENCE</a:t>
            </a:r>
            <a:endParaRPr lang="en-US" sz="5333" b="1" spc="-200" dirty="0">
              <a:solidFill>
                <a:srgbClr val="FEF36A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2160" y="1125042"/>
            <a:ext cx="9585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Kemampuan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anggota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lingkungan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 / society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untuk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bertoleransi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terhadap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kondisi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yang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ambigu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.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Dapat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bertindak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nyaman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/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tidak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nyaman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terhadap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kondisi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yang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tidak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terstruktur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.</a:t>
            </a:r>
            <a:endParaRPr lang="en-US" sz="2000" dirty="0">
              <a:solidFill>
                <a:srgbClr val="FEF36A"/>
              </a:solidFill>
              <a:ea typeface="Helvetica Neue Condensed" charset="0"/>
              <a:cs typeface="Helvetica Neue Condense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2" y="1952628"/>
            <a:ext cx="7930342" cy="472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3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6400" y="390237"/>
            <a:ext cx="10865658" cy="58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5333" b="1" spc="-200" dirty="0" smtClean="0">
                <a:solidFill>
                  <a:srgbClr val="FEF36A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3. INDIVIDUALISM VS COLLECTIVISM</a:t>
            </a:r>
            <a:endParaRPr lang="en-US" sz="5333" b="1" spc="-200" dirty="0">
              <a:solidFill>
                <a:srgbClr val="FEF36A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2160" y="1125042"/>
            <a:ext cx="9585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Pandangan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budaya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individualis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/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untuk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diri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sendiri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atau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budaya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kolektif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untuk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kepentingan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bersama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 / group /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komunal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yang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lebih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 </a:t>
            </a:r>
            <a:r>
              <a:rPr lang="en-US" sz="2000" dirty="0" err="1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diutamakan</a:t>
            </a:r>
            <a:r>
              <a:rPr lang="en-US" sz="2000" dirty="0" smtClean="0">
                <a:solidFill>
                  <a:srgbClr val="FEF36A"/>
                </a:solidFill>
                <a:ea typeface="Helvetica Neue Condensed" charset="0"/>
                <a:cs typeface="Helvetica Neue Condensed" charset="0"/>
              </a:rPr>
              <a:t>.</a:t>
            </a:r>
            <a:endParaRPr lang="en-US" sz="2000" dirty="0">
              <a:solidFill>
                <a:srgbClr val="FEF36A"/>
              </a:solidFill>
              <a:ea typeface="Helvetica Neue Condensed" charset="0"/>
              <a:cs typeface="Helvetica Neue Condense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436" y="1983021"/>
            <a:ext cx="8813128" cy="42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5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ducation-symbol-bulb-PowerPoint-Templates-Widesc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10902</TotalTime>
  <Words>310</Words>
  <Application>Microsoft Macintosh PowerPoint</Application>
  <PresentationFormat>Widescreen</PresentationFormat>
  <Paragraphs>56</Paragraphs>
  <Slides>21</Slides>
  <Notes>2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Apple Braille</vt:lpstr>
      <vt:lpstr>Calibri</vt:lpstr>
      <vt:lpstr>Helvetica Neue Condensed</vt:lpstr>
      <vt:lpstr>맑은 고딕</vt:lpstr>
      <vt:lpstr>Arial</vt:lpstr>
      <vt:lpstr>Office Theme</vt:lpstr>
      <vt:lpstr>Education-symbol-bulb-PowerPoint-Templates-Widescreen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80</cp:revision>
  <cp:lastPrinted>2021-03-04T03:08:13Z</cp:lastPrinted>
  <dcterms:created xsi:type="dcterms:W3CDTF">2021-02-24T06:27:38Z</dcterms:created>
  <dcterms:modified xsi:type="dcterms:W3CDTF">2021-04-22T02:22:22Z</dcterms:modified>
</cp:coreProperties>
</file>