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INFERTILITAS SEKUNDER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FAHIRA SHAFIRA QORI MUFIDA - 1810211007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78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MASALAH OVARIUM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fertilitas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ovulasi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ovarium</a:t>
            </a:r>
            <a:r>
              <a:rPr lang="en-US" dirty="0" smtClean="0"/>
              <a:t> </a:t>
            </a:r>
            <a:r>
              <a:rPr lang="en-US" dirty="0" err="1" smtClean="0"/>
              <a:t>polikistik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ovulasi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kali </a:t>
            </a: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infertilitas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 </a:t>
            </a:r>
            <a:r>
              <a:rPr lang="en-US" dirty="0" err="1" smtClean="0"/>
              <a:t>oligoovulasi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anovulasi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ovarium</a:t>
            </a:r>
            <a:r>
              <a:rPr lang="en-US" dirty="0" smtClean="0"/>
              <a:t> </a:t>
            </a:r>
            <a:r>
              <a:rPr lang="en-US" dirty="0" err="1" smtClean="0"/>
              <a:t>polikistik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USG.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hiperandrogenisme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biokimiawi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Kista</a:t>
            </a:r>
            <a:r>
              <a:rPr lang="en-US" dirty="0" smtClean="0"/>
              <a:t> endometrium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mengganggu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fungsi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ovulasi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maturasi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oosit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  <a:r>
              <a:rPr lang="en-US" dirty="0" err="1" smtClean="0">
                <a:sym typeface="Wingdings" panose="05000000000000000000" pitchFamily="2" charset="2"/>
              </a:rPr>
              <a:t>Tindakan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operatif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pengangkatan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kista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ovarium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jika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dilakukan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hati-hati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memperburuk</a:t>
            </a:r>
            <a:r>
              <a:rPr lang="en-US" dirty="0" smtClean="0">
                <a:sym typeface="Wingdings" panose="05000000000000000000" pitchFamily="2" charset="2"/>
              </a:rPr>
              <a:t> prognosis </a:t>
            </a:r>
            <a:r>
              <a:rPr lang="en-US" dirty="0" err="1" smtClean="0">
                <a:sym typeface="Wingdings" panose="05000000000000000000" pitchFamily="2" charset="2"/>
              </a:rPr>
              <a:t>fertilitasnya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r>
              <a:rPr lang="en-US" dirty="0" smtClean="0"/>
              <a:t>	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7560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MASALAH PERITONEUM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dikaitkan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peritoneum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infertilitas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endometriosis.</a:t>
            </a:r>
          </a:p>
          <a:p>
            <a:r>
              <a:rPr lang="en-US" dirty="0" smtClean="0"/>
              <a:t>Endometriosis </a:t>
            </a: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25-40%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infertilitas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2-5%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Endometriosis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nodul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, </a:t>
            </a:r>
            <a:r>
              <a:rPr lang="en-US" dirty="0" err="1" smtClean="0"/>
              <a:t>nodul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</a:t>
            </a:r>
            <a:r>
              <a:rPr lang="en-US" dirty="0" err="1" smtClean="0"/>
              <a:t>kebiruan</a:t>
            </a:r>
            <a:r>
              <a:rPr lang="en-US" dirty="0" smtClean="0"/>
              <a:t>, </a:t>
            </a:r>
            <a:r>
              <a:rPr lang="en-US" dirty="0" err="1" smtClean="0"/>
              <a:t>nodul</a:t>
            </a:r>
            <a:r>
              <a:rPr lang="en-US" dirty="0" smtClean="0"/>
              <a:t> </a:t>
            </a:r>
            <a:r>
              <a:rPr lang="en-US" dirty="0" err="1" smtClean="0"/>
              <a:t>cokelat</a:t>
            </a:r>
            <a:r>
              <a:rPr lang="en-US" dirty="0" smtClean="0"/>
              <a:t>, </a:t>
            </a:r>
            <a:r>
              <a:rPr lang="en-US" dirty="0" err="1" smtClean="0"/>
              <a:t>nodul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, </a:t>
            </a:r>
            <a:r>
              <a:rPr lang="en-US" dirty="0" err="1" smtClean="0"/>
              <a:t>nodul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r>
              <a:rPr lang="en-US" dirty="0" smtClean="0"/>
              <a:t>, </a:t>
            </a:r>
            <a:r>
              <a:rPr lang="en-US" dirty="0" err="1" smtClean="0"/>
              <a:t>nodul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,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 </a:t>
            </a:r>
            <a:r>
              <a:rPr lang="en-US" dirty="0" err="1" smtClean="0"/>
              <a:t>sebaran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008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PEMERIKSAAN DASAR INFERTILITAS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8077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ANAMNESIS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suami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kebiasaan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alkohol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kurun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3-4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,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penghilang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sanggama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6139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PEMERIKSAAN FISIK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,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, </a:t>
            </a:r>
            <a:r>
              <a:rPr lang="en-US" dirty="0" err="1" smtClean="0"/>
              <a:t>lingkar</a:t>
            </a:r>
            <a:r>
              <a:rPr lang="en-US" dirty="0" smtClean="0"/>
              <a:t> </a:t>
            </a:r>
            <a:r>
              <a:rPr lang="en-US" dirty="0" err="1" smtClean="0"/>
              <a:t>pinggang</a:t>
            </a:r>
            <a:r>
              <a:rPr lang="en-US" dirty="0" smtClean="0"/>
              <a:t>, </a:t>
            </a:r>
            <a:r>
              <a:rPr lang="en-US" dirty="0" err="1" smtClean="0"/>
              <a:t>penentuan</a:t>
            </a:r>
            <a:r>
              <a:rPr lang="en-US" dirty="0" smtClean="0"/>
              <a:t> BMI.</a:t>
            </a:r>
          </a:p>
          <a:p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 abnormal </a:t>
            </a:r>
            <a:r>
              <a:rPr lang="en-US" dirty="0" err="1" smtClean="0"/>
              <a:t>seperti</a:t>
            </a:r>
            <a:r>
              <a:rPr lang="en-US" dirty="0" smtClean="0"/>
              <a:t> kumis, </a:t>
            </a:r>
            <a:r>
              <a:rPr lang="en-US" dirty="0" err="1" smtClean="0"/>
              <a:t>jenggot</a:t>
            </a:r>
            <a:r>
              <a:rPr lang="en-US" dirty="0" smtClean="0"/>
              <a:t>, </a:t>
            </a:r>
            <a:r>
              <a:rPr lang="en-US" dirty="0" err="1" smtClean="0"/>
              <a:t>jambang</a:t>
            </a:r>
            <a:r>
              <a:rPr lang="en-US" dirty="0" smtClean="0"/>
              <a:t>, </a:t>
            </a:r>
            <a:r>
              <a:rPr lang="en-US" dirty="0" err="1" smtClean="0"/>
              <a:t>bulu</a:t>
            </a:r>
            <a:r>
              <a:rPr lang="en-US" dirty="0" smtClean="0"/>
              <a:t> dada, </a:t>
            </a:r>
            <a:r>
              <a:rPr lang="en-US" dirty="0" err="1" smtClean="0"/>
              <a:t>bulu</a:t>
            </a:r>
            <a:r>
              <a:rPr lang="en-US" dirty="0" smtClean="0"/>
              <a:t> kaki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lebat</a:t>
            </a:r>
            <a:r>
              <a:rPr lang="en-US" dirty="0" smtClean="0"/>
              <a:t> (</a:t>
            </a:r>
            <a:r>
              <a:rPr lang="en-US" dirty="0" err="1" smtClean="0"/>
              <a:t>hiperandrogenisme</a:t>
            </a:r>
            <a:r>
              <a:rPr lang="en-US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437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PEMERIKSAAN PENUNJANG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progesterone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luteal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7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perkiraan</a:t>
            </a:r>
            <a:r>
              <a:rPr lang="en-US" dirty="0" smtClean="0"/>
              <a:t> </a:t>
            </a:r>
            <a:r>
              <a:rPr lang="en-US" dirty="0" err="1" smtClean="0"/>
              <a:t>datangnya</a:t>
            </a:r>
            <a:r>
              <a:rPr lang="en-US" dirty="0" smtClean="0"/>
              <a:t> </a:t>
            </a:r>
            <a:r>
              <a:rPr lang="en-US" dirty="0" err="1" smtClean="0"/>
              <a:t>haid</a:t>
            </a:r>
            <a:r>
              <a:rPr lang="en-US" dirty="0" smtClean="0"/>
              <a:t>.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ovulasi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progesterone </a:t>
            </a:r>
            <a:r>
              <a:rPr lang="en-US" dirty="0" err="1" smtClean="0"/>
              <a:t>fase</a:t>
            </a:r>
            <a:r>
              <a:rPr lang="en-US" dirty="0" smtClean="0"/>
              <a:t> luteal </a:t>
            </a: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9,4 mg/ml.</a:t>
            </a:r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TSH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prolaktin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indikasi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berovulasi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kehuan</a:t>
            </a:r>
            <a:r>
              <a:rPr lang="en-US" dirty="0" smtClean="0"/>
              <a:t> </a:t>
            </a:r>
            <a:r>
              <a:rPr lang="en-US" dirty="0" err="1" smtClean="0"/>
              <a:t>galaktore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tiroid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LH </a:t>
            </a:r>
            <a:r>
              <a:rPr lang="en-US" dirty="0" err="1" smtClean="0"/>
              <a:t>dan</a:t>
            </a:r>
            <a:r>
              <a:rPr lang="en-US" dirty="0" smtClean="0"/>
              <a:t> FSH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proliferasi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(</a:t>
            </a:r>
            <a:r>
              <a:rPr lang="en-US" dirty="0" err="1" smtClean="0"/>
              <a:t>hari</a:t>
            </a:r>
            <a:r>
              <a:rPr lang="en-US" dirty="0" smtClean="0"/>
              <a:t> 3-5).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</a:t>
            </a:r>
            <a:r>
              <a:rPr lang="en-US" dirty="0" err="1" smtClean="0"/>
              <a:t>hiperandrogenisme</a:t>
            </a:r>
            <a:r>
              <a:rPr lang="en-US" dirty="0" smtClean="0"/>
              <a:t> (</a:t>
            </a:r>
            <a:r>
              <a:rPr lang="en-US" dirty="0" err="1" smtClean="0"/>
              <a:t>hirsutisme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acne </a:t>
            </a:r>
            <a:r>
              <a:rPr lang="en-US" dirty="0" err="1" smtClean="0"/>
              <a:t>yg</a:t>
            </a:r>
            <a:r>
              <a:rPr lang="en-US" dirty="0" smtClean="0"/>
              <a:t> banyan)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testosterone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Freen</a:t>
            </a:r>
            <a:r>
              <a:rPr lang="en-US" dirty="0" smtClean="0"/>
              <a:t> Androgen Index (FAI) 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FAI normal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7.</a:t>
            </a:r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sanggama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postcoital</a:t>
            </a:r>
            <a:r>
              <a:rPr lang="en-US" dirty="0" smtClean="0"/>
              <a:t> test (PCT)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lendir</a:t>
            </a:r>
            <a:r>
              <a:rPr lang="en-US" dirty="0" smtClean="0"/>
              <a:t> </a:t>
            </a:r>
            <a:r>
              <a:rPr lang="en-US" dirty="0" err="1" smtClean="0"/>
              <a:t>serviks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6099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PEMERIKSAAN ANALISI SPERMA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Lakukan abstinensia (pantang sanggama) selama 2 - 3 hari. </a:t>
            </a:r>
            <a:endParaRPr lang="en-US" dirty="0"/>
          </a:p>
          <a:p>
            <a:r>
              <a:rPr lang="id-ID" dirty="0" smtClean="0"/>
              <a:t>Keluarkan </a:t>
            </a:r>
            <a:r>
              <a:rPr lang="id-ID" dirty="0"/>
              <a:t>sperma dengan cara masturbasi dan hindari dengan cara sanggama terputus. </a:t>
            </a:r>
            <a:endParaRPr lang="en-US" dirty="0"/>
          </a:p>
          <a:p>
            <a:r>
              <a:rPr lang="id-ID" dirty="0" smtClean="0"/>
              <a:t>Hindari </a:t>
            </a:r>
            <a:r>
              <a:rPr lang="id-ID" dirty="0"/>
              <a:t>penggunaan pelumas pada saat masturbasi. </a:t>
            </a:r>
            <a:endParaRPr lang="en-US" dirty="0"/>
          </a:p>
          <a:p>
            <a:r>
              <a:rPr lang="id-ID" dirty="0" smtClean="0"/>
              <a:t>Hindari </a:t>
            </a:r>
            <a:r>
              <a:rPr lang="id-ID" dirty="0"/>
              <a:t>penggunaan kondom untuk menampung sperma. </a:t>
            </a:r>
            <a:endParaRPr lang="en-US" dirty="0"/>
          </a:p>
          <a:p>
            <a:r>
              <a:rPr lang="id-ID" dirty="0" smtClean="0"/>
              <a:t>Gunakan </a:t>
            </a:r>
            <a:r>
              <a:rPr lang="id-ID" dirty="0"/>
              <a:t>tabung dengan mulut yang lebar sebagai tempat penampungan sperma. </a:t>
            </a:r>
            <a:endParaRPr lang="en-US" dirty="0"/>
          </a:p>
          <a:p>
            <a:r>
              <a:rPr lang="id-ID" dirty="0" smtClean="0"/>
              <a:t>Tabung </a:t>
            </a:r>
            <a:r>
              <a:rPr lang="id-ID" dirty="0"/>
              <a:t>sperma harus dilengkapi dengan nama jelas, tanggal, dan waktu pengumpulan sperma, metode pengeluaran sperma yang dilakukan (masturbasi atau sanggama </a:t>
            </a:r>
            <a:r>
              <a:rPr lang="id-ID" dirty="0" smtClean="0"/>
              <a:t>terputus</a:t>
            </a:r>
            <a:r>
              <a:rPr lang="id-ID" dirty="0"/>
              <a:t>). </a:t>
            </a:r>
            <a:endParaRPr lang="en-US" dirty="0"/>
          </a:p>
          <a:p>
            <a:r>
              <a:rPr lang="id-ID" dirty="0" smtClean="0"/>
              <a:t>Kirimkan </a:t>
            </a:r>
            <a:r>
              <a:rPr lang="id-ID" dirty="0"/>
              <a:t>sampel secepat mungkin ke laboratorium sperma. </a:t>
            </a:r>
            <a:endParaRPr lang="en-US" dirty="0"/>
          </a:p>
          <a:p>
            <a:r>
              <a:rPr lang="id-ID" dirty="0" smtClean="0"/>
              <a:t>Hindari </a:t>
            </a:r>
            <a:r>
              <a:rPr lang="id-ID" dirty="0"/>
              <a:t>paparan </a:t>
            </a:r>
            <a:r>
              <a:rPr lang="id-ID" dirty="0" smtClean="0"/>
              <a:t>temperature</a:t>
            </a:r>
            <a:r>
              <a:rPr lang="en-US" dirty="0" smtClean="0"/>
              <a:t> </a:t>
            </a:r>
            <a:r>
              <a:rPr lang="id-ID" dirty="0" smtClean="0"/>
              <a:t>yang </a:t>
            </a:r>
            <a:r>
              <a:rPr lang="id-ID" dirty="0"/>
              <a:t>terlampau tinggi (&gt; </a:t>
            </a:r>
            <a:r>
              <a:rPr lang="id-ID" dirty="0" smtClean="0"/>
              <a:t>38C</a:t>
            </a:r>
            <a:r>
              <a:rPr lang="id-ID" dirty="0"/>
              <a:t>) atau terlalu rendah (&lt; 15'C) atau menempelkannya ke tubuh sehingga sesuai dengan suhu tubuh.</a:t>
            </a:r>
          </a:p>
        </p:txBody>
      </p:sp>
    </p:spTree>
    <p:extLst>
      <p:ext uri="{BB962C8B-B14F-4D97-AF65-F5344CB8AC3E}">
        <p14:creationId xmlns:p14="http://schemas.microsoft.com/office/powerpoint/2010/main" val="245106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27" y="610459"/>
            <a:ext cx="8335733" cy="5192751"/>
          </a:xfrm>
        </p:spPr>
      </p:pic>
    </p:spTree>
    <p:extLst>
      <p:ext uri="{BB962C8B-B14F-4D97-AF65-F5344CB8AC3E}">
        <p14:creationId xmlns:p14="http://schemas.microsoft.com/office/powerpoint/2010/main" val="1155470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31" y="1209140"/>
            <a:ext cx="9802145" cy="4235695"/>
          </a:xfrm>
        </p:spPr>
      </p:pic>
    </p:spTree>
    <p:extLst>
      <p:ext uri="{BB962C8B-B14F-4D97-AF65-F5344CB8AC3E}">
        <p14:creationId xmlns:p14="http://schemas.microsoft.com/office/powerpoint/2010/main" val="2515726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8" y="1059329"/>
            <a:ext cx="10242385" cy="4718017"/>
          </a:xfrm>
        </p:spPr>
      </p:pic>
    </p:spTree>
    <p:extLst>
      <p:ext uri="{BB962C8B-B14F-4D97-AF65-F5344CB8AC3E}">
        <p14:creationId xmlns:p14="http://schemas.microsoft.com/office/powerpoint/2010/main" val="21752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dihadapi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suami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menikah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,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sanggama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kontrasepsi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Mengingat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berusia</a:t>
            </a:r>
            <a:r>
              <a:rPr lang="en-US" dirty="0" smtClean="0"/>
              <a:t> 35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. Minimal </a:t>
            </a:r>
            <a:r>
              <a:rPr lang="en-US" dirty="0" err="1" smtClean="0"/>
              <a:t>enam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infertilitas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Infertilitas</a:t>
            </a:r>
            <a:r>
              <a:rPr lang="en-US" dirty="0" smtClean="0"/>
              <a:t> primer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.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infertilitas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persalinan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abortus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kontrasepsi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1081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PEMERIKSAAN HSG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Hysterosalpingography</a:t>
            </a:r>
            <a:r>
              <a:rPr lang="en-US" dirty="0"/>
              <a:t> is the radiographic evaluation of the cavity of the uterus and fallopian tubes after injection of a radio-opaque medium through the cervical canal</a:t>
            </a:r>
            <a:r>
              <a:rPr lang="en-US" dirty="0" smtClean="0"/>
              <a:t>.</a:t>
            </a:r>
          </a:p>
          <a:p>
            <a:r>
              <a:rPr lang="en-US" dirty="0"/>
              <a:t>A properly performed </a:t>
            </a:r>
            <a:r>
              <a:rPr lang="en-US" dirty="0" err="1"/>
              <a:t>hysterosalpingogram</a:t>
            </a:r>
            <a:r>
              <a:rPr lang="en-US" dirty="0"/>
              <a:t> (HSG) </a:t>
            </a:r>
            <a:r>
              <a:rPr lang="en-US" dirty="0" smtClean="0"/>
              <a:t>will give </a:t>
            </a:r>
            <a:r>
              <a:rPr lang="en-US" dirty="0"/>
              <a:t>an idea as to the contour of the uterine cavity and </a:t>
            </a:r>
            <a:r>
              <a:rPr lang="en-US" dirty="0" smtClean="0"/>
              <a:t>the width </a:t>
            </a:r>
            <a:r>
              <a:rPr lang="en-US" dirty="0"/>
              <a:t>of the cervical canal. Further injection will outline </a:t>
            </a:r>
            <a:r>
              <a:rPr lang="en-US" dirty="0" smtClean="0"/>
              <a:t>the </a:t>
            </a:r>
            <a:r>
              <a:rPr lang="en-US" dirty="0" err="1" smtClean="0"/>
              <a:t>cornua</a:t>
            </a:r>
            <a:r>
              <a:rPr lang="en-US" dirty="0"/>
              <a:t>, isthmic, and </a:t>
            </a:r>
            <a:r>
              <a:rPr lang="en-US" dirty="0" err="1"/>
              <a:t>ampullary</a:t>
            </a:r>
            <a:r>
              <a:rPr lang="en-US" dirty="0"/>
              <a:t> portions of the tubes </a:t>
            </a:r>
            <a:r>
              <a:rPr lang="en-US" dirty="0" smtClean="0"/>
              <a:t>and evaluate </a:t>
            </a:r>
            <a:r>
              <a:rPr lang="en-US" dirty="0"/>
              <a:t>the degree of spillage</a:t>
            </a:r>
            <a:r>
              <a:rPr lang="en-US" dirty="0" smtClean="0"/>
              <a:t>.</a:t>
            </a:r>
          </a:p>
          <a:p>
            <a:pPr marL="3690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66" y="3556938"/>
            <a:ext cx="6109819" cy="308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6" y="186499"/>
            <a:ext cx="7356825" cy="4059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212" y="2948874"/>
            <a:ext cx="3915321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32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TEKNIK HSG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mengkonsumsi</a:t>
            </a:r>
            <a:r>
              <a:rPr lang="en-US" dirty="0" smtClean="0"/>
              <a:t> 600 mg Ibuprofen 1 jam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meredakan</a:t>
            </a:r>
            <a:r>
              <a:rPr lang="en-US" dirty="0" smtClean="0"/>
              <a:t> </a:t>
            </a:r>
            <a:r>
              <a:rPr lang="en-US" dirty="0" err="1" smtClean="0"/>
              <a:t>kram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uterus.</a:t>
            </a:r>
          </a:p>
          <a:p>
            <a:r>
              <a:rPr lang="en-US" dirty="0" err="1" smtClean="0"/>
              <a:t>Spekulum</a:t>
            </a:r>
            <a:r>
              <a:rPr lang="en-US" dirty="0" smtClean="0"/>
              <a:t> </a:t>
            </a:r>
            <a:r>
              <a:rPr lang="en-US" dirty="0" err="1" smtClean="0"/>
              <a:t>steril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vagina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visualisasi</a:t>
            </a:r>
            <a:r>
              <a:rPr lang="en-US" dirty="0" smtClean="0"/>
              <a:t> </a:t>
            </a:r>
            <a:r>
              <a:rPr lang="en-US" dirty="0" err="1" smtClean="0"/>
              <a:t>serviks</a:t>
            </a:r>
            <a:r>
              <a:rPr lang="en-US" dirty="0" smtClean="0"/>
              <a:t>.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Betadine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mensterilkan</a:t>
            </a:r>
            <a:r>
              <a:rPr lang="en-US" dirty="0" smtClean="0"/>
              <a:t> </a:t>
            </a:r>
            <a:r>
              <a:rPr lang="en-US" dirty="0" err="1" smtClean="0"/>
              <a:t>serviks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Kateter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2 mL </a:t>
            </a:r>
            <a:r>
              <a:rPr lang="en-US" dirty="0" err="1" smtClean="0"/>
              <a:t>yodium</a:t>
            </a:r>
            <a:r>
              <a:rPr lang="en-US" dirty="0" smtClean="0"/>
              <a:t> </a:t>
            </a:r>
            <a:r>
              <a:rPr lang="en-US" dirty="0" err="1" smtClean="0"/>
              <a:t>disuntikkan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speculum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.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09" y="3893684"/>
            <a:ext cx="4597734" cy="273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47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SELESAI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243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FAKTOR PENYEBAB INFERTILITAS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03" y="2126020"/>
            <a:ext cx="10353254" cy="3116540"/>
          </a:xfrm>
        </p:spPr>
      </p:pic>
    </p:spTree>
    <p:extLst>
      <p:ext uri="{BB962C8B-B14F-4D97-AF65-F5344CB8AC3E}">
        <p14:creationId xmlns:p14="http://schemas.microsoft.com/office/powerpoint/2010/main" val="395272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94%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subur</a:t>
            </a:r>
            <a:r>
              <a:rPr lang="en-US" dirty="0" smtClean="0"/>
              <a:t> di </a:t>
            </a:r>
            <a:r>
              <a:rPr lang="en-US" dirty="0" err="1" smtClean="0"/>
              <a:t>usia</a:t>
            </a:r>
            <a:r>
              <a:rPr lang="en-US" dirty="0" smtClean="0"/>
              <a:t> 35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77%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subur</a:t>
            </a:r>
            <a:r>
              <a:rPr lang="en-US" dirty="0" smtClean="0"/>
              <a:t> di </a:t>
            </a:r>
            <a:r>
              <a:rPr lang="en-US" dirty="0" err="1" smtClean="0"/>
              <a:t>usia</a:t>
            </a:r>
            <a:r>
              <a:rPr lang="en-US" dirty="0" smtClean="0"/>
              <a:t> 38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kurun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lama </a:t>
            </a:r>
            <a:r>
              <a:rPr lang="en-US" dirty="0" err="1" smtClean="0"/>
              <a:t>pernikahan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40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lima </a:t>
            </a:r>
            <a:r>
              <a:rPr lang="en-US" dirty="0" err="1" smtClean="0"/>
              <a:t>persen</a:t>
            </a:r>
            <a:r>
              <a:rPr lang="en-US" dirty="0" smtClean="0"/>
              <a:t> per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34-52%.</a:t>
            </a:r>
          </a:p>
          <a:p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segolongan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meletakkan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unutk</a:t>
            </a:r>
            <a:r>
              <a:rPr lang="en-US" dirty="0" smtClean="0"/>
              <a:t> </a:t>
            </a:r>
            <a:r>
              <a:rPr lang="en-US" dirty="0" err="1" smtClean="0"/>
              <a:t>meraih</a:t>
            </a:r>
            <a:r>
              <a:rPr lang="en-US" dirty="0" smtClean="0"/>
              <a:t> </a:t>
            </a:r>
            <a:r>
              <a:rPr lang="en-US" dirty="0" err="1" smtClean="0"/>
              <a:t>jenjang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pekerjaannya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unutk</a:t>
            </a:r>
            <a:r>
              <a:rPr lang="en-US" dirty="0" smtClean="0"/>
              <a:t> </a:t>
            </a:r>
            <a:r>
              <a:rPr lang="en-US" dirty="0" err="1" smtClean="0"/>
              <a:t>menunda</a:t>
            </a:r>
            <a:r>
              <a:rPr lang="en-US" dirty="0" smtClean="0"/>
              <a:t> </a:t>
            </a:r>
            <a:r>
              <a:rPr lang="en-US" dirty="0" err="1" smtClean="0"/>
              <a:t>kehamilannya</a:t>
            </a:r>
            <a:r>
              <a:rPr lang="en-US" dirty="0" smtClean="0"/>
              <a:t>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3903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FREKUENSI SANGGAMA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puncaknya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suami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suami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2-3x/</a:t>
            </a:r>
            <a:r>
              <a:rPr lang="en-US" dirty="0" err="1" smtClean="0"/>
              <a:t>minggu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suami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ovulasi</a:t>
            </a:r>
            <a:r>
              <a:rPr lang="en-US" dirty="0" smtClean="0"/>
              <a:t>,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stress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suami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177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 HIDUP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Alkohol</a:t>
            </a:r>
            <a:r>
              <a:rPr lang="en-US" dirty="0" smtClean="0"/>
              <a:t> :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lelaki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Merokok</a:t>
            </a:r>
            <a:r>
              <a:rPr lang="en-US" dirty="0" smtClean="0"/>
              <a:t> : </a:t>
            </a:r>
            <a:r>
              <a:rPr lang="en-US" dirty="0" err="1" smtClean="0"/>
              <a:t>merokok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fertilitas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perokok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r>
              <a:rPr lang="en-US" dirty="0" smtClean="0"/>
              <a:t>.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fertilitas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lelaki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kebiasaan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: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BMI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29 (</a:t>
            </a:r>
            <a:r>
              <a:rPr lang="en-US" dirty="0" err="1" smtClean="0"/>
              <a:t>obesitas</a:t>
            </a:r>
            <a:r>
              <a:rPr lang="en-US" dirty="0" smtClean="0"/>
              <a:t>) </a:t>
            </a:r>
            <a:r>
              <a:rPr lang="en-US" dirty="0" err="1" smtClean="0"/>
              <a:t>terbukti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keterlambatan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762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MASALAH VAGINA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Dispareunia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rasa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nyaman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nyeri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melakukan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sanggama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perempuan</a:t>
            </a:r>
            <a:r>
              <a:rPr lang="en-US" dirty="0" smtClean="0">
                <a:sym typeface="Wingdings" panose="05000000000000000000" pitchFamily="2" charset="2"/>
              </a:rPr>
              <a:t> :</a:t>
            </a:r>
            <a:endParaRPr lang="en-US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 smtClean="0">
                <a:sym typeface="Wingdings" panose="05000000000000000000" pitchFamily="2" charset="2"/>
              </a:rPr>
              <a:t>Faktor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infeksi</a:t>
            </a:r>
            <a:r>
              <a:rPr lang="en-US" dirty="0" smtClean="0">
                <a:sym typeface="Wingdings" panose="05000000000000000000" pitchFamily="2" charset="2"/>
              </a:rPr>
              <a:t> : candida vagina, </a:t>
            </a:r>
            <a:r>
              <a:rPr lang="en-US" dirty="0" err="1" smtClean="0">
                <a:sym typeface="Wingdings" panose="05000000000000000000" pitchFamily="2" charset="2"/>
              </a:rPr>
              <a:t>infeksi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klamidia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trakomatis</a:t>
            </a:r>
            <a:r>
              <a:rPr lang="en-US" dirty="0" smtClean="0">
                <a:sym typeface="Wingdings" panose="05000000000000000000" pitchFamily="2" charset="2"/>
              </a:rPr>
              <a:t> vagina, </a:t>
            </a:r>
            <a:r>
              <a:rPr lang="en-US" dirty="0" err="1" smtClean="0">
                <a:sym typeface="Wingdings" panose="05000000000000000000" pitchFamily="2" charset="2"/>
              </a:rPr>
              <a:t>infeksi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trikomonas</a:t>
            </a:r>
            <a:r>
              <a:rPr lang="en-US" dirty="0" smtClean="0">
                <a:sym typeface="Wingdings" panose="05000000000000000000" pitchFamily="2" charset="2"/>
              </a:rPr>
              <a:t> vagina, </a:t>
            </a:r>
            <a:r>
              <a:rPr lang="en-US" dirty="0" err="1" smtClean="0">
                <a:sym typeface="Wingdings" panose="05000000000000000000" pitchFamily="2" charset="2"/>
              </a:rPr>
              <a:t>saluran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berkemih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 smtClean="0">
                <a:sym typeface="Wingdings" panose="05000000000000000000" pitchFamily="2" charset="2"/>
              </a:rPr>
              <a:t>Faktor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organik</a:t>
            </a:r>
            <a:r>
              <a:rPr lang="en-US" dirty="0" smtClean="0">
                <a:sym typeface="Wingdings" panose="05000000000000000000" pitchFamily="2" charset="2"/>
              </a:rPr>
              <a:t> : </a:t>
            </a:r>
            <a:r>
              <a:rPr lang="en-US" dirty="0" err="1" smtClean="0">
                <a:sym typeface="Wingdings" panose="05000000000000000000" pitchFamily="2" charset="2"/>
              </a:rPr>
              <a:t>vaginismus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nodul</a:t>
            </a:r>
            <a:r>
              <a:rPr lang="en-US" dirty="0" smtClean="0">
                <a:sym typeface="Wingdings" panose="05000000000000000000" pitchFamily="2" charset="2"/>
              </a:rPr>
              <a:t> endometriosis vagina, endometriosis </a:t>
            </a:r>
            <a:r>
              <a:rPr lang="en-US" dirty="0" err="1" smtClean="0">
                <a:sym typeface="Wingdings" panose="05000000000000000000" pitchFamily="2" charset="2"/>
              </a:rPr>
              <a:t>pelvik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keganasan</a:t>
            </a:r>
            <a:r>
              <a:rPr lang="en-US" dirty="0" smtClean="0">
                <a:sym typeface="Wingdings" panose="05000000000000000000" pitchFamily="2" charset="2"/>
              </a:rPr>
              <a:t> vagina.</a:t>
            </a:r>
          </a:p>
          <a:p>
            <a:pPr marL="450000" lvl="1" indent="0">
              <a:buNone/>
            </a:pP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laki-laki</a:t>
            </a:r>
            <a:r>
              <a:rPr lang="en-US" dirty="0" smtClean="0">
                <a:sym typeface="Wingdings" panose="05000000000000000000" pitchFamily="2" charset="2"/>
              </a:rPr>
              <a:t>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 smtClean="0">
                <a:sym typeface="Wingdings" panose="05000000000000000000" pitchFamily="2" charset="2"/>
              </a:rPr>
              <a:t>Faktor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infeksi</a:t>
            </a:r>
            <a:r>
              <a:rPr lang="en-US" dirty="0" smtClean="0">
                <a:sym typeface="Wingdings" panose="05000000000000000000" pitchFamily="2" charset="2"/>
              </a:rPr>
              <a:t> : urethritis, </a:t>
            </a:r>
            <a:r>
              <a:rPr lang="en-US" dirty="0" err="1" smtClean="0">
                <a:sym typeface="Wingdings" panose="05000000000000000000" pitchFamily="2" charset="2"/>
              </a:rPr>
              <a:t>prostitis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sistitis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 smtClean="0">
                <a:sym typeface="Wingdings" panose="05000000000000000000" pitchFamily="2" charset="2"/>
              </a:rPr>
              <a:t>Faktor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organik</a:t>
            </a:r>
            <a:r>
              <a:rPr lang="en-US" dirty="0" smtClean="0">
                <a:sym typeface="Wingdings" panose="05000000000000000000" pitchFamily="2" charset="2"/>
              </a:rPr>
              <a:t> : </a:t>
            </a:r>
            <a:r>
              <a:rPr lang="en-US" dirty="0" err="1" smtClean="0">
                <a:sym typeface="Wingdings" panose="05000000000000000000" pitchFamily="2" charset="2"/>
              </a:rPr>
              <a:t>preputium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yg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telampau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sempit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luka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parut</a:t>
            </a:r>
            <a:r>
              <a:rPr lang="en-US" dirty="0" smtClean="0">
                <a:sym typeface="Wingdings" panose="05000000000000000000" pitchFamily="2" charset="2"/>
              </a:rPr>
              <a:t> di penis.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ym typeface="Wingdings" panose="05000000000000000000" pitchFamily="2" charset="2"/>
              </a:rPr>
              <a:t>Vaginismus</a:t>
            </a:r>
            <a:r>
              <a:rPr lang="en-US" dirty="0" smtClean="0">
                <a:sym typeface="Wingdings" panose="05000000000000000000" pitchFamily="2" charset="2"/>
              </a:rPr>
              <a:t>  rasa </a:t>
            </a:r>
            <a:r>
              <a:rPr lang="en-US" dirty="0" err="1" smtClean="0">
                <a:sym typeface="Wingdings" panose="05000000000000000000" pitchFamily="2" charset="2"/>
              </a:rPr>
              <a:t>nyeri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saat</a:t>
            </a:r>
            <a:r>
              <a:rPr lang="en-US" dirty="0" smtClean="0">
                <a:sym typeface="Wingdings" panose="05000000000000000000" pitchFamily="2" charset="2"/>
              </a:rPr>
              <a:t> penis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melakukan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penetrasi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vagina. </a:t>
            </a:r>
            <a:r>
              <a:rPr lang="en-US" dirty="0" err="1" smtClean="0">
                <a:sym typeface="Wingdings" panose="05000000000000000000" pitchFamily="2" charset="2"/>
              </a:rPr>
              <a:t>Disebabkan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diameter </a:t>
            </a:r>
            <a:r>
              <a:rPr lang="en-US" dirty="0" err="1" smtClean="0">
                <a:sym typeface="Wingdings" panose="05000000000000000000" pitchFamily="2" charset="2"/>
              </a:rPr>
              <a:t>liang</a:t>
            </a:r>
            <a:r>
              <a:rPr lang="en-US" dirty="0" smtClean="0">
                <a:sym typeface="Wingdings" panose="05000000000000000000" pitchFamily="2" charset="2"/>
              </a:rPr>
              <a:t> vagina </a:t>
            </a:r>
            <a:r>
              <a:rPr lang="en-US" dirty="0" err="1" smtClean="0">
                <a:sym typeface="Wingdings" panose="05000000000000000000" pitchFamily="2" charset="2"/>
              </a:rPr>
              <a:t>yg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terlalu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sempit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akibat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kontraksi</a:t>
            </a:r>
            <a:r>
              <a:rPr lang="en-US" dirty="0" smtClean="0">
                <a:sym typeface="Wingdings" panose="05000000000000000000" pitchFamily="2" charset="2"/>
              </a:rPr>
              <a:t> reflex </a:t>
            </a:r>
            <a:r>
              <a:rPr lang="en-US" dirty="0" err="1" smtClean="0">
                <a:sym typeface="Wingdings" panose="05000000000000000000" pitchFamily="2" charset="2"/>
              </a:rPr>
              <a:t>otot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pubokoksigeus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yg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terlalu</a:t>
            </a:r>
            <a:r>
              <a:rPr lang="en-US" dirty="0" smtClean="0">
                <a:sym typeface="Wingdings" panose="05000000000000000000" pitchFamily="2" charset="2"/>
              </a:rPr>
              <a:t> sensitive, </a:t>
            </a:r>
            <a:r>
              <a:rPr lang="en-US" dirty="0" err="1" smtClean="0">
                <a:sym typeface="Wingdings" panose="05000000000000000000" pitchFamily="2" charset="2"/>
              </a:rPr>
              <a:t>sehingga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kesulitan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penetrasi</a:t>
            </a:r>
            <a:r>
              <a:rPr lang="en-US" dirty="0" smtClean="0">
                <a:sym typeface="Wingdings" panose="05000000000000000000" pitchFamily="2" charset="2"/>
              </a:rPr>
              <a:t> vagina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penis. </a:t>
            </a:r>
            <a:r>
              <a:rPr lang="en-US" dirty="0" err="1" smtClean="0">
                <a:sym typeface="Wingdings" panose="05000000000000000000" pitchFamily="2" charset="2"/>
              </a:rPr>
              <a:t>Faktor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lainnya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yaitu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operasi</a:t>
            </a:r>
            <a:r>
              <a:rPr lang="en-US" dirty="0" smtClean="0">
                <a:sym typeface="Wingdings" panose="05000000000000000000" pitchFamily="2" charset="2"/>
              </a:rPr>
              <a:t> di vagina </a:t>
            </a:r>
            <a:r>
              <a:rPr lang="en-US" dirty="0" err="1" smtClean="0">
                <a:sym typeface="Wingdings" panose="05000000000000000000" pitchFamily="2" charset="2"/>
              </a:rPr>
              <a:t>sebelumnya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seperti</a:t>
            </a:r>
            <a:r>
              <a:rPr lang="en-US" dirty="0" smtClean="0">
                <a:sym typeface="Wingdings" panose="05000000000000000000" pitchFamily="2" charset="2"/>
              </a:rPr>
              <a:t> episiotomy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karena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luka</a:t>
            </a:r>
            <a:r>
              <a:rPr lang="en-US" dirty="0" smtClean="0">
                <a:sym typeface="Wingdings" panose="05000000000000000000" pitchFamily="2" charset="2"/>
              </a:rPr>
              <a:t> trauma di vagina </a:t>
            </a:r>
            <a:r>
              <a:rPr lang="en-US" dirty="0" err="1" smtClean="0">
                <a:sym typeface="Wingdings" panose="05000000000000000000" pitchFamily="2" charset="2"/>
              </a:rPr>
              <a:t>yg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sangat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hebat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hingga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meninggalkan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jaringan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parut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ym typeface="Wingdings" panose="05000000000000000000" pitchFamily="2" charset="2"/>
              </a:rPr>
              <a:t>Vaginitis : </a:t>
            </a:r>
            <a:r>
              <a:rPr lang="en-US" dirty="0" err="1" smtClean="0">
                <a:sym typeface="Wingdings" panose="05000000000000000000" pitchFamily="2" charset="2"/>
              </a:rPr>
              <a:t>oleh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klamidia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trakomatis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memiliki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kaitan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erat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infertilitas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kerusakan</a:t>
            </a:r>
            <a:r>
              <a:rPr lang="en-US" dirty="0" smtClean="0">
                <a:sym typeface="Wingdings" panose="05000000000000000000" pitchFamily="2" charset="2"/>
              </a:rPr>
              <a:t> tuba), Neisseria </a:t>
            </a:r>
            <a:r>
              <a:rPr lang="en-US" dirty="0" err="1" smtClean="0">
                <a:sym typeface="Wingdings" panose="05000000000000000000" pitchFamily="2" charset="2"/>
              </a:rPr>
              <a:t>gonore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>
              <a:sym typeface="Wingdings" panose="05000000000000000000" pitchFamily="2" charset="2"/>
            </a:endParaRPr>
          </a:p>
          <a:p>
            <a:pPr marL="4500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620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MASALAH UTERUS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serviks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servisitis</a:t>
            </a:r>
            <a:r>
              <a:rPr lang="en-US" dirty="0" smtClean="0">
                <a:sym typeface="Wingdings" panose="05000000000000000000" pitchFamily="2" charset="2"/>
              </a:rPr>
              <a:t>, trauma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serviks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Faktor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kavum</a:t>
            </a:r>
            <a:r>
              <a:rPr lang="en-US" dirty="0" smtClean="0">
                <a:sym typeface="Wingdings" panose="05000000000000000000" pitchFamily="2" charset="2"/>
              </a:rPr>
              <a:t> uteri  </a:t>
            </a:r>
            <a:r>
              <a:rPr lang="en-US" dirty="0" err="1" smtClean="0">
                <a:sym typeface="Wingdings" panose="05000000000000000000" pitchFamily="2" charset="2"/>
              </a:rPr>
              <a:t>adanya</a:t>
            </a:r>
            <a:r>
              <a:rPr lang="en-US" dirty="0" smtClean="0">
                <a:sym typeface="Wingdings" panose="05000000000000000000" pitchFamily="2" charset="2"/>
              </a:rPr>
              <a:t> septum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kavum</a:t>
            </a:r>
            <a:r>
              <a:rPr lang="en-US" dirty="0" smtClean="0">
                <a:sym typeface="Wingdings" panose="05000000000000000000" pitchFamily="2" charset="2"/>
              </a:rPr>
              <a:t> uteri, </a:t>
            </a:r>
            <a:r>
              <a:rPr lang="en-US" dirty="0" err="1" smtClean="0">
                <a:sym typeface="Wingdings" panose="05000000000000000000" pitchFamily="2" charset="2"/>
              </a:rPr>
              <a:t>polip</a:t>
            </a:r>
            <a:r>
              <a:rPr lang="en-US" dirty="0" smtClean="0">
                <a:sym typeface="Wingdings" panose="05000000000000000000" pitchFamily="2" charset="2"/>
              </a:rPr>
              <a:t> endometrium.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Faktor</a:t>
            </a:r>
            <a:r>
              <a:rPr lang="en-US" dirty="0" smtClean="0">
                <a:sym typeface="Wingdings" panose="05000000000000000000" pitchFamily="2" charset="2"/>
              </a:rPr>
              <a:t> myometrium  </a:t>
            </a:r>
            <a:r>
              <a:rPr lang="en-US" dirty="0" err="1" smtClean="0">
                <a:sym typeface="Wingdings" panose="05000000000000000000" pitchFamily="2" charset="2"/>
              </a:rPr>
              <a:t>mioma</a:t>
            </a:r>
            <a:r>
              <a:rPr lang="en-US" dirty="0" smtClean="0">
                <a:sym typeface="Wingdings" panose="05000000000000000000" pitchFamily="2" charset="2"/>
              </a:rPr>
              <a:t> uteri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6917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MASALAH TUBA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Sumbatan</a:t>
            </a:r>
            <a:r>
              <a:rPr lang="en-US" dirty="0" smtClean="0"/>
              <a:t> tuba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pangkal</a:t>
            </a:r>
            <a:r>
              <a:rPr lang="en-US" dirty="0" smtClean="0"/>
              <a:t>, </a:t>
            </a:r>
            <a:r>
              <a:rPr lang="en-US" dirty="0" err="1" smtClean="0"/>
              <a:t>tengah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distal tuba.</a:t>
            </a:r>
          </a:p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ukurannya</a:t>
            </a:r>
            <a:r>
              <a:rPr lang="en-US" dirty="0" smtClean="0"/>
              <a:t>, tuba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tersumbat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tampil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normal,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pula </a:t>
            </a:r>
            <a:r>
              <a:rPr lang="en-US" dirty="0" err="1" smtClean="0"/>
              <a:t>tampil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hidrosalpinx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Sumbatan</a:t>
            </a:r>
            <a:r>
              <a:rPr lang="en-US" dirty="0" smtClean="0"/>
              <a:t> tuba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endometriosis.</a:t>
            </a:r>
          </a:p>
          <a:p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klamidia</a:t>
            </a:r>
            <a:r>
              <a:rPr lang="en-US" dirty="0" smtClean="0"/>
              <a:t> </a:t>
            </a:r>
            <a:r>
              <a:rPr lang="en-US" dirty="0" err="1" smtClean="0"/>
              <a:t>trakomatis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0497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149</TotalTime>
  <Words>1139</Words>
  <Application>Microsoft Office PowerPoint</Application>
  <PresentationFormat>Widescreen</PresentationFormat>
  <Paragraphs>78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Calisto MT</vt:lpstr>
      <vt:lpstr>Trebuchet MS</vt:lpstr>
      <vt:lpstr>Wingdings</vt:lpstr>
      <vt:lpstr>Wingdings 2</vt:lpstr>
      <vt:lpstr>Slate</vt:lpstr>
      <vt:lpstr>INFERTILITAS SEKUNDER</vt:lpstr>
      <vt:lpstr>DEFINISI</vt:lpstr>
      <vt:lpstr>FAKTOR PENYEBAB INFERTILITAS</vt:lpstr>
      <vt:lpstr>USIA</vt:lpstr>
      <vt:lpstr>FREKUENSI SANGGAMA</vt:lpstr>
      <vt:lpstr>POLA HIDUP</vt:lpstr>
      <vt:lpstr>MASALAH VAGINA</vt:lpstr>
      <vt:lpstr>MASALAH UTERUS</vt:lpstr>
      <vt:lpstr>MASALAH TUBA</vt:lpstr>
      <vt:lpstr>MASALAH OVARIUM</vt:lpstr>
      <vt:lpstr>MASALAH PERITONEUM </vt:lpstr>
      <vt:lpstr>PEMERIKSAAN DASAR INFERTILITAS</vt:lpstr>
      <vt:lpstr>ANAMNESIS </vt:lpstr>
      <vt:lpstr>PEMERIKSAAN FISIK</vt:lpstr>
      <vt:lpstr>PEMERIKSAAN PENUNJANG</vt:lpstr>
      <vt:lpstr>PEMERIKSAAN ANALISI SPERMA</vt:lpstr>
      <vt:lpstr>PowerPoint Presentation</vt:lpstr>
      <vt:lpstr>PowerPoint Presentation</vt:lpstr>
      <vt:lpstr>PowerPoint Presentation</vt:lpstr>
      <vt:lpstr>PEMERIKSAAN HSG</vt:lpstr>
      <vt:lpstr>PowerPoint Presentation</vt:lpstr>
      <vt:lpstr>TEKNIK HSG</vt:lpstr>
      <vt:lpstr>SELESAI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INFERTILITAS SEKUNDER</dc:title>
  <dc:creator>FAHIRA SHAFIRA Q M</dc:creator>
  <cp:lastModifiedBy>FAHIRA SHAFIRA Q M</cp:lastModifiedBy>
  <cp:revision>15</cp:revision>
  <dcterms:created xsi:type="dcterms:W3CDTF">2021-04-27T13:40:02Z</dcterms:created>
  <dcterms:modified xsi:type="dcterms:W3CDTF">2021-04-28T13:37:44Z</dcterms:modified>
</cp:coreProperties>
</file>