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69" r:id="rId5"/>
    <p:sldId id="267" r:id="rId6"/>
    <p:sldId id="265" r:id="rId7"/>
    <p:sldId id="266" r:id="rId8"/>
    <p:sldId id="257" r:id="rId9"/>
    <p:sldId id="260" r:id="rId10"/>
    <p:sldId id="259" r:id="rId11"/>
    <p:sldId id="261" r:id="rId12"/>
    <p:sldId id="258" r:id="rId13"/>
    <p:sldId id="262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7BD6E-68C9-456B-9BC5-6D11C44F1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C455F-E7A9-470A-8952-604BFA23F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A16D5-2CCE-4E71-9E08-BFBD1F18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E8350-2D28-41EB-99DE-4A9356CE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8100A-C566-4DF5-9167-5F064E34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4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9C0CD-8C88-46FC-AEEC-5D6C5BD4B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D6E59-10F7-4A46-9CDE-748A0E16A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E5A00-E9D0-4B4B-B14E-249B0E2A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FE92F-0237-4543-A6FD-060198B01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1E630-5FA0-4012-B61C-7E2189614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6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57B4F8-2FC4-491C-A92F-AEDA0813B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35858-A533-4DC3-ADCE-4EAD4085B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ABE0A-D896-419A-A768-503B8ED1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44586-AE4C-4007-BAD3-38AA5B47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2A29B-8744-4741-8DC1-5387F087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2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7995A-F026-4825-94E2-1797F0D73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A793F-B003-4826-89EA-6A3FCB886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0E1A6-1B43-4D0B-9A4E-8F981188F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E7D40-2388-449C-847A-97964BDA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AC907-0DF5-48ED-8340-D091E8D7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6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A4B41-1794-4A6C-AACE-0B4DB861C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B2BAE-4161-445D-B2CA-77BE67050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2A55E-CC45-4445-99BA-E1D81A15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B9D08-991E-40E0-9A19-B5AE2A80B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87CA2-CA5B-4383-A23E-165B3E3FE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6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9118-82CF-4B0A-A5A5-815E8200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BB9E3-A37B-4D5A-8316-E153C193F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6B8C6-EC03-4CC7-A8B9-C55BE1BF0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0531A7-1694-46D7-B95A-D6564551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D84F0-A85C-42DE-9C7E-24D23095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42A3E-0610-4273-A892-2D129145E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5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87AB0-CA7E-4D7F-B653-4851320BC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D3636-D4D5-4EDB-9CE0-4C90D3E91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20B9F-C05D-42D1-8E01-28CF4E0AE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8006D-0BFD-4B9B-A77F-D773CA2AC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46F92-05BD-4AD1-9EBD-59FA6CC78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A4B115-A5E5-4688-8218-91ACAAAF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00D076-B9C0-4248-8958-BD20BA2E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40F7ED-498D-4092-8633-4D69363F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7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A169-03C9-4D06-80EE-CA05C9E98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CF6F8-45AF-416D-9ECB-18F31F915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3162BB-94A2-49DE-90D4-9DC3F75D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E4098-9B76-41AD-A3A7-7F912A3D2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18B917-47B6-49F9-B1FE-372A6372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DB4C9F-4EF0-4E51-8822-6704C239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C87A9-754D-49ED-BE98-203C584E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8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6A05-DF57-432C-8451-7F392FCF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A49D8-189F-47BE-9834-9D80E60B6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71E8F-5024-435E-A767-DAC54A07D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7D4D4-D447-47EB-B1BF-0E69BB7F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C257C-E6B3-4DA4-96EB-FD69CA2D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AD0FBB-62B3-430B-8518-273B054CB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1289-C504-4DB2-975C-D2310DF8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75425A-0DC9-4034-AC30-84E732D2D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5EAE3-BD09-4AEA-9502-E9ED9F1DE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A1EC7-97E9-401A-97D4-DBD97086F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30C8E-CA68-4FED-A95A-AF677E670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47A44-A628-4792-AC0E-4301547C9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5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A58271-B790-4884-9049-FB7A233CB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568F5-1744-46D6-865F-AC3F579B3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06F61-14D8-4BDD-9FE2-44ADFFBCF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3A337-1B8E-4BF9-8967-7D10FCCA8A2A}" type="datetimeFigureOut">
              <a:rPr lang="en-US" smtClean="0"/>
              <a:t>29-Apr-21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E70ED-8CEF-44E4-8554-E481FCEF8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99C84-7FCC-43C0-9E7E-9AC024770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7F732-537E-47B5-95C7-9FE96CEF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1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9743-E6FE-4AF2-B7A5-2E7E41D7F2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SIKLUS MENSTRUASI, FERTELISASI DAN HORMON YANG TERLIBAT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9B5F8-03AD-4758-836E-839666BB2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en-US" b="1" dirty="0"/>
              <a:t>BELLA AMELIA PUTRI – 1810211006</a:t>
            </a:r>
          </a:p>
          <a:p>
            <a:r>
              <a:rPr lang="en-US" b="1" dirty="0"/>
              <a:t>TUTORIAL A4</a:t>
            </a:r>
          </a:p>
        </p:txBody>
      </p:sp>
    </p:spTree>
    <p:extLst>
      <p:ext uri="{BB962C8B-B14F-4D97-AF65-F5344CB8AC3E}">
        <p14:creationId xmlns:p14="http://schemas.microsoft.com/office/powerpoint/2010/main" val="186961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E640E-7FBE-4660-9850-97BB30B3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09CC0-15C9-478D-9135-3B5025F55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Ovum</a:t>
            </a:r>
            <a:r>
              <a:rPr lang="en-US" dirty="0"/>
              <a:t> </a:t>
            </a:r>
            <a:r>
              <a:rPr lang="en-US" dirty="0" err="1"/>
              <a:t>dilepaskan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abdominal cavity </a:t>
            </a:r>
            <a:r>
              <a:rPr lang="en-US" dirty="0" err="1"/>
              <a:t>saat</a:t>
            </a:r>
            <a:r>
              <a:rPr lang="en-US" dirty="0"/>
              <a:t> proses </a:t>
            </a:r>
            <a:r>
              <a:rPr lang="en-US" dirty="0" err="1"/>
              <a:t>ovulasi</a:t>
            </a:r>
            <a:r>
              <a:rPr lang="en-US" dirty="0"/>
              <a:t> dan </a:t>
            </a:r>
            <a:r>
              <a:rPr lang="en-US" dirty="0" err="1"/>
              <a:t>normalnya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oleh fimbria tuba </a:t>
            </a:r>
            <a:r>
              <a:rPr lang="en-US" dirty="0" err="1"/>
              <a:t>falopii</a:t>
            </a:r>
            <a:r>
              <a:rPr lang="en-US" dirty="0"/>
              <a:t>, dan </a:t>
            </a:r>
            <a:r>
              <a:rPr lang="en-US" dirty="0" err="1"/>
              <a:t>dibantu</a:t>
            </a:r>
            <a:r>
              <a:rPr lang="en-US" dirty="0"/>
              <a:t> oleh cilia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kontraksi</a:t>
            </a:r>
            <a:r>
              <a:rPr lang="en-US" dirty="0"/>
              <a:t> peristaltic yang </a:t>
            </a:r>
            <a:r>
              <a:rPr lang="en-US" dirty="0" err="1"/>
              <a:t>menyebabkan</a:t>
            </a:r>
            <a:r>
              <a:rPr lang="en-US" dirty="0"/>
              <a:t> ovum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ampulla tuba </a:t>
            </a:r>
            <a:r>
              <a:rPr lang="en-US" dirty="0" err="1"/>
              <a:t>falopii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4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589B-64F0-4976-9F5D-4D054925E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779AFC-0394-4567-85CE-2FEE11956D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192" y="834789"/>
            <a:ext cx="7037616" cy="5188422"/>
          </a:xfrm>
        </p:spPr>
      </p:pic>
    </p:spTree>
    <p:extLst>
      <p:ext uri="{BB962C8B-B14F-4D97-AF65-F5344CB8AC3E}">
        <p14:creationId xmlns:p14="http://schemas.microsoft.com/office/powerpoint/2010/main" val="424795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BB0AB-2531-4049-8247-15ED45F8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E68EF-8148-4B08-A003-6E8AB607D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/>
              <a:t>Sperma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dikirimkan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ejakulasi</a:t>
            </a:r>
            <a:r>
              <a:rPr lang="en-US" dirty="0"/>
              <a:t> dan </a:t>
            </a:r>
            <a:r>
              <a:rPr lang="en-US" dirty="0" err="1"/>
              <a:t>bantuan</a:t>
            </a:r>
            <a:r>
              <a:rPr lang="en-US" dirty="0"/>
              <a:t> tractus </a:t>
            </a:r>
            <a:r>
              <a:rPr lang="en-US" dirty="0" err="1"/>
              <a:t>reproduksi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(mucus pada cervix, </a:t>
            </a:r>
            <a:r>
              <a:rPr lang="en-US" dirty="0" err="1"/>
              <a:t>kontraksi</a:t>
            </a:r>
            <a:r>
              <a:rPr lang="en-US" dirty="0"/>
              <a:t> oleh myometrium yang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sperma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tuba </a:t>
            </a:r>
            <a:r>
              <a:rPr lang="en-US" dirty="0" err="1"/>
              <a:t>falopii</a:t>
            </a:r>
            <a:r>
              <a:rPr lang="en-US" dirty="0"/>
              <a:t>, dan </a:t>
            </a:r>
            <a:r>
              <a:rPr lang="en-US" dirty="0" err="1"/>
              <a:t>kontraksi</a:t>
            </a:r>
            <a:r>
              <a:rPr lang="en-US" dirty="0"/>
              <a:t> myometrium tuba </a:t>
            </a:r>
            <a:r>
              <a:rPr lang="en-US" dirty="0" err="1"/>
              <a:t>falopii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ampula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165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sperma</a:t>
            </a:r>
            <a:r>
              <a:rPr lang="en-US" dirty="0"/>
              <a:t> yang </a:t>
            </a:r>
            <a:r>
              <a:rPr lang="en-US" dirty="0" err="1"/>
              <a:t>diejakulasikan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ribu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ampula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4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31154-921F-4B8F-963C-E5FFE7E9F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5B95E-4151-4977-93A7-DC78A99C5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Sperma</a:t>
            </a:r>
            <a:r>
              <a:rPr lang="en-US" dirty="0"/>
              <a:t> </a:t>
            </a:r>
            <a:r>
              <a:rPr lang="en-US" dirty="0" err="1"/>
              <a:t>penetrasi</a:t>
            </a:r>
            <a:r>
              <a:rPr lang="en-US" dirty="0"/>
              <a:t> </a:t>
            </a:r>
            <a:r>
              <a:rPr lang="en-US" dirty="0" err="1"/>
              <a:t>melewati</a:t>
            </a:r>
            <a:r>
              <a:rPr lang="en-US" dirty="0"/>
              <a:t> corona radiate </a:t>
            </a:r>
            <a:r>
              <a:rPr lang="en-US" dirty="0" err="1"/>
              <a:t>menggunakan</a:t>
            </a:r>
            <a:r>
              <a:rPr lang="en-US" dirty="0"/>
              <a:t> membrane bound </a:t>
            </a:r>
            <a:r>
              <a:rPr lang="en-US" dirty="0" err="1"/>
              <a:t>enxyme</a:t>
            </a:r>
            <a:r>
              <a:rPr lang="en-US" dirty="0"/>
              <a:t> di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sperma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berikatan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reseptor</a:t>
            </a:r>
            <a:r>
              <a:rPr lang="en-US" dirty="0"/>
              <a:t> di zona pellucida ovum.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Acrosome </a:t>
            </a:r>
            <a:r>
              <a:rPr lang="en-US" dirty="0" err="1"/>
              <a:t>menghasilkan</a:t>
            </a:r>
            <a:r>
              <a:rPr lang="en-US" dirty="0"/>
              <a:t> hydrolytic enzyme dan </a:t>
            </a:r>
            <a:r>
              <a:rPr lang="en-US" dirty="0" err="1"/>
              <a:t>dilepaskan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zona pellucida.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Hydrolytic enzyme </a:t>
            </a:r>
            <a:r>
              <a:rPr lang="en-US" dirty="0" err="1"/>
              <a:t>mencerna</a:t>
            </a:r>
            <a:r>
              <a:rPr lang="en-US" dirty="0"/>
              <a:t> dan </a:t>
            </a:r>
            <a:r>
              <a:rPr lang="en-US" dirty="0" err="1"/>
              <a:t>meluruhkan</a:t>
            </a:r>
            <a:r>
              <a:rPr lang="en-US" dirty="0"/>
              <a:t> zona pellucida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terciptanya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plasma ovum dan </a:t>
            </a:r>
            <a:r>
              <a:rPr lang="en-US" dirty="0" err="1"/>
              <a:t>menyebabkan</a:t>
            </a:r>
            <a:r>
              <a:rPr lang="en-US" dirty="0"/>
              <a:t> plasma </a:t>
            </a:r>
            <a:r>
              <a:rPr lang="en-US" dirty="0" err="1"/>
              <a:t>sperma</a:t>
            </a:r>
            <a:r>
              <a:rPr lang="en-US" dirty="0"/>
              <a:t> dan ovum </a:t>
            </a:r>
            <a:r>
              <a:rPr lang="en-US" dirty="0" err="1"/>
              <a:t>bersatu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5770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A14BD-9347-4EBD-8E87-E391672D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277A2-EEB7-4139-9D56-DE1C050A8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spema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dna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sitoplasma</a:t>
            </a:r>
            <a:r>
              <a:rPr lang="en-US" dirty="0"/>
              <a:t> ovum.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 err="1"/>
              <a:t>Sperma</a:t>
            </a:r>
            <a:r>
              <a:rPr lang="en-US" dirty="0"/>
              <a:t> </a:t>
            </a:r>
            <a:r>
              <a:rPr lang="en-US" dirty="0" err="1"/>
              <a:t>menstimmulasi</a:t>
            </a:r>
            <a:r>
              <a:rPr lang="en-US" dirty="0"/>
              <a:t> </a:t>
            </a:r>
            <a:r>
              <a:rPr lang="en-US" dirty="0" err="1"/>
              <a:t>pelepasan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yang </a:t>
            </a:r>
            <a:r>
              <a:rPr lang="en-US" dirty="0" err="1"/>
              <a:t>disimpan</a:t>
            </a:r>
            <a:r>
              <a:rPr lang="en-US" dirty="0"/>
              <a:t> di cortical granules ovum dan </a:t>
            </a:r>
            <a:r>
              <a:rPr lang="en-US" dirty="0" err="1"/>
              <a:t>dilepas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membrane </a:t>
            </a:r>
            <a:r>
              <a:rPr lang="en-US" dirty="0" err="1"/>
              <a:t>telur</a:t>
            </a:r>
            <a:r>
              <a:rPr lang="en-US" dirty="0"/>
              <a:t> dan zona pellucida,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inaktivasi</a:t>
            </a:r>
            <a:r>
              <a:rPr lang="en-US" dirty="0"/>
              <a:t> </a:t>
            </a:r>
            <a:r>
              <a:rPr lang="en-US" dirty="0" err="1"/>
              <a:t>reseptor</a:t>
            </a:r>
            <a:r>
              <a:rPr lang="en-US" dirty="0"/>
              <a:t> ZP3 dan </a:t>
            </a:r>
            <a:r>
              <a:rPr lang="en-US" dirty="0" err="1"/>
              <a:t>memperkuat</a:t>
            </a:r>
            <a:r>
              <a:rPr lang="en-US" dirty="0"/>
              <a:t> zona pellucida </a:t>
            </a:r>
            <a:r>
              <a:rPr lang="en-US" dirty="0" err="1"/>
              <a:t>sehingga</a:t>
            </a:r>
            <a:r>
              <a:rPr lang="en-US" dirty="0"/>
              <a:t> polyspermy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881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8AD8-2EA0-4479-861D-672EFEE82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SIKLUS MENSTRUASI</a:t>
            </a:r>
          </a:p>
        </p:txBody>
      </p:sp>
      <p:pic>
        <p:nvPicPr>
          <p:cNvPr id="1026" name="Picture 2" descr="Siklus Menstruasi Pada Wanita | Siswapedia">
            <a:extLst>
              <a:ext uri="{FF2B5EF4-FFF2-40B4-BE49-F238E27FC236}">
                <a16:creationId xmlns:a16="http://schemas.microsoft.com/office/drawing/2014/main" id="{1A975838-BF08-4A4C-9240-AF7545718B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887" y="1239692"/>
            <a:ext cx="7448225" cy="525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30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5BD5-D1AE-48E8-8E97-1ACD53964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SIKLUS OVARIUM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840A8-711F-447D-AF30-2B9FDF9F4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dirty="0"/>
              <a:t>FASE FOLIKULER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Primary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dilapisi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selapis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granulosa),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perubahan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 antral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belum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dipengaruhi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FSH dan LH.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 antral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bagian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awal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sekunder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dilapisi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thecal)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dipengaruhi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LH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thecal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menghasilkan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androgen,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lalu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diberikan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granulosa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FSH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menghasilkan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estrogen.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berubah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antrum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thecal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semakin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terdapat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estrogen yang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dikeluarkan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estrogen yang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disimpan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antrum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proliferasi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93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242D-5C21-4BF2-982F-31F12018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SIKLUS OVARIUM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33087-56B7-403F-A44C-09322EB1E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FASE FOLIKULER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Lalu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mature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(12 – 15 mm)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dominan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menghasilkan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estrogen paling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menyebabkan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reseptor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FSH (yang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mempertahankan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paling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jadi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walaupun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fsh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turun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bekerja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dominan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tetap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cukup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menghasilkan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estrogen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LH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folikel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robek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ovum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keluar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menuju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tuba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fallopi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08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22261-F38F-4BD9-873C-C3A53D8B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SIKLUS OVARIUM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FEDA4-3F90-4448-99B4-95A76AFBB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FASE LUTEAL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• </a:t>
            </a:r>
            <a:r>
              <a:rPr lang="en-US" dirty="0" err="1"/>
              <a:t>Bekas</a:t>
            </a:r>
            <a:r>
              <a:rPr lang="en-US" dirty="0"/>
              <a:t> </a:t>
            </a:r>
            <a:r>
              <a:rPr lang="en-US" dirty="0" err="1"/>
              <a:t>folikel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korpus</a:t>
            </a:r>
            <a:r>
              <a:rPr lang="en-US" dirty="0"/>
              <a:t> luteum (KL) →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prosesnya</a:t>
            </a:r>
            <a:r>
              <a:rPr lang="en-US" dirty="0"/>
              <a:t>: </a:t>
            </a:r>
            <a:r>
              <a:rPr lang="en-US" dirty="0" err="1"/>
              <a:t>luteinisasi</a:t>
            </a:r>
            <a:r>
              <a:rPr lang="en-US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• KL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membesar</a:t>
            </a:r>
            <a:r>
              <a:rPr lang="en-US" dirty="0"/>
              <a:t> → </a:t>
            </a:r>
            <a:r>
              <a:rPr lang="en-US" dirty="0" err="1"/>
              <a:t>mensekresi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progesterone &amp; </a:t>
            </a:r>
            <a:r>
              <a:rPr lang="en-US" dirty="0" err="1"/>
              <a:t>sedikit</a:t>
            </a:r>
            <a:r>
              <a:rPr lang="en-US" dirty="0"/>
              <a:t> estrogen →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mempersiapkan</a:t>
            </a:r>
            <a:r>
              <a:rPr lang="en-US" dirty="0"/>
              <a:t> uterus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implantasi</a:t>
            </a:r>
            <a:r>
              <a:rPr lang="en-US" dirty="0"/>
              <a:t> ovum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dibuahi</a:t>
            </a:r>
            <a:r>
              <a:rPr lang="en-US" dirty="0"/>
              <a:t>• </a:t>
            </a:r>
            <a:r>
              <a:rPr lang="en-US" dirty="0" err="1"/>
              <a:t>Kalau</a:t>
            </a:r>
            <a:r>
              <a:rPr lang="en-US" dirty="0"/>
              <a:t> ovum yang </a:t>
            </a:r>
            <a:r>
              <a:rPr lang="en-US" dirty="0" err="1"/>
              <a:t>dibebaskan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dibuahi</a:t>
            </a:r>
            <a:r>
              <a:rPr lang="en-US" dirty="0"/>
              <a:t> → KL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berdegenerasi</a:t>
            </a:r>
            <a:r>
              <a:rPr lang="en-US" dirty="0"/>
              <a:t> →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korpus</a:t>
            </a:r>
            <a:r>
              <a:rPr lang="en-US" dirty="0"/>
              <a:t> </a:t>
            </a:r>
            <a:r>
              <a:rPr lang="en-US" dirty="0" err="1"/>
              <a:t>albikans</a:t>
            </a:r>
            <a:r>
              <a:rPr lang="en-US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• </a:t>
            </a:r>
            <a:r>
              <a:rPr lang="en-US" dirty="0" err="1"/>
              <a:t>Kalau</a:t>
            </a:r>
            <a:r>
              <a:rPr lang="en-US" dirty="0"/>
              <a:t> ovum </a:t>
            </a:r>
            <a:r>
              <a:rPr lang="en-US" dirty="0" err="1"/>
              <a:t>dibuahi</a:t>
            </a:r>
            <a:r>
              <a:rPr lang="en-US" dirty="0"/>
              <a:t> → KL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dan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progesterone &amp; estrogen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terbentu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2991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B57C6-6327-44B4-8A3D-88D8F908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SIKLUS UTERUS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5CF1B-A879-4D35-9D52-BC2D6F68D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D" sz="4400" b="1" dirty="0" err="1"/>
              <a:t>Fase</a:t>
            </a:r>
            <a:r>
              <a:rPr lang="en-ID" sz="4400" b="1" dirty="0"/>
              <a:t> </a:t>
            </a:r>
            <a:r>
              <a:rPr lang="en-ID" sz="4400" b="1" dirty="0" err="1"/>
              <a:t>Menstruasi</a:t>
            </a:r>
            <a:endParaRPr lang="en-US" sz="4400" b="1" dirty="0"/>
          </a:p>
          <a:p>
            <a:pPr marL="3238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D" sz="3300" dirty="0" err="1"/>
              <a:t>Terjadi</a:t>
            </a:r>
            <a:r>
              <a:rPr lang="en-ID" sz="3300" dirty="0"/>
              <a:t> </a:t>
            </a:r>
            <a:r>
              <a:rPr lang="en-ID" sz="3300" dirty="0" err="1"/>
              <a:t>ketika</a:t>
            </a:r>
            <a:r>
              <a:rPr lang="en-ID" sz="3300" dirty="0"/>
              <a:t> ovum </a:t>
            </a:r>
            <a:r>
              <a:rPr lang="en-ID" sz="3300" dirty="0" err="1"/>
              <a:t>tidak</a:t>
            </a:r>
            <a:r>
              <a:rPr lang="en-ID" sz="3300" dirty="0"/>
              <a:t> </a:t>
            </a:r>
            <a:r>
              <a:rPr lang="en-ID" sz="3300" dirty="0" err="1"/>
              <a:t>dibuahi</a:t>
            </a:r>
            <a:r>
              <a:rPr lang="en-ID" sz="3300" dirty="0"/>
              <a:t>, </a:t>
            </a:r>
            <a:r>
              <a:rPr lang="en-ID" sz="3300" dirty="0" err="1"/>
              <a:t>korpus</a:t>
            </a:r>
            <a:r>
              <a:rPr lang="en-ID" sz="3300" dirty="0"/>
              <a:t> luteum </a:t>
            </a:r>
            <a:r>
              <a:rPr lang="en-ID" sz="3300" dirty="0" err="1"/>
              <a:t>degenerasi</a:t>
            </a:r>
            <a:r>
              <a:rPr lang="en-ID" sz="3300" dirty="0"/>
              <a:t> </a:t>
            </a:r>
            <a:r>
              <a:rPr lang="en-ID" sz="3300" dirty="0" err="1"/>
              <a:t>sehingga</a:t>
            </a:r>
            <a:r>
              <a:rPr lang="en-ID" sz="3300" dirty="0"/>
              <a:t> </a:t>
            </a:r>
            <a:r>
              <a:rPr lang="en-ID" sz="3300" dirty="0" err="1"/>
              <a:t>kadar</a:t>
            </a:r>
            <a:r>
              <a:rPr lang="en-ID" sz="3300" dirty="0"/>
              <a:t> </a:t>
            </a:r>
            <a:r>
              <a:rPr lang="en-ID" sz="3300" dirty="0" err="1"/>
              <a:t>progesteron</a:t>
            </a:r>
            <a:r>
              <a:rPr lang="en-ID" sz="3300" dirty="0"/>
              <a:t> dan </a:t>
            </a:r>
            <a:r>
              <a:rPr lang="en-ID" sz="3300" dirty="0" err="1"/>
              <a:t>estrogen</a:t>
            </a:r>
            <a:r>
              <a:rPr lang="en-ID" sz="3300" dirty="0"/>
              <a:t> </a:t>
            </a:r>
            <a:r>
              <a:rPr lang="en-ID" sz="3300" dirty="0" err="1"/>
              <a:t>menurun</a:t>
            </a:r>
            <a:r>
              <a:rPr lang="en-ID" sz="3300" dirty="0"/>
              <a:t> </a:t>
            </a:r>
            <a:r>
              <a:rPr lang="en-ID" sz="3300" dirty="0" err="1"/>
              <a:t>tajam</a:t>
            </a:r>
            <a:r>
              <a:rPr lang="en-ID" sz="3300" dirty="0"/>
              <a:t>.</a:t>
            </a:r>
          </a:p>
          <a:p>
            <a:pPr marL="3238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D" sz="3300" dirty="0" err="1"/>
              <a:t>Akibatnya</a:t>
            </a:r>
            <a:r>
              <a:rPr lang="en-ID" sz="3300" dirty="0"/>
              <a:t> </a:t>
            </a:r>
            <a:r>
              <a:rPr lang="en-ID" sz="3300" dirty="0" err="1"/>
              <a:t>terjadi</a:t>
            </a:r>
            <a:r>
              <a:rPr lang="en-ID" sz="3300" dirty="0"/>
              <a:t> </a:t>
            </a:r>
            <a:r>
              <a:rPr lang="en-ID" sz="3300" dirty="0" err="1"/>
              <a:t>rangsangan</a:t>
            </a:r>
            <a:r>
              <a:rPr lang="en-ID" sz="3300" dirty="0"/>
              <a:t> </a:t>
            </a:r>
            <a:r>
              <a:rPr lang="en-ID" sz="3300" dirty="0" err="1"/>
              <a:t>pelepasan</a:t>
            </a:r>
            <a:r>
              <a:rPr lang="en-ID" sz="3300" dirty="0"/>
              <a:t> prostaglandin uterus yang </a:t>
            </a:r>
            <a:r>
              <a:rPr lang="en-ID" sz="3300" dirty="0" err="1"/>
              <a:t>menyebabkan</a:t>
            </a:r>
            <a:r>
              <a:rPr lang="en-ID" sz="3300" dirty="0"/>
              <a:t> </a:t>
            </a:r>
            <a:r>
              <a:rPr lang="en-ID" sz="3300" dirty="0" err="1"/>
              <a:t>vasokonstriksi</a:t>
            </a:r>
            <a:r>
              <a:rPr lang="en-ID" sz="3300" dirty="0"/>
              <a:t> PD endometrium </a:t>
            </a:r>
            <a:r>
              <a:rPr lang="en-ID" sz="3300" dirty="0">
                <a:sym typeface="Wingdings" panose="05000000000000000000" pitchFamily="2" charset="2"/>
              </a:rPr>
              <a:t> </a:t>
            </a:r>
            <a:r>
              <a:rPr lang="en-ID" sz="3300" dirty="0" err="1">
                <a:sym typeface="Wingdings" panose="05000000000000000000" pitchFamily="2" charset="2"/>
              </a:rPr>
              <a:t>aliran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darah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menurun</a:t>
            </a:r>
            <a:r>
              <a:rPr lang="en-ID" sz="3300" dirty="0">
                <a:sym typeface="Wingdings" panose="05000000000000000000" pitchFamily="2" charset="2"/>
              </a:rPr>
              <a:t>  </a:t>
            </a:r>
            <a:r>
              <a:rPr lang="en-ID" sz="3300" dirty="0" err="1">
                <a:sym typeface="Wingdings" panose="05000000000000000000" pitchFamily="2" charset="2"/>
              </a:rPr>
              <a:t>pasokan</a:t>
            </a:r>
            <a:r>
              <a:rPr lang="en-ID" sz="3300" dirty="0">
                <a:sym typeface="Wingdings" panose="05000000000000000000" pitchFamily="2" charset="2"/>
              </a:rPr>
              <a:t> O2 </a:t>
            </a:r>
            <a:r>
              <a:rPr lang="en-ID" sz="3300" dirty="0" err="1">
                <a:sym typeface="Wingdings" panose="05000000000000000000" pitchFamily="2" charset="2"/>
              </a:rPr>
              <a:t>menurun</a:t>
            </a:r>
            <a:r>
              <a:rPr lang="en-ID" sz="3300" dirty="0">
                <a:sym typeface="Wingdings" panose="05000000000000000000" pitchFamily="2" charset="2"/>
              </a:rPr>
              <a:t>  </a:t>
            </a:r>
            <a:r>
              <a:rPr lang="en-ID" sz="3300" dirty="0" err="1">
                <a:sym typeface="Wingdings" panose="05000000000000000000" pitchFamily="2" charset="2"/>
              </a:rPr>
              <a:t>kematian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sel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endometerium</a:t>
            </a:r>
            <a:r>
              <a:rPr lang="en-ID" sz="3300" dirty="0">
                <a:sym typeface="Wingdings" panose="05000000000000000000" pitchFamily="2" charset="2"/>
              </a:rPr>
              <a:t> dan </a:t>
            </a:r>
            <a:r>
              <a:rPr lang="en-ID" sz="3300" dirty="0" err="1">
                <a:sym typeface="Wingdings" panose="05000000000000000000" pitchFamily="2" charset="2"/>
              </a:rPr>
              <a:t>kerusakan</a:t>
            </a:r>
            <a:r>
              <a:rPr lang="en-ID" sz="3300" dirty="0">
                <a:sym typeface="Wingdings" panose="05000000000000000000" pitchFamily="2" charset="2"/>
              </a:rPr>
              <a:t> PD  </a:t>
            </a:r>
            <a:r>
              <a:rPr lang="en-ID" sz="3300" dirty="0" err="1">
                <a:sym typeface="Wingdings" panose="05000000000000000000" pitchFamily="2" charset="2"/>
              </a:rPr>
              <a:t>pelepasan</a:t>
            </a:r>
            <a:r>
              <a:rPr lang="en-ID" sz="3300" dirty="0">
                <a:sym typeface="Wingdings" panose="05000000000000000000" pitchFamily="2" charset="2"/>
              </a:rPr>
              <a:t> stratum </a:t>
            </a:r>
            <a:r>
              <a:rPr lang="en-ID" sz="3300" dirty="0" err="1">
                <a:sym typeface="Wingdings" panose="05000000000000000000" pitchFamily="2" charset="2"/>
              </a:rPr>
              <a:t>fungsional</a:t>
            </a:r>
            <a:r>
              <a:rPr lang="en-ID" sz="3300" dirty="0">
                <a:sym typeface="Wingdings" panose="05000000000000000000" pitchFamily="2" charset="2"/>
              </a:rPr>
              <a:t> endometrium </a:t>
            </a:r>
            <a:r>
              <a:rPr lang="en-ID" sz="3300" dirty="0" err="1">
                <a:sym typeface="Wingdings" panose="05000000000000000000" pitchFamily="2" charset="2"/>
              </a:rPr>
              <a:t>bersamaan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dengan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rupturnya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pembuluh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darah</a:t>
            </a:r>
            <a:r>
              <a:rPr lang="en-ID" sz="3300" dirty="0">
                <a:sym typeface="Wingdings" panose="05000000000000000000" pitchFamily="2" charset="2"/>
              </a:rPr>
              <a:t> + </a:t>
            </a:r>
            <a:r>
              <a:rPr lang="en-ID" sz="3300" dirty="0" err="1">
                <a:sym typeface="Wingdings" panose="05000000000000000000" pitchFamily="2" charset="2"/>
              </a:rPr>
              <a:t>kontraksi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ringan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miometrium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b="1" dirty="0">
                <a:sym typeface="Wingdings" panose="05000000000000000000" pitchFamily="2" charset="2"/>
              </a:rPr>
              <a:t> Darah </a:t>
            </a:r>
            <a:r>
              <a:rPr lang="en-ID" sz="3300" b="1" dirty="0" err="1">
                <a:sym typeface="Wingdings" panose="05000000000000000000" pitchFamily="2" charset="2"/>
              </a:rPr>
              <a:t>haid</a:t>
            </a:r>
            <a:r>
              <a:rPr lang="en-ID" sz="3300" b="1" dirty="0">
                <a:sym typeface="Wingdings" panose="05000000000000000000" pitchFamily="2" charset="2"/>
              </a:rPr>
              <a:t> / </a:t>
            </a:r>
            <a:r>
              <a:rPr lang="en-ID" sz="3300" b="1" dirty="0" err="1">
                <a:sym typeface="Wingdings" panose="05000000000000000000" pitchFamily="2" charset="2"/>
              </a:rPr>
              <a:t>menstruasi</a:t>
            </a:r>
            <a:r>
              <a:rPr lang="en-ID" sz="3300" b="1" dirty="0">
                <a:sym typeface="Wingdings" panose="05000000000000000000" pitchFamily="2" charset="2"/>
              </a:rPr>
              <a:t> </a:t>
            </a:r>
            <a:r>
              <a:rPr lang="en-ID" sz="3300" b="1" dirty="0" err="1">
                <a:sym typeface="Wingdings" panose="05000000000000000000" pitchFamily="2" charset="2"/>
              </a:rPr>
              <a:t>keluar</a:t>
            </a:r>
            <a:r>
              <a:rPr lang="en-ID" sz="3300" b="1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melalui</a:t>
            </a:r>
            <a:r>
              <a:rPr lang="en-ID" sz="3300" dirty="0">
                <a:sym typeface="Wingdings" panose="05000000000000000000" pitchFamily="2" charset="2"/>
              </a:rPr>
              <a:t> vagina. </a:t>
            </a:r>
          </a:p>
          <a:p>
            <a:pPr marL="3238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D" sz="3300" dirty="0" err="1">
                <a:sym typeface="Wingdings" panose="05000000000000000000" pitchFamily="2" charset="2"/>
              </a:rPr>
              <a:t>Pembukuan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darah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tidak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terjadi</a:t>
            </a:r>
            <a:r>
              <a:rPr lang="en-ID" sz="3300" dirty="0">
                <a:sym typeface="Wingdings" panose="05000000000000000000" pitchFamily="2" charset="2"/>
              </a:rPr>
              <a:t> pada </a:t>
            </a:r>
            <a:r>
              <a:rPr lang="en-ID" sz="3300" dirty="0" err="1">
                <a:sym typeface="Wingdings" panose="05000000000000000000" pitchFamily="2" charset="2"/>
              </a:rPr>
              <a:t>menstruasi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karena</a:t>
            </a:r>
            <a:r>
              <a:rPr lang="en-ID" sz="3300" dirty="0">
                <a:sym typeface="Wingdings" panose="05000000000000000000" pitchFamily="2" charset="2"/>
              </a:rPr>
              <a:t> </a:t>
            </a:r>
            <a:r>
              <a:rPr lang="en-ID" sz="3300" dirty="0" err="1">
                <a:sym typeface="Wingdings" panose="05000000000000000000" pitchFamily="2" charset="2"/>
              </a:rPr>
              <a:t>adanya</a:t>
            </a:r>
            <a:r>
              <a:rPr lang="en-ID" sz="3300" b="1" dirty="0">
                <a:sym typeface="Wingdings" panose="05000000000000000000" pitchFamily="2" charset="2"/>
              </a:rPr>
              <a:t> </a:t>
            </a:r>
            <a:r>
              <a:rPr lang="en-ID" sz="3300" b="1" dirty="0" err="1">
                <a:sym typeface="Wingdings" panose="05000000000000000000" pitchFamily="2" charset="2"/>
              </a:rPr>
              <a:t>fibrinolisin</a:t>
            </a:r>
            <a:r>
              <a:rPr lang="en-ID" sz="3300" dirty="0">
                <a:sym typeface="Wingdings" panose="05000000000000000000" pitchFamily="2" charset="2"/>
              </a:rPr>
              <a:t>.</a:t>
            </a:r>
            <a:endParaRPr lang="en-ID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70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A2AE5-7077-4C73-8742-555D0BB1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SIKLUS UTERUS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92E8C-D913-4E63-B517-E1ECA21F2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sz="2400" b="1" dirty="0" err="1"/>
              <a:t>Fase</a:t>
            </a:r>
            <a:r>
              <a:rPr lang="en-ID" sz="2400" b="1" dirty="0"/>
              <a:t> </a:t>
            </a:r>
            <a:r>
              <a:rPr lang="en-ID" sz="2400" b="1" dirty="0" err="1"/>
              <a:t>Proliferatif</a:t>
            </a:r>
            <a:r>
              <a:rPr lang="en-ID" sz="2400" b="1" dirty="0"/>
              <a:t> </a:t>
            </a:r>
          </a:p>
          <a:p>
            <a:pPr marL="609600" lvl="1" indent="0" algn="just">
              <a:lnSpc>
                <a:spcPct val="150000"/>
              </a:lnSpc>
              <a:buNone/>
            </a:pPr>
            <a:r>
              <a:rPr lang="en-ID" sz="2000" dirty="0" err="1"/>
              <a:t>Terjadi</a:t>
            </a:r>
            <a:r>
              <a:rPr lang="en-ID" sz="2000" dirty="0"/>
              <a:t> </a:t>
            </a:r>
            <a:r>
              <a:rPr lang="en-ID" sz="2000" dirty="0" err="1"/>
              <a:t>saat</a:t>
            </a:r>
            <a:r>
              <a:rPr lang="en-ID" sz="2000" dirty="0"/>
              <a:t> </a:t>
            </a:r>
            <a:r>
              <a:rPr lang="en-ID" sz="2000" dirty="0" err="1"/>
              <a:t>selesai</a:t>
            </a:r>
            <a:r>
              <a:rPr lang="en-ID" sz="2000" dirty="0"/>
              <a:t> </a:t>
            </a:r>
            <a:r>
              <a:rPr lang="en-ID" sz="2000" dirty="0" err="1"/>
              <a:t>fase</a:t>
            </a:r>
            <a:r>
              <a:rPr lang="en-ID" sz="2000" dirty="0"/>
              <a:t> </a:t>
            </a:r>
            <a:r>
              <a:rPr lang="en-ID" sz="2000" dirty="0" err="1"/>
              <a:t>folikuler</a:t>
            </a:r>
            <a:r>
              <a:rPr lang="en-ID" sz="2000" dirty="0"/>
              <a:t> ovarium </a:t>
            </a:r>
            <a:r>
              <a:rPr lang="en-ID" sz="2000" dirty="0">
                <a:sym typeface="Wingdings" panose="05000000000000000000" pitchFamily="2" charset="2"/>
              </a:rPr>
              <a:t> </a:t>
            </a:r>
            <a:r>
              <a:rPr lang="en-ID" sz="2000" dirty="0" err="1">
                <a:sym typeface="Wingdings" panose="05000000000000000000" pitchFamily="2" charset="2"/>
              </a:rPr>
              <a:t>estrogen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meningkat</a:t>
            </a:r>
            <a:r>
              <a:rPr lang="en-ID" sz="2000" dirty="0">
                <a:sym typeface="Wingdings" panose="05000000000000000000" pitchFamily="2" charset="2"/>
              </a:rPr>
              <a:t>  </a:t>
            </a:r>
            <a:r>
              <a:rPr lang="en-ID" sz="2000" dirty="0" err="1">
                <a:sym typeface="Wingdings" panose="05000000000000000000" pitchFamily="2" charset="2"/>
              </a:rPr>
              <a:t>proliferasi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sel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epitel</a:t>
            </a:r>
            <a:r>
              <a:rPr lang="en-ID" sz="2000" dirty="0">
                <a:sym typeface="Wingdings" panose="05000000000000000000" pitchFamily="2" charset="2"/>
              </a:rPr>
              <a:t>, </a:t>
            </a:r>
            <a:r>
              <a:rPr lang="en-ID" sz="2000" dirty="0" err="1">
                <a:sym typeface="Wingdings" panose="05000000000000000000" pitchFamily="2" charset="2"/>
              </a:rPr>
              <a:t>kelenjar</a:t>
            </a:r>
            <a:r>
              <a:rPr lang="en-ID" sz="2000" dirty="0">
                <a:sym typeface="Wingdings" panose="05000000000000000000" pitchFamily="2" charset="2"/>
              </a:rPr>
              <a:t>, dan PD endometrium </a:t>
            </a:r>
            <a:r>
              <a:rPr lang="en-ID" sz="2000" dirty="0" err="1">
                <a:sym typeface="Wingdings" panose="05000000000000000000" pitchFamily="2" charset="2"/>
              </a:rPr>
              <a:t>meningkat</a:t>
            </a:r>
            <a:r>
              <a:rPr lang="en-ID" sz="2000" dirty="0">
                <a:sym typeface="Wingdings" panose="05000000000000000000" pitchFamily="2" charset="2"/>
              </a:rPr>
              <a:t> (</a:t>
            </a:r>
            <a:r>
              <a:rPr lang="en-ID" sz="2000" dirty="0" err="1">
                <a:sym typeface="Wingdings" panose="05000000000000000000" pitchFamily="2" charset="2"/>
              </a:rPr>
              <a:t>ketebalan</a:t>
            </a:r>
            <a:r>
              <a:rPr lang="en-ID" sz="2000" dirty="0">
                <a:sym typeface="Wingdings" panose="05000000000000000000" pitchFamily="2" charset="2"/>
              </a:rPr>
              <a:t> 3 – 5 mm).</a:t>
            </a:r>
          </a:p>
          <a:p>
            <a:pPr marL="609600" lvl="1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ID" sz="2000" b="1" dirty="0" err="1"/>
              <a:t>Fase</a:t>
            </a:r>
            <a:r>
              <a:rPr lang="en-ID" sz="2000" b="1" dirty="0"/>
              <a:t> </a:t>
            </a:r>
            <a:r>
              <a:rPr lang="en-ID" sz="2000" b="1" dirty="0" err="1"/>
              <a:t>Sekretorik</a:t>
            </a:r>
            <a:r>
              <a:rPr lang="en-ID" sz="2000" b="1" dirty="0"/>
              <a:t> </a:t>
            </a:r>
          </a:p>
          <a:p>
            <a:pPr marL="609600" lvl="1" indent="0" algn="just">
              <a:lnSpc>
                <a:spcPct val="150000"/>
              </a:lnSpc>
              <a:buNone/>
            </a:pPr>
            <a:r>
              <a:rPr lang="en-ID" sz="2000" dirty="0" err="1"/>
              <a:t>Fase</a:t>
            </a:r>
            <a:r>
              <a:rPr lang="en-ID" sz="2000" dirty="0"/>
              <a:t> </a:t>
            </a:r>
            <a:r>
              <a:rPr lang="en-ID" sz="2000" dirty="0" err="1"/>
              <a:t>setelah</a:t>
            </a:r>
            <a:r>
              <a:rPr lang="en-ID" sz="2000" dirty="0"/>
              <a:t> </a:t>
            </a:r>
            <a:r>
              <a:rPr lang="en-ID" sz="2000" dirty="0" err="1"/>
              <a:t>ovulasi</a:t>
            </a:r>
            <a:r>
              <a:rPr lang="en-ID" sz="2000" dirty="0"/>
              <a:t>, </a:t>
            </a:r>
            <a:r>
              <a:rPr lang="en-ID" sz="2000" dirty="0" err="1"/>
              <a:t>korpus</a:t>
            </a:r>
            <a:r>
              <a:rPr lang="en-ID" sz="2000" dirty="0"/>
              <a:t> luteum </a:t>
            </a:r>
            <a:r>
              <a:rPr lang="en-ID" sz="2000" dirty="0" err="1"/>
              <a:t>terbentuk</a:t>
            </a:r>
            <a:r>
              <a:rPr lang="en-ID" sz="2000" dirty="0"/>
              <a:t> </a:t>
            </a:r>
            <a:r>
              <a:rPr lang="en-ID" sz="2000" dirty="0">
                <a:sym typeface="Wingdings" panose="05000000000000000000" pitchFamily="2" charset="2"/>
              </a:rPr>
              <a:t> </a:t>
            </a:r>
            <a:r>
              <a:rPr lang="en-ID" sz="2000" dirty="0" err="1">
                <a:sym typeface="Wingdings" panose="05000000000000000000" pitchFamily="2" charset="2"/>
              </a:rPr>
              <a:t>progesteron</a:t>
            </a:r>
            <a:r>
              <a:rPr lang="en-ID" sz="2000" dirty="0">
                <a:sym typeface="Wingdings" panose="05000000000000000000" pitchFamily="2" charset="2"/>
              </a:rPr>
              <a:t> &gt; </a:t>
            </a:r>
            <a:r>
              <a:rPr lang="en-ID" sz="2000" dirty="0" err="1">
                <a:sym typeface="Wingdings" panose="05000000000000000000" pitchFamily="2" charset="2"/>
              </a:rPr>
              <a:t>estrogen</a:t>
            </a:r>
            <a:r>
              <a:rPr lang="en-ID" sz="2000" dirty="0">
                <a:sym typeface="Wingdings" panose="05000000000000000000" pitchFamily="2" charset="2"/>
              </a:rPr>
              <a:t>  </a:t>
            </a:r>
            <a:r>
              <a:rPr lang="en-ID" sz="2000" dirty="0" err="1">
                <a:sym typeface="Wingdings" panose="05000000000000000000" pitchFamily="2" charset="2"/>
              </a:rPr>
              <a:t>merangsang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kelenjar</a:t>
            </a:r>
            <a:r>
              <a:rPr lang="en-ID" sz="2000" dirty="0">
                <a:sym typeface="Wingdings" panose="05000000000000000000" pitchFamily="2" charset="2"/>
              </a:rPr>
              <a:t> – </a:t>
            </a:r>
            <a:r>
              <a:rPr lang="en-ID" sz="2000" dirty="0" err="1">
                <a:sym typeface="Wingdings" panose="05000000000000000000" pitchFamily="2" charset="2"/>
              </a:rPr>
              <a:t>kelenjar</a:t>
            </a:r>
            <a:r>
              <a:rPr lang="en-ID" sz="2000" dirty="0">
                <a:sym typeface="Wingdings" panose="05000000000000000000" pitchFamily="2" charset="2"/>
              </a:rPr>
              <a:t> endometrium </a:t>
            </a:r>
            <a:r>
              <a:rPr lang="en-ID" sz="2000" dirty="0" err="1">
                <a:sym typeface="Wingdings" panose="05000000000000000000" pitchFamily="2" charset="2"/>
              </a:rPr>
              <a:t>mengeluarkan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glikogen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ke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dalam</a:t>
            </a:r>
            <a:r>
              <a:rPr lang="en-ID" sz="2000" dirty="0">
                <a:sym typeface="Wingdings" panose="05000000000000000000" pitchFamily="2" charset="2"/>
              </a:rPr>
              <a:t> uterus </a:t>
            </a:r>
            <a:r>
              <a:rPr lang="en-ID" sz="2000" dirty="0" err="1">
                <a:sym typeface="Wingdings" panose="05000000000000000000" pitchFamily="2" charset="2"/>
              </a:rPr>
              <a:t>untuk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embrio</a:t>
            </a:r>
            <a:r>
              <a:rPr lang="en-ID" sz="2000" dirty="0">
                <a:sym typeface="Wingdings" panose="05000000000000000000" pitchFamily="2" charset="2"/>
              </a:rPr>
              <a:t> yang </a:t>
            </a:r>
            <a:r>
              <a:rPr lang="en-ID" sz="2000" dirty="0" err="1">
                <a:sym typeface="Wingdings" panose="05000000000000000000" pitchFamily="2" charset="2"/>
              </a:rPr>
              <a:t>akan</a:t>
            </a:r>
            <a:r>
              <a:rPr lang="en-ID" sz="2000" dirty="0">
                <a:sym typeface="Wingdings" panose="05000000000000000000" pitchFamily="2" charset="2"/>
              </a:rPr>
              <a:t> </a:t>
            </a:r>
            <a:r>
              <a:rPr lang="en-ID" sz="2000" dirty="0" err="1">
                <a:sym typeface="Wingdings" panose="05000000000000000000" pitchFamily="2" charset="2"/>
              </a:rPr>
              <a:t>berkembang</a:t>
            </a:r>
            <a:r>
              <a:rPr lang="en-ID" sz="2000" dirty="0">
                <a:sym typeface="Wingdings" panose="05000000000000000000" pitchFamily="2" charset="2"/>
              </a:rPr>
              <a:t>.</a:t>
            </a:r>
            <a:endParaRPr lang="en-ID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2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F0915-F68C-40F0-998B-433C527D9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6823"/>
            <a:ext cx="10515600" cy="1325563"/>
          </a:xfrm>
        </p:spPr>
        <p:txBody>
          <a:bodyPr/>
          <a:lstStyle/>
          <a:p>
            <a:r>
              <a:rPr lang="en-US" b="1" dirty="0"/>
              <a:t>FERTILISASI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EBEC5-2D77-4EB1-9294-18896232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45701"/>
            <a:ext cx="10515600" cy="191800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dirty="0" err="1"/>
              <a:t>Penyatuan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gamet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 dan </a:t>
            </a:r>
            <a:r>
              <a:rPr lang="en-US" dirty="0" err="1"/>
              <a:t>wanita</a:t>
            </a:r>
            <a:r>
              <a:rPr lang="en-US" dirty="0"/>
              <a:t>, yang </a:t>
            </a:r>
            <a:r>
              <a:rPr lang="en-US" dirty="0" err="1"/>
              <a:t>normalnya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ampulla tuba </a:t>
            </a:r>
            <a:r>
              <a:rPr lang="en-US" dirty="0" err="1"/>
              <a:t>falopii</a:t>
            </a:r>
            <a:r>
              <a:rPr lang="en-US" dirty="0"/>
              <a:t>. 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80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9E050-1CE7-477F-AB29-09775E38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FE9C56-E8FF-4416-9C69-1DE9A48F25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71124"/>
            <a:ext cx="10515600" cy="4260339"/>
          </a:xfrm>
        </p:spPr>
      </p:pic>
    </p:spTree>
    <p:extLst>
      <p:ext uri="{BB962C8B-B14F-4D97-AF65-F5344CB8AC3E}">
        <p14:creationId xmlns:p14="http://schemas.microsoft.com/office/powerpoint/2010/main" val="2111374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610</Words>
  <Application>Microsoft Office PowerPoint</Application>
  <PresentationFormat>Widescreen</PresentationFormat>
  <Paragraphs>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SIKLUS MENSTRUASI, FERTELISASI DAN HORMON YANG TERLIBAT</vt:lpstr>
      <vt:lpstr>SIKLUS MENSTRUASI</vt:lpstr>
      <vt:lpstr>SIKLUS OVARIUM</vt:lpstr>
      <vt:lpstr>SIKLUS OVARIUM</vt:lpstr>
      <vt:lpstr>SIKLUS OVARIUM</vt:lpstr>
      <vt:lpstr>SIKLUS UTERUS</vt:lpstr>
      <vt:lpstr>SIKLUS UTERUS</vt:lpstr>
      <vt:lpstr>FERTILISASI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SIKLUS MENSTRUASI, FERTELISASI DAN HORMON YANG TERLIBAT</dc:title>
  <dc:creator>Bella Amelia Putri</dc:creator>
  <cp:lastModifiedBy>Bella Amelia Putri</cp:lastModifiedBy>
  <cp:revision>3</cp:revision>
  <dcterms:created xsi:type="dcterms:W3CDTF">2021-04-28T16:47:39Z</dcterms:created>
  <dcterms:modified xsi:type="dcterms:W3CDTF">2021-04-29T00:21:15Z</dcterms:modified>
</cp:coreProperties>
</file>