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FCF86-1662-4523-A8E5-369321A07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8D9005-8C95-45E8-BA54-C444FF8BC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8D0CC-86D8-4065-8045-34D7BF38C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DF3C1-D861-4778-9301-EFD8C113A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14E70-139C-4900-8132-528D1BAC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251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4BBD-7E44-4D36-A48B-81B258A00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20829-7AD6-4A18-950D-E5DB5130F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6882B-10ED-4606-A132-E00511E4A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48991-E390-4699-B70B-EAA849F1E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8BD9B-ABEF-46D7-AE5F-DF8456A6D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376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220F8-5837-4E73-801B-7F9B245C7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10CB5-6E18-45CA-97C3-B22393D06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68F0A-C0BF-4827-86F9-3EED2927A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FBA01-1220-4869-9595-1AF476FDB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4B78E-054D-4EFF-ABBC-203B7372D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883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486CB-B1E5-4796-B7D4-EF1052A91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C98E0-1C2C-4CDD-A482-73E6FA976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3ED48-C4D5-4B87-8634-C191D0C17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D59F7-26AC-4015-B57E-544DBD8F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B282D-DE14-4610-B3DA-6EFB1E03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1987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C2E66-7CD4-411F-9DA7-BBF9E9DE4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35D05-2355-46AA-966D-1CAA62B63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DC27F-3A0D-49A0-A324-6DABBA1E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E00B4-16A5-450F-98A3-539253DDE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9DBEE-54F9-4944-B97B-7EEA4178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87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5E950-6B3B-4934-A926-E28678959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DDE9D-3D13-4ACD-A274-704336B11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FDCA5-A3F3-474D-AF18-EA5593848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36318-B7C5-465C-AB2F-354C6F580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89D1C-F94D-42E0-9106-85ABCB6DC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E4C42E-564A-4654-8F86-6FD3A7EB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796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ED19-B4D2-43AA-B47F-6D96B627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F4EFA-FF14-48B4-B47F-4A8B1A2FC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291C0-7A8B-417A-8E37-C8945FEE9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2543EA-F7AD-4FA3-88D0-D6552FC16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ABFDB-BCB4-4B49-B20C-A96DDD4D9E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D2E64D-A334-4BC4-B6AF-A0A4118B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AA5CC9-D634-4855-84F0-5AB55D01D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34D18B-56F8-4E22-9422-75BB4815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215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95928-85BC-4837-9946-016EE3F43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F5508-05CB-4620-BFD1-C46086C7D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75EE9-9293-45A0-93B3-A816326D9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D5839-D465-45D6-9CE8-55F8D3F9D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651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AFBBF-DEC0-48AB-9DD1-7ABD843E4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1C8BB9-A182-493E-9811-A03C38388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EF7067-55D6-4AD6-8648-D5D69E4F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4679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DEA9E-E9F9-4C87-98FC-476FA9BC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F76E5-B4E3-4890-A0AB-E187D738B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CA2A2B-8D5E-43A1-9516-380652C92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79197-A2B5-4520-BA0E-0E115E79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120E1-55CE-4A50-99E1-6F3960C2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E97AD-F00A-4441-9997-CADEF4B2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7829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BD325-18CD-4A07-B7A4-B7E92D03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4B830-08CE-45F3-AD50-DBA2CCF4E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5E741-35EB-4743-A054-7EE69BB03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E6B59-7FEF-4733-8629-BF9EF890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1AB8F-722C-45F7-9CC0-49A7FBD12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EBC85-6618-422C-A10F-219FDA711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080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EC0B4D-AA9A-4BE6-8FA2-07A6E2336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09363-B4E9-40BB-B16B-226933C7C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F4CCA-58A2-46C1-BBB7-FF64CD307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F322-9C4C-4E1F-BE9A-D32A3D2A7B69}" type="datetimeFigureOut">
              <a:rPr lang="en-ID" smtClean="0"/>
              <a:t>29/04/2021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089C5-E80B-47C0-8E89-ED6D3201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820B6-D56E-4877-A56D-109E7BF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14483-C559-41D8-B219-DEF88A763C9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726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4B52-E836-4FD5-95DD-C3585198FA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Pelvic Inflammatory Disease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0FCFB-F0A0-45B9-9FE7-67CA82AAD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Muhammad Dhaffa</a:t>
            </a:r>
          </a:p>
          <a:p>
            <a:r>
              <a:rPr lang="en-US" dirty="0"/>
              <a:t>1810211056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01264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9887-FD2C-4557-AA7F-3F8DE9261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A3372-7995-4A1C-B1C4-E82AF35A1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</a:rPr>
              <a:t>Indications for hospitalization include pregnancy, failed outpatient treatment, severe clinical illness, PID with pelvic abscess, or possible need for surgical intervention</a:t>
            </a:r>
          </a:p>
          <a:p>
            <a:pPr algn="just"/>
            <a:r>
              <a:rPr lang="en-ID" sz="2000" b="0" i="0" dirty="0">
                <a:solidFill>
                  <a:srgbClr val="000000"/>
                </a:solidFill>
                <a:effectLst/>
              </a:rPr>
              <a:t>Empiric treatment for PID in the inpatient setting includes:</a:t>
            </a:r>
          </a:p>
          <a:p>
            <a:pPr lvl="1" algn="just"/>
            <a:r>
              <a:rPr lang="en-ID" sz="1600" b="0" i="0" dirty="0">
                <a:solidFill>
                  <a:srgbClr val="000000"/>
                </a:solidFill>
                <a:effectLst/>
              </a:rPr>
              <a:t>Cefotetan (2 g </a:t>
            </a:r>
            <a:r>
              <a:rPr lang="en-ID" sz="1600" dirty="0">
                <a:solidFill>
                  <a:srgbClr val="000000"/>
                </a:solidFill>
              </a:rPr>
              <a:t>IV</a:t>
            </a:r>
            <a:r>
              <a:rPr lang="en-ID" sz="1600" b="0" i="0" dirty="0">
                <a:solidFill>
                  <a:srgbClr val="000000"/>
                </a:solidFill>
                <a:effectLst/>
              </a:rPr>
              <a:t> / 12 hours) plus doxycycline (100 mg PO / 12 hours) </a:t>
            </a:r>
            <a:r>
              <a:rPr lang="en-ID" sz="1600" b="1" i="1" dirty="0">
                <a:solidFill>
                  <a:srgbClr val="000000"/>
                </a:solidFill>
                <a:effectLst/>
              </a:rPr>
              <a:t>or</a:t>
            </a:r>
            <a:endParaRPr lang="en-ID" sz="1600" b="0" i="0" dirty="0">
              <a:solidFill>
                <a:srgbClr val="000000"/>
              </a:solidFill>
              <a:effectLst/>
            </a:endParaRPr>
          </a:p>
          <a:p>
            <a:pPr lvl="1" algn="just"/>
            <a:r>
              <a:rPr lang="en-ID" sz="1600" b="0" i="0" dirty="0">
                <a:solidFill>
                  <a:srgbClr val="000000"/>
                </a:solidFill>
                <a:effectLst/>
              </a:rPr>
              <a:t>Cefoxitin (2 g IV / 6 hours) plus doxycycline (100 mg PO / 12 hours) </a:t>
            </a:r>
            <a:r>
              <a:rPr lang="en-ID" sz="1600" b="1" i="1" dirty="0">
                <a:solidFill>
                  <a:srgbClr val="000000"/>
                </a:solidFill>
                <a:effectLst/>
              </a:rPr>
              <a:t>or</a:t>
            </a:r>
            <a:endParaRPr lang="en-ID" sz="1600" b="0" i="0" dirty="0">
              <a:solidFill>
                <a:srgbClr val="000000"/>
              </a:solidFill>
              <a:effectLst/>
            </a:endParaRPr>
          </a:p>
          <a:p>
            <a:pPr lvl="1" algn="just"/>
            <a:r>
              <a:rPr lang="en-ID" sz="1600" b="0" i="0" dirty="0">
                <a:solidFill>
                  <a:srgbClr val="000000"/>
                </a:solidFill>
                <a:effectLst/>
              </a:rPr>
              <a:t>Clindamycin (900 mg IV / 8 hours) plus gentamicin (3 to 5 mg/kg IV once daily)</a:t>
            </a:r>
          </a:p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The CDC recommends the following for first-line treatment for outpatient therapy:</a:t>
            </a:r>
          </a:p>
          <a:p>
            <a:pPr lvl="1" algn="just"/>
            <a:r>
              <a:rPr lang="en-US" sz="1600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Doxycycline (100 mg orally twice a day for 2 weeks) </a:t>
            </a:r>
            <a:r>
              <a:rPr lang="en-US" sz="1600" b="1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plus</a:t>
            </a:r>
            <a:r>
              <a:rPr lang="en-US" sz="1600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 ceftriaxone 250 mg intramuscularly (IM) for one dose </a:t>
            </a:r>
            <a:r>
              <a:rPr lang="en-US" sz="1600" b="1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or</a:t>
            </a:r>
            <a:r>
              <a:rPr lang="en-US" sz="1600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 cefoxitin 2 g IM with probenecid (1 g orally) for one dose </a:t>
            </a:r>
            <a:r>
              <a:rPr lang="en-US" sz="1600" b="1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or</a:t>
            </a:r>
            <a:r>
              <a:rPr lang="en-US" sz="1600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 another parenteral third-generation cephalosporin</a:t>
            </a:r>
          </a:p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Metronidazole (500 mg orally twice per day for 14 days) should be added if there is a concern for trichomonas or recent vaginal instrumentation</a:t>
            </a:r>
          </a:p>
          <a:p>
            <a:endParaRPr lang="en-ID" sz="2000" b="0" i="0" dirty="0">
              <a:solidFill>
                <a:srgbClr val="000000"/>
              </a:solidFill>
              <a:effectLst/>
            </a:endParaRPr>
          </a:p>
          <a:p>
            <a:pPr algn="just"/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597780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927A6-C2D6-4C06-9185-D6739C290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43D55-66A3-42B5-9EE9-F01E786A5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0" i="0" dirty="0">
                <a:solidFill>
                  <a:srgbClr val="2A2A2A"/>
                </a:solidFill>
                <a:effectLst/>
              </a:rPr>
              <a:t>The PID recurrence rate is 15%-21%, of which 20%-34% cases are due to recurrent STI</a:t>
            </a:r>
          </a:p>
          <a:p>
            <a:pPr algn="just"/>
            <a:r>
              <a:rPr lang="en-US" sz="2000" b="0" i="0" dirty="0">
                <a:solidFill>
                  <a:srgbClr val="2A2A2A"/>
                </a:solidFill>
                <a:effectLst/>
              </a:rPr>
              <a:t>NAAT of vaginal samples to evaluate for </a:t>
            </a:r>
            <a:r>
              <a:rPr lang="en-US" sz="2000" b="0" i="1" dirty="0">
                <a:solidFill>
                  <a:srgbClr val="2A2A2A"/>
                </a:solidFill>
                <a:effectLst/>
              </a:rPr>
              <a:t>N gonorrhoeae, C trachomatis,</a:t>
            </a:r>
            <a:r>
              <a:rPr lang="en-US" sz="2000" b="0" i="0" dirty="0">
                <a:solidFill>
                  <a:srgbClr val="2A2A2A"/>
                </a:solidFill>
                <a:effectLst/>
              </a:rPr>
              <a:t> and </a:t>
            </a:r>
            <a:r>
              <a:rPr lang="en-US" sz="2000" b="0" i="1" dirty="0">
                <a:solidFill>
                  <a:srgbClr val="2A2A2A"/>
                </a:solidFill>
                <a:effectLst/>
              </a:rPr>
              <a:t>M </a:t>
            </a:r>
            <a:r>
              <a:rPr lang="en-US" sz="2000" b="0" i="1" dirty="0" err="1">
                <a:solidFill>
                  <a:srgbClr val="2A2A2A"/>
                </a:solidFill>
                <a:effectLst/>
              </a:rPr>
              <a:t>genitalium</a:t>
            </a:r>
            <a:r>
              <a:rPr lang="en-US" sz="2000" b="0" i="0" dirty="0">
                <a:solidFill>
                  <a:srgbClr val="2A2A2A"/>
                </a:solidFill>
                <a:effectLst/>
              </a:rPr>
              <a:t> should be performed 3-6 months after treatment of STI-associated PID to rule out reinfection. Condom use after STI-associated PID reduces the recurrence risk. Systematic oral contraceptives are not recommended after PID.</a:t>
            </a:r>
          </a:p>
          <a:p>
            <a:pPr algn="just"/>
            <a:r>
              <a:rPr lang="en-US" sz="2000" b="0" i="0" dirty="0">
                <a:solidFill>
                  <a:srgbClr val="2A2A2A"/>
                </a:solidFill>
                <a:effectLst/>
              </a:rPr>
              <a:t>Prior to insertion of an intrauterine device, vaginal sampling for microbiological diagnosis is recommended.</a:t>
            </a:r>
          </a:p>
          <a:p>
            <a:pPr algn="just"/>
            <a:r>
              <a:rPr lang="en-US" sz="2000" b="0" i="0" dirty="0">
                <a:solidFill>
                  <a:srgbClr val="2A2A2A"/>
                </a:solidFill>
                <a:effectLst/>
              </a:rPr>
              <a:t>Women with PID are at high risk of ectopic pregnancy.</a:t>
            </a:r>
          </a:p>
          <a:p>
            <a:pPr algn="just"/>
            <a:endParaRPr lang="en-US" sz="2000" b="0" i="0" dirty="0">
              <a:solidFill>
                <a:srgbClr val="2A2A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28662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09F46-AD79-482F-9824-C3066FEB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BDBDA-B73C-427A-A5BA-85F525681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0" i="0" dirty="0">
                <a:solidFill>
                  <a:srgbClr val="2A2A2A"/>
                </a:solidFill>
                <a:effectLst/>
                <a:latin typeface="proxima_nova_rgregular"/>
              </a:rPr>
              <a:t>PID has 3 principal complications, as follows:</a:t>
            </a:r>
          </a:p>
          <a:p>
            <a:r>
              <a:rPr lang="en-US" sz="2400" b="0" i="0" dirty="0">
                <a:solidFill>
                  <a:srgbClr val="2A2A2A"/>
                </a:solidFill>
                <a:effectLst/>
                <a:latin typeface="proxima_nova_rgregular"/>
              </a:rPr>
              <a:t>Chronic pelvic pain</a:t>
            </a:r>
          </a:p>
          <a:p>
            <a:r>
              <a:rPr lang="en-US" sz="2400" b="0" i="0" dirty="0">
                <a:solidFill>
                  <a:srgbClr val="2A2A2A"/>
                </a:solidFill>
                <a:effectLst/>
                <a:latin typeface="proxima_nova_rgregular"/>
              </a:rPr>
              <a:t>Infertility</a:t>
            </a:r>
          </a:p>
          <a:p>
            <a:r>
              <a:rPr lang="en-US" sz="2400" b="0" i="0" dirty="0">
                <a:solidFill>
                  <a:srgbClr val="2A2A2A"/>
                </a:solidFill>
                <a:effectLst/>
                <a:latin typeface="proxima_nova_rgregular"/>
              </a:rPr>
              <a:t>Ectopic pregnancy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82198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A3801-3FBE-4099-8B08-C1E45050D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081F4-3C4D-45A3-99E2-C3A3751B4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Medscape</a:t>
            </a:r>
          </a:p>
          <a:p>
            <a:r>
              <a:rPr lang="en-US" dirty="0"/>
              <a:t>NCBI</a:t>
            </a:r>
          </a:p>
          <a:p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</a:t>
            </a:r>
            <a:r>
              <a:rPr lang="en-US" dirty="0" err="1"/>
              <a:t>Sarwono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2883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6D35C-89D2-4A28-8148-FB3AFF96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3B021-3A54-459B-B64A-0E8EDDF36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Pelvic inflammatory disease (PID)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infeksius</a:t>
            </a:r>
            <a:r>
              <a:rPr lang="en-US" dirty="0"/>
              <a:t> dan </a:t>
            </a:r>
            <a:r>
              <a:rPr lang="en-US" dirty="0" err="1"/>
              <a:t>inflamasi</a:t>
            </a:r>
            <a:r>
              <a:rPr lang="en-US" dirty="0"/>
              <a:t> pada </a:t>
            </a:r>
            <a:r>
              <a:rPr lang="en-US" dirty="0" err="1"/>
              <a:t>saluran</a:t>
            </a:r>
            <a:r>
              <a:rPr lang="en-US" dirty="0"/>
              <a:t> genital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uterus, tuba </a:t>
            </a:r>
            <a:r>
              <a:rPr lang="en-US" dirty="0" err="1"/>
              <a:t>fallopi</a:t>
            </a:r>
            <a:r>
              <a:rPr lang="en-US" dirty="0"/>
              <a:t> dan </a:t>
            </a:r>
            <a:r>
              <a:rPr lang="en-US" dirty="0" err="1"/>
              <a:t>struktur</a:t>
            </a:r>
            <a:r>
              <a:rPr lang="en-US" dirty="0"/>
              <a:t> pelvis yang </a:t>
            </a:r>
            <a:r>
              <a:rPr lang="en-US" dirty="0" err="1"/>
              <a:t>berdekatan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7729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95CDC-FEF7-4385-AF0D-721430CBC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Etiologi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DADF7-9BEC-4081-9167-3247C1BFB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Mikroorganisme</a:t>
            </a:r>
            <a:r>
              <a:rPr lang="en-US" dirty="0"/>
              <a:t>: </a:t>
            </a:r>
            <a:r>
              <a:rPr lang="en-US" i="1" dirty="0"/>
              <a:t>N. gonorrhea</a:t>
            </a:r>
            <a:r>
              <a:rPr lang="en-US" dirty="0"/>
              <a:t>, </a:t>
            </a:r>
            <a:r>
              <a:rPr lang="en-US" i="1" dirty="0"/>
              <a:t>C. trachomatis</a:t>
            </a:r>
          </a:p>
          <a:p>
            <a:r>
              <a:rPr lang="en-US" dirty="0"/>
              <a:t>Sexually transmitted disease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8951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4A963-68BC-4EE6-98B3-ED420C2D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Epidemiologi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DD7CD-B500-4985-96DB-48E2B1770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data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insidensi</a:t>
            </a:r>
            <a:r>
              <a:rPr lang="en-US" dirty="0"/>
              <a:t> PID dunia </a:t>
            </a:r>
          </a:p>
          <a:p>
            <a:pPr algn="just"/>
            <a:r>
              <a:rPr lang="en-US" dirty="0"/>
              <a:t>Di Indonesia, </a:t>
            </a:r>
            <a:r>
              <a:rPr lang="en-US" dirty="0" err="1"/>
              <a:t>insidensinya</a:t>
            </a:r>
            <a:r>
              <a:rPr lang="en-US" dirty="0"/>
              <a:t> </a:t>
            </a:r>
            <a:r>
              <a:rPr lang="en-US" dirty="0" err="1"/>
              <a:t>diekstrapolasikan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850.000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tahun</a:t>
            </a:r>
            <a:endParaRPr lang="en-US" dirty="0"/>
          </a:p>
          <a:p>
            <a:pPr algn="just"/>
            <a:r>
              <a:rPr lang="en-US" dirty="0"/>
              <a:t>PID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serius</a:t>
            </a:r>
            <a:r>
              <a:rPr lang="en-US" dirty="0"/>
              <a:t> yang paling </a:t>
            </a:r>
            <a:r>
              <a:rPr lang="en-US" dirty="0" err="1"/>
              <a:t>biasa</a:t>
            </a:r>
            <a:r>
              <a:rPr lang="en-US" dirty="0"/>
              <a:t> pada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16 – 25 </a:t>
            </a:r>
            <a:r>
              <a:rPr lang="en-US" dirty="0" err="1"/>
              <a:t>tahun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2675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C9546-EE4D-44F6-B0B7-FE9CE2D4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AA09-DFB5-497C-8E0F-F674BF1D6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Menstruating woman younger than 25 years who has multiple sex partners</a:t>
            </a:r>
          </a:p>
          <a:p>
            <a:pPr algn="just"/>
            <a:r>
              <a:rPr lang="en-US" dirty="0"/>
              <a:t>Does not use contraception</a:t>
            </a:r>
          </a:p>
          <a:p>
            <a:pPr algn="just"/>
            <a:r>
              <a:rPr lang="en-US" dirty="0"/>
              <a:t>Lives in an area with a high prevalence of STIs </a:t>
            </a:r>
          </a:p>
          <a:p>
            <a:pPr algn="just"/>
            <a:r>
              <a:rPr lang="en-US" dirty="0"/>
              <a:t>Young age at first intercourse is also a risk factor for PID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5535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56B2-F985-4D7E-83F7-A9704B47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Symptoms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971C5-7B00-4760-A31B-019274C3E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Depends on the severity of infection, may be minimally symptomatic</a:t>
            </a:r>
          </a:p>
          <a:p>
            <a:pPr algn="just"/>
            <a:r>
              <a:rPr lang="en-US" dirty="0"/>
              <a:t>Fever (≥ 38°C)</a:t>
            </a:r>
          </a:p>
          <a:p>
            <a:pPr algn="just"/>
            <a:r>
              <a:rPr lang="en-US" dirty="0"/>
              <a:t>Nausea</a:t>
            </a:r>
          </a:p>
          <a:p>
            <a:pPr algn="just"/>
            <a:r>
              <a:rPr lang="en-US" dirty="0"/>
              <a:t>Vomiting</a:t>
            </a:r>
          </a:p>
          <a:p>
            <a:pPr algn="just"/>
            <a:r>
              <a:rPr lang="en-US" dirty="0"/>
              <a:t>Severe pelvic and abdominal pain</a:t>
            </a:r>
          </a:p>
          <a:p>
            <a:pPr algn="just"/>
            <a:r>
              <a:rPr lang="en-US" dirty="0"/>
              <a:t>Lower abdominal pain</a:t>
            </a:r>
          </a:p>
          <a:p>
            <a:pPr algn="just"/>
            <a:r>
              <a:rPr lang="en-US" dirty="0"/>
              <a:t>Pain from PID usually lasts less than 7 days</a:t>
            </a:r>
          </a:p>
          <a:p>
            <a:pPr algn="just"/>
            <a:r>
              <a:rPr lang="en-US" dirty="0"/>
              <a:t>Abnormal vaginal discharge in 75% cases</a:t>
            </a:r>
          </a:p>
          <a:p>
            <a:pPr algn="just"/>
            <a:r>
              <a:rPr lang="en-US" dirty="0"/>
              <a:t>Abnormal uterine bleeding presents in more than 1/3 of patients</a:t>
            </a:r>
          </a:p>
          <a:p>
            <a:pPr algn="just"/>
            <a:r>
              <a:rPr lang="en-US" dirty="0"/>
              <a:t>Gonococcal PID is thought to have an abrupt onset with more toxic symptoms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1971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A2C6-D07D-4D1B-93DB-8A7DF217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Exams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26B755-3D47-47BA-BAC4-47041F41A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80177" cy="4351338"/>
          </a:xfrm>
        </p:spPr>
        <p:txBody>
          <a:bodyPr/>
          <a:lstStyle/>
          <a:p>
            <a:r>
              <a:rPr lang="en-US" b="1" dirty="0"/>
              <a:t>Cervical motion tenderness (</a:t>
            </a:r>
            <a:r>
              <a:rPr lang="en-US" b="1" dirty="0" err="1"/>
              <a:t>Chandlier</a:t>
            </a:r>
            <a:r>
              <a:rPr lang="en-US" b="1" dirty="0"/>
              <a:t> sign)</a:t>
            </a:r>
          </a:p>
          <a:p>
            <a:r>
              <a:rPr lang="en-US" b="1" dirty="0"/>
              <a:t>Uterine tenderness</a:t>
            </a:r>
          </a:p>
          <a:p>
            <a:r>
              <a:rPr lang="en-US" b="1" dirty="0"/>
              <a:t>Adnexal tenderness</a:t>
            </a:r>
          </a:p>
          <a:p>
            <a:r>
              <a:rPr lang="en-US" dirty="0"/>
              <a:t>Vital sign: high temperature</a:t>
            </a:r>
          </a:p>
          <a:p>
            <a:r>
              <a:rPr lang="en-US" dirty="0"/>
              <a:t>Local sign: vaginal or cervical mucopurulent charge</a:t>
            </a:r>
          </a:p>
        </p:txBody>
      </p:sp>
      <p:pic>
        <p:nvPicPr>
          <p:cNvPr id="1028" name="Picture 4" descr="cervical motion tenderness">
            <a:extLst>
              <a:ext uri="{FF2B5EF4-FFF2-40B4-BE49-F238E27FC236}">
                <a16:creationId xmlns:a16="http://schemas.microsoft.com/office/drawing/2014/main" id="{9F06A6EF-85CA-4E62-9EC7-F4168C51A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2686" y="1891043"/>
            <a:ext cx="3120026" cy="255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205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A434-1428-4CF2-9924-62CD48C3E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9736F-F316-458E-B137-726B84D87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Pregnancy test: to exclude the possibility of ectopic pregnancy</a:t>
            </a:r>
          </a:p>
          <a:p>
            <a:r>
              <a:rPr lang="en-US" dirty="0"/>
              <a:t>Microscopic test along with NAAT (nucleic acid amplification test)</a:t>
            </a:r>
          </a:p>
          <a:p>
            <a:r>
              <a:rPr lang="en-US" dirty="0"/>
              <a:t>Pelvic ultrasound: to exclude </a:t>
            </a:r>
            <a:r>
              <a:rPr lang="en-US" dirty="0" err="1"/>
              <a:t>tubo</a:t>
            </a:r>
            <a:r>
              <a:rPr lang="en-US" dirty="0"/>
              <a:t>-ovarian abscess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5867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A2FAC-BB3F-4EAA-945D-B312087AB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SPILF/CNGOF PID Guidelines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D914-16C0-4411-8A5B-6A1115CE5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0" i="0" dirty="0">
                <a:effectLst/>
              </a:rPr>
              <a:t>Positive diagnosis of pelvic inflammatory disease (PID) is based on adnexal pain or tenderness upon cervical motion, reinforced by associated signs, including fever, leukorrhea, and metrorrhagia</a:t>
            </a:r>
          </a:p>
          <a:p>
            <a:pPr algn="just"/>
            <a:r>
              <a:rPr lang="en-US" sz="2000" dirty="0"/>
              <a:t>Lab studies: </a:t>
            </a:r>
            <a:r>
              <a:rPr lang="en-US" sz="2000" b="0" i="0" dirty="0">
                <a:effectLst/>
              </a:rPr>
              <a:t>Hyperleukocytosis accompanied by a high C-reactive protein (CRP) level suggests complicated PID or an alternative diagnosis (</a:t>
            </a:r>
            <a:r>
              <a:rPr lang="en-US" sz="2000" b="0" i="0" dirty="0" err="1">
                <a:effectLst/>
              </a:rPr>
              <a:t>eg</a:t>
            </a:r>
            <a:r>
              <a:rPr lang="en-US" sz="2000" b="0" i="0" dirty="0">
                <a:effectLst/>
              </a:rPr>
              <a:t>, acute appendicitis)</a:t>
            </a:r>
          </a:p>
          <a:p>
            <a:pPr algn="just"/>
            <a:r>
              <a:rPr lang="en-US" sz="2000" dirty="0"/>
              <a:t>Imaging studies: </a:t>
            </a:r>
            <a:r>
              <a:rPr lang="en-US" sz="2000" b="0" i="0" dirty="0">
                <a:effectLst/>
              </a:rPr>
              <a:t>Pelvic ultrasonography is too insensitive and unspecific for diagnosis of uncomplicated PID, although ultrasonography is recommended to evaluate for signs of complicated PID (</a:t>
            </a:r>
            <a:r>
              <a:rPr lang="en-US" sz="2000" b="0" i="0" dirty="0" err="1">
                <a:effectLst/>
              </a:rPr>
              <a:t>eg</a:t>
            </a:r>
            <a:r>
              <a:rPr lang="en-US" sz="2000" b="0" i="0" dirty="0">
                <a:effectLst/>
              </a:rPr>
              <a:t>, polymorphic collection) or an alternate diagnosis. Initiation of antibiotic therapy should not be delayed awaiting ultrasonography</a:t>
            </a:r>
          </a:p>
          <a:p>
            <a:pPr algn="just"/>
            <a:r>
              <a:rPr lang="en-US" sz="2000" dirty="0"/>
              <a:t>Microbial test: </a:t>
            </a:r>
          </a:p>
          <a:p>
            <a:pPr lvl="1" algn="just"/>
            <a:r>
              <a:rPr lang="en-US" sz="1600" b="0" i="1" dirty="0">
                <a:effectLst/>
              </a:rPr>
              <a:t>Chlamydia trachomatis</a:t>
            </a:r>
            <a:r>
              <a:rPr lang="en-US" sz="1600" b="0" i="0" dirty="0">
                <a:effectLst/>
              </a:rPr>
              <a:t> is the most common bacterial cause of PID, particularly in women younger than 30 years</a:t>
            </a:r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4002718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680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proxima_nova_rgregular</vt:lpstr>
      <vt:lpstr>Office Theme</vt:lpstr>
      <vt:lpstr>Pelvic Inflammatory Disease</vt:lpstr>
      <vt:lpstr>Definisi</vt:lpstr>
      <vt:lpstr>Etiologi</vt:lpstr>
      <vt:lpstr>Epidemiologi</vt:lpstr>
      <vt:lpstr>Risk factors</vt:lpstr>
      <vt:lpstr>Clinical Symptoms</vt:lpstr>
      <vt:lpstr>Physical Exams</vt:lpstr>
      <vt:lpstr>Evaluation</vt:lpstr>
      <vt:lpstr>SPILF/CNGOF PID Guidelines</vt:lpstr>
      <vt:lpstr>Treatment</vt:lpstr>
      <vt:lpstr>Follow-up</vt:lpstr>
      <vt:lpstr>Complications</vt:lpstr>
      <vt:lpstr>Referensi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Pelvic Inflammatory Disease</dc:title>
  <dc:creator>Muhammad Dhaffa</dc:creator>
  <cp:lastModifiedBy>Muhammad Dhaffa</cp:lastModifiedBy>
  <cp:revision>56</cp:revision>
  <dcterms:created xsi:type="dcterms:W3CDTF">2021-04-27T05:43:48Z</dcterms:created>
  <dcterms:modified xsi:type="dcterms:W3CDTF">2021-04-29T02:59:50Z</dcterms:modified>
</cp:coreProperties>
</file>