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65" r:id="rId5"/>
    <p:sldId id="262" r:id="rId6"/>
    <p:sldId id="264" r:id="rId7"/>
    <p:sldId id="263" r:id="rId8"/>
    <p:sldId id="272" r:id="rId9"/>
    <p:sldId id="273" r:id="rId10"/>
    <p:sldId id="260" r:id="rId11"/>
    <p:sldId id="270" r:id="rId12"/>
    <p:sldId id="266" r:id="rId13"/>
    <p:sldId id="267" r:id="rId14"/>
    <p:sldId id="269" r:id="rId15"/>
    <p:sldId id="271" r:id="rId16"/>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5C9D3-B6EE-4182-BA4B-71034D925D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id-ID"/>
          </a:p>
        </p:txBody>
      </p:sp>
      <p:sp>
        <p:nvSpPr>
          <p:cNvPr id="3" name="Subtitle 2">
            <a:extLst>
              <a:ext uri="{FF2B5EF4-FFF2-40B4-BE49-F238E27FC236}">
                <a16:creationId xmlns:a16="http://schemas.microsoft.com/office/drawing/2014/main" id="{4FA869E4-8DCB-4B08-B117-F0AAB895EC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id-ID"/>
          </a:p>
        </p:txBody>
      </p:sp>
      <p:sp>
        <p:nvSpPr>
          <p:cNvPr id="4" name="Date Placeholder 3">
            <a:extLst>
              <a:ext uri="{FF2B5EF4-FFF2-40B4-BE49-F238E27FC236}">
                <a16:creationId xmlns:a16="http://schemas.microsoft.com/office/drawing/2014/main" id="{11753B91-3664-41CF-BA3C-A04E252F3DDB}"/>
              </a:ext>
            </a:extLst>
          </p:cNvPr>
          <p:cNvSpPr>
            <a:spLocks noGrp="1"/>
          </p:cNvSpPr>
          <p:nvPr>
            <p:ph type="dt" sz="half" idx="10"/>
          </p:nvPr>
        </p:nvSpPr>
        <p:spPr/>
        <p:txBody>
          <a:bodyPr/>
          <a:lstStyle/>
          <a:p>
            <a:fld id="{B06A4261-D55F-4D66-8BB5-3EC61698FE56}" type="datetimeFigureOut">
              <a:rPr lang="id-ID" smtClean="0"/>
              <a:t>29/04/2021</a:t>
            </a:fld>
            <a:endParaRPr lang="id-ID"/>
          </a:p>
        </p:txBody>
      </p:sp>
      <p:sp>
        <p:nvSpPr>
          <p:cNvPr id="5" name="Footer Placeholder 4">
            <a:extLst>
              <a:ext uri="{FF2B5EF4-FFF2-40B4-BE49-F238E27FC236}">
                <a16:creationId xmlns:a16="http://schemas.microsoft.com/office/drawing/2014/main" id="{B7A1A2FA-2243-4FBF-9143-B6727D37C454}"/>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id="{6BF29DFF-395B-4385-8536-ADBED14AD290}"/>
              </a:ext>
            </a:extLst>
          </p:cNvPr>
          <p:cNvSpPr>
            <a:spLocks noGrp="1"/>
          </p:cNvSpPr>
          <p:nvPr>
            <p:ph type="sldNum" sz="quarter" idx="12"/>
          </p:nvPr>
        </p:nvSpPr>
        <p:spPr/>
        <p:txBody>
          <a:bodyPr/>
          <a:lstStyle/>
          <a:p>
            <a:fld id="{F067C560-1C35-41CF-B260-5617E152D9A8}" type="slidenum">
              <a:rPr lang="id-ID" smtClean="0"/>
              <a:t>‹#›</a:t>
            </a:fld>
            <a:endParaRPr lang="id-ID"/>
          </a:p>
        </p:txBody>
      </p:sp>
    </p:spTree>
    <p:extLst>
      <p:ext uri="{BB962C8B-B14F-4D97-AF65-F5344CB8AC3E}">
        <p14:creationId xmlns:p14="http://schemas.microsoft.com/office/powerpoint/2010/main" val="2757914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EBB93-EDB0-43DB-98FD-9A15CEAF0478}"/>
              </a:ext>
            </a:extLst>
          </p:cNvPr>
          <p:cNvSpPr>
            <a:spLocks noGrp="1"/>
          </p:cNvSpPr>
          <p:nvPr>
            <p:ph type="title"/>
          </p:nvPr>
        </p:nvSpPr>
        <p:spPr/>
        <p:txBody>
          <a:bodyPr/>
          <a:lstStyle/>
          <a:p>
            <a:r>
              <a:rPr lang="en-US"/>
              <a:t>Click to edit Master title style</a:t>
            </a:r>
            <a:endParaRPr lang="id-ID"/>
          </a:p>
        </p:txBody>
      </p:sp>
      <p:sp>
        <p:nvSpPr>
          <p:cNvPr id="3" name="Vertical Text Placeholder 2">
            <a:extLst>
              <a:ext uri="{FF2B5EF4-FFF2-40B4-BE49-F238E27FC236}">
                <a16:creationId xmlns:a16="http://schemas.microsoft.com/office/drawing/2014/main" id="{55A7BEE8-C75A-4D09-9C61-915BDF2302C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id="{6AE993E1-A20E-4378-AB41-EEE5209DBEC3}"/>
              </a:ext>
            </a:extLst>
          </p:cNvPr>
          <p:cNvSpPr>
            <a:spLocks noGrp="1"/>
          </p:cNvSpPr>
          <p:nvPr>
            <p:ph type="dt" sz="half" idx="10"/>
          </p:nvPr>
        </p:nvSpPr>
        <p:spPr/>
        <p:txBody>
          <a:bodyPr/>
          <a:lstStyle/>
          <a:p>
            <a:fld id="{B06A4261-D55F-4D66-8BB5-3EC61698FE56}" type="datetimeFigureOut">
              <a:rPr lang="id-ID" smtClean="0"/>
              <a:t>29/04/2021</a:t>
            </a:fld>
            <a:endParaRPr lang="id-ID"/>
          </a:p>
        </p:txBody>
      </p:sp>
      <p:sp>
        <p:nvSpPr>
          <p:cNvPr id="5" name="Footer Placeholder 4">
            <a:extLst>
              <a:ext uri="{FF2B5EF4-FFF2-40B4-BE49-F238E27FC236}">
                <a16:creationId xmlns:a16="http://schemas.microsoft.com/office/drawing/2014/main" id="{A241B8DC-2A19-43CF-B02F-31F293612B23}"/>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id="{40969B0C-78C6-41F8-AB80-1CFACF392DDC}"/>
              </a:ext>
            </a:extLst>
          </p:cNvPr>
          <p:cNvSpPr>
            <a:spLocks noGrp="1"/>
          </p:cNvSpPr>
          <p:nvPr>
            <p:ph type="sldNum" sz="quarter" idx="12"/>
          </p:nvPr>
        </p:nvSpPr>
        <p:spPr/>
        <p:txBody>
          <a:bodyPr/>
          <a:lstStyle/>
          <a:p>
            <a:fld id="{F067C560-1C35-41CF-B260-5617E152D9A8}" type="slidenum">
              <a:rPr lang="id-ID" smtClean="0"/>
              <a:t>‹#›</a:t>
            </a:fld>
            <a:endParaRPr lang="id-ID"/>
          </a:p>
        </p:txBody>
      </p:sp>
    </p:spTree>
    <p:extLst>
      <p:ext uri="{BB962C8B-B14F-4D97-AF65-F5344CB8AC3E}">
        <p14:creationId xmlns:p14="http://schemas.microsoft.com/office/powerpoint/2010/main" val="846564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3A5F12-ACAF-4B71-905E-3E562114859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id-ID"/>
          </a:p>
        </p:txBody>
      </p:sp>
      <p:sp>
        <p:nvSpPr>
          <p:cNvPr id="3" name="Vertical Text Placeholder 2">
            <a:extLst>
              <a:ext uri="{FF2B5EF4-FFF2-40B4-BE49-F238E27FC236}">
                <a16:creationId xmlns:a16="http://schemas.microsoft.com/office/drawing/2014/main" id="{C091FF31-B7C2-4241-9FE8-BE0FDE05A5D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id="{A74B4459-CCB8-4595-B267-442A7782DBBA}"/>
              </a:ext>
            </a:extLst>
          </p:cNvPr>
          <p:cNvSpPr>
            <a:spLocks noGrp="1"/>
          </p:cNvSpPr>
          <p:nvPr>
            <p:ph type="dt" sz="half" idx="10"/>
          </p:nvPr>
        </p:nvSpPr>
        <p:spPr/>
        <p:txBody>
          <a:bodyPr/>
          <a:lstStyle/>
          <a:p>
            <a:fld id="{B06A4261-D55F-4D66-8BB5-3EC61698FE56}" type="datetimeFigureOut">
              <a:rPr lang="id-ID" smtClean="0"/>
              <a:t>29/04/2021</a:t>
            </a:fld>
            <a:endParaRPr lang="id-ID"/>
          </a:p>
        </p:txBody>
      </p:sp>
      <p:sp>
        <p:nvSpPr>
          <p:cNvPr id="5" name="Footer Placeholder 4">
            <a:extLst>
              <a:ext uri="{FF2B5EF4-FFF2-40B4-BE49-F238E27FC236}">
                <a16:creationId xmlns:a16="http://schemas.microsoft.com/office/drawing/2014/main" id="{FA340AE9-F3B6-4AD6-859B-BBF6C930C234}"/>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id="{7BAE0D54-11E1-46F4-B73E-299BED400292}"/>
              </a:ext>
            </a:extLst>
          </p:cNvPr>
          <p:cNvSpPr>
            <a:spLocks noGrp="1"/>
          </p:cNvSpPr>
          <p:nvPr>
            <p:ph type="sldNum" sz="quarter" idx="12"/>
          </p:nvPr>
        </p:nvSpPr>
        <p:spPr/>
        <p:txBody>
          <a:bodyPr/>
          <a:lstStyle/>
          <a:p>
            <a:fld id="{F067C560-1C35-41CF-B260-5617E152D9A8}" type="slidenum">
              <a:rPr lang="id-ID" smtClean="0"/>
              <a:t>‹#›</a:t>
            </a:fld>
            <a:endParaRPr lang="id-ID"/>
          </a:p>
        </p:txBody>
      </p:sp>
    </p:spTree>
    <p:extLst>
      <p:ext uri="{BB962C8B-B14F-4D97-AF65-F5344CB8AC3E}">
        <p14:creationId xmlns:p14="http://schemas.microsoft.com/office/powerpoint/2010/main" val="1906357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F135B-D9F3-474F-9CCE-B6F55DA9A864}"/>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id="{165C3EDB-0078-482B-8299-C8ACC6E98C4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id="{5854488A-5021-4620-9140-C77FA5711B4B}"/>
              </a:ext>
            </a:extLst>
          </p:cNvPr>
          <p:cNvSpPr>
            <a:spLocks noGrp="1"/>
          </p:cNvSpPr>
          <p:nvPr>
            <p:ph type="dt" sz="half" idx="10"/>
          </p:nvPr>
        </p:nvSpPr>
        <p:spPr/>
        <p:txBody>
          <a:bodyPr/>
          <a:lstStyle/>
          <a:p>
            <a:fld id="{B06A4261-D55F-4D66-8BB5-3EC61698FE56}" type="datetimeFigureOut">
              <a:rPr lang="id-ID" smtClean="0"/>
              <a:t>29/04/2021</a:t>
            </a:fld>
            <a:endParaRPr lang="id-ID"/>
          </a:p>
        </p:txBody>
      </p:sp>
      <p:sp>
        <p:nvSpPr>
          <p:cNvPr id="5" name="Footer Placeholder 4">
            <a:extLst>
              <a:ext uri="{FF2B5EF4-FFF2-40B4-BE49-F238E27FC236}">
                <a16:creationId xmlns:a16="http://schemas.microsoft.com/office/drawing/2014/main" id="{A5E490EF-FD0B-48E0-830A-F27AF18CA49B}"/>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id="{A8F1E9A5-F1A8-4F4A-BE05-5611D90E41D8}"/>
              </a:ext>
            </a:extLst>
          </p:cNvPr>
          <p:cNvSpPr>
            <a:spLocks noGrp="1"/>
          </p:cNvSpPr>
          <p:nvPr>
            <p:ph type="sldNum" sz="quarter" idx="12"/>
          </p:nvPr>
        </p:nvSpPr>
        <p:spPr/>
        <p:txBody>
          <a:bodyPr/>
          <a:lstStyle/>
          <a:p>
            <a:fld id="{F067C560-1C35-41CF-B260-5617E152D9A8}" type="slidenum">
              <a:rPr lang="id-ID" smtClean="0"/>
              <a:t>‹#›</a:t>
            </a:fld>
            <a:endParaRPr lang="id-ID"/>
          </a:p>
        </p:txBody>
      </p:sp>
    </p:spTree>
    <p:extLst>
      <p:ext uri="{BB962C8B-B14F-4D97-AF65-F5344CB8AC3E}">
        <p14:creationId xmlns:p14="http://schemas.microsoft.com/office/powerpoint/2010/main" val="249571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69DDA-C9CA-400B-A2E5-4428617AE14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id-ID"/>
          </a:p>
        </p:txBody>
      </p:sp>
      <p:sp>
        <p:nvSpPr>
          <p:cNvPr id="3" name="Text Placeholder 2">
            <a:extLst>
              <a:ext uri="{FF2B5EF4-FFF2-40B4-BE49-F238E27FC236}">
                <a16:creationId xmlns:a16="http://schemas.microsoft.com/office/drawing/2014/main" id="{5532F4E1-EF0E-4CC0-A684-DD614CAFE06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394AEB5-D3DB-4F15-ACC8-CC77F603A244}"/>
              </a:ext>
            </a:extLst>
          </p:cNvPr>
          <p:cNvSpPr>
            <a:spLocks noGrp="1"/>
          </p:cNvSpPr>
          <p:nvPr>
            <p:ph type="dt" sz="half" idx="10"/>
          </p:nvPr>
        </p:nvSpPr>
        <p:spPr/>
        <p:txBody>
          <a:bodyPr/>
          <a:lstStyle/>
          <a:p>
            <a:fld id="{B06A4261-D55F-4D66-8BB5-3EC61698FE56}" type="datetimeFigureOut">
              <a:rPr lang="id-ID" smtClean="0"/>
              <a:t>29/04/2021</a:t>
            </a:fld>
            <a:endParaRPr lang="id-ID"/>
          </a:p>
        </p:txBody>
      </p:sp>
      <p:sp>
        <p:nvSpPr>
          <p:cNvPr id="5" name="Footer Placeholder 4">
            <a:extLst>
              <a:ext uri="{FF2B5EF4-FFF2-40B4-BE49-F238E27FC236}">
                <a16:creationId xmlns:a16="http://schemas.microsoft.com/office/drawing/2014/main" id="{37DDBAC5-7D38-475E-BBCD-6E7E50C0DCC5}"/>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id="{BD9FA63C-035E-4C68-A880-5547CFE82F93}"/>
              </a:ext>
            </a:extLst>
          </p:cNvPr>
          <p:cNvSpPr>
            <a:spLocks noGrp="1"/>
          </p:cNvSpPr>
          <p:nvPr>
            <p:ph type="sldNum" sz="quarter" idx="12"/>
          </p:nvPr>
        </p:nvSpPr>
        <p:spPr/>
        <p:txBody>
          <a:bodyPr/>
          <a:lstStyle/>
          <a:p>
            <a:fld id="{F067C560-1C35-41CF-B260-5617E152D9A8}" type="slidenum">
              <a:rPr lang="id-ID" smtClean="0"/>
              <a:t>‹#›</a:t>
            </a:fld>
            <a:endParaRPr lang="id-ID"/>
          </a:p>
        </p:txBody>
      </p:sp>
    </p:spTree>
    <p:extLst>
      <p:ext uri="{BB962C8B-B14F-4D97-AF65-F5344CB8AC3E}">
        <p14:creationId xmlns:p14="http://schemas.microsoft.com/office/powerpoint/2010/main" val="4146186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328C0-0E3C-4446-AB49-3C96E5E18E32}"/>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id="{B29618DE-E79E-4CB8-9005-EB9D080D59D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a:extLst>
              <a:ext uri="{FF2B5EF4-FFF2-40B4-BE49-F238E27FC236}">
                <a16:creationId xmlns:a16="http://schemas.microsoft.com/office/drawing/2014/main" id="{2C6B4640-2547-4583-96C7-8B1D587FD29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Date Placeholder 4">
            <a:extLst>
              <a:ext uri="{FF2B5EF4-FFF2-40B4-BE49-F238E27FC236}">
                <a16:creationId xmlns:a16="http://schemas.microsoft.com/office/drawing/2014/main" id="{DC40C86C-8981-494A-854E-32A8E08BB46A}"/>
              </a:ext>
            </a:extLst>
          </p:cNvPr>
          <p:cNvSpPr>
            <a:spLocks noGrp="1"/>
          </p:cNvSpPr>
          <p:nvPr>
            <p:ph type="dt" sz="half" idx="10"/>
          </p:nvPr>
        </p:nvSpPr>
        <p:spPr/>
        <p:txBody>
          <a:bodyPr/>
          <a:lstStyle/>
          <a:p>
            <a:fld id="{B06A4261-D55F-4D66-8BB5-3EC61698FE56}" type="datetimeFigureOut">
              <a:rPr lang="id-ID" smtClean="0"/>
              <a:t>29/04/2021</a:t>
            </a:fld>
            <a:endParaRPr lang="id-ID"/>
          </a:p>
        </p:txBody>
      </p:sp>
      <p:sp>
        <p:nvSpPr>
          <p:cNvPr id="6" name="Footer Placeholder 5">
            <a:extLst>
              <a:ext uri="{FF2B5EF4-FFF2-40B4-BE49-F238E27FC236}">
                <a16:creationId xmlns:a16="http://schemas.microsoft.com/office/drawing/2014/main" id="{02F8313F-0BCB-44B3-9D1C-A18309DA9498}"/>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id="{6DE6DBEF-919B-4CA2-AD49-8780AAE6B472}"/>
              </a:ext>
            </a:extLst>
          </p:cNvPr>
          <p:cNvSpPr>
            <a:spLocks noGrp="1"/>
          </p:cNvSpPr>
          <p:nvPr>
            <p:ph type="sldNum" sz="quarter" idx="12"/>
          </p:nvPr>
        </p:nvSpPr>
        <p:spPr/>
        <p:txBody>
          <a:bodyPr/>
          <a:lstStyle/>
          <a:p>
            <a:fld id="{F067C560-1C35-41CF-B260-5617E152D9A8}" type="slidenum">
              <a:rPr lang="id-ID" smtClean="0"/>
              <a:t>‹#›</a:t>
            </a:fld>
            <a:endParaRPr lang="id-ID"/>
          </a:p>
        </p:txBody>
      </p:sp>
    </p:spTree>
    <p:extLst>
      <p:ext uri="{BB962C8B-B14F-4D97-AF65-F5344CB8AC3E}">
        <p14:creationId xmlns:p14="http://schemas.microsoft.com/office/powerpoint/2010/main" val="205706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F4977-140D-486A-985F-CCCA64046B3B}"/>
              </a:ext>
            </a:extLst>
          </p:cNvPr>
          <p:cNvSpPr>
            <a:spLocks noGrp="1"/>
          </p:cNvSpPr>
          <p:nvPr>
            <p:ph type="title"/>
          </p:nvPr>
        </p:nvSpPr>
        <p:spPr>
          <a:xfrm>
            <a:off x="839788" y="365125"/>
            <a:ext cx="10515600" cy="1325563"/>
          </a:xfrm>
        </p:spPr>
        <p:txBody>
          <a:bodyPr/>
          <a:lstStyle/>
          <a:p>
            <a:r>
              <a:rPr lang="en-US"/>
              <a:t>Click to edit Master title style</a:t>
            </a:r>
            <a:endParaRPr lang="id-ID"/>
          </a:p>
        </p:txBody>
      </p:sp>
      <p:sp>
        <p:nvSpPr>
          <p:cNvPr id="3" name="Text Placeholder 2">
            <a:extLst>
              <a:ext uri="{FF2B5EF4-FFF2-40B4-BE49-F238E27FC236}">
                <a16:creationId xmlns:a16="http://schemas.microsoft.com/office/drawing/2014/main" id="{A9AB43E3-B176-48F2-AEF4-2869F62B10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0328A0F-83E7-44F0-9139-A02A0A316A3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Text Placeholder 4">
            <a:extLst>
              <a:ext uri="{FF2B5EF4-FFF2-40B4-BE49-F238E27FC236}">
                <a16:creationId xmlns:a16="http://schemas.microsoft.com/office/drawing/2014/main" id="{2565F02E-C8AD-4C35-8A10-C4A028D078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C5165B6-8FE5-4E12-8933-3109F082E17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7" name="Date Placeholder 6">
            <a:extLst>
              <a:ext uri="{FF2B5EF4-FFF2-40B4-BE49-F238E27FC236}">
                <a16:creationId xmlns:a16="http://schemas.microsoft.com/office/drawing/2014/main" id="{F21B41C2-0579-41F1-948D-A4DDA226CFF4}"/>
              </a:ext>
            </a:extLst>
          </p:cNvPr>
          <p:cNvSpPr>
            <a:spLocks noGrp="1"/>
          </p:cNvSpPr>
          <p:nvPr>
            <p:ph type="dt" sz="half" idx="10"/>
          </p:nvPr>
        </p:nvSpPr>
        <p:spPr/>
        <p:txBody>
          <a:bodyPr/>
          <a:lstStyle/>
          <a:p>
            <a:fld id="{B06A4261-D55F-4D66-8BB5-3EC61698FE56}" type="datetimeFigureOut">
              <a:rPr lang="id-ID" smtClean="0"/>
              <a:t>29/04/2021</a:t>
            </a:fld>
            <a:endParaRPr lang="id-ID"/>
          </a:p>
        </p:txBody>
      </p:sp>
      <p:sp>
        <p:nvSpPr>
          <p:cNvPr id="8" name="Footer Placeholder 7">
            <a:extLst>
              <a:ext uri="{FF2B5EF4-FFF2-40B4-BE49-F238E27FC236}">
                <a16:creationId xmlns:a16="http://schemas.microsoft.com/office/drawing/2014/main" id="{0B32A03C-440B-4441-B8AB-0E9B9894977A}"/>
              </a:ext>
            </a:extLst>
          </p:cNvPr>
          <p:cNvSpPr>
            <a:spLocks noGrp="1"/>
          </p:cNvSpPr>
          <p:nvPr>
            <p:ph type="ftr" sz="quarter" idx="11"/>
          </p:nvPr>
        </p:nvSpPr>
        <p:spPr/>
        <p:txBody>
          <a:bodyPr/>
          <a:lstStyle/>
          <a:p>
            <a:endParaRPr lang="id-ID"/>
          </a:p>
        </p:txBody>
      </p:sp>
      <p:sp>
        <p:nvSpPr>
          <p:cNvPr id="9" name="Slide Number Placeholder 8">
            <a:extLst>
              <a:ext uri="{FF2B5EF4-FFF2-40B4-BE49-F238E27FC236}">
                <a16:creationId xmlns:a16="http://schemas.microsoft.com/office/drawing/2014/main" id="{5C303198-3C50-48A2-81B2-EC60254C34A6}"/>
              </a:ext>
            </a:extLst>
          </p:cNvPr>
          <p:cNvSpPr>
            <a:spLocks noGrp="1"/>
          </p:cNvSpPr>
          <p:nvPr>
            <p:ph type="sldNum" sz="quarter" idx="12"/>
          </p:nvPr>
        </p:nvSpPr>
        <p:spPr/>
        <p:txBody>
          <a:bodyPr/>
          <a:lstStyle/>
          <a:p>
            <a:fld id="{F067C560-1C35-41CF-B260-5617E152D9A8}" type="slidenum">
              <a:rPr lang="id-ID" smtClean="0"/>
              <a:t>‹#›</a:t>
            </a:fld>
            <a:endParaRPr lang="id-ID"/>
          </a:p>
        </p:txBody>
      </p:sp>
    </p:spTree>
    <p:extLst>
      <p:ext uri="{BB962C8B-B14F-4D97-AF65-F5344CB8AC3E}">
        <p14:creationId xmlns:p14="http://schemas.microsoft.com/office/powerpoint/2010/main" val="1047130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C9C5B-BD2C-425C-B69D-B57A127AF068}"/>
              </a:ext>
            </a:extLst>
          </p:cNvPr>
          <p:cNvSpPr>
            <a:spLocks noGrp="1"/>
          </p:cNvSpPr>
          <p:nvPr>
            <p:ph type="title"/>
          </p:nvPr>
        </p:nvSpPr>
        <p:spPr/>
        <p:txBody>
          <a:bodyPr/>
          <a:lstStyle/>
          <a:p>
            <a:r>
              <a:rPr lang="en-US"/>
              <a:t>Click to edit Master title style</a:t>
            </a:r>
            <a:endParaRPr lang="id-ID"/>
          </a:p>
        </p:txBody>
      </p:sp>
      <p:sp>
        <p:nvSpPr>
          <p:cNvPr id="3" name="Date Placeholder 2">
            <a:extLst>
              <a:ext uri="{FF2B5EF4-FFF2-40B4-BE49-F238E27FC236}">
                <a16:creationId xmlns:a16="http://schemas.microsoft.com/office/drawing/2014/main" id="{9124013F-6085-473F-A7B9-EB21FA8F6D06}"/>
              </a:ext>
            </a:extLst>
          </p:cNvPr>
          <p:cNvSpPr>
            <a:spLocks noGrp="1"/>
          </p:cNvSpPr>
          <p:nvPr>
            <p:ph type="dt" sz="half" idx="10"/>
          </p:nvPr>
        </p:nvSpPr>
        <p:spPr/>
        <p:txBody>
          <a:bodyPr/>
          <a:lstStyle/>
          <a:p>
            <a:fld id="{B06A4261-D55F-4D66-8BB5-3EC61698FE56}" type="datetimeFigureOut">
              <a:rPr lang="id-ID" smtClean="0"/>
              <a:t>29/04/2021</a:t>
            </a:fld>
            <a:endParaRPr lang="id-ID"/>
          </a:p>
        </p:txBody>
      </p:sp>
      <p:sp>
        <p:nvSpPr>
          <p:cNvPr id="4" name="Footer Placeholder 3">
            <a:extLst>
              <a:ext uri="{FF2B5EF4-FFF2-40B4-BE49-F238E27FC236}">
                <a16:creationId xmlns:a16="http://schemas.microsoft.com/office/drawing/2014/main" id="{ED7BA8DE-0113-4341-ADCE-44659C0727E0}"/>
              </a:ext>
            </a:extLst>
          </p:cNvPr>
          <p:cNvSpPr>
            <a:spLocks noGrp="1"/>
          </p:cNvSpPr>
          <p:nvPr>
            <p:ph type="ftr" sz="quarter" idx="11"/>
          </p:nvPr>
        </p:nvSpPr>
        <p:spPr/>
        <p:txBody>
          <a:bodyPr/>
          <a:lstStyle/>
          <a:p>
            <a:endParaRPr lang="id-ID"/>
          </a:p>
        </p:txBody>
      </p:sp>
      <p:sp>
        <p:nvSpPr>
          <p:cNvPr id="5" name="Slide Number Placeholder 4">
            <a:extLst>
              <a:ext uri="{FF2B5EF4-FFF2-40B4-BE49-F238E27FC236}">
                <a16:creationId xmlns:a16="http://schemas.microsoft.com/office/drawing/2014/main" id="{87CB13CE-0975-4F9D-90D8-0BBBF0D1079B}"/>
              </a:ext>
            </a:extLst>
          </p:cNvPr>
          <p:cNvSpPr>
            <a:spLocks noGrp="1"/>
          </p:cNvSpPr>
          <p:nvPr>
            <p:ph type="sldNum" sz="quarter" idx="12"/>
          </p:nvPr>
        </p:nvSpPr>
        <p:spPr/>
        <p:txBody>
          <a:bodyPr/>
          <a:lstStyle/>
          <a:p>
            <a:fld id="{F067C560-1C35-41CF-B260-5617E152D9A8}" type="slidenum">
              <a:rPr lang="id-ID" smtClean="0"/>
              <a:t>‹#›</a:t>
            </a:fld>
            <a:endParaRPr lang="id-ID"/>
          </a:p>
        </p:txBody>
      </p:sp>
    </p:spTree>
    <p:extLst>
      <p:ext uri="{BB962C8B-B14F-4D97-AF65-F5344CB8AC3E}">
        <p14:creationId xmlns:p14="http://schemas.microsoft.com/office/powerpoint/2010/main" val="3658900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30EAA9-1B26-46EB-B2DF-A3DEBD0086C1}"/>
              </a:ext>
            </a:extLst>
          </p:cNvPr>
          <p:cNvSpPr>
            <a:spLocks noGrp="1"/>
          </p:cNvSpPr>
          <p:nvPr>
            <p:ph type="dt" sz="half" idx="10"/>
          </p:nvPr>
        </p:nvSpPr>
        <p:spPr/>
        <p:txBody>
          <a:bodyPr/>
          <a:lstStyle/>
          <a:p>
            <a:fld id="{B06A4261-D55F-4D66-8BB5-3EC61698FE56}" type="datetimeFigureOut">
              <a:rPr lang="id-ID" smtClean="0"/>
              <a:t>29/04/2021</a:t>
            </a:fld>
            <a:endParaRPr lang="id-ID"/>
          </a:p>
        </p:txBody>
      </p:sp>
      <p:sp>
        <p:nvSpPr>
          <p:cNvPr id="3" name="Footer Placeholder 2">
            <a:extLst>
              <a:ext uri="{FF2B5EF4-FFF2-40B4-BE49-F238E27FC236}">
                <a16:creationId xmlns:a16="http://schemas.microsoft.com/office/drawing/2014/main" id="{61711016-9ED9-431E-B50E-53E7BE450071}"/>
              </a:ext>
            </a:extLst>
          </p:cNvPr>
          <p:cNvSpPr>
            <a:spLocks noGrp="1"/>
          </p:cNvSpPr>
          <p:nvPr>
            <p:ph type="ftr" sz="quarter" idx="11"/>
          </p:nvPr>
        </p:nvSpPr>
        <p:spPr/>
        <p:txBody>
          <a:bodyPr/>
          <a:lstStyle/>
          <a:p>
            <a:endParaRPr lang="id-ID"/>
          </a:p>
        </p:txBody>
      </p:sp>
      <p:sp>
        <p:nvSpPr>
          <p:cNvPr id="4" name="Slide Number Placeholder 3">
            <a:extLst>
              <a:ext uri="{FF2B5EF4-FFF2-40B4-BE49-F238E27FC236}">
                <a16:creationId xmlns:a16="http://schemas.microsoft.com/office/drawing/2014/main" id="{66FCC8B1-2A2A-44A0-B5E6-5E99D9AD632F}"/>
              </a:ext>
            </a:extLst>
          </p:cNvPr>
          <p:cNvSpPr>
            <a:spLocks noGrp="1"/>
          </p:cNvSpPr>
          <p:nvPr>
            <p:ph type="sldNum" sz="quarter" idx="12"/>
          </p:nvPr>
        </p:nvSpPr>
        <p:spPr/>
        <p:txBody>
          <a:bodyPr/>
          <a:lstStyle/>
          <a:p>
            <a:fld id="{F067C560-1C35-41CF-B260-5617E152D9A8}" type="slidenum">
              <a:rPr lang="id-ID" smtClean="0"/>
              <a:t>‹#›</a:t>
            </a:fld>
            <a:endParaRPr lang="id-ID"/>
          </a:p>
        </p:txBody>
      </p:sp>
    </p:spTree>
    <p:extLst>
      <p:ext uri="{BB962C8B-B14F-4D97-AF65-F5344CB8AC3E}">
        <p14:creationId xmlns:p14="http://schemas.microsoft.com/office/powerpoint/2010/main" val="3387830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EF782-7D28-464A-BF6A-D328107133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Content Placeholder 2">
            <a:extLst>
              <a:ext uri="{FF2B5EF4-FFF2-40B4-BE49-F238E27FC236}">
                <a16:creationId xmlns:a16="http://schemas.microsoft.com/office/drawing/2014/main" id="{D587FD17-5CF3-445C-9938-89A76BEC0F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Text Placeholder 3">
            <a:extLst>
              <a:ext uri="{FF2B5EF4-FFF2-40B4-BE49-F238E27FC236}">
                <a16:creationId xmlns:a16="http://schemas.microsoft.com/office/drawing/2014/main" id="{E0B9E2C1-8D22-43A0-98C2-9D25F95BD8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BE92063-C793-4E5A-A9FA-AE41C556EBD0}"/>
              </a:ext>
            </a:extLst>
          </p:cNvPr>
          <p:cNvSpPr>
            <a:spLocks noGrp="1"/>
          </p:cNvSpPr>
          <p:nvPr>
            <p:ph type="dt" sz="half" idx="10"/>
          </p:nvPr>
        </p:nvSpPr>
        <p:spPr/>
        <p:txBody>
          <a:bodyPr/>
          <a:lstStyle/>
          <a:p>
            <a:fld id="{B06A4261-D55F-4D66-8BB5-3EC61698FE56}" type="datetimeFigureOut">
              <a:rPr lang="id-ID" smtClean="0"/>
              <a:t>29/04/2021</a:t>
            </a:fld>
            <a:endParaRPr lang="id-ID"/>
          </a:p>
        </p:txBody>
      </p:sp>
      <p:sp>
        <p:nvSpPr>
          <p:cNvPr id="6" name="Footer Placeholder 5">
            <a:extLst>
              <a:ext uri="{FF2B5EF4-FFF2-40B4-BE49-F238E27FC236}">
                <a16:creationId xmlns:a16="http://schemas.microsoft.com/office/drawing/2014/main" id="{8F41EDE5-7B6C-4B09-9E5A-3CD808481CCA}"/>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id="{71C7BEC3-5A7F-4E47-A6B8-6FE0FF9C2A9B}"/>
              </a:ext>
            </a:extLst>
          </p:cNvPr>
          <p:cNvSpPr>
            <a:spLocks noGrp="1"/>
          </p:cNvSpPr>
          <p:nvPr>
            <p:ph type="sldNum" sz="quarter" idx="12"/>
          </p:nvPr>
        </p:nvSpPr>
        <p:spPr/>
        <p:txBody>
          <a:bodyPr/>
          <a:lstStyle/>
          <a:p>
            <a:fld id="{F067C560-1C35-41CF-B260-5617E152D9A8}" type="slidenum">
              <a:rPr lang="id-ID" smtClean="0"/>
              <a:t>‹#›</a:t>
            </a:fld>
            <a:endParaRPr lang="id-ID"/>
          </a:p>
        </p:txBody>
      </p:sp>
    </p:spTree>
    <p:extLst>
      <p:ext uri="{BB962C8B-B14F-4D97-AF65-F5344CB8AC3E}">
        <p14:creationId xmlns:p14="http://schemas.microsoft.com/office/powerpoint/2010/main" val="2361719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90904-C49D-495D-B9BC-3F1B4FFE56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Picture Placeholder 2">
            <a:extLst>
              <a:ext uri="{FF2B5EF4-FFF2-40B4-BE49-F238E27FC236}">
                <a16:creationId xmlns:a16="http://schemas.microsoft.com/office/drawing/2014/main" id="{B0DE1982-0C1A-4CEC-B775-2E7B17CE70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a:extLst>
              <a:ext uri="{FF2B5EF4-FFF2-40B4-BE49-F238E27FC236}">
                <a16:creationId xmlns:a16="http://schemas.microsoft.com/office/drawing/2014/main" id="{BA35CD80-DB1B-486E-8F21-8CAE1DCD0C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09B5DD-6A49-4E0E-9F01-E6684900C906}"/>
              </a:ext>
            </a:extLst>
          </p:cNvPr>
          <p:cNvSpPr>
            <a:spLocks noGrp="1"/>
          </p:cNvSpPr>
          <p:nvPr>
            <p:ph type="dt" sz="half" idx="10"/>
          </p:nvPr>
        </p:nvSpPr>
        <p:spPr/>
        <p:txBody>
          <a:bodyPr/>
          <a:lstStyle/>
          <a:p>
            <a:fld id="{B06A4261-D55F-4D66-8BB5-3EC61698FE56}" type="datetimeFigureOut">
              <a:rPr lang="id-ID" smtClean="0"/>
              <a:t>29/04/2021</a:t>
            </a:fld>
            <a:endParaRPr lang="id-ID"/>
          </a:p>
        </p:txBody>
      </p:sp>
      <p:sp>
        <p:nvSpPr>
          <p:cNvPr id="6" name="Footer Placeholder 5">
            <a:extLst>
              <a:ext uri="{FF2B5EF4-FFF2-40B4-BE49-F238E27FC236}">
                <a16:creationId xmlns:a16="http://schemas.microsoft.com/office/drawing/2014/main" id="{BC6E8752-3EFC-40AC-A345-52600AE079E3}"/>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id="{1E2A02DE-B9D6-4358-8ADF-CDE99FD4C8A0}"/>
              </a:ext>
            </a:extLst>
          </p:cNvPr>
          <p:cNvSpPr>
            <a:spLocks noGrp="1"/>
          </p:cNvSpPr>
          <p:nvPr>
            <p:ph type="sldNum" sz="quarter" idx="12"/>
          </p:nvPr>
        </p:nvSpPr>
        <p:spPr/>
        <p:txBody>
          <a:bodyPr/>
          <a:lstStyle/>
          <a:p>
            <a:fld id="{F067C560-1C35-41CF-B260-5617E152D9A8}" type="slidenum">
              <a:rPr lang="id-ID" smtClean="0"/>
              <a:t>‹#›</a:t>
            </a:fld>
            <a:endParaRPr lang="id-ID"/>
          </a:p>
        </p:txBody>
      </p:sp>
    </p:spTree>
    <p:extLst>
      <p:ext uri="{BB962C8B-B14F-4D97-AF65-F5344CB8AC3E}">
        <p14:creationId xmlns:p14="http://schemas.microsoft.com/office/powerpoint/2010/main" val="2684734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0C643D9-7034-49F1-A2B8-340A1110ED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id-ID"/>
          </a:p>
        </p:txBody>
      </p:sp>
      <p:sp>
        <p:nvSpPr>
          <p:cNvPr id="3" name="Text Placeholder 2">
            <a:extLst>
              <a:ext uri="{FF2B5EF4-FFF2-40B4-BE49-F238E27FC236}">
                <a16:creationId xmlns:a16="http://schemas.microsoft.com/office/drawing/2014/main" id="{3506C4D2-5ABC-468E-9548-03D008BF62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id="{4E6C7887-A61C-4C86-AEAD-C9B03BA294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6A4261-D55F-4D66-8BB5-3EC61698FE56}" type="datetimeFigureOut">
              <a:rPr lang="id-ID" smtClean="0"/>
              <a:t>29/04/2021</a:t>
            </a:fld>
            <a:endParaRPr lang="id-ID"/>
          </a:p>
        </p:txBody>
      </p:sp>
      <p:sp>
        <p:nvSpPr>
          <p:cNvPr id="5" name="Footer Placeholder 4">
            <a:extLst>
              <a:ext uri="{FF2B5EF4-FFF2-40B4-BE49-F238E27FC236}">
                <a16:creationId xmlns:a16="http://schemas.microsoft.com/office/drawing/2014/main" id="{FEBC1AF5-8705-4025-A542-6C28CB88F2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a:extLst>
              <a:ext uri="{FF2B5EF4-FFF2-40B4-BE49-F238E27FC236}">
                <a16:creationId xmlns:a16="http://schemas.microsoft.com/office/drawing/2014/main" id="{453D85F6-B8E9-4B7F-90DD-762D27A7C7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67C560-1C35-41CF-B260-5617E152D9A8}" type="slidenum">
              <a:rPr lang="id-ID" smtClean="0"/>
              <a:t>‹#›</a:t>
            </a:fld>
            <a:endParaRPr lang="id-ID"/>
          </a:p>
        </p:txBody>
      </p:sp>
    </p:spTree>
    <p:extLst>
      <p:ext uri="{BB962C8B-B14F-4D97-AF65-F5344CB8AC3E}">
        <p14:creationId xmlns:p14="http://schemas.microsoft.com/office/powerpoint/2010/main" val="354558637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ncbi.nlm.nih.gov/books/NBK556033/"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8DB9CD9-59B1-4D73-BC4C-98796A48EF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874A6A9-41FF-4E33-AFA8-F9F81436A5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721D730E-1F97-4071-B143-B05E6D2599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9772765" cy="6858000"/>
            <a:chOff x="1303402" y="3985"/>
            <a:chExt cx="9772765" cy="6858000"/>
          </a:xfrm>
        </p:grpSpPr>
        <p:sp>
          <p:nvSpPr>
            <p:cNvPr id="5" name="Freeform: Shape 12">
              <a:extLst>
                <a:ext uri="{FF2B5EF4-FFF2-40B4-BE49-F238E27FC236}">
                  <a16:creationId xmlns:a16="http://schemas.microsoft.com/office/drawing/2014/main" id="{B3849C6A-9EE5-4604-8EAE-DD4796B79D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Freeform: Shape 13">
              <a:extLst>
                <a:ext uri="{FF2B5EF4-FFF2-40B4-BE49-F238E27FC236}">
                  <a16:creationId xmlns:a16="http://schemas.microsoft.com/office/drawing/2014/main" id="{308677BE-069B-4A4D-8732-E26B6EF567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 name="Freeform: Shape 14">
              <a:extLst>
                <a:ext uri="{FF2B5EF4-FFF2-40B4-BE49-F238E27FC236}">
                  <a16:creationId xmlns:a16="http://schemas.microsoft.com/office/drawing/2014/main" id="{9A9A575B-DD07-4388-963B-0AF3FDDCF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Freeform: Shape 15">
              <a:extLst>
                <a:ext uri="{FF2B5EF4-FFF2-40B4-BE49-F238E27FC236}">
                  <a16:creationId xmlns:a16="http://schemas.microsoft.com/office/drawing/2014/main" id="{D55285E4-21EB-4EC1-AB8E-36E881E899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 name="Freeform: Shape 16">
              <a:extLst>
                <a:ext uri="{FF2B5EF4-FFF2-40B4-BE49-F238E27FC236}">
                  <a16:creationId xmlns:a16="http://schemas.microsoft.com/office/drawing/2014/main" id="{6A0C77B5-3FAA-4D4F-9555-89D751608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20" name="Freeform: Shape 17">
              <a:extLst>
                <a:ext uri="{FF2B5EF4-FFF2-40B4-BE49-F238E27FC236}">
                  <a16:creationId xmlns:a16="http://schemas.microsoft.com/office/drawing/2014/main" id="{5F0C96D1-A8B7-4C8E-9997-D823FD1591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Freeform: Shape 18">
              <a:extLst>
                <a:ext uri="{FF2B5EF4-FFF2-40B4-BE49-F238E27FC236}">
                  <a16:creationId xmlns:a16="http://schemas.microsoft.com/office/drawing/2014/main" id="{DA46556D-445B-4CD0-87A0-02A30BD1B1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BCB157EB-A332-41BC-8670-F4A055EEC314}"/>
              </a:ext>
            </a:extLst>
          </p:cNvPr>
          <p:cNvSpPr>
            <a:spLocks noGrp="1"/>
          </p:cNvSpPr>
          <p:nvPr>
            <p:ph type="ctrTitle"/>
          </p:nvPr>
        </p:nvSpPr>
        <p:spPr>
          <a:xfrm>
            <a:off x="3215729" y="1764407"/>
            <a:ext cx="5760846" cy="2310312"/>
          </a:xfrm>
        </p:spPr>
        <p:txBody>
          <a:bodyPr>
            <a:normAutofit/>
          </a:bodyPr>
          <a:lstStyle/>
          <a:p>
            <a:r>
              <a:rPr lang="en-US" sz="5200" dirty="0">
                <a:solidFill>
                  <a:schemeClr val="tx2"/>
                </a:solidFill>
              </a:rPr>
              <a:t>INFERTILITAS</a:t>
            </a:r>
            <a:endParaRPr lang="id-ID" sz="5200" dirty="0">
              <a:solidFill>
                <a:schemeClr val="tx2"/>
              </a:solidFill>
            </a:endParaRPr>
          </a:p>
        </p:txBody>
      </p:sp>
      <p:sp>
        <p:nvSpPr>
          <p:cNvPr id="3" name="Subtitle 2">
            <a:extLst>
              <a:ext uri="{FF2B5EF4-FFF2-40B4-BE49-F238E27FC236}">
                <a16:creationId xmlns:a16="http://schemas.microsoft.com/office/drawing/2014/main" id="{2CA74DE0-E593-4806-A14E-D068CE7F483F}"/>
              </a:ext>
            </a:extLst>
          </p:cNvPr>
          <p:cNvSpPr>
            <a:spLocks noGrp="1"/>
          </p:cNvSpPr>
          <p:nvPr>
            <p:ph type="subTitle" idx="1"/>
          </p:nvPr>
        </p:nvSpPr>
        <p:spPr>
          <a:xfrm>
            <a:off x="3215729" y="4165152"/>
            <a:ext cx="5760846" cy="682079"/>
          </a:xfrm>
        </p:spPr>
        <p:txBody>
          <a:bodyPr>
            <a:normAutofit/>
          </a:bodyPr>
          <a:lstStyle/>
          <a:p>
            <a:r>
              <a:rPr lang="en-US" dirty="0">
                <a:solidFill>
                  <a:schemeClr val="tx2"/>
                </a:solidFill>
              </a:rPr>
              <a:t>Ario Seto - 1810211094</a:t>
            </a:r>
            <a:endParaRPr lang="id-ID" dirty="0">
              <a:solidFill>
                <a:schemeClr val="tx2"/>
              </a:solidFill>
            </a:endParaRPr>
          </a:p>
        </p:txBody>
      </p:sp>
    </p:spTree>
    <p:extLst>
      <p:ext uri="{BB962C8B-B14F-4D97-AF65-F5344CB8AC3E}">
        <p14:creationId xmlns:p14="http://schemas.microsoft.com/office/powerpoint/2010/main" val="31111746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0F24D38-B79E-44B4-830E-043F45D96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7EB7BF3-3590-4F4B-8B96-ACB558D89E57}"/>
              </a:ext>
            </a:extLst>
          </p:cNvPr>
          <p:cNvSpPr>
            <a:spLocks noGrp="1"/>
          </p:cNvSpPr>
          <p:nvPr>
            <p:ph type="title"/>
          </p:nvPr>
        </p:nvSpPr>
        <p:spPr>
          <a:xfrm>
            <a:off x="838200" y="620742"/>
            <a:ext cx="10515600" cy="1325563"/>
          </a:xfrm>
        </p:spPr>
        <p:txBody>
          <a:bodyPr>
            <a:normAutofit/>
          </a:bodyPr>
          <a:lstStyle/>
          <a:p>
            <a:r>
              <a:rPr lang="en-US">
                <a:solidFill>
                  <a:srgbClr val="FFFFFF"/>
                </a:solidFill>
              </a:rPr>
              <a:t>Etiologi Infertilitas </a:t>
            </a:r>
            <a:r>
              <a:rPr lang="id-ID">
                <a:solidFill>
                  <a:srgbClr val="FFFFFF"/>
                </a:solidFill>
              </a:rPr>
              <a:t>Pada </a:t>
            </a:r>
            <a:r>
              <a:rPr lang="en-US">
                <a:solidFill>
                  <a:srgbClr val="FFFFFF"/>
                </a:solidFill>
              </a:rPr>
              <a:t>Laki-laki</a:t>
            </a:r>
            <a:br>
              <a:rPr lang="id-ID">
                <a:solidFill>
                  <a:srgbClr val="FFFFFF"/>
                </a:solidFill>
              </a:rPr>
            </a:br>
            <a:endParaRPr lang="id-ID">
              <a:solidFill>
                <a:srgbClr val="FFFFFF"/>
              </a:solidFill>
            </a:endParaRPr>
          </a:p>
        </p:txBody>
      </p:sp>
      <p:cxnSp>
        <p:nvCxnSpPr>
          <p:cNvPr id="11" name="Straight Connector 10">
            <a:extLst>
              <a:ext uri="{FF2B5EF4-FFF2-40B4-BE49-F238E27FC236}">
                <a16:creationId xmlns:a16="http://schemas.microsoft.com/office/drawing/2014/main" id="{FC469874-256B-45B3-A79C-7591B4BA1E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9947DBA-1600-456F-BCEB-1AE19855A1D9}"/>
              </a:ext>
            </a:extLst>
          </p:cNvPr>
          <p:cNvSpPr>
            <a:spLocks noGrp="1"/>
          </p:cNvSpPr>
          <p:nvPr>
            <p:ph sz="half" idx="1"/>
          </p:nvPr>
        </p:nvSpPr>
        <p:spPr>
          <a:xfrm>
            <a:off x="838200" y="2266345"/>
            <a:ext cx="5097780" cy="3910617"/>
          </a:xfrm>
        </p:spPr>
        <p:txBody>
          <a:bodyPr>
            <a:normAutofit/>
          </a:bodyPr>
          <a:lstStyle/>
          <a:p>
            <a:r>
              <a:rPr lang="id-ID" sz="1500" b="1" i="0">
                <a:solidFill>
                  <a:srgbClr val="FFFFFF"/>
                </a:solidFill>
                <a:effectLst/>
              </a:rPr>
              <a:t>Pada Laki-laki</a:t>
            </a:r>
            <a:endParaRPr lang="id-ID" sz="1500" b="0" i="0">
              <a:solidFill>
                <a:srgbClr val="FFFFFF"/>
              </a:solidFill>
              <a:effectLst/>
            </a:endParaRPr>
          </a:p>
          <a:p>
            <a:r>
              <a:rPr lang="id-ID" sz="1500" b="1" i="0">
                <a:solidFill>
                  <a:srgbClr val="FFFFFF"/>
                </a:solidFill>
                <a:effectLst/>
              </a:rPr>
              <a:t>Gangguan Spermatogenesis</a:t>
            </a:r>
            <a:endParaRPr lang="id-ID" sz="1500" b="0" i="0">
              <a:solidFill>
                <a:srgbClr val="FFFFFF"/>
              </a:solidFill>
              <a:effectLst/>
            </a:endParaRPr>
          </a:p>
          <a:p>
            <a:pPr lvl="1"/>
            <a:r>
              <a:rPr lang="id-ID" sz="1500" b="0" i="0">
                <a:solidFill>
                  <a:srgbClr val="FFFFFF"/>
                </a:solidFill>
                <a:effectLst/>
              </a:rPr>
              <a:t>Analisis cairan seminal dapat mengungkapkan :</a:t>
            </a:r>
          </a:p>
          <a:p>
            <a:pPr lvl="1"/>
            <a:r>
              <a:rPr lang="id-ID" sz="1500" b="0" i="0">
                <a:solidFill>
                  <a:srgbClr val="FFFFFF"/>
                </a:solidFill>
                <a:effectLst/>
              </a:rPr>
              <a:t>Jumlah </a:t>
            </a:r>
            <a:r>
              <a:rPr lang="id-ID" sz="1500" b="0" i="1">
                <a:solidFill>
                  <a:srgbClr val="FFFFFF"/>
                </a:solidFill>
                <a:effectLst/>
              </a:rPr>
              <a:t>spermatozoa</a:t>
            </a:r>
            <a:r>
              <a:rPr lang="id-ID" sz="1500" b="0" i="0">
                <a:solidFill>
                  <a:srgbClr val="FFFFFF"/>
                </a:solidFill>
                <a:effectLst/>
              </a:rPr>
              <a:t> kurang dari 20 juta per mililiter cairan seminal.</a:t>
            </a:r>
          </a:p>
          <a:p>
            <a:pPr lvl="1"/>
            <a:r>
              <a:rPr lang="id-ID" sz="1500" b="0" i="0">
                <a:solidFill>
                  <a:srgbClr val="FFFFFF"/>
                </a:solidFill>
                <a:effectLst/>
              </a:rPr>
              <a:t>Jumlah </a:t>
            </a:r>
            <a:r>
              <a:rPr lang="id-ID" sz="1500" b="0" i="1">
                <a:solidFill>
                  <a:srgbClr val="FFFFFF"/>
                </a:solidFill>
                <a:effectLst/>
              </a:rPr>
              <a:t>spermatozoa</a:t>
            </a:r>
            <a:r>
              <a:rPr lang="id-ID" sz="1500" b="0" i="0">
                <a:solidFill>
                  <a:srgbClr val="FFFFFF"/>
                </a:solidFill>
                <a:effectLst/>
              </a:rPr>
              <a:t> yang abnormal lebih dari 40% yang berupa defek kepala (</a:t>
            </a:r>
            <a:r>
              <a:rPr lang="id-ID" sz="1500" b="0" i="1">
                <a:solidFill>
                  <a:srgbClr val="FFFFFF"/>
                </a:solidFill>
                <a:effectLst/>
              </a:rPr>
              <a:t>caput</a:t>
            </a:r>
            <a:r>
              <a:rPr lang="id-ID" sz="1500" b="0" i="0">
                <a:solidFill>
                  <a:srgbClr val="FFFFFF"/>
                </a:solidFill>
                <a:effectLst/>
              </a:rPr>
              <a:t>) atau ekor (</a:t>
            </a:r>
            <a:r>
              <a:rPr lang="id-ID" sz="1500" b="0" i="1">
                <a:solidFill>
                  <a:srgbClr val="FFFFFF"/>
                </a:solidFill>
                <a:effectLst/>
              </a:rPr>
              <a:t>cauda</a:t>
            </a:r>
            <a:r>
              <a:rPr lang="id-ID" sz="1500" b="0" i="0">
                <a:solidFill>
                  <a:srgbClr val="FFFFFF"/>
                </a:solidFill>
                <a:effectLst/>
              </a:rPr>
              <a:t>) yang spesifik. Keadaan ini mungkin karena adanya </a:t>
            </a:r>
            <a:r>
              <a:rPr lang="id-ID" sz="1500" b="0" i="1">
                <a:solidFill>
                  <a:srgbClr val="FFFFFF"/>
                </a:solidFill>
                <a:effectLst/>
              </a:rPr>
              <a:t>aplasia</a:t>
            </a:r>
            <a:r>
              <a:rPr lang="id-ID" sz="1500" b="0" i="0">
                <a:solidFill>
                  <a:srgbClr val="FFFFFF"/>
                </a:solidFill>
                <a:effectLst/>
              </a:rPr>
              <a:t> sel germinal, pengelupasan, atau suatu </a:t>
            </a:r>
            <a:r>
              <a:rPr lang="id-ID" sz="1500" b="0" i="1">
                <a:solidFill>
                  <a:srgbClr val="FFFFFF"/>
                </a:solidFill>
                <a:effectLst/>
              </a:rPr>
              <a:t>defek kongenital</a:t>
            </a:r>
            <a:r>
              <a:rPr lang="id-ID" sz="1500" b="0" i="0">
                <a:solidFill>
                  <a:srgbClr val="FFFFFF"/>
                </a:solidFill>
                <a:effectLst/>
              </a:rPr>
              <a:t>, atau beberapa penyebab yang tidak dapat ditetapkan.</a:t>
            </a:r>
          </a:p>
          <a:p>
            <a:pPr lvl="1"/>
            <a:r>
              <a:rPr lang="id-ID" sz="1500" b="0" i="0">
                <a:solidFill>
                  <a:srgbClr val="FFFFFF"/>
                </a:solidFill>
                <a:effectLst/>
              </a:rPr>
              <a:t>Cairan seminal yang diejakulasikan kurang dari 2 ml.</a:t>
            </a:r>
          </a:p>
          <a:p>
            <a:pPr lvl="1"/>
            <a:r>
              <a:rPr lang="id-ID" sz="1500" b="0" i="0">
                <a:solidFill>
                  <a:srgbClr val="FFFFFF"/>
                </a:solidFill>
                <a:effectLst/>
              </a:rPr>
              <a:t>Kandungan kimia cairan seminal tidak memuaskan, misalnya kadar glukosa, kolesterol, atau </a:t>
            </a:r>
            <a:r>
              <a:rPr lang="id-ID" sz="1500" b="0" i="1">
                <a:solidFill>
                  <a:srgbClr val="FFFFFF"/>
                </a:solidFill>
                <a:effectLst/>
              </a:rPr>
              <a:t>enzim hialuronidase abnormal</a:t>
            </a:r>
            <a:r>
              <a:rPr lang="id-ID" sz="1500" b="0" i="0">
                <a:solidFill>
                  <a:srgbClr val="FFFFFF"/>
                </a:solidFill>
                <a:effectLst/>
              </a:rPr>
              <a:t> dan pH-nya terlalu tinggi atau terlalu rendah.</a:t>
            </a:r>
          </a:p>
          <a:p>
            <a:endParaRPr lang="id-ID" sz="1500">
              <a:solidFill>
                <a:srgbClr val="FFFFFF"/>
              </a:solidFill>
            </a:endParaRPr>
          </a:p>
        </p:txBody>
      </p:sp>
      <p:sp>
        <p:nvSpPr>
          <p:cNvPr id="4" name="Content Placeholder 3">
            <a:extLst>
              <a:ext uri="{FF2B5EF4-FFF2-40B4-BE49-F238E27FC236}">
                <a16:creationId xmlns:a16="http://schemas.microsoft.com/office/drawing/2014/main" id="{2A55FDB3-4634-4FA0-B0E2-98DFACDC351D}"/>
              </a:ext>
            </a:extLst>
          </p:cNvPr>
          <p:cNvSpPr>
            <a:spLocks noGrp="1"/>
          </p:cNvSpPr>
          <p:nvPr>
            <p:ph sz="half" idx="2"/>
          </p:nvPr>
        </p:nvSpPr>
        <p:spPr>
          <a:xfrm>
            <a:off x="6256020" y="2266345"/>
            <a:ext cx="5097780" cy="3910618"/>
          </a:xfrm>
        </p:spPr>
        <p:txBody>
          <a:bodyPr>
            <a:normAutofit/>
          </a:bodyPr>
          <a:lstStyle/>
          <a:p>
            <a:r>
              <a:rPr lang="id-ID" sz="1500" b="1" i="0">
                <a:solidFill>
                  <a:srgbClr val="FFFFFF"/>
                </a:solidFill>
                <a:effectLst/>
              </a:rPr>
              <a:t>Obstruksi</a:t>
            </a:r>
            <a:endParaRPr lang="id-ID" sz="1500" b="0" i="0">
              <a:solidFill>
                <a:srgbClr val="FFFFFF"/>
              </a:solidFill>
              <a:effectLst/>
            </a:endParaRPr>
          </a:p>
          <a:p>
            <a:pPr lvl="1"/>
            <a:r>
              <a:rPr lang="id-ID" sz="1500" b="0" i="0">
                <a:solidFill>
                  <a:srgbClr val="FFFFFF"/>
                </a:solidFill>
                <a:effectLst/>
              </a:rPr>
              <a:t>Sumbatan (oklusi) kongenital duktus atau tubulus.</a:t>
            </a:r>
          </a:p>
          <a:p>
            <a:pPr lvl="1"/>
            <a:r>
              <a:rPr lang="id-ID" sz="1500" b="0" i="0">
                <a:solidFill>
                  <a:srgbClr val="FFFFFF"/>
                </a:solidFill>
                <a:effectLst/>
              </a:rPr>
              <a:t>Sumbatan duktus atau tubulus yang disebabkan oleh penyakit peradangan (inflamasi) akut atau kronis yang mengenai membran basalis atau dinding otot tubulus seminiferus, misalnya orkitis, infeksi prostat, infeksi gognokokus. Penyakit ini merupakan penyebab yang paling umum pada infertilitas pria.</a:t>
            </a:r>
          </a:p>
          <a:p>
            <a:r>
              <a:rPr lang="id-ID" sz="1500" b="1" i="0">
                <a:solidFill>
                  <a:srgbClr val="FFFFFF"/>
                </a:solidFill>
                <a:effectLst/>
              </a:rPr>
              <a:t>Ketidakmampuan</a:t>
            </a:r>
            <a:r>
              <a:rPr lang="id-ID" sz="1500" b="0" i="0">
                <a:solidFill>
                  <a:srgbClr val="FFFFFF"/>
                </a:solidFill>
                <a:effectLst/>
              </a:rPr>
              <a:t> </a:t>
            </a:r>
            <a:r>
              <a:rPr lang="id-ID" sz="1500" b="1" i="0">
                <a:solidFill>
                  <a:srgbClr val="FFFFFF"/>
                </a:solidFill>
                <a:effectLst/>
              </a:rPr>
              <a:t>Koitus atau Ejakulasi</a:t>
            </a:r>
            <a:endParaRPr lang="id-ID" sz="1500" b="0" i="0">
              <a:solidFill>
                <a:srgbClr val="FFFFFF"/>
              </a:solidFill>
              <a:effectLst/>
            </a:endParaRPr>
          </a:p>
          <a:p>
            <a:pPr lvl="1"/>
            <a:r>
              <a:rPr lang="id-ID" sz="1500" b="0" i="0">
                <a:solidFill>
                  <a:srgbClr val="FFFFFF"/>
                </a:solidFill>
                <a:effectLst/>
              </a:rPr>
              <a:t>Faktor-faktor fisik misalnya </a:t>
            </a:r>
            <a:r>
              <a:rPr lang="id-ID" sz="1500" b="0" i="1">
                <a:solidFill>
                  <a:srgbClr val="FFFFFF"/>
                </a:solidFill>
                <a:effectLst/>
              </a:rPr>
              <a:t>hipospadia</a:t>
            </a:r>
            <a:r>
              <a:rPr lang="id-ID" sz="1500" b="0" i="0">
                <a:solidFill>
                  <a:srgbClr val="FFFFFF"/>
                </a:solidFill>
                <a:effectLst/>
              </a:rPr>
              <a:t>, </a:t>
            </a:r>
            <a:r>
              <a:rPr lang="id-ID" sz="1500" b="0" i="1">
                <a:solidFill>
                  <a:srgbClr val="FFFFFF"/>
                </a:solidFill>
                <a:effectLst/>
              </a:rPr>
              <a:t>epispidia</a:t>
            </a:r>
            <a:r>
              <a:rPr lang="id-ID" sz="1500" b="0" i="0">
                <a:solidFill>
                  <a:srgbClr val="FFFFFF"/>
                </a:solidFill>
                <a:effectLst/>
              </a:rPr>
              <a:t>, </a:t>
            </a:r>
            <a:r>
              <a:rPr lang="id-ID" sz="1500" b="0" i="1">
                <a:solidFill>
                  <a:srgbClr val="FFFFFF"/>
                </a:solidFill>
                <a:effectLst/>
              </a:rPr>
              <a:t>deviasi</a:t>
            </a:r>
            <a:r>
              <a:rPr lang="id-ID" sz="1500" b="0" i="0">
                <a:solidFill>
                  <a:srgbClr val="FFFFFF"/>
                </a:solidFill>
                <a:effectLst/>
              </a:rPr>
              <a:t> </a:t>
            </a:r>
            <a:r>
              <a:rPr lang="id-ID" sz="1500" b="0" i="1">
                <a:solidFill>
                  <a:srgbClr val="FFFFFF"/>
                </a:solidFill>
                <a:effectLst/>
              </a:rPr>
              <a:t>penis</a:t>
            </a:r>
            <a:r>
              <a:rPr lang="id-ID" sz="1500" b="0" i="0">
                <a:solidFill>
                  <a:srgbClr val="FFFFFF"/>
                </a:solidFill>
                <a:effectLst/>
              </a:rPr>
              <a:t> seperti pada </a:t>
            </a:r>
            <a:r>
              <a:rPr lang="id-ID" sz="1500" b="0" i="1">
                <a:solidFill>
                  <a:srgbClr val="FFFFFF"/>
                </a:solidFill>
                <a:effectLst/>
              </a:rPr>
              <a:t>priapismus</a:t>
            </a:r>
            <a:r>
              <a:rPr lang="id-ID" sz="1500" b="0" i="0">
                <a:solidFill>
                  <a:srgbClr val="FFFFFF"/>
                </a:solidFill>
                <a:effectLst/>
              </a:rPr>
              <a:t> atau penyakit </a:t>
            </a:r>
            <a:r>
              <a:rPr lang="id-ID" sz="1500" b="0" i="1">
                <a:solidFill>
                  <a:srgbClr val="FFFFFF"/>
                </a:solidFill>
                <a:effectLst/>
              </a:rPr>
              <a:t>peyronie</a:t>
            </a:r>
            <a:r>
              <a:rPr lang="id-ID" sz="1500" b="0" i="0">
                <a:solidFill>
                  <a:srgbClr val="FFFFFF"/>
                </a:solidFill>
                <a:effectLst/>
              </a:rPr>
              <a:t>.</a:t>
            </a:r>
          </a:p>
          <a:p>
            <a:pPr lvl="1"/>
            <a:r>
              <a:rPr lang="id-ID" sz="1500" b="0" i="0">
                <a:solidFill>
                  <a:srgbClr val="FFFFFF"/>
                </a:solidFill>
                <a:effectLst/>
              </a:rPr>
              <a:t>Faktor-faktor psikologis yang menyebabkan ketidakmampuan untuk mencapai atau mempertahankan ereksi.</a:t>
            </a:r>
          </a:p>
          <a:p>
            <a:pPr lvl="1"/>
            <a:r>
              <a:rPr lang="id-ID" sz="1500" b="0" i="0">
                <a:solidFill>
                  <a:srgbClr val="FFFFFF"/>
                </a:solidFill>
                <a:effectLst/>
              </a:rPr>
              <a:t>Alkoholisme kronik.</a:t>
            </a:r>
          </a:p>
          <a:p>
            <a:endParaRPr lang="id-ID" sz="1500">
              <a:solidFill>
                <a:srgbClr val="FFFFFF"/>
              </a:solidFill>
            </a:endParaRPr>
          </a:p>
        </p:txBody>
      </p:sp>
    </p:spTree>
    <p:extLst>
      <p:ext uri="{BB962C8B-B14F-4D97-AF65-F5344CB8AC3E}">
        <p14:creationId xmlns:p14="http://schemas.microsoft.com/office/powerpoint/2010/main" val="1075367737"/>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A3C7DEA-BCC2-4295-8850-1479932961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289949D-B9F6-468A-86FE-2694DC5AE7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6A88D4F3-4BED-42FB-B3EC-CAA167F8CEDE}"/>
              </a:ext>
            </a:extLst>
          </p:cNvPr>
          <p:cNvSpPr>
            <a:spLocks noGrp="1"/>
          </p:cNvSpPr>
          <p:nvPr>
            <p:ph type="title"/>
          </p:nvPr>
        </p:nvSpPr>
        <p:spPr>
          <a:xfrm>
            <a:off x="1179073" y="677059"/>
            <a:ext cx="9833548" cy="1066802"/>
          </a:xfrm>
        </p:spPr>
        <p:txBody>
          <a:bodyPr anchor="b">
            <a:normAutofit/>
          </a:bodyPr>
          <a:lstStyle/>
          <a:p>
            <a:r>
              <a:rPr lang="en-US" sz="3600" dirty="0" err="1">
                <a:solidFill>
                  <a:schemeClr val="tx2"/>
                </a:solidFill>
              </a:rPr>
              <a:t>Gejala</a:t>
            </a:r>
            <a:r>
              <a:rPr lang="en-US" sz="3600" dirty="0">
                <a:solidFill>
                  <a:schemeClr val="tx2"/>
                </a:solidFill>
              </a:rPr>
              <a:t> </a:t>
            </a:r>
            <a:r>
              <a:rPr lang="en-US" sz="3600" dirty="0" err="1">
                <a:solidFill>
                  <a:schemeClr val="tx2"/>
                </a:solidFill>
              </a:rPr>
              <a:t>Klinis</a:t>
            </a:r>
            <a:endParaRPr lang="id-ID" sz="3600" dirty="0">
              <a:solidFill>
                <a:schemeClr val="tx2"/>
              </a:solidFill>
            </a:endParaRPr>
          </a:p>
        </p:txBody>
      </p:sp>
      <p:grpSp>
        <p:nvGrpSpPr>
          <p:cNvPr id="12" name="Group 11">
            <a:extLst>
              <a:ext uri="{FF2B5EF4-FFF2-40B4-BE49-F238E27FC236}">
                <a16:creationId xmlns:a16="http://schemas.microsoft.com/office/drawing/2014/main" id="{E4DF0958-0C87-4C28-9554-2FADC788C2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67135" y="0"/>
            <a:ext cx="4324865" cy="2641149"/>
            <a:chOff x="6867015" y="-1"/>
            <a:chExt cx="5324985" cy="3251912"/>
          </a:xfrm>
          <a:solidFill>
            <a:schemeClr val="accent5">
              <a:alpha val="10000"/>
            </a:schemeClr>
          </a:solidFill>
        </p:grpSpPr>
        <p:sp>
          <p:nvSpPr>
            <p:cNvPr id="33" name="Freeform: Shape 12">
              <a:extLst>
                <a:ext uri="{FF2B5EF4-FFF2-40B4-BE49-F238E27FC236}">
                  <a16:creationId xmlns:a16="http://schemas.microsoft.com/office/drawing/2014/main" id="{DEC53B48-7B73-49D1-A6FD-9DBF5141EA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13">
              <a:extLst>
                <a:ext uri="{FF2B5EF4-FFF2-40B4-BE49-F238E27FC236}">
                  <a16:creationId xmlns:a16="http://schemas.microsoft.com/office/drawing/2014/main" id="{7DEDDC41-2C98-4AF1-A0EA-AEEC34827C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14">
              <a:extLst>
                <a:ext uri="{FF2B5EF4-FFF2-40B4-BE49-F238E27FC236}">
                  <a16:creationId xmlns:a16="http://schemas.microsoft.com/office/drawing/2014/main" id="{D2208F20-F93C-4530-8370-FC7818BABB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15">
              <a:extLst>
                <a:ext uri="{FF2B5EF4-FFF2-40B4-BE49-F238E27FC236}">
                  <a16:creationId xmlns:a16="http://schemas.microsoft.com/office/drawing/2014/main" id="{E52F51E0-B50B-43EA-B6AC-C16BD29C3E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7" name="Content Placeholder 2">
            <a:extLst>
              <a:ext uri="{FF2B5EF4-FFF2-40B4-BE49-F238E27FC236}">
                <a16:creationId xmlns:a16="http://schemas.microsoft.com/office/drawing/2014/main" id="{BC24536D-0744-4E7A-ACB9-44DB990CE4F3}"/>
              </a:ext>
            </a:extLst>
          </p:cNvPr>
          <p:cNvSpPr>
            <a:spLocks noGrp="1"/>
          </p:cNvSpPr>
          <p:nvPr>
            <p:ph idx="1"/>
          </p:nvPr>
        </p:nvSpPr>
        <p:spPr>
          <a:xfrm>
            <a:off x="1179073" y="2143481"/>
            <a:ext cx="9833548" cy="4251038"/>
          </a:xfrm>
        </p:spPr>
        <p:txBody>
          <a:bodyPr anchor="ctr">
            <a:normAutofit/>
          </a:bodyPr>
          <a:lstStyle/>
          <a:p>
            <a:r>
              <a:rPr lang="en-US" sz="1800" dirty="0">
                <a:solidFill>
                  <a:schemeClr val="tx2"/>
                </a:solidFill>
                <a:effectLst/>
              </a:rPr>
              <a:t>Pada </a:t>
            </a:r>
            <a:r>
              <a:rPr lang="en-US" sz="1800" dirty="0" err="1">
                <a:solidFill>
                  <a:schemeClr val="tx2"/>
                </a:solidFill>
                <a:effectLst/>
              </a:rPr>
              <a:t>umumnya</a:t>
            </a:r>
            <a:r>
              <a:rPr lang="en-US" sz="1800" dirty="0">
                <a:solidFill>
                  <a:schemeClr val="tx2"/>
                </a:solidFill>
                <a:effectLst/>
              </a:rPr>
              <a:t> </a:t>
            </a:r>
            <a:r>
              <a:rPr lang="en-US" sz="1800" dirty="0" err="1">
                <a:solidFill>
                  <a:schemeClr val="tx2"/>
                </a:solidFill>
                <a:effectLst/>
              </a:rPr>
              <a:t>tidak</a:t>
            </a:r>
            <a:r>
              <a:rPr lang="en-US" sz="1800" dirty="0">
                <a:solidFill>
                  <a:schemeClr val="tx2"/>
                </a:solidFill>
                <a:effectLst/>
              </a:rPr>
              <a:t> </a:t>
            </a:r>
            <a:r>
              <a:rPr lang="en-US" sz="1800" dirty="0" err="1">
                <a:solidFill>
                  <a:schemeClr val="tx2"/>
                </a:solidFill>
                <a:effectLst/>
              </a:rPr>
              <a:t>ditemui</a:t>
            </a:r>
            <a:r>
              <a:rPr lang="en-US" sz="1800" dirty="0">
                <a:solidFill>
                  <a:schemeClr val="tx2"/>
                </a:solidFill>
                <a:effectLst/>
              </a:rPr>
              <a:t> </a:t>
            </a:r>
            <a:r>
              <a:rPr lang="en-US" sz="1800" dirty="0" err="1">
                <a:solidFill>
                  <a:schemeClr val="tx2"/>
                </a:solidFill>
                <a:effectLst/>
              </a:rPr>
              <a:t>gejala</a:t>
            </a:r>
            <a:r>
              <a:rPr lang="en-US" sz="1800" dirty="0">
                <a:solidFill>
                  <a:schemeClr val="tx2"/>
                </a:solidFill>
                <a:effectLst/>
              </a:rPr>
              <a:t> </a:t>
            </a:r>
            <a:r>
              <a:rPr lang="en-US" sz="1800" dirty="0" err="1">
                <a:solidFill>
                  <a:schemeClr val="tx2"/>
                </a:solidFill>
                <a:effectLst/>
              </a:rPr>
              <a:t>klinis</a:t>
            </a:r>
            <a:r>
              <a:rPr lang="en-US" sz="1800" dirty="0">
                <a:solidFill>
                  <a:schemeClr val="tx2"/>
                </a:solidFill>
                <a:effectLst/>
              </a:rPr>
              <a:t>, </a:t>
            </a:r>
            <a:r>
              <a:rPr lang="en-US" sz="1800" dirty="0" err="1">
                <a:solidFill>
                  <a:schemeClr val="tx2"/>
                </a:solidFill>
                <a:effectLst/>
              </a:rPr>
              <a:t>namun</a:t>
            </a:r>
            <a:r>
              <a:rPr lang="en-US" sz="1800" dirty="0">
                <a:solidFill>
                  <a:schemeClr val="tx2"/>
                </a:solidFill>
                <a:effectLst/>
              </a:rPr>
              <a:t> </a:t>
            </a:r>
            <a:r>
              <a:rPr lang="en-US" sz="1800" dirty="0" err="1">
                <a:solidFill>
                  <a:schemeClr val="tx2"/>
                </a:solidFill>
                <a:effectLst/>
              </a:rPr>
              <a:t>jika</a:t>
            </a:r>
            <a:r>
              <a:rPr lang="en-US" sz="1800" dirty="0">
                <a:solidFill>
                  <a:schemeClr val="tx2"/>
                </a:solidFill>
                <a:effectLst/>
              </a:rPr>
              <a:t> </a:t>
            </a:r>
            <a:r>
              <a:rPr lang="en-US" sz="1800" dirty="0" err="1">
                <a:solidFill>
                  <a:schemeClr val="tx2"/>
                </a:solidFill>
                <a:effectLst/>
              </a:rPr>
              <a:t>infertiitas</a:t>
            </a:r>
            <a:r>
              <a:rPr lang="en-US" sz="1800" dirty="0">
                <a:solidFill>
                  <a:schemeClr val="tx2"/>
                </a:solidFill>
                <a:effectLst/>
              </a:rPr>
              <a:t> </a:t>
            </a:r>
            <a:r>
              <a:rPr lang="en-US" sz="1800" dirty="0" err="1">
                <a:solidFill>
                  <a:schemeClr val="tx2"/>
                </a:solidFill>
                <a:effectLst/>
              </a:rPr>
              <a:t>diakibatka</a:t>
            </a:r>
            <a:r>
              <a:rPr lang="en-US" sz="1800" dirty="0" err="1">
                <a:solidFill>
                  <a:schemeClr val="tx2"/>
                </a:solidFill>
              </a:rPr>
              <a:t>n</a:t>
            </a:r>
            <a:r>
              <a:rPr lang="en-US" sz="1800" dirty="0">
                <a:solidFill>
                  <a:schemeClr val="tx2"/>
                </a:solidFill>
              </a:rPr>
              <a:t> </a:t>
            </a:r>
            <a:r>
              <a:rPr lang="en-US" sz="1800" dirty="0" err="1">
                <a:solidFill>
                  <a:schemeClr val="tx2"/>
                </a:solidFill>
              </a:rPr>
              <a:t>kelainan</a:t>
            </a:r>
            <a:r>
              <a:rPr lang="en-US" sz="1800" dirty="0">
                <a:solidFill>
                  <a:schemeClr val="tx2"/>
                </a:solidFill>
              </a:rPr>
              <a:t> </a:t>
            </a:r>
            <a:r>
              <a:rPr lang="en-US" sz="1800" dirty="0" err="1">
                <a:solidFill>
                  <a:schemeClr val="tx2"/>
                </a:solidFill>
              </a:rPr>
              <a:t>organik</a:t>
            </a:r>
            <a:r>
              <a:rPr lang="en-US" sz="1800" dirty="0">
                <a:solidFill>
                  <a:schemeClr val="tx2"/>
                </a:solidFill>
              </a:rPr>
              <a:t>, </a:t>
            </a:r>
            <a:r>
              <a:rPr lang="en-US" sz="1800" dirty="0" err="1">
                <a:solidFill>
                  <a:schemeClr val="tx2"/>
                </a:solidFill>
              </a:rPr>
              <a:t>dapat</a:t>
            </a:r>
            <a:r>
              <a:rPr lang="en-US" sz="1800" dirty="0">
                <a:solidFill>
                  <a:schemeClr val="tx2"/>
                </a:solidFill>
              </a:rPr>
              <a:t> </a:t>
            </a:r>
            <a:r>
              <a:rPr lang="en-US" sz="1800" dirty="0" err="1">
                <a:solidFill>
                  <a:schemeClr val="tx2"/>
                </a:solidFill>
              </a:rPr>
              <a:t>ditemui</a:t>
            </a:r>
            <a:r>
              <a:rPr lang="en-US" sz="1800" dirty="0">
                <a:solidFill>
                  <a:schemeClr val="tx2"/>
                </a:solidFill>
              </a:rPr>
              <a:t> </a:t>
            </a:r>
            <a:r>
              <a:rPr lang="en-US" sz="1800" dirty="0" err="1">
                <a:solidFill>
                  <a:schemeClr val="tx2"/>
                </a:solidFill>
              </a:rPr>
              <a:t>keluhan</a:t>
            </a:r>
            <a:r>
              <a:rPr lang="en-US" sz="1800" dirty="0">
                <a:solidFill>
                  <a:schemeClr val="tx2"/>
                </a:solidFill>
              </a:rPr>
              <a:t> </a:t>
            </a:r>
            <a:r>
              <a:rPr lang="en-US" sz="1800" dirty="0" err="1">
                <a:solidFill>
                  <a:schemeClr val="tx2"/>
                </a:solidFill>
              </a:rPr>
              <a:t>berikut</a:t>
            </a:r>
            <a:endParaRPr lang="en-US" sz="1800" dirty="0">
              <a:solidFill>
                <a:schemeClr val="tx2"/>
              </a:solidFill>
              <a:effectLst/>
            </a:endParaRPr>
          </a:p>
          <a:p>
            <a:r>
              <a:rPr lang="id-ID" sz="1800" dirty="0">
                <a:solidFill>
                  <a:schemeClr val="tx2"/>
                </a:solidFill>
                <a:effectLst/>
              </a:rPr>
              <a:t>Dispareunia: merupakan masalah kesehatan yang ditandai dengan rasa tidak nyaman atao rasa nyeri saat melakukan sanggama. Dispareunia dapat dialami perempuan atau</a:t>
            </a:r>
            <a:r>
              <a:rPr lang="en-US" sz="1800" dirty="0">
                <a:solidFill>
                  <a:schemeClr val="tx2"/>
                </a:solidFill>
              </a:rPr>
              <a:t> </a:t>
            </a:r>
            <a:r>
              <a:rPr lang="id-ID" sz="1800" dirty="0">
                <a:solidFill>
                  <a:schemeClr val="tx2"/>
                </a:solidFill>
                <a:effectLst/>
              </a:rPr>
              <a:t>pun lelaki. </a:t>
            </a:r>
            <a:endParaRPr lang="en-US" sz="1800" dirty="0">
              <a:solidFill>
                <a:schemeClr val="tx2"/>
              </a:solidFill>
            </a:endParaRPr>
          </a:p>
          <a:p>
            <a:r>
              <a:rPr lang="id-ID" sz="1800" dirty="0">
                <a:solidFill>
                  <a:schemeClr val="tx2"/>
                </a:solidFill>
              </a:rPr>
              <a:t>Vaginismus: merupakan masalah pada perempuan yang ditandai dengan adanya rasa</a:t>
            </a:r>
            <a:r>
              <a:rPr lang="en-US" sz="1800" dirty="0">
                <a:solidFill>
                  <a:schemeClr val="tx2"/>
                </a:solidFill>
              </a:rPr>
              <a:t> </a:t>
            </a:r>
            <a:r>
              <a:rPr lang="id-ID" sz="1800" dirty="0">
                <a:solidFill>
                  <a:schemeClr val="tx2"/>
                </a:solidFill>
              </a:rPr>
              <a:t>nyeri saat penis akan melakukan penetrasi ke dalam vagina. Hal ini bukan disebabkan</a:t>
            </a:r>
            <a:r>
              <a:rPr lang="en-US" sz="1800" dirty="0">
                <a:solidFill>
                  <a:schemeClr val="tx2"/>
                </a:solidFill>
              </a:rPr>
              <a:t> </a:t>
            </a:r>
            <a:r>
              <a:rPr lang="id-ID" sz="1800" dirty="0">
                <a:solidFill>
                  <a:schemeClr val="tx2"/>
                </a:solidFill>
              </a:rPr>
              <a:t>oleh kurangnya zat lubrlkans atau pelumas vagina, tetapi terutama disebabkan oleh</a:t>
            </a:r>
            <a:r>
              <a:rPr lang="en-US" sz="1800" dirty="0">
                <a:solidFill>
                  <a:schemeClr val="tx2"/>
                </a:solidFill>
              </a:rPr>
              <a:t> </a:t>
            </a:r>
            <a:r>
              <a:rPr lang="id-ID" sz="1800" dirty="0">
                <a:solidFill>
                  <a:schemeClr val="tx2"/>
                </a:solidFill>
              </a:rPr>
              <a:t>diameter liang vagina yang terlalu sempit, akibat kontraksi refleks otot pubokoksigeus</a:t>
            </a:r>
            <a:r>
              <a:rPr lang="en-US" sz="1800" dirty="0">
                <a:solidFill>
                  <a:schemeClr val="tx2"/>
                </a:solidFill>
              </a:rPr>
              <a:t> </a:t>
            </a:r>
            <a:r>
              <a:rPr lang="id-ID" sz="1800" dirty="0">
                <a:solidFill>
                  <a:schemeClr val="tx2"/>
                </a:solidFill>
              </a:rPr>
              <a:t>yang terlalu sensitif, sehingga terjadi kesulitan penetrasi vagina oleh penis.</a:t>
            </a:r>
            <a:endParaRPr lang="en-US" sz="1800" dirty="0">
              <a:solidFill>
                <a:schemeClr val="tx2"/>
              </a:solidFill>
            </a:endParaRPr>
          </a:p>
          <a:p>
            <a:r>
              <a:rPr lang="en-US" sz="1800" dirty="0" err="1">
                <a:solidFill>
                  <a:schemeClr val="tx2"/>
                </a:solidFill>
              </a:rPr>
              <a:t>Sindrom</a:t>
            </a:r>
            <a:r>
              <a:rPr lang="en-US" sz="1800" dirty="0">
                <a:solidFill>
                  <a:schemeClr val="tx2"/>
                </a:solidFill>
              </a:rPr>
              <a:t> ovarium </a:t>
            </a:r>
            <a:r>
              <a:rPr lang="en-US" sz="1800" dirty="0" err="1">
                <a:solidFill>
                  <a:schemeClr val="tx2"/>
                </a:solidFill>
              </a:rPr>
              <a:t>polikistik</a:t>
            </a:r>
            <a:r>
              <a:rPr lang="en-US" sz="1800" dirty="0">
                <a:solidFill>
                  <a:schemeClr val="tx2"/>
                </a:solidFill>
              </a:rPr>
              <a:t> </a:t>
            </a:r>
            <a:r>
              <a:rPr lang="en-US" sz="1800" dirty="0" err="1">
                <a:solidFill>
                  <a:schemeClr val="tx2"/>
                </a:solidFill>
              </a:rPr>
              <a:t>mempakan</a:t>
            </a:r>
            <a:r>
              <a:rPr lang="en-US" sz="1800" dirty="0">
                <a:solidFill>
                  <a:schemeClr val="tx2"/>
                </a:solidFill>
              </a:rPr>
              <a:t> </a:t>
            </a:r>
            <a:r>
              <a:rPr lang="en-US" sz="1800" dirty="0" err="1">
                <a:solidFill>
                  <a:schemeClr val="tx2"/>
                </a:solidFill>
              </a:rPr>
              <a:t>masalah</a:t>
            </a:r>
            <a:r>
              <a:rPr lang="en-US" sz="1800" dirty="0">
                <a:solidFill>
                  <a:schemeClr val="tx2"/>
                </a:solidFill>
              </a:rPr>
              <a:t> </a:t>
            </a:r>
            <a:r>
              <a:rPr lang="en-US" sz="1800" dirty="0" err="1">
                <a:solidFill>
                  <a:schemeClr val="tx2"/>
                </a:solidFill>
              </a:rPr>
              <a:t>gangguan</a:t>
            </a:r>
            <a:r>
              <a:rPr lang="en-US" sz="1800" dirty="0">
                <a:solidFill>
                  <a:schemeClr val="tx2"/>
                </a:solidFill>
              </a:rPr>
              <a:t> </a:t>
            </a:r>
            <a:r>
              <a:rPr lang="en-US" sz="1800" dirty="0" err="1">
                <a:solidFill>
                  <a:schemeClr val="tx2"/>
                </a:solidFill>
              </a:rPr>
              <a:t>ovulasi</a:t>
            </a:r>
            <a:r>
              <a:rPr lang="en-US" sz="1800" dirty="0">
                <a:solidFill>
                  <a:schemeClr val="tx2"/>
                </a:solidFill>
              </a:rPr>
              <a:t> </a:t>
            </a:r>
            <a:r>
              <a:rPr lang="en-US" sz="1800" dirty="0" err="1">
                <a:solidFill>
                  <a:schemeClr val="tx2"/>
                </a:solidFill>
              </a:rPr>
              <a:t>utamayang</a:t>
            </a:r>
            <a:r>
              <a:rPr lang="en-US" sz="1800" dirty="0">
                <a:solidFill>
                  <a:schemeClr val="tx2"/>
                </a:solidFill>
              </a:rPr>
              <a:t> </a:t>
            </a:r>
            <a:r>
              <a:rPr lang="en-US" sz="1800" dirty="0" err="1">
                <a:solidFill>
                  <a:schemeClr val="tx2"/>
                </a:solidFill>
              </a:rPr>
              <a:t>seringkali</a:t>
            </a:r>
            <a:r>
              <a:rPr lang="en-US" sz="1800" dirty="0">
                <a:solidFill>
                  <a:schemeClr val="tx2"/>
                </a:solidFill>
              </a:rPr>
              <a:t> </a:t>
            </a:r>
            <a:r>
              <a:rPr lang="en-US" sz="1800" dirty="0" err="1">
                <a:solidFill>
                  <a:schemeClr val="tx2"/>
                </a:solidFill>
              </a:rPr>
              <a:t>dijumpai</a:t>
            </a:r>
            <a:r>
              <a:rPr lang="en-US" sz="1800" dirty="0">
                <a:solidFill>
                  <a:schemeClr val="tx2"/>
                </a:solidFill>
              </a:rPr>
              <a:t> pada </a:t>
            </a:r>
            <a:r>
              <a:rPr lang="en-US" sz="1800" dirty="0" err="1">
                <a:solidFill>
                  <a:schemeClr val="tx2"/>
                </a:solidFill>
              </a:rPr>
              <a:t>kasus</a:t>
            </a:r>
            <a:r>
              <a:rPr lang="en-US" sz="1800" dirty="0">
                <a:solidFill>
                  <a:schemeClr val="tx2"/>
                </a:solidFill>
              </a:rPr>
              <a:t> </a:t>
            </a:r>
            <a:r>
              <a:rPr lang="en-US" sz="1800" dirty="0" err="1">
                <a:solidFill>
                  <a:schemeClr val="tx2"/>
                </a:solidFill>
              </a:rPr>
              <a:t>infertilitas</a:t>
            </a:r>
            <a:r>
              <a:rPr lang="en-US" sz="1800" dirty="0">
                <a:solidFill>
                  <a:schemeClr val="tx2"/>
                </a:solidFill>
              </a:rPr>
              <a:t>. </a:t>
            </a:r>
            <a:r>
              <a:rPr lang="en-US" sz="1800" dirty="0" err="1">
                <a:solidFill>
                  <a:schemeClr val="tx2"/>
                </a:solidFill>
              </a:rPr>
              <a:t>Dijumpai</a:t>
            </a:r>
            <a:r>
              <a:rPr lang="en-US" sz="1800" dirty="0">
                <a:solidFill>
                  <a:schemeClr val="tx2"/>
                </a:solidFill>
              </a:rPr>
              <a:t> </a:t>
            </a:r>
            <a:r>
              <a:rPr lang="en-US" sz="1800" dirty="0" err="1">
                <a:solidFill>
                  <a:schemeClr val="tx2"/>
                </a:solidFill>
              </a:rPr>
              <a:t>tiga</a:t>
            </a:r>
            <a:r>
              <a:rPr lang="en-US" sz="1800" dirty="0">
                <a:solidFill>
                  <a:schemeClr val="tx2"/>
                </a:solidFill>
              </a:rPr>
              <a:t> </a:t>
            </a:r>
            <a:r>
              <a:rPr lang="en-US" sz="1800" dirty="0" err="1">
                <a:solidFill>
                  <a:schemeClr val="tx2"/>
                </a:solidFill>
              </a:rPr>
              <a:t>gejala</a:t>
            </a:r>
            <a:r>
              <a:rPr lang="en-US" sz="1800" dirty="0">
                <a:solidFill>
                  <a:schemeClr val="tx2"/>
                </a:solidFill>
              </a:rPr>
              <a:t> di </a:t>
            </a:r>
            <a:r>
              <a:rPr lang="en-US" sz="1800" dirty="0" err="1">
                <a:solidFill>
                  <a:schemeClr val="tx2"/>
                </a:solidFill>
              </a:rPr>
              <a:t>bawah</a:t>
            </a:r>
            <a:r>
              <a:rPr lang="en-US" sz="1800" dirty="0">
                <a:solidFill>
                  <a:schemeClr val="tx2"/>
                </a:solidFill>
              </a:rPr>
              <a:t> </a:t>
            </a:r>
            <a:r>
              <a:rPr lang="en-US" sz="1800" dirty="0" err="1">
                <a:solidFill>
                  <a:schemeClr val="tx2"/>
                </a:solidFill>
              </a:rPr>
              <a:t>ini</a:t>
            </a:r>
            <a:r>
              <a:rPr lang="en-US" sz="1800" dirty="0">
                <a:solidFill>
                  <a:schemeClr val="tx2"/>
                </a:solidFill>
              </a:rPr>
              <a:t>.</a:t>
            </a:r>
          </a:p>
          <a:p>
            <a:pPr lvl="1"/>
            <a:r>
              <a:rPr lang="en-US" sz="1800" dirty="0">
                <a:solidFill>
                  <a:schemeClr val="tx2"/>
                </a:solidFill>
              </a:rPr>
              <a:t>. </a:t>
            </a:r>
            <a:r>
              <a:rPr lang="en-US" sz="1800" dirty="0" err="1">
                <a:solidFill>
                  <a:schemeClr val="tx2"/>
                </a:solidFill>
              </a:rPr>
              <a:t>Terdapat</a:t>
            </a:r>
            <a:r>
              <a:rPr lang="en-US" sz="1800" dirty="0">
                <a:solidFill>
                  <a:schemeClr val="tx2"/>
                </a:solidFill>
              </a:rPr>
              <a:t> </a:t>
            </a:r>
            <a:r>
              <a:rPr lang="en-US" sz="1800" dirty="0" err="1">
                <a:solidFill>
                  <a:schemeClr val="tx2"/>
                </a:solidFill>
              </a:rPr>
              <a:t>siklus</a:t>
            </a:r>
            <a:r>
              <a:rPr lang="en-US" sz="1800" dirty="0">
                <a:solidFill>
                  <a:schemeClr val="tx2"/>
                </a:solidFill>
              </a:rPr>
              <a:t> </a:t>
            </a:r>
            <a:r>
              <a:rPr lang="en-US" sz="1800" dirty="0" err="1">
                <a:solidFill>
                  <a:schemeClr val="tx2"/>
                </a:solidFill>
              </a:rPr>
              <a:t>haid</a:t>
            </a:r>
            <a:r>
              <a:rPr lang="en-US" sz="1800" dirty="0">
                <a:solidFill>
                  <a:schemeClr val="tx2"/>
                </a:solidFill>
              </a:rPr>
              <a:t> </a:t>
            </a:r>
            <a:r>
              <a:rPr lang="en-US" sz="1800" dirty="0" err="1">
                <a:solidFill>
                  <a:schemeClr val="tx2"/>
                </a:solidFill>
              </a:rPr>
              <a:t>oligoovulasi</a:t>
            </a:r>
            <a:r>
              <a:rPr lang="en-US" sz="1800" dirty="0">
                <a:solidFill>
                  <a:schemeClr val="tx2"/>
                </a:solidFill>
              </a:rPr>
              <a:t> </a:t>
            </a:r>
            <a:r>
              <a:rPr lang="en-US" sz="1800" dirty="0" err="1">
                <a:solidFill>
                  <a:schemeClr val="tx2"/>
                </a:solidFill>
              </a:rPr>
              <a:t>atau</a:t>
            </a:r>
            <a:r>
              <a:rPr lang="en-US" sz="1800" dirty="0">
                <a:solidFill>
                  <a:schemeClr val="tx2"/>
                </a:solidFill>
              </a:rPr>
              <a:t> </a:t>
            </a:r>
            <a:r>
              <a:rPr lang="en-US" sz="1800" dirty="0" err="1">
                <a:solidFill>
                  <a:schemeClr val="tx2"/>
                </a:solidFill>
              </a:rPr>
              <a:t>anovulasi</a:t>
            </a:r>
            <a:r>
              <a:rPr lang="en-US" sz="1800" dirty="0">
                <a:solidFill>
                  <a:schemeClr val="tx2"/>
                </a:solidFill>
              </a:rPr>
              <a:t>.</a:t>
            </a:r>
          </a:p>
          <a:p>
            <a:pPr lvl="1"/>
            <a:r>
              <a:rPr lang="en-US" sz="1800" dirty="0">
                <a:solidFill>
                  <a:schemeClr val="tx2"/>
                </a:solidFill>
              </a:rPr>
              <a:t>. </a:t>
            </a:r>
            <a:r>
              <a:rPr lang="en-US" sz="1800" dirty="0" err="1">
                <a:solidFill>
                  <a:schemeClr val="tx2"/>
                </a:solidFill>
              </a:rPr>
              <a:t>Terdapat</a:t>
            </a:r>
            <a:r>
              <a:rPr lang="en-US" sz="1800" dirty="0">
                <a:solidFill>
                  <a:schemeClr val="tx2"/>
                </a:solidFill>
              </a:rPr>
              <a:t> </a:t>
            </a:r>
            <a:r>
              <a:rPr lang="en-US" sz="1800" dirty="0" err="1">
                <a:solidFill>
                  <a:schemeClr val="tx2"/>
                </a:solidFill>
              </a:rPr>
              <a:t>gambaran</a:t>
            </a:r>
            <a:r>
              <a:rPr lang="en-US" sz="1800" dirty="0">
                <a:solidFill>
                  <a:schemeClr val="tx2"/>
                </a:solidFill>
              </a:rPr>
              <a:t> ovarium </a:t>
            </a:r>
            <a:r>
              <a:rPr lang="en-US" sz="1800" dirty="0" err="1">
                <a:solidFill>
                  <a:schemeClr val="tx2"/>
                </a:solidFill>
              </a:rPr>
              <a:t>polikistik</a:t>
            </a:r>
            <a:r>
              <a:rPr lang="en-US" sz="1800" dirty="0">
                <a:solidFill>
                  <a:schemeClr val="tx2"/>
                </a:solidFill>
              </a:rPr>
              <a:t> pada </a:t>
            </a:r>
            <a:r>
              <a:rPr lang="en-US" sz="1800" dirty="0" err="1">
                <a:solidFill>
                  <a:schemeClr val="tx2"/>
                </a:solidFill>
              </a:rPr>
              <a:t>pemeriksaan</a:t>
            </a:r>
            <a:r>
              <a:rPr lang="en-US" sz="1800" dirty="0">
                <a:solidFill>
                  <a:schemeClr val="tx2"/>
                </a:solidFill>
              </a:rPr>
              <a:t> </a:t>
            </a:r>
            <a:r>
              <a:rPr lang="en-US" sz="1800" dirty="0" err="1">
                <a:solidFill>
                  <a:schemeClr val="tx2"/>
                </a:solidFill>
              </a:rPr>
              <a:t>ultrasonografi</a:t>
            </a:r>
            <a:r>
              <a:rPr lang="en-US" sz="1800" dirty="0">
                <a:solidFill>
                  <a:schemeClr val="tx2"/>
                </a:solidFill>
              </a:rPr>
              <a:t> (USG).</a:t>
            </a:r>
          </a:p>
          <a:p>
            <a:pPr lvl="1"/>
            <a:r>
              <a:rPr lang="en-US" sz="1800" dirty="0">
                <a:solidFill>
                  <a:schemeClr val="tx2"/>
                </a:solidFill>
              </a:rPr>
              <a:t>. </a:t>
            </a:r>
            <a:r>
              <a:rPr lang="en-US" sz="1800" dirty="0" err="1">
                <a:solidFill>
                  <a:schemeClr val="tx2"/>
                </a:solidFill>
              </a:rPr>
              <a:t>Terdapat</a:t>
            </a:r>
            <a:r>
              <a:rPr lang="en-US" sz="1800" dirty="0">
                <a:solidFill>
                  <a:schemeClr val="tx2"/>
                </a:solidFill>
              </a:rPr>
              <a:t> </a:t>
            </a:r>
            <a:r>
              <a:rPr lang="en-US" sz="1800" dirty="0" err="1">
                <a:solidFill>
                  <a:schemeClr val="tx2"/>
                </a:solidFill>
              </a:rPr>
              <a:t>gambaran</a:t>
            </a:r>
            <a:r>
              <a:rPr lang="en-US" sz="1800" dirty="0">
                <a:solidFill>
                  <a:schemeClr val="tx2"/>
                </a:solidFill>
              </a:rPr>
              <a:t> </a:t>
            </a:r>
            <a:r>
              <a:rPr lang="en-US" sz="1800" dirty="0" err="1">
                <a:solidFill>
                  <a:schemeClr val="tx2"/>
                </a:solidFill>
              </a:rPr>
              <a:t>hiperandrogenisme</a:t>
            </a:r>
            <a:r>
              <a:rPr lang="en-US" sz="1800" dirty="0">
                <a:solidFill>
                  <a:schemeClr val="tx2"/>
                </a:solidFill>
              </a:rPr>
              <a:t> </a:t>
            </a:r>
            <a:r>
              <a:rPr lang="en-US" sz="1800" dirty="0" err="1">
                <a:solidFill>
                  <a:schemeClr val="tx2"/>
                </a:solidFill>
              </a:rPr>
              <a:t>baik</a:t>
            </a:r>
            <a:r>
              <a:rPr lang="en-US" sz="1800" dirty="0">
                <a:solidFill>
                  <a:schemeClr val="tx2"/>
                </a:solidFill>
              </a:rPr>
              <a:t> </a:t>
            </a:r>
            <a:r>
              <a:rPr lang="en-US" sz="1800" dirty="0" err="1">
                <a:solidFill>
                  <a:schemeClr val="tx2"/>
                </a:solidFill>
              </a:rPr>
              <a:t>klinis</a:t>
            </a:r>
            <a:r>
              <a:rPr lang="en-US" sz="1800" dirty="0">
                <a:solidFill>
                  <a:schemeClr val="tx2"/>
                </a:solidFill>
              </a:rPr>
              <a:t> </a:t>
            </a:r>
            <a:r>
              <a:rPr lang="en-US" sz="1800" dirty="0" err="1">
                <a:solidFill>
                  <a:schemeClr val="tx2"/>
                </a:solidFill>
              </a:rPr>
              <a:t>maupun</a:t>
            </a:r>
            <a:r>
              <a:rPr lang="en-US" sz="1800" dirty="0">
                <a:solidFill>
                  <a:schemeClr val="tx2"/>
                </a:solidFill>
              </a:rPr>
              <a:t> </a:t>
            </a:r>
            <a:r>
              <a:rPr lang="en-US" sz="1800" dirty="0" err="1">
                <a:solidFill>
                  <a:schemeClr val="tx2"/>
                </a:solidFill>
              </a:rPr>
              <a:t>biokimiawi</a:t>
            </a:r>
            <a:r>
              <a:rPr lang="en-US" sz="1800" dirty="0">
                <a:solidFill>
                  <a:schemeClr val="tx2"/>
                </a:solidFill>
              </a:rPr>
              <a:t>.</a:t>
            </a:r>
          </a:p>
          <a:p>
            <a:endParaRPr lang="en-US" sz="1600" dirty="0">
              <a:solidFill>
                <a:schemeClr val="tx2"/>
              </a:solidFill>
            </a:endParaRPr>
          </a:p>
          <a:p>
            <a:endParaRPr lang="id-ID" sz="1300" dirty="0">
              <a:solidFill>
                <a:schemeClr val="tx2"/>
              </a:solidFill>
            </a:endParaRPr>
          </a:p>
        </p:txBody>
      </p:sp>
    </p:spTree>
    <p:extLst>
      <p:ext uri="{BB962C8B-B14F-4D97-AF65-F5344CB8AC3E}">
        <p14:creationId xmlns:p14="http://schemas.microsoft.com/office/powerpoint/2010/main" val="1252621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038248A-211C-4EEC-8401-C761B929FB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30A849F-66D9-40C8-BEC8-35AFF8F456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E12BBF52-78BF-41BE-A387-A17BF8DA5634}"/>
              </a:ext>
            </a:extLst>
          </p:cNvPr>
          <p:cNvSpPr>
            <a:spLocks noGrp="1"/>
          </p:cNvSpPr>
          <p:nvPr>
            <p:ph type="title"/>
          </p:nvPr>
        </p:nvSpPr>
        <p:spPr>
          <a:xfrm>
            <a:off x="1179073" y="610532"/>
            <a:ext cx="9833548" cy="1325563"/>
          </a:xfrm>
        </p:spPr>
        <p:txBody>
          <a:bodyPr anchor="b">
            <a:normAutofit/>
          </a:bodyPr>
          <a:lstStyle/>
          <a:p>
            <a:pPr algn="ctr"/>
            <a:r>
              <a:rPr lang="en-US" sz="3600" dirty="0" err="1">
                <a:solidFill>
                  <a:schemeClr val="tx2"/>
                </a:solidFill>
              </a:rPr>
              <a:t>Pemeriksaan</a:t>
            </a:r>
            <a:r>
              <a:rPr lang="en-US" sz="3600" dirty="0">
                <a:solidFill>
                  <a:schemeClr val="tx2"/>
                </a:solidFill>
              </a:rPr>
              <a:t> </a:t>
            </a:r>
            <a:r>
              <a:rPr lang="en-US" sz="3600" dirty="0" err="1">
                <a:solidFill>
                  <a:schemeClr val="tx2"/>
                </a:solidFill>
              </a:rPr>
              <a:t>dasar</a:t>
            </a:r>
            <a:r>
              <a:rPr lang="en-US" sz="3600" dirty="0">
                <a:solidFill>
                  <a:schemeClr val="tx2"/>
                </a:solidFill>
              </a:rPr>
              <a:t> </a:t>
            </a:r>
            <a:r>
              <a:rPr lang="en-US" sz="3600" dirty="0" err="1">
                <a:solidFill>
                  <a:schemeClr val="tx2"/>
                </a:solidFill>
              </a:rPr>
              <a:t>Infertilitas</a:t>
            </a:r>
            <a:endParaRPr lang="id-ID" sz="3600" dirty="0">
              <a:solidFill>
                <a:schemeClr val="tx2"/>
              </a:solidFill>
            </a:endParaRPr>
          </a:p>
        </p:txBody>
      </p:sp>
      <p:grpSp>
        <p:nvGrpSpPr>
          <p:cNvPr id="12" name="Group 11">
            <a:extLst>
              <a:ext uri="{FF2B5EF4-FFF2-40B4-BE49-F238E27FC236}">
                <a16:creationId xmlns:a16="http://schemas.microsoft.com/office/drawing/2014/main" id="{04542298-A2B1-480F-A11C-A40EDD19B8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289890" y="0"/>
            <a:ext cx="3902110" cy="2382977"/>
            <a:chOff x="6867015" y="-1"/>
            <a:chExt cx="5324985" cy="3251912"/>
          </a:xfrm>
          <a:solidFill>
            <a:schemeClr val="accent5">
              <a:alpha val="10000"/>
            </a:schemeClr>
          </a:solidFill>
        </p:grpSpPr>
        <p:sp>
          <p:nvSpPr>
            <p:cNvPr id="13" name="Freeform: Shape 12">
              <a:extLst>
                <a:ext uri="{FF2B5EF4-FFF2-40B4-BE49-F238E27FC236}">
                  <a16:creationId xmlns:a16="http://schemas.microsoft.com/office/drawing/2014/main" id="{74AEB45E-B965-46A0-8557-C646B5011B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921A22C7-11AD-44B0-9BF7-6E3A458215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87049D82-B7F3-4192-8337-4BDB16955E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24A7FAD9-577C-4D2E-A3B5-C6D0A39D4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0798403D-CDFD-4968-A8D0-3D2754633AC4}"/>
              </a:ext>
            </a:extLst>
          </p:cNvPr>
          <p:cNvSpPr>
            <a:spLocks noGrp="1"/>
          </p:cNvSpPr>
          <p:nvPr>
            <p:ph idx="1"/>
          </p:nvPr>
        </p:nvSpPr>
        <p:spPr>
          <a:xfrm>
            <a:off x="1179073" y="2177009"/>
            <a:ext cx="9833548" cy="4419137"/>
          </a:xfrm>
        </p:spPr>
        <p:txBody>
          <a:bodyPr>
            <a:normAutofit/>
          </a:bodyPr>
          <a:lstStyle/>
          <a:p>
            <a:r>
              <a:rPr lang="id-ID" sz="1600" dirty="0">
                <a:solidFill>
                  <a:schemeClr val="tx2"/>
                </a:solidFill>
              </a:rPr>
              <a:t>Anamnesis</a:t>
            </a:r>
          </a:p>
          <a:p>
            <a:pPr lvl="1"/>
            <a:r>
              <a:rPr lang="id-ID" sz="1800" dirty="0">
                <a:solidFill>
                  <a:schemeClr val="tx2"/>
                </a:solidFill>
              </a:rPr>
              <a:t>Pada awal pertemuan, penting sekali untuk memperoleh data apakah pasangan suami</a:t>
            </a:r>
            <a:r>
              <a:rPr lang="en-US" sz="1800" dirty="0">
                <a:solidFill>
                  <a:schemeClr val="tx2"/>
                </a:solidFill>
              </a:rPr>
              <a:t> </a:t>
            </a:r>
            <a:r>
              <a:rPr lang="id-ID" sz="1800" dirty="0">
                <a:solidFill>
                  <a:schemeClr val="tx2"/>
                </a:solidFill>
              </a:rPr>
              <a:t>istri atau salah satunya memiliki kebiasaan merokok atau minum, minuman beralkohol.</a:t>
            </a:r>
          </a:p>
          <a:p>
            <a:pPr lvl="1"/>
            <a:r>
              <a:rPr lang="id-ID" sz="1800" dirty="0">
                <a:solidFill>
                  <a:schemeClr val="tx2"/>
                </a:solidFill>
              </a:rPr>
              <a:t>Perlu juga diketahui apakah pasutri atau salah satunya menjalani terapi khusus seperti</a:t>
            </a:r>
            <a:r>
              <a:rPr lang="en-US" sz="1800" dirty="0">
                <a:solidFill>
                  <a:schemeClr val="tx2"/>
                </a:solidFill>
              </a:rPr>
              <a:t> </a:t>
            </a:r>
            <a:r>
              <a:rPr lang="id-ID" sz="1800" dirty="0">
                <a:solidFill>
                  <a:schemeClr val="tx2"/>
                </a:solidFill>
              </a:rPr>
              <a:t>antihipertensi, kartikosteroid, dan sitostatika.</a:t>
            </a:r>
          </a:p>
          <a:p>
            <a:pPr lvl="1"/>
            <a:r>
              <a:rPr lang="id-ID" sz="1800" dirty="0">
                <a:solidFill>
                  <a:schemeClr val="tx2"/>
                </a:solidFill>
              </a:rPr>
              <a:t>Siklus haid merupakan variabel yang sangat penting. Dapat dikatakan siklus haid</a:t>
            </a:r>
            <a:r>
              <a:rPr lang="en-US" sz="1800" dirty="0">
                <a:solidFill>
                  <a:schemeClr val="tx2"/>
                </a:solidFill>
              </a:rPr>
              <a:t> </a:t>
            </a:r>
            <a:r>
              <a:rPr lang="id-ID" sz="1800" dirty="0">
                <a:solidFill>
                  <a:schemeClr val="tx2"/>
                </a:solidFill>
              </a:rPr>
              <a:t>normal jika berada dalam kisaran antara 21 - 35 hari. Sebagian besar perempuan dengan</a:t>
            </a:r>
            <a:r>
              <a:rPr lang="en-US" sz="1800" dirty="0">
                <a:solidFill>
                  <a:schemeClr val="tx2"/>
                </a:solidFill>
              </a:rPr>
              <a:t> </a:t>
            </a:r>
            <a:r>
              <a:rPr lang="id-ID" sz="1800" dirty="0">
                <a:solidFill>
                  <a:schemeClr val="tx2"/>
                </a:solidFill>
              </a:rPr>
              <a:t>siklus haid yang normal akan menunjukkan siklus haid yang bero</a:t>
            </a:r>
            <a:r>
              <a:rPr lang="en-US" sz="1800" dirty="0">
                <a:solidFill>
                  <a:schemeClr val="tx2"/>
                </a:solidFill>
              </a:rPr>
              <a:t>v</a:t>
            </a:r>
            <a:r>
              <a:rPr lang="id-ID" sz="1800" dirty="0">
                <a:solidFill>
                  <a:schemeClr val="tx2"/>
                </a:solidFill>
              </a:rPr>
              <a:t>ulasi. Untuk mendapatkan rerata siklus haid perlu diperoleh informasi haid dalam kurun 3 - 4 bulan</a:t>
            </a:r>
            <a:r>
              <a:rPr lang="en-US" sz="1800" dirty="0">
                <a:solidFill>
                  <a:schemeClr val="tx2"/>
                </a:solidFill>
              </a:rPr>
              <a:t> </a:t>
            </a:r>
            <a:r>
              <a:rPr lang="id-ID" sz="1800" dirty="0">
                <a:solidFill>
                  <a:schemeClr val="tx2"/>
                </a:solidFill>
              </a:rPr>
              <a:t>terakhir. Perlu juga diperoleh informasi apakah terdapat keluhan nyeri haid setiap bulannya dan perlu dikaitkan dengan adanya penurunan aktivitas fisik saat haid akibat</a:t>
            </a:r>
            <a:r>
              <a:rPr lang="en-US" sz="1800" dirty="0">
                <a:solidFill>
                  <a:schemeClr val="tx2"/>
                </a:solidFill>
              </a:rPr>
              <a:t> </a:t>
            </a:r>
            <a:r>
              <a:rPr lang="id-ID" sz="1800" dirty="0">
                <a:solidFill>
                  <a:schemeClr val="tx2"/>
                </a:solidFill>
              </a:rPr>
              <a:t>nyeri atau terdapat penggunaan obat penghilang nyeri saat haid terjadi.</a:t>
            </a:r>
          </a:p>
          <a:p>
            <a:pPr lvl="1"/>
            <a:r>
              <a:rPr lang="id-ID" sz="1800" dirty="0">
                <a:solidFill>
                  <a:schemeClr val="tx2"/>
                </a:solidFill>
              </a:rPr>
              <a:t>Perlu dilakukan anamnesis terkait dengan frekuensi sanggama yang dilakukan selama</a:t>
            </a:r>
            <a:r>
              <a:rPr lang="en-US" sz="1800" dirty="0">
                <a:solidFill>
                  <a:schemeClr val="tx2"/>
                </a:solidFill>
              </a:rPr>
              <a:t> </a:t>
            </a:r>
            <a:r>
              <a:rPr lang="id-ID" sz="1800" dirty="0">
                <a:solidFill>
                  <a:schemeClr val="tx2"/>
                </a:solidFill>
              </a:rPr>
              <a:t>ini. Akibat sulitnya menentukan saat o</a:t>
            </a:r>
            <a:r>
              <a:rPr lang="en-US" sz="1800" dirty="0">
                <a:solidFill>
                  <a:schemeClr val="tx2"/>
                </a:solidFill>
              </a:rPr>
              <a:t>v</a:t>
            </a:r>
            <a:r>
              <a:rPr lang="id-ID" sz="1800" dirty="0">
                <a:solidFill>
                  <a:schemeClr val="tx2"/>
                </a:solidFill>
              </a:rPr>
              <a:t>ulasi secara tepat, maka dianjurkan bagi pasutri</a:t>
            </a:r>
            <a:r>
              <a:rPr lang="en-US" sz="1800" dirty="0">
                <a:solidFill>
                  <a:schemeClr val="tx2"/>
                </a:solidFill>
              </a:rPr>
              <a:t> </a:t>
            </a:r>
            <a:r>
              <a:rPr lang="id-ID" sz="1800" dirty="0">
                <a:solidFill>
                  <a:schemeClr val="tx2"/>
                </a:solidFill>
              </a:rPr>
              <a:t>untuk melakukan sanggama secara teratur dengan frekuensi 2 - 3 kali per minggu. </a:t>
            </a:r>
          </a:p>
        </p:txBody>
      </p:sp>
      <p:grpSp>
        <p:nvGrpSpPr>
          <p:cNvPr id="18" name="Group 17">
            <a:extLst>
              <a:ext uri="{FF2B5EF4-FFF2-40B4-BE49-F238E27FC236}">
                <a16:creationId xmlns:a16="http://schemas.microsoft.com/office/drawing/2014/main" id="{2A5C9C35-2375-49EB-B99C-17C87D42FE7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0" y="4682671"/>
            <a:ext cx="2898948" cy="2175328"/>
            <a:chOff x="-305" y="-1"/>
            <a:chExt cx="3832880" cy="2876136"/>
          </a:xfrm>
        </p:grpSpPr>
        <p:sp>
          <p:nvSpPr>
            <p:cNvPr id="19" name="Freeform: Shape 18">
              <a:extLst>
                <a:ext uri="{FF2B5EF4-FFF2-40B4-BE49-F238E27FC236}">
                  <a16:creationId xmlns:a16="http://schemas.microsoft.com/office/drawing/2014/main" id="{7BE7B8C5-3FC9-47E9-B555-AFCB849A41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615B6EFE-6DC2-4A72-AC12-BCCC3638A6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AE8C1B65-6799-4DD1-B262-01901DA126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03829674-8FAF-4E90-9FB7-C6CE17839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1668336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038248A-211C-4EEC-8401-C761B929FB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30A849F-66D9-40C8-BEC8-35AFF8F456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04542298-A2B1-480F-A11C-A40EDD19B8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289890" y="0"/>
            <a:ext cx="3902110" cy="2382977"/>
            <a:chOff x="6867015" y="-1"/>
            <a:chExt cx="5324985" cy="3251912"/>
          </a:xfrm>
          <a:solidFill>
            <a:schemeClr val="accent5">
              <a:alpha val="10000"/>
            </a:schemeClr>
          </a:solidFill>
        </p:grpSpPr>
        <p:sp>
          <p:nvSpPr>
            <p:cNvPr id="13" name="Freeform: Shape 12">
              <a:extLst>
                <a:ext uri="{FF2B5EF4-FFF2-40B4-BE49-F238E27FC236}">
                  <a16:creationId xmlns:a16="http://schemas.microsoft.com/office/drawing/2014/main" id="{74AEB45E-B965-46A0-8557-C646B5011B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921A22C7-11AD-44B0-9BF7-6E3A458215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87049D82-B7F3-4192-8337-4BDB16955E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24A7FAD9-577C-4D2E-A3B5-C6D0A39D4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BF54F86E-401F-4270-BC3F-4E688BDEFDD7}"/>
              </a:ext>
            </a:extLst>
          </p:cNvPr>
          <p:cNvSpPr>
            <a:spLocks noGrp="1"/>
          </p:cNvSpPr>
          <p:nvPr>
            <p:ph idx="1"/>
          </p:nvPr>
        </p:nvSpPr>
        <p:spPr>
          <a:xfrm>
            <a:off x="1179226" y="1016000"/>
            <a:ext cx="9833548" cy="5384799"/>
          </a:xfrm>
        </p:spPr>
        <p:txBody>
          <a:bodyPr>
            <a:normAutofit/>
          </a:bodyPr>
          <a:lstStyle/>
          <a:p>
            <a:r>
              <a:rPr lang="id-ID" dirty="0">
                <a:solidFill>
                  <a:schemeClr val="tx2"/>
                </a:solidFill>
              </a:rPr>
              <a:t>Pemeriksaan Fisik</a:t>
            </a:r>
            <a:endParaRPr lang="en-US" dirty="0">
              <a:solidFill>
                <a:schemeClr val="tx2"/>
              </a:solidFill>
            </a:endParaRPr>
          </a:p>
          <a:p>
            <a:pPr lvl="1"/>
            <a:r>
              <a:rPr lang="id-ID" sz="2000" dirty="0">
                <a:solidFill>
                  <a:schemeClr val="tx2"/>
                </a:solidFill>
              </a:rPr>
              <a:t>Pemeriksaan fisik yang dilakukan untuk mencari penyebab</a:t>
            </a:r>
            <a:r>
              <a:rPr lang="en-US" sz="2000" dirty="0">
                <a:solidFill>
                  <a:schemeClr val="tx2"/>
                </a:solidFill>
              </a:rPr>
              <a:t> </a:t>
            </a:r>
            <a:r>
              <a:rPr lang="id-ID" sz="2000" dirty="0">
                <a:solidFill>
                  <a:schemeClr val="tx2"/>
                </a:solidFill>
              </a:rPr>
              <a:t>dari gangguan endokrin seperti jerawat, hirsutisme, kebotakan,</a:t>
            </a:r>
            <a:r>
              <a:rPr lang="en-US" sz="2000" dirty="0">
                <a:solidFill>
                  <a:schemeClr val="tx2"/>
                </a:solidFill>
              </a:rPr>
              <a:t> </a:t>
            </a:r>
            <a:r>
              <a:rPr lang="id-ID" sz="2000" dirty="0">
                <a:solidFill>
                  <a:schemeClr val="tx2"/>
                </a:solidFill>
              </a:rPr>
              <a:t>acanthosis nigrican, virilisasi, gangguan lapang pandang,</a:t>
            </a:r>
            <a:r>
              <a:rPr lang="en-US" sz="2000" dirty="0">
                <a:solidFill>
                  <a:schemeClr val="tx2"/>
                </a:solidFill>
              </a:rPr>
              <a:t> </a:t>
            </a:r>
            <a:r>
              <a:rPr lang="id-ID" sz="2000" dirty="0">
                <a:solidFill>
                  <a:schemeClr val="tx2"/>
                </a:solidFill>
              </a:rPr>
              <a:t>gondok, dan adanya ciri penyakit tiroid</a:t>
            </a:r>
            <a:endParaRPr lang="en-US" sz="2000" dirty="0">
              <a:solidFill>
                <a:schemeClr val="tx2"/>
              </a:solidFill>
            </a:endParaRPr>
          </a:p>
          <a:p>
            <a:pPr lvl="1"/>
            <a:r>
              <a:rPr lang="id-ID" sz="2000" dirty="0">
                <a:solidFill>
                  <a:schemeClr val="tx2"/>
                </a:solidFill>
              </a:rPr>
              <a:t>Pemeriksaan pelvis</a:t>
            </a:r>
          </a:p>
          <a:p>
            <a:pPr lvl="2"/>
            <a:r>
              <a:rPr lang="id-ID" sz="1800" dirty="0">
                <a:solidFill>
                  <a:schemeClr val="tx2"/>
                </a:solidFill>
              </a:rPr>
              <a:t>Pemeriksaan pelvis sebaiknya dilakukan untuk mencari</a:t>
            </a:r>
            <a:r>
              <a:rPr lang="en-US" sz="1800" dirty="0">
                <a:solidFill>
                  <a:schemeClr val="tx2"/>
                </a:solidFill>
              </a:rPr>
              <a:t> </a:t>
            </a:r>
            <a:r>
              <a:rPr lang="id-ID" sz="1800" dirty="0">
                <a:solidFill>
                  <a:schemeClr val="tx2"/>
                </a:solidFill>
              </a:rPr>
              <a:t>dugaan endometriosis yang ditandai dengan adanya nodul pada</a:t>
            </a:r>
            <a:r>
              <a:rPr lang="en-US" sz="1800" dirty="0">
                <a:solidFill>
                  <a:schemeClr val="tx2"/>
                </a:solidFill>
              </a:rPr>
              <a:t> </a:t>
            </a:r>
            <a:r>
              <a:rPr lang="id-ID" sz="1800" dirty="0">
                <a:solidFill>
                  <a:schemeClr val="tx2"/>
                </a:solidFill>
              </a:rPr>
              <a:t>vagina, penebalan forniks posterior, nyeri tekan, nyeri pada</a:t>
            </a:r>
            <a:r>
              <a:rPr lang="en-US" sz="1800" dirty="0">
                <a:solidFill>
                  <a:schemeClr val="tx2"/>
                </a:solidFill>
              </a:rPr>
              <a:t> </a:t>
            </a:r>
            <a:r>
              <a:rPr lang="id-ID" sz="1800" dirty="0">
                <a:solidFill>
                  <a:schemeClr val="tx2"/>
                </a:solidFill>
              </a:rPr>
              <a:t>organ-organ pelvis. Jika saat pemeriksaan muncul rasa nyeri,</a:t>
            </a:r>
            <a:r>
              <a:rPr lang="en-US" sz="1800" dirty="0">
                <a:solidFill>
                  <a:schemeClr val="tx2"/>
                </a:solidFill>
              </a:rPr>
              <a:t> </a:t>
            </a:r>
            <a:r>
              <a:rPr lang="id-ID" sz="1800" dirty="0">
                <a:solidFill>
                  <a:schemeClr val="tx2"/>
                </a:solidFill>
              </a:rPr>
              <a:t>sebaiknya diwaspadai adanya kemungkinan patologi pelvis.</a:t>
            </a:r>
            <a:endParaRPr lang="en-US" sz="1800" dirty="0">
              <a:solidFill>
                <a:schemeClr val="tx2"/>
              </a:solidFill>
            </a:endParaRPr>
          </a:p>
          <a:p>
            <a:r>
              <a:rPr lang="id-ID" dirty="0">
                <a:solidFill>
                  <a:schemeClr val="tx2"/>
                </a:solidFill>
              </a:rPr>
              <a:t>Pemeriksaan Penunjang Infertilitas</a:t>
            </a:r>
          </a:p>
          <a:p>
            <a:pPr lvl="1"/>
            <a:r>
              <a:rPr lang="id-ID" sz="2000" dirty="0">
                <a:solidFill>
                  <a:schemeClr val="tx2"/>
                </a:solidFill>
              </a:rPr>
              <a:t>Pemeriksaan penunjang diperlukan untuk mendiagnosis</a:t>
            </a:r>
            <a:r>
              <a:rPr lang="en-US" sz="2000" dirty="0">
                <a:solidFill>
                  <a:schemeClr val="tx2"/>
                </a:solidFill>
              </a:rPr>
              <a:t> </a:t>
            </a:r>
            <a:r>
              <a:rPr lang="id-ID" sz="2000" dirty="0">
                <a:solidFill>
                  <a:schemeClr val="tx2"/>
                </a:solidFill>
              </a:rPr>
              <a:t>infertilitas pada wanita, yaitu biopsi endometrium pada hari pertama</a:t>
            </a:r>
            <a:r>
              <a:rPr lang="en-US" sz="2000" dirty="0">
                <a:solidFill>
                  <a:schemeClr val="tx2"/>
                </a:solidFill>
              </a:rPr>
              <a:t> </a:t>
            </a:r>
            <a:r>
              <a:rPr lang="id-ID" sz="2000" dirty="0">
                <a:solidFill>
                  <a:schemeClr val="tx2"/>
                </a:solidFill>
              </a:rPr>
              <a:t>menstruasi, histerosalfingorafi, histeroskopi, laparaskopi atau</a:t>
            </a:r>
            <a:r>
              <a:rPr lang="en-US" sz="2000" dirty="0">
                <a:solidFill>
                  <a:schemeClr val="tx2"/>
                </a:solidFill>
              </a:rPr>
              <a:t> </a:t>
            </a:r>
            <a:r>
              <a:rPr lang="id-ID" sz="2000" dirty="0">
                <a:solidFill>
                  <a:schemeClr val="tx2"/>
                </a:solidFill>
              </a:rPr>
              <a:t>laparatomi. Tujuan pemeriksaan penunjang infertilitas adalah</a:t>
            </a:r>
            <a:r>
              <a:rPr lang="en-US" sz="2000" dirty="0">
                <a:solidFill>
                  <a:schemeClr val="tx2"/>
                </a:solidFill>
              </a:rPr>
              <a:t> </a:t>
            </a:r>
            <a:r>
              <a:rPr lang="id-ID" sz="2000" dirty="0">
                <a:solidFill>
                  <a:schemeClr val="tx2"/>
                </a:solidFill>
              </a:rPr>
              <a:t>mengetahui keadaan ovarium yaitu folikel graaf atau korpus luteum,</a:t>
            </a:r>
            <a:r>
              <a:rPr lang="en-US" sz="2000" dirty="0">
                <a:solidFill>
                  <a:schemeClr val="tx2"/>
                </a:solidFill>
              </a:rPr>
              <a:t> </a:t>
            </a:r>
            <a:r>
              <a:rPr lang="id-ID" sz="2000" dirty="0">
                <a:solidFill>
                  <a:schemeClr val="tx2"/>
                </a:solidFill>
              </a:rPr>
              <a:t>mengetahui faktor peritonium, melepaskan perlekatan, dan</a:t>
            </a:r>
            <a:r>
              <a:rPr lang="en-US" sz="2000" dirty="0">
                <a:solidFill>
                  <a:schemeClr val="tx2"/>
                </a:solidFill>
              </a:rPr>
              <a:t> </a:t>
            </a:r>
            <a:r>
              <a:rPr lang="id-ID" sz="2000" dirty="0">
                <a:solidFill>
                  <a:schemeClr val="tx2"/>
                </a:solidFill>
              </a:rPr>
              <a:t>tuboplasti-melepaskan fimosis fimbrie tuba</a:t>
            </a:r>
          </a:p>
          <a:p>
            <a:endParaRPr lang="id-ID" sz="1800" dirty="0">
              <a:solidFill>
                <a:schemeClr val="tx2"/>
              </a:solidFill>
            </a:endParaRPr>
          </a:p>
        </p:txBody>
      </p:sp>
      <p:grpSp>
        <p:nvGrpSpPr>
          <p:cNvPr id="18" name="Group 17">
            <a:extLst>
              <a:ext uri="{FF2B5EF4-FFF2-40B4-BE49-F238E27FC236}">
                <a16:creationId xmlns:a16="http://schemas.microsoft.com/office/drawing/2014/main" id="{2A5C9C35-2375-49EB-B99C-17C87D42FE7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0" y="4682671"/>
            <a:ext cx="2898948" cy="2175328"/>
            <a:chOff x="-305" y="-1"/>
            <a:chExt cx="3832880" cy="2876136"/>
          </a:xfrm>
        </p:grpSpPr>
        <p:sp>
          <p:nvSpPr>
            <p:cNvPr id="19" name="Freeform: Shape 18">
              <a:extLst>
                <a:ext uri="{FF2B5EF4-FFF2-40B4-BE49-F238E27FC236}">
                  <a16:creationId xmlns:a16="http://schemas.microsoft.com/office/drawing/2014/main" id="{7BE7B8C5-3FC9-47E9-B555-AFCB849A41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615B6EFE-6DC2-4A72-AC12-BCCC3638A6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AE8C1B65-6799-4DD1-B262-01901DA126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03829674-8FAF-4E90-9FB7-C6CE17839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5497234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D1942232-83D0-49E2-AF9B-1F97E3C1EF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E9E70D72-6E23-4015-A4A6-85C120C191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30">
            <a:extLst>
              <a:ext uri="{FF2B5EF4-FFF2-40B4-BE49-F238E27FC236}">
                <a16:creationId xmlns:a16="http://schemas.microsoft.com/office/drawing/2014/main" id="{C28A977F-B603-4D81-B0FC-C8DE048A79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5" y="-1"/>
            <a:ext cx="3362070" cy="2522848"/>
            <a:chOff x="-305" y="-1"/>
            <a:chExt cx="3832880" cy="2876136"/>
          </a:xfrm>
        </p:grpSpPr>
        <p:sp>
          <p:nvSpPr>
            <p:cNvPr id="32" name="Freeform: Shape 31">
              <a:extLst>
                <a:ext uri="{FF2B5EF4-FFF2-40B4-BE49-F238E27FC236}">
                  <a16:creationId xmlns:a16="http://schemas.microsoft.com/office/drawing/2014/main" id="{0183CE8C-E039-4B2F-A36E-5FD5CD5DE1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3EB77281-FAB4-40D0-B3F3-264EC4AB20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Shape 33">
              <a:extLst>
                <a:ext uri="{FF2B5EF4-FFF2-40B4-BE49-F238E27FC236}">
                  <a16:creationId xmlns:a16="http://schemas.microsoft.com/office/drawing/2014/main" id="{815E59F3-75FC-494F-8737-5F00A4964F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43ADDCFA-B066-4D79-AB71-062E66E58F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 name="Picture 3">
            <a:extLst>
              <a:ext uri="{FF2B5EF4-FFF2-40B4-BE49-F238E27FC236}">
                <a16:creationId xmlns:a16="http://schemas.microsoft.com/office/drawing/2014/main" id="{5832F3B9-6BAA-45B1-9F69-BA3A2933B1F0}"/>
              </a:ext>
            </a:extLst>
          </p:cNvPr>
          <p:cNvPicPr>
            <a:picLocks noChangeAspect="1"/>
          </p:cNvPicPr>
          <p:nvPr/>
        </p:nvPicPr>
        <p:blipFill>
          <a:blip r:embed="rId2"/>
          <a:stretch>
            <a:fillRect/>
          </a:stretch>
        </p:blipFill>
        <p:spPr>
          <a:xfrm>
            <a:off x="351930" y="2065481"/>
            <a:ext cx="5477380" cy="2464820"/>
          </a:xfrm>
          <a:prstGeom prst="rect">
            <a:avLst/>
          </a:prstGeom>
        </p:spPr>
      </p:pic>
      <p:sp>
        <p:nvSpPr>
          <p:cNvPr id="3" name="Content Placeholder 2">
            <a:extLst>
              <a:ext uri="{FF2B5EF4-FFF2-40B4-BE49-F238E27FC236}">
                <a16:creationId xmlns:a16="http://schemas.microsoft.com/office/drawing/2014/main" id="{E05F50C5-4503-4AAC-A32D-9A6BEF74085A}"/>
              </a:ext>
            </a:extLst>
          </p:cNvPr>
          <p:cNvSpPr>
            <a:spLocks noGrp="1"/>
          </p:cNvSpPr>
          <p:nvPr>
            <p:ph idx="1"/>
          </p:nvPr>
        </p:nvSpPr>
        <p:spPr>
          <a:xfrm>
            <a:off x="5759364" y="745588"/>
            <a:ext cx="5624707" cy="5309457"/>
          </a:xfrm>
        </p:spPr>
        <p:txBody>
          <a:bodyPr anchor="ctr">
            <a:normAutofit/>
          </a:bodyPr>
          <a:lstStyle/>
          <a:p>
            <a:r>
              <a:rPr lang="id-ID" sz="1800" dirty="0">
                <a:solidFill>
                  <a:schemeClr val="tx2"/>
                </a:solidFill>
              </a:rPr>
              <a:t>Pemeriksaan Penunjang</a:t>
            </a:r>
          </a:p>
          <a:p>
            <a:r>
              <a:rPr lang="id-ID" sz="1800" dirty="0">
                <a:solidFill>
                  <a:schemeClr val="tx2"/>
                </a:solidFill>
              </a:rPr>
              <a:t>Pemeriksaan dasar yang dianjurkan untuk mendeteksi atau mengonfirmasi adanya o</a:t>
            </a:r>
            <a:r>
              <a:rPr lang="en-US" sz="1800" dirty="0">
                <a:solidFill>
                  <a:schemeClr val="tx2"/>
                </a:solidFill>
              </a:rPr>
              <a:t>vu</a:t>
            </a:r>
            <a:r>
              <a:rPr lang="id-ID" sz="1800" dirty="0">
                <a:solidFill>
                  <a:schemeClr val="tx2"/>
                </a:solidFill>
              </a:rPr>
              <a:t>lasi dalam sebuah siklus haid adalah penilaian kadar progesteron pada fase luteal madia,</a:t>
            </a:r>
            <a:r>
              <a:rPr lang="en-US" sz="1800" dirty="0">
                <a:solidFill>
                  <a:schemeClr val="tx2"/>
                </a:solidFill>
              </a:rPr>
              <a:t> </a:t>
            </a:r>
            <a:r>
              <a:rPr lang="id-ID" sz="1800" dirty="0">
                <a:solidFill>
                  <a:schemeClr val="tx2"/>
                </a:solidFill>
              </a:rPr>
              <a:t>yaitu kurang lebih 7 hari sebelum perkiraan datangnya haid. Adanya o</a:t>
            </a:r>
            <a:r>
              <a:rPr lang="en-US" sz="1800" dirty="0">
                <a:solidFill>
                  <a:schemeClr val="tx2"/>
                </a:solidFill>
              </a:rPr>
              <a:t>vu</a:t>
            </a:r>
            <a:r>
              <a:rPr lang="id-ID" sz="1800" dirty="0">
                <a:solidFill>
                  <a:schemeClr val="tx2"/>
                </a:solidFill>
              </a:rPr>
              <a:t>lasi dapat ditentukan jika kadar progesteron fase luteal madia dijumpai lebih besar dari 9,4 mg/ml</a:t>
            </a:r>
            <a:r>
              <a:rPr lang="en-US" sz="1800" dirty="0">
                <a:solidFill>
                  <a:schemeClr val="tx2"/>
                </a:solidFill>
              </a:rPr>
              <a:t> </a:t>
            </a:r>
            <a:r>
              <a:rPr lang="id-ID" sz="1800" dirty="0">
                <a:solidFill>
                  <a:schemeClr val="tx2"/>
                </a:solidFill>
              </a:rPr>
              <a:t>(30 nmol/l).</a:t>
            </a:r>
            <a:endParaRPr lang="en-US" sz="1800" dirty="0">
              <a:solidFill>
                <a:schemeClr val="tx2"/>
              </a:solidFill>
            </a:endParaRPr>
          </a:p>
          <a:p>
            <a:r>
              <a:rPr lang="en-US" sz="1800" dirty="0" err="1">
                <a:solidFill>
                  <a:schemeClr val="tx2"/>
                </a:solidFill>
              </a:rPr>
              <a:t>Pemeriksaan</a:t>
            </a:r>
            <a:r>
              <a:rPr lang="en-US" sz="1800" dirty="0">
                <a:solidFill>
                  <a:schemeClr val="tx2"/>
                </a:solidFill>
              </a:rPr>
              <a:t> </a:t>
            </a:r>
            <a:r>
              <a:rPr lang="en-US" sz="1800" dirty="0" err="1">
                <a:solidFill>
                  <a:schemeClr val="tx2"/>
                </a:solidFill>
              </a:rPr>
              <a:t>kadar</a:t>
            </a:r>
            <a:r>
              <a:rPr lang="en-US" sz="1800" dirty="0">
                <a:solidFill>
                  <a:schemeClr val="tx2"/>
                </a:solidFill>
              </a:rPr>
              <a:t> luteinizing hormone (LH) dan follicles stimulating hormone (FSH) </a:t>
            </a:r>
            <a:r>
              <a:rPr lang="en-US" sz="1800" dirty="0" err="1">
                <a:solidFill>
                  <a:schemeClr val="tx2"/>
                </a:solidFill>
              </a:rPr>
              <a:t>dilakukan</a:t>
            </a:r>
            <a:r>
              <a:rPr lang="en-US" sz="1800" dirty="0">
                <a:solidFill>
                  <a:schemeClr val="tx2"/>
                </a:solidFill>
              </a:rPr>
              <a:t> pada </a:t>
            </a:r>
            <a:r>
              <a:rPr lang="en-US" sz="1800" dirty="0" err="1">
                <a:solidFill>
                  <a:schemeClr val="tx2"/>
                </a:solidFill>
              </a:rPr>
              <a:t>fase</a:t>
            </a:r>
            <a:r>
              <a:rPr lang="en-US" sz="1800" dirty="0">
                <a:solidFill>
                  <a:schemeClr val="tx2"/>
                </a:solidFill>
              </a:rPr>
              <a:t> </a:t>
            </a:r>
            <a:r>
              <a:rPr lang="en-US" sz="1800" dirty="0" err="1">
                <a:solidFill>
                  <a:schemeClr val="tx2"/>
                </a:solidFill>
              </a:rPr>
              <a:t>proliferasi</a:t>
            </a:r>
            <a:r>
              <a:rPr lang="en-US" sz="1800" dirty="0">
                <a:solidFill>
                  <a:schemeClr val="tx2"/>
                </a:solidFill>
              </a:rPr>
              <a:t> </a:t>
            </a:r>
            <a:r>
              <a:rPr lang="en-US" sz="1800" dirty="0" err="1">
                <a:solidFill>
                  <a:schemeClr val="tx2"/>
                </a:solidFill>
              </a:rPr>
              <a:t>awal</a:t>
            </a:r>
            <a:r>
              <a:rPr lang="en-US" sz="1800" dirty="0">
                <a:solidFill>
                  <a:schemeClr val="tx2"/>
                </a:solidFill>
              </a:rPr>
              <a:t> (</a:t>
            </a:r>
            <a:r>
              <a:rPr lang="en-US" sz="1800" dirty="0" err="1">
                <a:solidFill>
                  <a:schemeClr val="tx2"/>
                </a:solidFill>
              </a:rPr>
              <a:t>hari</a:t>
            </a:r>
            <a:r>
              <a:rPr lang="en-US" sz="1800" dirty="0">
                <a:solidFill>
                  <a:schemeClr val="tx2"/>
                </a:solidFill>
              </a:rPr>
              <a:t> 3 - 5) </a:t>
            </a:r>
            <a:r>
              <a:rPr lang="en-US" sz="1800" dirty="0" err="1">
                <a:solidFill>
                  <a:schemeClr val="tx2"/>
                </a:solidFill>
              </a:rPr>
              <a:t>terutama</a:t>
            </a:r>
            <a:r>
              <a:rPr lang="en-US" sz="1800" dirty="0">
                <a:solidFill>
                  <a:schemeClr val="tx2"/>
                </a:solidFill>
              </a:rPr>
              <a:t> </a:t>
            </a:r>
            <a:r>
              <a:rPr lang="en-US" sz="1800" dirty="0" err="1">
                <a:solidFill>
                  <a:schemeClr val="tx2"/>
                </a:solidFill>
              </a:rPr>
              <a:t>jika</a:t>
            </a:r>
            <a:r>
              <a:rPr lang="en-US" sz="1800" dirty="0">
                <a:solidFill>
                  <a:schemeClr val="tx2"/>
                </a:solidFill>
              </a:rPr>
              <a:t> </a:t>
            </a:r>
            <a:r>
              <a:rPr lang="en-US" sz="1800" dirty="0" err="1">
                <a:solidFill>
                  <a:schemeClr val="tx2"/>
                </a:solidFill>
              </a:rPr>
              <a:t>dipertimbangkan</a:t>
            </a:r>
            <a:r>
              <a:rPr lang="en-US" sz="1800" dirty="0">
                <a:solidFill>
                  <a:schemeClr val="tx2"/>
                </a:solidFill>
              </a:rPr>
              <a:t> </a:t>
            </a:r>
            <a:r>
              <a:rPr lang="en-US" sz="1800" dirty="0" err="1">
                <a:solidFill>
                  <a:schemeClr val="tx2"/>
                </a:solidFill>
              </a:rPr>
              <a:t>terdapat</a:t>
            </a:r>
            <a:r>
              <a:rPr lang="en-US" sz="1800" dirty="0">
                <a:solidFill>
                  <a:schemeClr val="tx2"/>
                </a:solidFill>
              </a:rPr>
              <a:t> </a:t>
            </a:r>
            <a:r>
              <a:rPr lang="en-US" sz="1800" dirty="0" err="1">
                <a:solidFill>
                  <a:schemeClr val="tx2"/>
                </a:solidFill>
              </a:rPr>
              <a:t>peningkatan</a:t>
            </a:r>
            <a:r>
              <a:rPr lang="en-US" sz="1800" dirty="0">
                <a:solidFill>
                  <a:schemeClr val="tx2"/>
                </a:solidFill>
              </a:rPr>
              <a:t> LH/FSH pada </a:t>
            </a:r>
            <a:r>
              <a:rPr lang="en-US" sz="1800" dirty="0" err="1">
                <a:solidFill>
                  <a:schemeClr val="tx2"/>
                </a:solidFill>
              </a:rPr>
              <a:t>kasus</a:t>
            </a:r>
            <a:r>
              <a:rPr lang="en-US" sz="1800" dirty="0">
                <a:solidFill>
                  <a:schemeClr val="tx2"/>
                </a:solidFill>
              </a:rPr>
              <a:t> </a:t>
            </a:r>
            <a:r>
              <a:rPr lang="en-US" sz="1800" dirty="0" err="1">
                <a:solidFill>
                  <a:schemeClr val="tx2"/>
                </a:solidFill>
              </a:rPr>
              <a:t>sindrom</a:t>
            </a:r>
            <a:r>
              <a:rPr lang="en-US" sz="1800" dirty="0">
                <a:solidFill>
                  <a:schemeClr val="tx2"/>
                </a:solidFill>
              </a:rPr>
              <a:t> ovarium </a:t>
            </a:r>
            <a:r>
              <a:rPr lang="en-US" sz="1800" dirty="0" err="1">
                <a:solidFill>
                  <a:schemeClr val="tx2"/>
                </a:solidFill>
              </a:rPr>
              <a:t>polikistik</a:t>
            </a:r>
            <a:r>
              <a:rPr lang="en-US" sz="1800" dirty="0">
                <a:solidFill>
                  <a:schemeClr val="tx2"/>
                </a:solidFill>
              </a:rPr>
              <a:t> (SOPK).</a:t>
            </a:r>
          </a:p>
          <a:p>
            <a:r>
              <a:rPr lang="id-ID" sz="1800" dirty="0">
                <a:solidFill>
                  <a:schemeClr val="tx2"/>
                </a:solidFill>
              </a:rPr>
              <a:t>Pemeriksaan analisis sperma sangat penting dilakukan pada awal kunjungan pasutri dengan inasalah infertilitas, karena dari berbagai penelitian menunjukkan bahwa factor</a:t>
            </a:r>
            <a:r>
              <a:rPr lang="en-US" sz="1800" dirty="0">
                <a:solidFill>
                  <a:schemeClr val="tx2"/>
                </a:solidFill>
              </a:rPr>
              <a:t> </a:t>
            </a:r>
            <a:r>
              <a:rPr lang="id-ID" sz="1800" dirty="0">
                <a:solidFill>
                  <a:schemeClr val="tx2"/>
                </a:solidFill>
              </a:rPr>
              <a:t>lelaki turut memberikan kontribusi sebesar 4O</a:t>
            </a:r>
            <a:r>
              <a:rPr lang="en-US" sz="1800" dirty="0">
                <a:solidFill>
                  <a:schemeClr val="tx2"/>
                </a:solidFill>
              </a:rPr>
              <a:t>% </a:t>
            </a:r>
            <a:r>
              <a:rPr lang="id-ID" sz="1800" dirty="0">
                <a:solidFill>
                  <a:schemeClr val="tx2"/>
                </a:solidFill>
              </a:rPr>
              <a:t>terhadap kejadian infertilitas.</a:t>
            </a:r>
            <a:endParaRPr lang="en-US" sz="1800" dirty="0">
              <a:solidFill>
                <a:schemeClr val="tx2"/>
              </a:solidFill>
            </a:endParaRPr>
          </a:p>
          <a:p>
            <a:endParaRPr lang="id-ID" sz="1800" dirty="0">
              <a:solidFill>
                <a:schemeClr val="tx2"/>
              </a:solidFill>
            </a:endParaRPr>
          </a:p>
        </p:txBody>
      </p:sp>
      <p:grpSp>
        <p:nvGrpSpPr>
          <p:cNvPr id="37" name="Group 36">
            <a:extLst>
              <a:ext uri="{FF2B5EF4-FFF2-40B4-BE49-F238E27FC236}">
                <a16:creationId xmlns:a16="http://schemas.microsoft.com/office/drawing/2014/main" id="{C78D9229-E61D-4FEE-8321-2F8B64A8CAD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flipH="1">
            <a:off x="10186037" y="4852038"/>
            <a:ext cx="2151670" cy="1860256"/>
            <a:chOff x="-305" y="-4155"/>
            <a:chExt cx="2514948" cy="2174333"/>
          </a:xfrm>
        </p:grpSpPr>
        <p:sp>
          <p:nvSpPr>
            <p:cNvPr id="38" name="Freeform: Shape 37">
              <a:extLst>
                <a:ext uri="{FF2B5EF4-FFF2-40B4-BE49-F238E27FC236}">
                  <a16:creationId xmlns:a16="http://schemas.microsoft.com/office/drawing/2014/main" id="{1FDD3CCB-26A3-4D79-AEB6-7A60CF980D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E9AC4470-5113-4709-B29F-CDB937F254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3E0D146C-9DAB-421E-AE88-5F854BF3F7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41" name="Freeform: Shape 40">
              <a:extLst>
                <a:ext uri="{FF2B5EF4-FFF2-40B4-BE49-F238E27FC236}">
                  <a16:creationId xmlns:a16="http://schemas.microsoft.com/office/drawing/2014/main" id="{12EB32A5-4408-4F6C-84B2-F9A908237A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7232288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96BF0-EFB4-4BB3-A80A-AB243845532C}"/>
              </a:ext>
            </a:extLst>
          </p:cNvPr>
          <p:cNvSpPr>
            <a:spLocks noGrp="1"/>
          </p:cNvSpPr>
          <p:nvPr>
            <p:ph type="title"/>
          </p:nvPr>
        </p:nvSpPr>
        <p:spPr/>
        <p:txBody>
          <a:bodyPr/>
          <a:lstStyle/>
          <a:p>
            <a:r>
              <a:rPr lang="en-US" dirty="0" err="1"/>
              <a:t>Sumber</a:t>
            </a:r>
            <a:endParaRPr lang="id-ID" dirty="0"/>
          </a:p>
        </p:txBody>
      </p:sp>
      <p:sp>
        <p:nvSpPr>
          <p:cNvPr id="3" name="Content Placeholder 2">
            <a:extLst>
              <a:ext uri="{FF2B5EF4-FFF2-40B4-BE49-F238E27FC236}">
                <a16:creationId xmlns:a16="http://schemas.microsoft.com/office/drawing/2014/main" id="{0F93D19F-35CA-4AE3-9EB0-04292C9EFC72}"/>
              </a:ext>
            </a:extLst>
          </p:cNvPr>
          <p:cNvSpPr>
            <a:spLocks noGrp="1"/>
          </p:cNvSpPr>
          <p:nvPr>
            <p:ph idx="1"/>
          </p:nvPr>
        </p:nvSpPr>
        <p:spPr/>
        <p:txBody>
          <a:bodyPr/>
          <a:lstStyle/>
          <a:p>
            <a:r>
              <a:rPr lang="en-US" dirty="0"/>
              <a:t>Matthew H. Walker; Kyle J. Tobler., Female Infertility, </a:t>
            </a:r>
            <a:r>
              <a:rPr lang="en-US" dirty="0">
                <a:hlinkClick r:id="rId2"/>
              </a:rPr>
              <a:t>https://www.ncbi.nlm.nih.gov/books/NBK556033/</a:t>
            </a:r>
            <a:endParaRPr lang="en-US" dirty="0"/>
          </a:p>
          <a:p>
            <a:r>
              <a:rPr lang="id-ID" dirty="0"/>
              <a:t>Anwar, M. 2011. Ilmu Kandungan Edisi Ketiga. Jakarta: PT Bina Pustaka. Sarwono Prawirohardjo</a:t>
            </a:r>
          </a:p>
        </p:txBody>
      </p:sp>
    </p:spTree>
    <p:extLst>
      <p:ext uri="{BB962C8B-B14F-4D97-AF65-F5344CB8AC3E}">
        <p14:creationId xmlns:p14="http://schemas.microsoft.com/office/powerpoint/2010/main" val="3618291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7EB7BF3-3590-4F4B-8B96-ACB558D89E57}"/>
              </a:ext>
            </a:extLst>
          </p:cNvPr>
          <p:cNvSpPr>
            <a:spLocks noGrp="1"/>
          </p:cNvSpPr>
          <p:nvPr>
            <p:ph type="title"/>
          </p:nvPr>
        </p:nvSpPr>
        <p:spPr>
          <a:xfrm>
            <a:off x="841248" y="548640"/>
            <a:ext cx="3600860" cy="5431536"/>
          </a:xfrm>
        </p:spPr>
        <p:txBody>
          <a:bodyPr>
            <a:normAutofit/>
          </a:bodyPr>
          <a:lstStyle/>
          <a:p>
            <a:r>
              <a:rPr lang="en-US" sz="5400"/>
              <a:t>Definisi</a:t>
            </a:r>
            <a:endParaRPr lang="id-ID" sz="5400"/>
          </a:p>
        </p:txBody>
      </p:sp>
      <p:sp>
        <p:nvSpPr>
          <p:cNvPr id="29"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9947DBA-1600-456F-BCEB-1AE19855A1D9}"/>
              </a:ext>
            </a:extLst>
          </p:cNvPr>
          <p:cNvSpPr>
            <a:spLocks noGrp="1"/>
          </p:cNvSpPr>
          <p:nvPr>
            <p:ph idx="1"/>
          </p:nvPr>
        </p:nvSpPr>
        <p:spPr>
          <a:xfrm>
            <a:off x="5126418" y="552091"/>
            <a:ext cx="6224335" cy="5431536"/>
          </a:xfrm>
        </p:spPr>
        <p:txBody>
          <a:bodyPr anchor="ctr">
            <a:normAutofit/>
          </a:bodyPr>
          <a:lstStyle/>
          <a:p>
            <a:r>
              <a:rPr lang="id-ID" sz="2200">
                <a:effectLst/>
              </a:rPr>
              <a:t>Infertilitas merupakan masalah yang dihadapi oleh pasangan suami istri yang telah menikah selama minimal satu tahun, melakukan hubungan sanggama teratur, tanpa </a:t>
            </a:r>
            <a:r>
              <a:rPr lang="en-US" sz="2200"/>
              <a:t> </a:t>
            </a:r>
            <a:r>
              <a:rPr lang="id-ID" sz="2200">
                <a:effectLst/>
              </a:rPr>
              <a:t>menggunakan kontrasepsi, tetapi belum berhasil memperoleh kehamilan. </a:t>
            </a:r>
            <a:endParaRPr lang="en-US" sz="2200">
              <a:effectLst/>
            </a:endParaRPr>
          </a:p>
          <a:p>
            <a:r>
              <a:rPr lang="id-ID" sz="2200"/>
              <a:t>Pada prinsipnya masalah yang terkait dengan infertilitas ini dapat dibagi berdasarkan masalah</a:t>
            </a:r>
            <a:r>
              <a:rPr lang="en-US" sz="2200"/>
              <a:t> </a:t>
            </a:r>
            <a:r>
              <a:rPr lang="id-ID" sz="2200"/>
              <a:t>yang sering dijumpai pada perempuan dan masalah yang sering dijumpai pada lelaki.</a:t>
            </a:r>
          </a:p>
          <a:p>
            <a:r>
              <a:rPr lang="en-US" sz="2200"/>
              <a:t>Dapat </a:t>
            </a:r>
            <a:r>
              <a:rPr lang="id-ID" sz="2200"/>
              <a:t>merupakan kelainan langsung organ</a:t>
            </a:r>
            <a:r>
              <a:rPr lang="en-US" sz="2200"/>
              <a:t>-organ</a:t>
            </a:r>
            <a:r>
              <a:rPr lang="id-ID" sz="2200"/>
              <a:t>nya, tetapi dapat pula disebabkan oleh faktor lain yang mempengaruhinya seperti faktor infeksi, faktor hormonal, faktor genetik, dan faktor proses penuaan.</a:t>
            </a:r>
          </a:p>
        </p:txBody>
      </p:sp>
    </p:spTree>
    <p:extLst>
      <p:ext uri="{BB962C8B-B14F-4D97-AF65-F5344CB8AC3E}">
        <p14:creationId xmlns:p14="http://schemas.microsoft.com/office/powerpoint/2010/main" val="774255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16">
            <a:extLst>
              <a:ext uri="{FF2B5EF4-FFF2-40B4-BE49-F238E27FC236}">
                <a16:creationId xmlns:a16="http://schemas.microsoft.com/office/drawing/2014/main" id="{D9A7F3BF-8763-4074-AD77-92790AF314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7EB7BF3-3590-4F4B-8B96-ACB558D89E57}"/>
              </a:ext>
            </a:extLst>
          </p:cNvPr>
          <p:cNvSpPr>
            <a:spLocks noGrp="1"/>
          </p:cNvSpPr>
          <p:nvPr>
            <p:ph type="title"/>
          </p:nvPr>
        </p:nvSpPr>
        <p:spPr>
          <a:xfrm>
            <a:off x="1188069" y="381935"/>
            <a:ext cx="5366040" cy="2344840"/>
          </a:xfrm>
        </p:spPr>
        <p:txBody>
          <a:bodyPr anchor="b">
            <a:normAutofit/>
          </a:bodyPr>
          <a:lstStyle/>
          <a:p>
            <a:r>
              <a:rPr lang="en-US" sz="7400"/>
              <a:t>Epidemiologi</a:t>
            </a:r>
            <a:endParaRPr lang="id-ID" sz="7400"/>
          </a:p>
        </p:txBody>
      </p:sp>
      <p:grpSp>
        <p:nvGrpSpPr>
          <p:cNvPr id="30" name="Group 18">
            <a:extLst>
              <a:ext uri="{FF2B5EF4-FFF2-40B4-BE49-F238E27FC236}">
                <a16:creationId xmlns:a16="http://schemas.microsoft.com/office/drawing/2014/main" id="{7A9648D6-B41B-42D0-A817-AE2607B0B5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94200" y="554152"/>
            <a:ext cx="574177" cy="1075866"/>
            <a:chOff x="10994200" y="554152"/>
            <a:chExt cx="574177" cy="1075866"/>
          </a:xfrm>
        </p:grpSpPr>
        <p:sp>
          <p:nvSpPr>
            <p:cNvPr id="20"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013369"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31"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55951"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sp>
          <p:nvSpPr>
            <p:cNvPr id="22"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94200"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grpSp>
      <p:cxnSp>
        <p:nvCxnSpPr>
          <p:cNvPr id="24" name="Straight Connector 23">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2362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9947DBA-1600-456F-BCEB-1AE19855A1D9}"/>
              </a:ext>
            </a:extLst>
          </p:cNvPr>
          <p:cNvSpPr>
            <a:spLocks noGrp="1"/>
          </p:cNvSpPr>
          <p:nvPr>
            <p:ph idx="1"/>
          </p:nvPr>
        </p:nvSpPr>
        <p:spPr>
          <a:xfrm>
            <a:off x="1188069" y="3175552"/>
            <a:ext cx="5366041" cy="2809114"/>
          </a:xfrm>
        </p:spPr>
        <p:txBody>
          <a:bodyPr anchor="t">
            <a:normAutofit/>
          </a:bodyPr>
          <a:lstStyle/>
          <a:p>
            <a:r>
              <a:rPr lang="id-ID" sz="1700">
                <a:solidFill>
                  <a:schemeClr val="tx1">
                    <a:alpha val="80000"/>
                  </a:schemeClr>
                </a:solidFill>
              </a:rPr>
              <a:t>Survei kesehatan rumah tangga di Indonesia tahun 2000, diperkirakan ada kurang lebih 3,5 juta pasangan (7 juta orang) infertil. Pasangan infertil telah meningkat mencapai 15-20% dari sekitar 50 juta.</a:t>
            </a:r>
            <a:r>
              <a:rPr lang="en-US" sz="1700">
                <a:solidFill>
                  <a:schemeClr val="tx1">
                    <a:alpha val="80000"/>
                  </a:schemeClr>
                </a:solidFill>
              </a:rPr>
              <a:t> </a:t>
            </a:r>
            <a:r>
              <a:rPr lang="id-ID" sz="1700">
                <a:solidFill>
                  <a:schemeClr val="tx1">
                    <a:alpha val="80000"/>
                  </a:schemeClr>
                </a:solidFill>
              </a:rPr>
              <a:t>Infertilitas sebanyak 40% disebabkan oleh wanita, 20% oleh pria dan 40% lainnya di sebabkan oleh faktor pria dan wanita. Prevalensi kejadian infertilitas perempuan di Indonesia sebanyak infertil primer 15% pada usia 30-34 tahun, meningkat 30% pada usia 35-39 tahun dan 64% pada usia 40-44 tahun. </a:t>
            </a:r>
          </a:p>
        </p:txBody>
      </p:sp>
    </p:spTree>
    <p:extLst>
      <p:ext uri="{BB962C8B-B14F-4D97-AF65-F5344CB8AC3E}">
        <p14:creationId xmlns:p14="http://schemas.microsoft.com/office/powerpoint/2010/main" val="1437441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3" name="Rectangle 28">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30">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29BD6E9-C7BA-45ED-B85D-987EE82094A0}"/>
              </a:ext>
            </a:extLst>
          </p:cNvPr>
          <p:cNvSpPr>
            <a:spLocks noGrp="1"/>
          </p:cNvSpPr>
          <p:nvPr>
            <p:ph type="title"/>
          </p:nvPr>
        </p:nvSpPr>
        <p:spPr>
          <a:xfrm>
            <a:off x="1245072" y="1289765"/>
            <a:ext cx="3651101" cy="4270963"/>
          </a:xfrm>
        </p:spPr>
        <p:txBody>
          <a:bodyPr anchor="ctr">
            <a:normAutofit/>
          </a:bodyPr>
          <a:lstStyle/>
          <a:p>
            <a:pPr algn="ctr"/>
            <a:r>
              <a:rPr lang="en-US" sz="5600">
                <a:solidFill>
                  <a:srgbClr val="FFFFFF"/>
                </a:solidFill>
              </a:rPr>
              <a:t>Klasifikasi</a:t>
            </a:r>
            <a:endParaRPr lang="id-ID" sz="5600">
              <a:solidFill>
                <a:srgbClr val="FFFFFF"/>
              </a:solidFill>
            </a:endParaRPr>
          </a:p>
        </p:txBody>
      </p:sp>
      <p:sp>
        <p:nvSpPr>
          <p:cNvPr id="4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46"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9" name="Content Placeholder 2">
            <a:extLst>
              <a:ext uri="{FF2B5EF4-FFF2-40B4-BE49-F238E27FC236}">
                <a16:creationId xmlns:a16="http://schemas.microsoft.com/office/drawing/2014/main" id="{E8B7D969-0102-4278-8A11-2213EA128DF5}"/>
              </a:ext>
            </a:extLst>
          </p:cNvPr>
          <p:cNvSpPr>
            <a:spLocks noGrp="1"/>
          </p:cNvSpPr>
          <p:nvPr>
            <p:ph idx="1"/>
          </p:nvPr>
        </p:nvSpPr>
        <p:spPr>
          <a:xfrm>
            <a:off x="6297233" y="518400"/>
            <a:ext cx="4771607" cy="5837949"/>
          </a:xfrm>
        </p:spPr>
        <p:txBody>
          <a:bodyPr anchor="ctr">
            <a:normAutofit/>
          </a:bodyPr>
          <a:lstStyle/>
          <a:p>
            <a:r>
              <a:rPr lang="id-ID" sz="2000">
                <a:solidFill>
                  <a:schemeClr val="tx1">
                    <a:alpha val="80000"/>
                  </a:schemeClr>
                </a:solidFill>
              </a:rPr>
              <a:t>Menurut pembagiannya, infertilitas dapat diklasifikasikan sebagai</a:t>
            </a:r>
            <a:r>
              <a:rPr lang="en-US" sz="2000">
                <a:solidFill>
                  <a:schemeClr val="tx1">
                    <a:alpha val="80000"/>
                  </a:schemeClr>
                </a:solidFill>
              </a:rPr>
              <a:t> </a:t>
            </a:r>
            <a:r>
              <a:rPr lang="id-ID" sz="2000">
                <a:solidFill>
                  <a:schemeClr val="tx1">
                    <a:alpha val="80000"/>
                  </a:schemeClr>
                </a:solidFill>
              </a:rPr>
              <a:t>infertilitas primer dan infertilitas sekunder.</a:t>
            </a:r>
          </a:p>
          <a:p>
            <a:r>
              <a:rPr lang="id-ID" sz="2000">
                <a:solidFill>
                  <a:schemeClr val="tx1">
                    <a:alpha val="80000"/>
                  </a:schemeClr>
                </a:solidFill>
              </a:rPr>
              <a:t>a. Infertilitas primer adalah pasangan suami-istri belum mampu dan</a:t>
            </a:r>
            <a:r>
              <a:rPr lang="en-US" sz="2000">
                <a:solidFill>
                  <a:schemeClr val="tx1">
                    <a:alpha val="80000"/>
                  </a:schemeClr>
                </a:solidFill>
              </a:rPr>
              <a:t> </a:t>
            </a:r>
            <a:r>
              <a:rPr lang="id-ID" sz="2000">
                <a:solidFill>
                  <a:schemeClr val="tx1">
                    <a:alpha val="80000"/>
                  </a:schemeClr>
                </a:solidFill>
              </a:rPr>
              <a:t>belum pernah memiliki anak setelah 1 tahun berhubungan seksual</a:t>
            </a:r>
            <a:r>
              <a:rPr lang="en-US" sz="2000">
                <a:solidFill>
                  <a:schemeClr val="tx1">
                    <a:alpha val="80000"/>
                  </a:schemeClr>
                </a:solidFill>
              </a:rPr>
              <a:t> </a:t>
            </a:r>
            <a:r>
              <a:rPr lang="id-ID" sz="2000">
                <a:solidFill>
                  <a:schemeClr val="tx1">
                    <a:alpha val="80000"/>
                  </a:schemeClr>
                </a:solidFill>
              </a:rPr>
              <a:t>sebanyak 2-3 kali per minggu tanpa menggunakan alat kontrasepsi</a:t>
            </a:r>
            <a:r>
              <a:rPr lang="en-US" sz="2000">
                <a:solidFill>
                  <a:schemeClr val="tx1">
                    <a:alpha val="80000"/>
                  </a:schemeClr>
                </a:solidFill>
              </a:rPr>
              <a:t> </a:t>
            </a:r>
            <a:r>
              <a:rPr lang="id-ID" sz="2000">
                <a:solidFill>
                  <a:schemeClr val="tx1">
                    <a:alpha val="80000"/>
                  </a:schemeClr>
                </a:solidFill>
              </a:rPr>
              <a:t>dalam bentuk apapun.</a:t>
            </a:r>
          </a:p>
          <a:p>
            <a:r>
              <a:rPr lang="id-ID" sz="2000">
                <a:solidFill>
                  <a:schemeClr val="tx1">
                    <a:alpha val="80000"/>
                  </a:schemeClr>
                </a:solidFill>
              </a:rPr>
              <a:t>b. Infertilitas sekunder adalah pasangan suami istri telah atau pernah</a:t>
            </a:r>
            <a:r>
              <a:rPr lang="en-US" sz="2000">
                <a:solidFill>
                  <a:schemeClr val="tx1">
                    <a:alpha val="80000"/>
                  </a:schemeClr>
                </a:solidFill>
              </a:rPr>
              <a:t> </a:t>
            </a:r>
            <a:r>
              <a:rPr lang="id-ID" sz="2000">
                <a:solidFill>
                  <a:schemeClr val="tx1">
                    <a:alpha val="80000"/>
                  </a:schemeClr>
                </a:solidFill>
              </a:rPr>
              <a:t>memiliki anak sebelumnya, tetapi saat ini belum mampu memiliki </a:t>
            </a:r>
            <a:r>
              <a:rPr lang="en-US" sz="2000">
                <a:solidFill>
                  <a:schemeClr val="tx1">
                    <a:alpha val="80000"/>
                  </a:schemeClr>
                </a:solidFill>
              </a:rPr>
              <a:t> </a:t>
            </a:r>
            <a:r>
              <a:rPr lang="id-ID" sz="2000">
                <a:solidFill>
                  <a:schemeClr val="tx1">
                    <a:alpha val="80000"/>
                  </a:schemeClr>
                </a:solidFill>
              </a:rPr>
              <a:t>anak lagi setelah 1 tahun berhubungan seksual sebanyak 2-3 kali</a:t>
            </a:r>
            <a:r>
              <a:rPr lang="en-US" sz="2000">
                <a:solidFill>
                  <a:schemeClr val="tx1">
                    <a:alpha val="80000"/>
                  </a:schemeClr>
                </a:solidFill>
              </a:rPr>
              <a:t> </a:t>
            </a:r>
            <a:r>
              <a:rPr lang="id-ID" sz="2000">
                <a:solidFill>
                  <a:schemeClr val="tx1">
                    <a:alpha val="80000"/>
                  </a:schemeClr>
                </a:solidFill>
              </a:rPr>
              <a:t>per minggu tanpa menggunakan alat atau metode kontrasepsi dalam</a:t>
            </a:r>
            <a:r>
              <a:rPr lang="en-US" sz="2000">
                <a:solidFill>
                  <a:schemeClr val="tx1">
                    <a:alpha val="80000"/>
                  </a:schemeClr>
                </a:solidFill>
              </a:rPr>
              <a:t> </a:t>
            </a:r>
            <a:r>
              <a:rPr lang="id-ID" sz="2000">
                <a:solidFill>
                  <a:schemeClr val="tx1">
                    <a:alpha val="80000"/>
                  </a:schemeClr>
                </a:solidFill>
              </a:rPr>
              <a:t>bentuk apapun. </a:t>
            </a:r>
          </a:p>
        </p:txBody>
      </p:sp>
      <p:sp>
        <p:nvSpPr>
          <p:cNvPr id="47"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48" name="Straight Connector 38">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577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1942232-83D0-49E2-AF9B-1F97E3C1EF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9E70D72-6E23-4015-A4A6-85C120C191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7EB7BF3-3590-4F4B-8B96-ACB558D89E57}"/>
              </a:ext>
            </a:extLst>
          </p:cNvPr>
          <p:cNvSpPr>
            <a:spLocks noGrp="1"/>
          </p:cNvSpPr>
          <p:nvPr>
            <p:ph type="title"/>
          </p:nvPr>
        </p:nvSpPr>
        <p:spPr>
          <a:xfrm>
            <a:off x="1179576" y="1163848"/>
            <a:ext cx="9829800" cy="1325880"/>
          </a:xfrm>
        </p:spPr>
        <p:txBody>
          <a:bodyPr anchor="b">
            <a:normAutofit/>
          </a:bodyPr>
          <a:lstStyle/>
          <a:p>
            <a:pPr algn="ctr"/>
            <a:r>
              <a:rPr lang="en-US" sz="3600">
                <a:solidFill>
                  <a:schemeClr val="tx2"/>
                </a:solidFill>
              </a:rPr>
              <a:t>Faktor</a:t>
            </a:r>
            <a:r>
              <a:rPr lang="en-US" sz="3600" dirty="0">
                <a:solidFill>
                  <a:schemeClr val="tx2"/>
                </a:solidFill>
              </a:rPr>
              <a:t> </a:t>
            </a:r>
            <a:r>
              <a:rPr lang="en-US" sz="3600">
                <a:solidFill>
                  <a:schemeClr val="tx2"/>
                </a:solidFill>
              </a:rPr>
              <a:t>Risiko</a:t>
            </a:r>
            <a:endParaRPr lang="id-ID" sz="3600" dirty="0">
              <a:solidFill>
                <a:schemeClr val="tx2"/>
              </a:solidFill>
            </a:endParaRPr>
          </a:p>
        </p:txBody>
      </p:sp>
      <p:grpSp>
        <p:nvGrpSpPr>
          <p:cNvPr id="7" name="Group 13">
            <a:extLst>
              <a:ext uri="{FF2B5EF4-FFF2-40B4-BE49-F238E27FC236}">
                <a16:creationId xmlns:a16="http://schemas.microsoft.com/office/drawing/2014/main" id="{C28A977F-B603-4D81-B0FC-C8DE048A79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5" y="-1"/>
            <a:ext cx="3362070" cy="2522848"/>
            <a:chOff x="-305" y="-1"/>
            <a:chExt cx="3832880" cy="2876136"/>
          </a:xfrm>
        </p:grpSpPr>
        <p:sp>
          <p:nvSpPr>
            <p:cNvPr id="8" name="Freeform: Shape 14">
              <a:extLst>
                <a:ext uri="{FF2B5EF4-FFF2-40B4-BE49-F238E27FC236}">
                  <a16:creationId xmlns:a16="http://schemas.microsoft.com/office/drawing/2014/main" id="{0183CE8C-E039-4B2F-A36E-5FD5CD5DE1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15">
              <a:extLst>
                <a:ext uri="{FF2B5EF4-FFF2-40B4-BE49-F238E27FC236}">
                  <a16:creationId xmlns:a16="http://schemas.microsoft.com/office/drawing/2014/main" id="{3EB77281-FAB4-40D0-B3F3-264EC4AB20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815E59F3-75FC-494F-8737-5F00A4964F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43ADDCFA-B066-4D79-AB71-062E66E58F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5" name="Picture 4">
            <a:extLst>
              <a:ext uri="{FF2B5EF4-FFF2-40B4-BE49-F238E27FC236}">
                <a16:creationId xmlns:a16="http://schemas.microsoft.com/office/drawing/2014/main" id="{999BF7DA-4604-4C7E-AC87-BA81090B9507}"/>
              </a:ext>
            </a:extLst>
          </p:cNvPr>
          <p:cNvPicPr>
            <a:picLocks noChangeAspect="1"/>
          </p:cNvPicPr>
          <p:nvPr/>
        </p:nvPicPr>
        <p:blipFill>
          <a:blip r:embed="rId2"/>
          <a:stretch>
            <a:fillRect/>
          </a:stretch>
        </p:blipFill>
        <p:spPr>
          <a:xfrm>
            <a:off x="209825" y="3221498"/>
            <a:ext cx="6855501" cy="1953817"/>
          </a:xfrm>
          <a:prstGeom prst="rect">
            <a:avLst/>
          </a:prstGeom>
        </p:spPr>
      </p:pic>
      <p:sp>
        <p:nvSpPr>
          <p:cNvPr id="3" name="Content Placeholder 2">
            <a:extLst>
              <a:ext uri="{FF2B5EF4-FFF2-40B4-BE49-F238E27FC236}">
                <a16:creationId xmlns:a16="http://schemas.microsoft.com/office/drawing/2014/main" id="{E9947DBA-1600-456F-BCEB-1AE19855A1D9}"/>
              </a:ext>
            </a:extLst>
          </p:cNvPr>
          <p:cNvSpPr>
            <a:spLocks noGrp="1"/>
          </p:cNvSpPr>
          <p:nvPr>
            <p:ph idx="1"/>
          </p:nvPr>
        </p:nvSpPr>
        <p:spPr>
          <a:xfrm>
            <a:off x="6952975" y="2754460"/>
            <a:ext cx="5029200" cy="3227626"/>
          </a:xfrm>
        </p:spPr>
        <p:txBody>
          <a:bodyPr anchor="ctr">
            <a:normAutofit/>
          </a:bodyPr>
          <a:lstStyle/>
          <a:p>
            <a:r>
              <a:rPr lang="id-ID" sz="1800" dirty="0">
                <a:solidFill>
                  <a:schemeClr val="tx2"/>
                </a:solidFill>
              </a:rPr>
              <a:t>Secara garis besar penyebab infertilitas dapat dibagi menjadi faktor tuba dan pelvik</a:t>
            </a:r>
            <a:r>
              <a:rPr lang="en-US" sz="1800" dirty="0">
                <a:solidFill>
                  <a:schemeClr val="tx2"/>
                </a:solidFill>
              </a:rPr>
              <a:t> </a:t>
            </a:r>
            <a:r>
              <a:rPr lang="id-ID" sz="1800" dirty="0">
                <a:solidFill>
                  <a:schemeClr val="tx2"/>
                </a:solidFill>
              </a:rPr>
              <a:t>(35%),"faktor lelaki (35%), faktor ovulasi (15%), faktor idiopatik (10%), dan factor</a:t>
            </a:r>
            <a:r>
              <a:rPr lang="en-US" sz="1800" dirty="0">
                <a:solidFill>
                  <a:schemeClr val="tx2"/>
                </a:solidFill>
              </a:rPr>
              <a:t> </a:t>
            </a:r>
            <a:r>
              <a:rPr lang="id-ID" sz="1800" dirty="0">
                <a:solidFill>
                  <a:schemeClr val="tx2"/>
                </a:solidFill>
              </a:rPr>
              <a:t>lain (5%).</a:t>
            </a:r>
          </a:p>
        </p:txBody>
      </p:sp>
      <p:grpSp>
        <p:nvGrpSpPr>
          <p:cNvPr id="11" name="Group 19">
            <a:extLst>
              <a:ext uri="{FF2B5EF4-FFF2-40B4-BE49-F238E27FC236}">
                <a16:creationId xmlns:a16="http://schemas.microsoft.com/office/drawing/2014/main" id="{C78D9229-E61D-4FEE-8321-2F8B64A8CAD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flipH="1">
            <a:off x="10186037" y="4852038"/>
            <a:ext cx="2151670" cy="1860256"/>
            <a:chOff x="-305" y="-4155"/>
            <a:chExt cx="2514948" cy="2174333"/>
          </a:xfrm>
        </p:grpSpPr>
        <p:sp>
          <p:nvSpPr>
            <p:cNvPr id="25" name="Freeform: Shape 20">
              <a:extLst>
                <a:ext uri="{FF2B5EF4-FFF2-40B4-BE49-F238E27FC236}">
                  <a16:creationId xmlns:a16="http://schemas.microsoft.com/office/drawing/2014/main" id="{1FDD3CCB-26A3-4D79-AEB6-7A60CF980D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1">
              <a:extLst>
                <a:ext uri="{FF2B5EF4-FFF2-40B4-BE49-F238E27FC236}">
                  <a16:creationId xmlns:a16="http://schemas.microsoft.com/office/drawing/2014/main" id="{E9AC4470-5113-4709-B29F-CDB937F254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3E0D146C-9DAB-421E-AE88-5F854BF3F7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4" name="Freeform: Shape 23">
              <a:extLst>
                <a:ext uri="{FF2B5EF4-FFF2-40B4-BE49-F238E27FC236}">
                  <a16:creationId xmlns:a16="http://schemas.microsoft.com/office/drawing/2014/main" id="{12EB32A5-4408-4F6C-84B2-F9A908237A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3247685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36F400F-DF28-43BC-8D8E-4929793B39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7EB7BF3-3590-4F4B-8B96-ACB558D89E57}"/>
              </a:ext>
            </a:extLst>
          </p:cNvPr>
          <p:cNvSpPr>
            <a:spLocks noGrp="1"/>
          </p:cNvSpPr>
          <p:nvPr>
            <p:ph type="title"/>
          </p:nvPr>
        </p:nvSpPr>
        <p:spPr>
          <a:xfrm>
            <a:off x="838200" y="668377"/>
            <a:ext cx="10515600" cy="1325563"/>
          </a:xfrm>
        </p:spPr>
        <p:txBody>
          <a:bodyPr>
            <a:normAutofit/>
          </a:bodyPr>
          <a:lstStyle/>
          <a:p>
            <a:r>
              <a:rPr lang="en-US" dirty="0" err="1"/>
              <a:t>Faktor</a:t>
            </a:r>
            <a:r>
              <a:rPr lang="en-US" dirty="0"/>
              <a:t> </a:t>
            </a:r>
            <a:r>
              <a:rPr lang="en-US" dirty="0" err="1"/>
              <a:t>risiko</a:t>
            </a:r>
            <a:r>
              <a:rPr lang="en-US" dirty="0"/>
              <a:t> </a:t>
            </a:r>
            <a:r>
              <a:rPr lang="en-US" dirty="0" err="1"/>
              <a:t>umum</a:t>
            </a:r>
            <a:endParaRPr lang="id-ID" dirty="0"/>
          </a:p>
        </p:txBody>
      </p:sp>
      <p:sp>
        <p:nvSpPr>
          <p:cNvPr id="3" name="Content Placeholder 2">
            <a:extLst>
              <a:ext uri="{FF2B5EF4-FFF2-40B4-BE49-F238E27FC236}">
                <a16:creationId xmlns:a16="http://schemas.microsoft.com/office/drawing/2014/main" id="{E9947DBA-1600-456F-BCEB-1AE19855A1D9}"/>
              </a:ext>
            </a:extLst>
          </p:cNvPr>
          <p:cNvSpPr>
            <a:spLocks noGrp="1"/>
          </p:cNvSpPr>
          <p:nvPr>
            <p:ph sz="half" idx="1"/>
          </p:nvPr>
        </p:nvSpPr>
        <p:spPr>
          <a:xfrm>
            <a:off x="838200" y="2177456"/>
            <a:ext cx="5097780" cy="3795748"/>
          </a:xfrm>
        </p:spPr>
        <p:txBody>
          <a:bodyPr>
            <a:normAutofit/>
          </a:bodyPr>
          <a:lstStyle/>
          <a:p>
            <a:r>
              <a:rPr lang="id-ID" sz="1600" dirty="0"/>
              <a:t>Non-Organik</a:t>
            </a:r>
          </a:p>
          <a:p>
            <a:r>
              <a:rPr lang="id-ID" sz="1600" dirty="0"/>
              <a:t>Usia</a:t>
            </a:r>
          </a:p>
          <a:p>
            <a:pPr lvl="1"/>
            <a:r>
              <a:rPr lang="en-US" sz="1600" dirty="0"/>
              <a:t>U</a:t>
            </a:r>
            <a:r>
              <a:rPr lang="id-ID" sz="1600" dirty="0"/>
              <a:t>sia, ter</a:t>
            </a:r>
            <a:r>
              <a:rPr lang="en-US" sz="1600" dirty="0"/>
              <a:t>u</a:t>
            </a:r>
            <a:r>
              <a:rPr lang="id-ID" sz="1600" dirty="0"/>
              <a:t>tama usia istri, sangat menentukan besarnya</a:t>
            </a:r>
            <a:r>
              <a:rPr lang="en-US" sz="1600" dirty="0"/>
              <a:t> </a:t>
            </a:r>
            <a:r>
              <a:rPr lang="en-US" sz="1600" dirty="0" err="1"/>
              <a:t>kegagalan</a:t>
            </a:r>
            <a:r>
              <a:rPr lang="en-US" sz="1600" dirty="0"/>
              <a:t> </a:t>
            </a:r>
            <a:r>
              <a:rPr lang="en-US" sz="1600" dirty="0" err="1"/>
              <a:t>fertilisasi</a:t>
            </a:r>
            <a:r>
              <a:rPr lang="en-US" sz="1600" dirty="0"/>
              <a:t> </a:t>
            </a:r>
            <a:r>
              <a:rPr lang="id-ID" sz="1600" dirty="0"/>
              <a:t>Ketika usia istri mencapai 40 tahun maka kesempatan untuk hamil hanya sebesar lima</a:t>
            </a:r>
            <a:r>
              <a:rPr lang="en-US" sz="1600" dirty="0"/>
              <a:t> </a:t>
            </a:r>
            <a:r>
              <a:rPr lang="id-ID" sz="1600" dirty="0"/>
              <a:t>persen per bulan dengan kejadian kegagalan sebesar 34 - 52%. (Speroff L)</a:t>
            </a:r>
            <a:endParaRPr lang="en-US" sz="1600" dirty="0"/>
          </a:p>
          <a:p>
            <a:pPr lvl="1"/>
            <a:r>
              <a:rPr lang="id-ID" sz="1600" dirty="0"/>
              <a:t>Akibat masalah ekonomi atau adanya keinginan segolongan perempuan unruk meletakkan kehamilan sebagai prioritas kedua.</a:t>
            </a:r>
            <a:endParaRPr lang="en-US" sz="1600" dirty="0"/>
          </a:p>
          <a:p>
            <a:r>
              <a:rPr lang="id-ID" sz="1600" dirty="0"/>
              <a:t>Frekuensi Sanggama</a:t>
            </a:r>
          </a:p>
          <a:p>
            <a:r>
              <a:rPr lang="id-ID" sz="1600" dirty="0"/>
              <a:t>Angka kejadian kehamilan mencapai puncaknya ketika pasangan suami istri melakukan</a:t>
            </a:r>
            <a:r>
              <a:rPr lang="en-US" sz="1600" dirty="0"/>
              <a:t> </a:t>
            </a:r>
            <a:r>
              <a:rPr lang="id-ID" sz="1600" dirty="0"/>
              <a:t>hubungan suami istri dengan frekuensi 2 - 3 kali dalam seminggu.</a:t>
            </a:r>
            <a:endParaRPr lang="en-US" sz="1600" dirty="0"/>
          </a:p>
          <a:p>
            <a:pPr lvl="1"/>
            <a:endParaRPr lang="en-US" sz="1600" dirty="0"/>
          </a:p>
        </p:txBody>
      </p:sp>
      <p:sp>
        <p:nvSpPr>
          <p:cNvPr id="4" name="Content Placeholder 3">
            <a:extLst>
              <a:ext uri="{FF2B5EF4-FFF2-40B4-BE49-F238E27FC236}">
                <a16:creationId xmlns:a16="http://schemas.microsoft.com/office/drawing/2014/main" id="{2A55FDB3-4634-4FA0-B0E2-98DFACDC351D}"/>
              </a:ext>
            </a:extLst>
          </p:cNvPr>
          <p:cNvSpPr>
            <a:spLocks noGrp="1"/>
          </p:cNvSpPr>
          <p:nvPr>
            <p:ph sz="half" idx="2"/>
          </p:nvPr>
        </p:nvSpPr>
        <p:spPr>
          <a:xfrm>
            <a:off x="6256020" y="2177456"/>
            <a:ext cx="5097780" cy="3795748"/>
          </a:xfrm>
        </p:spPr>
        <p:txBody>
          <a:bodyPr>
            <a:normAutofit/>
          </a:bodyPr>
          <a:lstStyle/>
          <a:p>
            <a:r>
              <a:rPr lang="id-ID" sz="1800" dirty="0"/>
              <a:t>Pola Hid</a:t>
            </a:r>
            <a:r>
              <a:rPr lang="en-US" sz="1800" dirty="0"/>
              <a:t>u</a:t>
            </a:r>
            <a:r>
              <a:rPr lang="id-ID" sz="1800" dirty="0"/>
              <a:t>p</a:t>
            </a:r>
          </a:p>
          <a:p>
            <a:r>
              <a:rPr lang="id-ID" sz="1800" dirty="0"/>
              <a:t>Alkohol</a:t>
            </a:r>
          </a:p>
          <a:p>
            <a:pPr lvl="1"/>
            <a:r>
              <a:rPr lang="en-US" sz="1400" dirty="0"/>
              <a:t>P</a:t>
            </a:r>
            <a:r>
              <a:rPr lang="id-ID" sz="1400" dirty="0"/>
              <a:t>ada lelaki terdapat sebuah laporan yattg menyatakan adanya hubungan antara minum alkohol dalam jumlah banyak dengan penunrnan kualitas sperma.</a:t>
            </a:r>
          </a:p>
          <a:p>
            <a:r>
              <a:rPr lang="id-ID" sz="1800" dirty="0"/>
              <a:t> Merokok</a:t>
            </a:r>
          </a:p>
          <a:p>
            <a:pPr lvl="1"/>
            <a:r>
              <a:rPr lang="id-ID" sz="1400" dirty="0"/>
              <a:t>Dari beberapa penelitian yang ada, dijumpai fakta bahwa. Penurunan fertili</a:t>
            </a:r>
            <a:r>
              <a:rPr lang="en-US" sz="1400" dirty="0"/>
              <a:t>t</a:t>
            </a:r>
            <a:r>
              <a:rPr lang="id-ID" sz="1400" dirty="0"/>
              <a:t>as perempuan juga terjad</a:t>
            </a:r>
            <a:r>
              <a:rPr lang="en-US" sz="1400" dirty="0" err="1"/>
              <a:t>i</a:t>
            </a:r>
            <a:r>
              <a:rPr lang="id-ID" sz="1400" dirty="0"/>
              <a:t> pada perempuan perokok pasif. Penurunan fertilitas juga</a:t>
            </a:r>
            <a:r>
              <a:rPr lang="en-US" sz="1400" dirty="0"/>
              <a:t> </a:t>
            </a:r>
            <a:r>
              <a:rPr lang="id-ID" sz="1400" dirty="0"/>
              <a:t>dialami oleh lelaki yang memiliki kebiasaan merokok.</a:t>
            </a:r>
          </a:p>
          <a:p>
            <a:r>
              <a:rPr lang="id-ID" sz="1800" dirty="0"/>
              <a:t>Berat Badan</a:t>
            </a:r>
          </a:p>
          <a:p>
            <a:pPr lvl="1"/>
            <a:r>
              <a:rPr lang="id-ID" sz="1400" dirty="0"/>
              <a:t>Perempuan dengan indeks massa tubuh yang lebih daripada 29, yang termasuk di</a:t>
            </a:r>
            <a:r>
              <a:rPr lang="en-US" sz="1400" dirty="0"/>
              <a:t> </a:t>
            </a:r>
            <a:r>
              <a:rPr lang="id-ID" sz="1400" dirty="0"/>
              <a:t>dalam kelompok obesitas, terbukti mengalami keterlambatan hamil. </a:t>
            </a:r>
          </a:p>
        </p:txBody>
      </p:sp>
    </p:spTree>
    <p:extLst>
      <p:ext uri="{BB962C8B-B14F-4D97-AF65-F5344CB8AC3E}">
        <p14:creationId xmlns:p14="http://schemas.microsoft.com/office/powerpoint/2010/main" val="829351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8">
            <a:extLst>
              <a:ext uri="{FF2B5EF4-FFF2-40B4-BE49-F238E27FC236}">
                <a16:creationId xmlns:a16="http://schemas.microsoft.com/office/drawing/2014/main" id="{B36F400F-DF28-43BC-8D8E-4929793B39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7EB7BF3-3590-4F4B-8B96-ACB558D89E57}"/>
              </a:ext>
            </a:extLst>
          </p:cNvPr>
          <p:cNvSpPr>
            <a:spLocks noGrp="1"/>
          </p:cNvSpPr>
          <p:nvPr>
            <p:ph type="title"/>
          </p:nvPr>
        </p:nvSpPr>
        <p:spPr>
          <a:xfrm>
            <a:off x="838200" y="668377"/>
            <a:ext cx="10515600" cy="1325563"/>
          </a:xfrm>
        </p:spPr>
        <p:txBody>
          <a:bodyPr>
            <a:normAutofit/>
          </a:bodyPr>
          <a:lstStyle/>
          <a:p>
            <a:r>
              <a:rPr lang="en-US" dirty="0" err="1"/>
              <a:t>Etiologi</a:t>
            </a:r>
            <a:r>
              <a:rPr lang="en-US" dirty="0"/>
              <a:t> </a:t>
            </a:r>
            <a:r>
              <a:rPr lang="en-US" dirty="0" err="1"/>
              <a:t>Infertilitas</a:t>
            </a:r>
            <a:r>
              <a:rPr lang="en-US" dirty="0"/>
              <a:t> </a:t>
            </a:r>
            <a:r>
              <a:rPr lang="id-ID" dirty="0"/>
              <a:t>Pada Perempuan</a:t>
            </a:r>
            <a:br>
              <a:rPr lang="id-ID" dirty="0"/>
            </a:br>
            <a:endParaRPr lang="id-ID" dirty="0"/>
          </a:p>
        </p:txBody>
      </p:sp>
      <p:sp>
        <p:nvSpPr>
          <p:cNvPr id="3" name="Content Placeholder 2">
            <a:extLst>
              <a:ext uri="{FF2B5EF4-FFF2-40B4-BE49-F238E27FC236}">
                <a16:creationId xmlns:a16="http://schemas.microsoft.com/office/drawing/2014/main" id="{E9947DBA-1600-456F-BCEB-1AE19855A1D9}"/>
              </a:ext>
            </a:extLst>
          </p:cNvPr>
          <p:cNvSpPr>
            <a:spLocks noGrp="1"/>
          </p:cNvSpPr>
          <p:nvPr>
            <p:ph sz="half" idx="1"/>
          </p:nvPr>
        </p:nvSpPr>
        <p:spPr>
          <a:xfrm>
            <a:off x="838200" y="2177456"/>
            <a:ext cx="5097780" cy="3795748"/>
          </a:xfrm>
        </p:spPr>
        <p:txBody>
          <a:bodyPr>
            <a:normAutofit/>
          </a:bodyPr>
          <a:lstStyle/>
          <a:p>
            <a:r>
              <a:rPr lang="id-ID" sz="1700" dirty="0"/>
              <a:t>Berbagai gangguan yang memicu terjadinya infertilitas antara lain:</a:t>
            </a:r>
          </a:p>
          <a:p>
            <a:pPr marL="0" indent="0">
              <a:buNone/>
            </a:pPr>
            <a:r>
              <a:rPr lang="id-ID" sz="1700" dirty="0"/>
              <a:t>Pada Perempuan</a:t>
            </a:r>
          </a:p>
          <a:p>
            <a:r>
              <a:rPr lang="id-ID" sz="1700" dirty="0"/>
              <a:t>Hormonal</a:t>
            </a:r>
          </a:p>
          <a:p>
            <a:pPr lvl="1"/>
            <a:r>
              <a:rPr lang="id-ID" sz="1700" dirty="0"/>
              <a:t>Gangguan glandula pituitaria, thyroidea, adrenalis atau ovarium yang menyebabkan :</a:t>
            </a:r>
          </a:p>
          <a:p>
            <a:pPr lvl="1"/>
            <a:r>
              <a:rPr lang="id-ID" sz="1700" dirty="0"/>
              <a:t>Kegagalan ovulasi.</a:t>
            </a:r>
          </a:p>
          <a:p>
            <a:pPr lvl="1"/>
            <a:r>
              <a:rPr lang="id-ID" sz="1700" dirty="0"/>
              <a:t>Kegagalan endometrium uterus untuk berproliferasi dan sekresi.</a:t>
            </a:r>
          </a:p>
          <a:p>
            <a:pPr lvl="1"/>
            <a:r>
              <a:rPr lang="id-ID" sz="1700" dirty="0"/>
              <a:t>Sekresi vagina dan cervix yang tidak menguntungkan bagi sperma.</a:t>
            </a:r>
          </a:p>
          <a:p>
            <a:pPr lvl="1"/>
            <a:r>
              <a:rPr lang="id-ID" sz="1700" dirty="0"/>
              <a:t>Kegagalan gerakan (motilitas) tuba falopii yang menghalangi spermatozoa mencapai uterus.</a:t>
            </a:r>
          </a:p>
          <a:p>
            <a:endParaRPr lang="id-ID" sz="1700" dirty="0"/>
          </a:p>
        </p:txBody>
      </p:sp>
      <p:sp>
        <p:nvSpPr>
          <p:cNvPr id="4" name="Content Placeholder 3">
            <a:extLst>
              <a:ext uri="{FF2B5EF4-FFF2-40B4-BE49-F238E27FC236}">
                <a16:creationId xmlns:a16="http://schemas.microsoft.com/office/drawing/2014/main" id="{2A55FDB3-4634-4FA0-B0E2-98DFACDC351D}"/>
              </a:ext>
            </a:extLst>
          </p:cNvPr>
          <p:cNvSpPr>
            <a:spLocks noGrp="1"/>
          </p:cNvSpPr>
          <p:nvPr>
            <p:ph sz="half" idx="2"/>
          </p:nvPr>
        </p:nvSpPr>
        <p:spPr>
          <a:xfrm>
            <a:off x="6256020" y="2177456"/>
            <a:ext cx="5097780" cy="3795748"/>
          </a:xfrm>
        </p:spPr>
        <p:txBody>
          <a:bodyPr>
            <a:normAutofit/>
          </a:bodyPr>
          <a:lstStyle/>
          <a:p>
            <a:r>
              <a:rPr lang="id-ID" sz="1300" dirty="0"/>
              <a:t>Sumbatan</a:t>
            </a:r>
            <a:endParaRPr lang="en-US" sz="1300" dirty="0"/>
          </a:p>
          <a:p>
            <a:r>
              <a:rPr lang="id-ID" sz="1300" dirty="0"/>
              <a:t>Tuba falopii yang tersumbat bertanggung jawab untuk kira-kira sepertiga dari penyebab infertilitas. Sumbatan tersebut dapat disebabkan :</a:t>
            </a:r>
            <a:endParaRPr lang="en-US" sz="1300" dirty="0"/>
          </a:p>
          <a:p>
            <a:r>
              <a:rPr lang="id-ID" sz="1300" dirty="0"/>
              <a:t>Faktor Lokal</a:t>
            </a:r>
          </a:p>
          <a:p>
            <a:pPr lvl="1"/>
            <a:r>
              <a:rPr lang="id-ID" sz="1300" dirty="0"/>
              <a:t>Fibroid uterus, yang menghambat implantasi ovm.</a:t>
            </a:r>
          </a:p>
          <a:p>
            <a:pPr lvl="1"/>
            <a:r>
              <a:rPr lang="id-ID" sz="1300" dirty="0"/>
              <a:t>Erosi cervix yang mempengaruhi pH sekresi sehingga merusak sperma.</a:t>
            </a:r>
          </a:p>
          <a:p>
            <a:pPr lvl="1"/>
            <a:r>
              <a:rPr lang="id-ID" sz="1300" dirty="0"/>
              <a:t>Kelainan kongenital vagina, cervix atau uterus yang menghalangi pertemuan sperma.</a:t>
            </a:r>
          </a:p>
          <a:p>
            <a:pPr lvl="1"/>
            <a:r>
              <a:rPr lang="id-ID" sz="1300" dirty="0"/>
              <a:t>Penyakit radang pelvis umum, misalnya apendixitis dan peritonitis.</a:t>
            </a:r>
          </a:p>
          <a:p>
            <a:pPr lvl="1"/>
            <a:r>
              <a:rPr lang="id-ID" sz="1300" dirty="0"/>
              <a:t>Infeksi tractus genitalis yang baik, misalnya gonore.</a:t>
            </a:r>
            <a:endParaRPr lang="en-US" sz="1300" dirty="0"/>
          </a:p>
          <a:p>
            <a:pPr marL="0" indent="0">
              <a:buNone/>
            </a:pPr>
            <a:endParaRPr lang="id-ID" sz="1300" dirty="0"/>
          </a:p>
        </p:txBody>
      </p:sp>
    </p:spTree>
    <p:extLst>
      <p:ext uri="{BB962C8B-B14F-4D97-AF65-F5344CB8AC3E}">
        <p14:creationId xmlns:p14="http://schemas.microsoft.com/office/powerpoint/2010/main" val="5559324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F061CA3-4679-4401-9B63-B015C58CE020}"/>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Masalah Organik pada Wanita</a:t>
            </a:r>
            <a:endParaRPr lang="id-ID" sz="4000">
              <a:solidFill>
                <a:srgbClr val="FFFFFF"/>
              </a:solidFill>
            </a:endParaRPr>
          </a:p>
        </p:txBody>
      </p:sp>
      <p:sp>
        <p:nvSpPr>
          <p:cNvPr id="3" name="Content Placeholder 2">
            <a:extLst>
              <a:ext uri="{FF2B5EF4-FFF2-40B4-BE49-F238E27FC236}">
                <a16:creationId xmlns:a16="http://schemas.microsoft.com/office/drawing/2014/main" id="{D9B8402B-9265-4236-9DC1-E1D19D5D2E75}"/>
              </a:ext>
            </a:extLst>
          </p:cNvPr>
          <p:cNvSpPr>
            <a:spLocks noGrp="1"/>
          </p:cNvSpPr>
          <p:nvPr>
            <p:ph idx="1"/>
          </p:nvPr>
        </p:nvSpPr>
        <p:spPr>
          <a:xfrm>
            <a:off x="4810259" y="649480"/>
            <a:ext cx="6555347" cy="5546047"/>
          </a:xfrm>
        </p:spPr>
        <p:txBody>
          <a:bodyPr anchor="ctr">
            <a:normAutofit/>
          </a:bodyPr>
          <a:lstStyle/>
          <a:p>
            <a:r>
              <a:rPr lang="en-US" sz="2000" dirty="0"/>
              <a:t>Wanita:</a:t>
            </a:r>
          </a:p>
          <a:p>
            <a:r>
              <a:rPr lang="id-ID" sz="2000" dirty="0">
                <a:effectLst/>
              </a:rPr>
              <a:t>Masalab Vagina</a:t>
            </a:r>
            <a:r>
              <a:rPr lang="en-US" sz="2000" dirty="0">
                <a:effectLst/>
              </a:rPr>
              <a:t>:</a:t>
            </a:r>
          </a:p>
          <a:p>
            <a:pPr lvl="1"/>
            <a:r>
              <a:rPr lang="en-US" sz="2000" dirty="0"/>
              <a:t>Vaginitis, Vaginismus, </a:t>
            </a:r>
            <a:r>
              <a:rPr lang="id-ID" sz="2000" dirty="0">
                <a:effectLst/>
              </a:rPr>
              <a:t>Dispareunia</a:t>
            </a:r>
            <a:endParaRPr lang="en-US" sz="2000" dirty="0">
              <a:effectLst/>
            </a:endParaRPr>
          </a:p>
          <a:p>
            <a:r>
              <a:rPr lang="id-ID" sz="2000" dirty="0"/>
              <a:t>Masalab Uter</a:t>
            </a:r>
            <a:r>
              <a:rPr lang="en-US" sz="2000" dirty="0"/>
              <a:t>u</a:t>
            </a:r>
            <a:r>
              <a:rPr lang="id-ID" sz="2000" dirty="0"/>
              <a:t>s</a:t>
            </a:r>
            <a:r>
              <a:rPr lang="en-US" sz="2000" dirty="0"/>
              <a:t>:</a:t>
            </a:r>
          </a:p>
          <a:p>
            <a:pPr lvl="1"/>
            <a:r>
              <a:rPr lang="id-ID" sz="2000" dirty="0"/>
              <a:t>Faktor serviks</a:t>
            </a:r>
          </a:p>
          <a:p>
            <a:pPr lvl="2"/>
            <a:r>
              <a:rPr lang="id-ID" dirty="0"/>
              <a:t>- Servisitis. Servisitis kronis</a:t>
            </a:r>
            <a:r>
              <a:rPr lang="en-US" dirty="0"/>
              <a:t> </a:t>
            </a:r>
            <a:r>
              <a:rPr lang="id-ID" dirty="0"/>
              <a:t>dapat menyebabkan kesulitan bagi sperma untuk melakukan penetrasi ke dalam</a:t>
            </a:r>
            <a:r>
              <a:rPr lang="en-US" dirty="0"/>
              <a:t> </a:t>
            </a:r>
            <a:r>
              <a:rPr lang="id-ID" dirty="0"/>
              <a:t>kavum uteri. </a:t>
            </a:r>
            <a:endParaRPr lang="en-US" dirty="0"/>
          </a:p>
          <a:p>
            <a:pPr lvl="2"/>
            <a:r>
              <a:rPr lang="id-ID" dirty="0"/>
              <a:t>- Trauma pada serviks. Tindakan operatif tertentu pada serviks seperti konisasi atau</a:t>
            </a:r>
            <a:r>
              <a:rPr lang="en-US" dirty="0"/>
              <a:t> </a:t>
            </a:r>
            <a:r>
              <a:rPr lang="id-ID" dirty="0"/>
              <a:t>upaya abortus profokatus sehingga menyebabkan cacat pada serviks, dapat menjadi</a:t>
            </a:r>
            <a:r>
              <a:rPr lang="en-US" dirty="0"/>
              <a:t> </a:t>
            </a:r>
            <a:r>
              <a:rPr lang="id-ID" dirty="0"/>
              <a:t>penyebab terjadinya infertilitas.</a:t>
            </a:r>
            <a:endParaRPr lang="en-US" dirty="0"/>
          </a:p>
          <a:p>
            <a:pPr lvl="1"/>
            <a:r>
              <a:rPr lang="id-ID" sz="2000" dirty="0">
                <a:effectLst/>
              </a:rPr>
              <a:t>Faktor kavum uteri</a:t>
            </a:r>
            <a:r>
              <a:rPr lang="en-US" sz="2000" dirty="0">
                <a:effectLst/>
              </a:rPr>
              <a:t>:</a:t>
            </a:r>
          </a:p>
          <a:p>
            <a:pPr lvl="2"/>
            <a:r>
              <a:rPr lang="id-ID" dirty="0">
                <a:effectLst/>
              </a:rPr>
              <a:t>Kelainan anatomi kavum uteri. Adanya septum pada kavum uteri</a:t>
            </a:r>
            <a:endParaRPr lang="en-US" dirty="0">
              <a:effectLst/>
            </a:endParaRPr>
          </a:p>
        </p:txBody>
      </p:sp>
    </p:spTree>
    <p:extLst>
      <p:ext uri="{BB962C8B-B14F-4D97-AF65-F5344CB8AC3E}">
        <p14:creationId xmlns:p14="http://schemas.microsoft.com/office/powerpoint/2010/main" val="42041195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CCEF0AD-8791-4C52-AB60-6E7715756397}"/>
              </a:ext>
            </a:extLst>
          </p:cNvPr>
          <p:cNvSpPr>
            <a:spLocks noGrp="1"/>
          </p:cNvSpPr>
          <p:nvPr>
            <p:ph type="title"/>
          </p:nvPr>
        </p:nvSpPr>
        <p:spPr>
          <a:xfrm>
            <a:off x="466722" y="586855"/>
            <a:ext cx="3201366" cy="3387497"/>
          </a:xfrm>
        </p:spPr>
        <p:txBody>
          <a:bodyPr anchor="b">
            <a:normAutofit/>
          </a:bodyPr>
          <a:lstStyle/>
          <a:p>
            <a:pPr algn="r"/>
            <a:endParaRPr lang="id-ID" sz="4000">
              <a:solidFill>
                <a:srgbClr val="FFFFFF"/>
              </a:solidFill>
            </a:endParaRPr>
          </a:p>
        </p:txBody>
      </p:sp>
      <p:sp>
        <p:nvSpPr>
          <p:cNvPr id="3" name="Content Placeholder 2">
            <a:extLst>
              <a:ext uri="{FF2B5EF4-FFF2-40B4-BE49-F238E27FC236}">
                <a16:creationId xmlns:a16="http://schemas.microsoft.com/office/drawing/2014/main" id="{E3376E0C-6842-44C4-B540-5D427179D3F5}"/>
              </a:ext>
            </a:extLst>
          </p:cNvPr>
          <p:cNvSpPr>
            <a:spLocks noGrp="1"/>
          </p:cNvSpPr>
          <p:nvPr>
            <p:ph idx="1"/>
          </p:nvPr>
        </p:nvSpPr>
        <p:spPr>
          <a:xfrm>
            <a:off x="4810259" y="649480"/>
            <a:ext cx="6555347" cy="5546047"/>
          </a:xfrm>
        </p:spPr>
        <p:txBody>
          <a:bodyPr anchor="ctr">
            <a:normAutofit/>
          </a:bodyPr>
          <a:lstStyle/>
          <a:p>
            <a:r>
              <a:rPr lang="id-ID" sz="2000">
                <a:effectLst/>
              </a:rPr>
              <a:t>Faktor endometriosis. </a:t>
            </a:r>
            <a:endParaRPr lang="en-US" sz="2000">
              <a:effectLst/>
            </a:endParaRPr>
          </a:p>
          <a:p>
            <a:pPr lvl="1"/>
            <a:r>
              <a:rPr lang="id-ID" sz="2000">
                <a:effectLst/>
              </a:rPr>
              <a:t>Adanya kaitan antara kejadian polip endometrium dengan ke</a:t>
            </a:r>
            <a:r>
              <a:rPr lang="en-US" sz="2000"/>
              <a:t> </a:t>
            </a:r>
            <a:r>
              <a:rPr lang="id-ID" sz="2000">
                <a:effectLst/>
              </a:rPr>
              <a:t>jadian endometrium kroniks tampaknya meningkatkan kejadian infertilitas.</a:t>
            </a:r>
            <a:endParaRPr lang="en-US" sz="2000">
              <a:effectLst/>
            </a:endParaRPr>
          </a:p>
          <a:p>
            <a:r>
              <a:rPr lang="id-ID" sz="2000">
                <a:effectLst/>
              </a:rPr>
              <a:t>Faktor myometrium</a:t>
            </a:r>
            <a:r>
              <a:rPr lang="en-US" sz="2000">
                <a:effectLst/>
              </a:rPr>
              <a:t>: </a:t>
            </a:r>
          </a:p>
          <a:p>
            <a:pPr lvl="1"/>
            <a:r>
              <a:rPr lang="sv-SE" sz="2000">
                <a:effectLst/>
              </a:rPr>
              <a:t>Mioma uteri mempengaruhi fertilitas kemungkinan terkait dengan sumbatan pada tuba, sumbatan pada kanalis servikalis, atau mempengaruhi implantasi </a:t>
            </a:r>
          </a:p>
          <a:p>
            <a:r>
              <a:rPr lang="en-US" sz="2000">
                <a:effectLst/>
              </a:rPr>
              <a:t>Masalah Tuba:</a:t>
            </a:r>
          </a:p>
          <a:p>
            <a:pPr lvl="1"/>
            <a:r>
              <a:rPr lang="id-ID" sz="2000">
                <a:effectLst/>
              </a:rPr>
              <a:t>Keiainan tuba yang seringkali dijumpai pada penderita infertilitas adalah sumbatan tuba baik pada pangkal, pada bagian tengah tuba, maupun pada uiung distal dari tuba</a:t>
            </a:r>
            <a:endParaRPr lang="en-US" sz="2000">
              <a:effectLst/>
            </a:endParaRPr>
          </a:p>
          <a:p>
            <a:r>
              <a:rPr lang="id-ID" sz="2000">
                <a:effectLst/>
              </a:rPr>
              <a:t>Masalab O</a:t>
            </a:r>
            <a:r>
              <a:rPr lang="en-US" sz="2000">
                <a:effectLst/>
              </a:rPr>
              <a:t>v</a:t>
            </a:r>
            <a:r>
              <a:rPr lang="id-ID" sz="2000">
                <a:effectLst/>
              </a:rPr>
              <a:t>ari</a:t>
            </a:r>
            <a:r>
              <a:rPr lang="en-US" sz="2000">
                <a:effectLst/>
              </a:rPr>
              <a:t>u</a:t>
            </a:r>
            <a:r>
              <a:rPr lang="id-ID" sz="2000">
                <a:effectLst/>
              </a:rPr>
              <a:t>m</a:t>
            </a:r>
            <a:r>
              <a:rPr lang="en-US" sz="2000">
                <a:effectLst/>
              </a:rPr>
              <a:t> </a:t>
            </a:r>
          </a:p>
          <a:p>
            <a:pPr lvl="1"/>
            <a:r>
              <a:rPr lang="id-ID" sz="2000"/>
              <a:t>Sindrom ovarium poIikistik mempakan masalah gangguan ovulasi utamayang seringkali dijumpai pada kasus</a:t>
            </a:r>
            <a:r>
              <a:rPr lang="en-US" sz="2000"/>
              <a:t> </a:t>
            </a:r>
            <a:r>
              <a:rPr lang="id-ID" sz="2000"/>
              <a:t>infertilitas.</a:t>
            </a:r>
          </a:p>
          <a:p>
            <a:endParaRPr lang="id-ID" sz="2000"/>
          </a:p>
        </p:txBody>
      </p:sp>
    </p:spTree>
    <p:extLst>
      <p:ext uri="{BB962C8B-B14F-4D97-AF65-F5344CB8AC3E}">
        <p14:creationId xmlns:p14="http://schemas.microsoft.com/office/powerpoint/2010/main" val="11331083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296</TotalTime>
  <Words>1638</Words>
  <Application>Microsoft Office PowerPoint</Application>
  <PresentationFormat>Widescreen</PresentationFormat>
  <Paragraphs>105</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INFERTILITAS</vt:lpstr>
      <vt:lpstr>Definisi</vt:lpstr>
      <vt:lpstr>Epidemiologi</vt:lpstr>
      <vt:lpstr>Klasifikasi</vt:lpstr>
      <vt:lpstr>Faktor Risiko</vt:lpstr>
      <vt:lpstr>Faktor risiko umum</vt:lpstr>
      <vt:lpstr>Etiologi Infertilitas Pada Perempuan </vt:lpstr>
      <vt:lpstr>Masalah Organik pada Wanita</vt:lpstr>
      <vt:lpstr>PowerPoint Presentation</vt:lpstr>
      <vt:lpstr>Etiologi Infertilitas Pada Laki-laki </vt:lpstr>
      <vt:lpstr>Gejala Klinis</vt:lpstr>
      <vt:lpstr>Pemeriksaan dasar Infertilitas</vt:lpstr>
      <vt:lpstr>PowerPoint Presentation</vt:lpstr>
      <vt:lpstr>PowerPoint Presentation</vt:lpstr>
      <vt:lpstr>Sumber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INFERTILITAS</dc:title>
  <dc:creator>irtnas inahdamar</dc:creator>
  <cp:lastModifiedBy>irtnas inahdamar</cp:lastModifiedBy>
  <cp:revision>23</cp:revision>
  <dcterms:created xsi:type="dcterms:W3CDTF">2021-04-28T14:21:38Z</dcterms:created>
  <dcterms:modified xsi:type="dcterms:W3CDTF">2021-04-29T03:43:21Z</dcterms:modified>
</cp:coreProperties>
</file>