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7" r:id="rId4"/>
    <p:sldId id="268" r:id="rId5"/>
    <p:sldId id="266" r:id="rId6"/>
    <p:sldId id="259" r:id="rId7"/>
    <p:sldId id="260" r:id="rId8"/>
    <p:sldId id="261" r:id="rId9"/>
    <p:sldId id="272" r:id="rId10"/>
    <p:sldId id="262" r:id="rId11"/>
    <p:sldId id="263" r:id="rId12"/>
    <p:sldId id="264" r:id="rId13"/>
    <p:sldId id="273" r:id="rId14"/>
    <p:sldId id="279" r:id="rId15"/>
    <p:sldId id="265" r:id="rId16"/>
    <p:sldId id="269" r:id="rId17"/>
    <p:sldId id="282" r:id="rId18"/>
    <p:sldId id="283" r:id="rId19"/>
    <p:sldId id="284" r:id="rId20"/>
    <p:sldId id="285" r:id="rId21"/>
    <p:sldId id="280" r:id="rId22"/>
    <p:sldId id="281"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4/29/2021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id-ID" sz="3200" b="1" dirty="0" smtClean="0"/>
              <a:t>Kelainan Organ </a:t>
            </a:r>
            <a:r>
              <a:rPr lang="id-ID" sz="3200" b="1" dirty="0" smtClean="0"/>
              <a:t>Genital </a:t>
            </a:r>
            <a:r>
              <a:rPr lang="id-ID" sz="3200" b="1" dirty="0" smtClean="0"/>
              <a:t>Maskulina</a:t>
            </a:r>
            <a:endParaRPr lang="en-US" sz="3200" b="1" dirty="0"/>
          </a:p>
        </p:txBody>
      </p:sp>
      <p:sp>
        <p:nvSpPr>
          <p:cNvPr id="3" name="Subtitle 2"/>
          <p:cNvSpPr>
            <a:spLocks noGrp="1"/>
          </p:cNvSpPr>
          <p:nvPr>
            <p:ph type="subTitle" idx="1"/>
          </p:nvPr>
        </p:nvSpPr>
        <p:spPr/>
        <p:txBody>
          <a:bodyPr>
            <a:normAutofit/>
          </a:bodyPr>
          <a:lstStyle/>
          <a:p>
            <a:pPr algn="ctr"/>
            <a:r>
              <a:rPr lang="id-ID" dirty="0" smtClean="0"/>
              <a:t>Ika Maulida -1810211078-</a:t>
            </a:r>
            <a:endParaRPr lang="en-US" dirty="0"/>
          </a:p>
        </p:txBody>
      </p:sp>
    </p:spTree>
    <p:extLst>
      <p:ext uri="{BB962C8B-B14F-4D97-AF65-F5344CB8AC3E}">
        <p14:creationId xmlns:p14="http://schemas.microsoft.com/office/powerpoint/2010/main" val="411270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Tata laksana</a:t>
            </a:r>
            <a:endParaRPr lang="en-US" b="1" dirty="0">
              <a:solidFill>
                <a:srgbClr val="002060"/>
              </a:solidFill>
            </a:endParaRPr>
          </a:p>
        </p:txBody>
      </p:sp>
      <p:sp>
        <p:nvSpPr>
          <p:cNvPr id="3" name="Content Placeholder 2"/>
          <p:cNvSpPr>
            <a:spLocks noGrp="1"/>
          </p:cNvSpPr>
          <p:nvPr>
            <p:ph idx="1"/>
          </p:nvPr>
        </p:nvSpPr>
        <p:spPr>
          <a:xfrm>
            <a:off x="1024128" y="1970468"/>
            <a:ext cx="10360796" cy="4338892"/>
          </a:xfrm>
        </p:spPr>
        <p:txBody>
          <a:bodyPr/>
          <a:lstStyle/>
          <a:p>
            <a:pPr marL="0" indent="0">
              <a:buNone/>
            </a:pPr>
            <a:r>
              <a:rPr lang="id-ID" sz="2800" b="1" dirty="0" smtClean="0"/>
              <a:t>Non-Farmakologi :</a:t>
            </a:r>
          </a:p>
          <a:p>
            <a:pPr>
              <a:buFont typeface="Arial" panose="020B0604020202020204" pitchFamily="34" charset="0"/>
              <a:buChar char="•"/>
            </a:pPr>
            <a:r>
              <a:rPr lang="id-ID" dirty="0" smtClean="0"/>
              <a:t> Menjaga </a:t>
            </a:r>
            <a:r>
              <a:rPr lang="id-ID" dirty="0"/>
              <a:t>pola makan yang lebih teratur dibarengi dengan asupan makanan sehat dan bergizi </a:t>
            </a:r>
            <a:r>
              <a:rPr lang="id-ID" dirty="0" smtClean="0"/>
              <a:t>seimbang.</a:t>
            </a:r>
          </a:p>
          <a:p>
            <a:pPr>
              <a:buFont typeface="Arial" panose="020B0604020202020204" pitchFamily="34" charset="0"/>
              <a:buChar char="•"/>
            </a:pPr>
            <a:r>
              <a:rPr lang="id-ID" dirty="0"/>
              <a:t> </a:t>
            </a:r>
            <a:r>
              <a:rPr lang="id-ID" dirty="0" smtClean="0"/>
              <a:t>Hindari </a:t>
            </a:r>
            <a:r>
              <a:rPr lang="id-ID" dirty="0"/>
              <a:t>mengonsumsi makanan berpengawet, berkalori, dan berlemak </a:t>
            </a:r>
            <a:r>
              <a:rPr lang="id-ID" dirty="0" smtClean="0"/>
              <a:t>tinggi.</a:t>
            </a:r>
          </a:p>
          <a:p>
            <a:pPr>
              <a:buFont typeface="Arial" panose="020B0604020202020204" pitchFamily="34" charset="0"/>
              <a:buChar char="•"/>
            </a:pPr>
            <a:r>
              <a:rPr lang="id-ID" dirty="0"/>
              <a:t> </a:t>
            </a:r>
            <a:r>
              <a:rPr lang="id-ID" dirty="0" smtClean="0"/>
              <a:t>Kurangi </a:t>
            </a:r>
            <a:r>
              <a:rPr lang="id-ID" dirty="0"/>
              <a:t>atau hentikan kebiasaan buruk, seperti merokok dan minum </a:t>
            </a:r>
            <a:r>
              <a:rPr lang="id-ID" dirty="0" smtClean="0"/>
              <a:t>alkohol.</a:t>
            </a:r>
          </a:p>
          <a:p>
            <a:pPr>
              <a:buFont typeface="Arial" panose="020B0604020202020204" pitchFamily="34" charset="0"/>
              <a:buChar char="•"/>
            </a:pPr>
            <a:r>
              <a:rPr lang="id-ID" dirty="0"/>
              <a:t> </a:t>
            </a:r>
            <a:r>
              <a:rPr lang="id-ID" dirty="0" smtClean="0"/>
              <a:t>Olahraga </a:t>
            </a:r>
            <a:r>
              <a:rPr lang="id-ID" dirty="0"/>
              <a:t>teratur, misalnya berjalan 30 menit setiap </a:t>
            </a:r>
            <a:r>
              <a:rPr lang="id-ID" dirty="0" smtClean="0"/>
              <a:t>pagi.</a:t>
            </a:r>
          </a:p>
          <a:p>
            <a:pPr>
              <a:buFont typeface="Arial" panose="020B0604020202020204" pitchFamily="34" charset="0"/>
              <a:buChar char="•"/>
            </a:pPr>
            <a:r>
              <a:rPr lang="id-ID" dirty="0"/>
              <a:t> </a:t>
            </a:r>
            <a:r>
              <a:rPr lang="id-ID" dirty="0" smtClean="0"/>
              <a:t>Menjaga </a:t>
            </a:r>
            <a:r>
              <a:rPr lang="id-ID" dirty="0"/>
              <a:t>istirahat dan tidur yang </a:t>
            </a:r>
            <a:r>
              <a:rPr lang="id-ID" dirty="0" smtClean="0"/>
              <a:t>cukup.</a:t>
            </a:r>
          </a:p>
          <a:p>
            <a:pPr>
              <a:buFont typeface="Arial" panose="020B0604020202020204" pitchFamily="34" charset="0"/>
              <a:buChar char="•"/>
            </a:pPr>
            <a:r>
              <a:rPr lang="id-ID" dirty="0"/>
              <a:t> </a:t>
            </a:r>
            <a:r>
              <a:rPr lang="id-ID" dirty="0" smtClean="0"/>
              <a:t>Mengelola </a:t>
            </a:r>
            <a:r>
              <a:rPr lang="id-ID" dirty="0"/>
              <a:t>stres, depresi, dan gangguan kecemasan yang dialami.</a:t>
            </a:r>
            <a:endParaRPr lang="id-ID" dirty="0" smtClean="0"/>
          </a:p>
        </p:txBody>
      </p:sp>
    </p:spTree>
    <p:extLst>
      <p:ext uri="{BB962C8B-B14F-4D97-AF65-F5344CB8AC3E}">
        <p14:creationId xmlns:p14="http://schemas.microsoft.com/office/powerpoint/2010/main" val="76359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4248"/>
            <a:ext cx="9720072" cy="940158"/>
          </a:xfrm>
        </p:spPr>
        <p:txBody>
          <a:bodyPr/>
          <a:lstStyle/>
          <a:p>
            <a:r>
              <a:rPr lang="id-ID" b="1" dirty="0" smtClean="0"/>
              <a:t>Farmakologi</a:t>
            </a:r>
            <a:endParaRPr lang="en-US" b="1" dirty="0"/>
          </a:p>
        </p:txBody>
      </p:sp>
      <p:sp>
        <p:nvSpPr>
          <p:cNvPr id="3" name="Content Placeholder 2"/>
          <p:cNvSpPr>
            <a:spLocks noGrp="1"/>
          </p:cNvSpPr>
          <p:nvPr>
            <p:ph idx="1"/>
          </p:nvPr>
        </p:nvSpPr>
        <p:spPr>
          <a:xfrm>
            <a:off x="1024128" y="1970468"/>
            <a:ext cx="10283523" cy="4520484"/>
          </a:xfrm>
        </p:spPr>
        <p:txBody>
          <a:bodyPr/>
          <a:lstStyle/>
          <a:p>
            <a:pPr marL="0" indent="0">
              <a:buNone/>
            </a:pPr>
            <a:r>
              <a:rPr lang="id-ID" b="1" dirty="0" smtClean="0"/>
              <a:t>Terapi pemberian hormone testosterone</a:t>
            </a:r>
            <a:endParaRPr lang="id-ID" b="1" dirty="0"/>
          </a:p>
          <a:p>
            <a:pPr marL="457200" indent="-457200">
              <a:buFont typeface="+mj-lt"/>
              <a:buAutoNum type="arabicPeriod"/>
            </a:pPr>
            <a:r>
              <a:rPr lang="id-ID" b="1" dirty="0" smtClean="0"/>
              <a:t>Pre Oral : </a:t>
            </a:r>
            <a:r>
              <a:rPr lang="id-ID" dirty="0" smtClean="0"/>
              <a:t>Testosterone undecanoat capsul 40mg (Andriol Testoscap), dan Mesterolone tablet 25 mg (Proviron, infelon. Androlon)</a:t>
            </a:r>
          </a:p>
          <a:p>
            <a:pPr marL="457200" indent="-457200">
              <a:buFont typeface="+mj-lt"/>
              <a:buAutoNum type="arabicPeriod"/>
            </a:pPr>
            <a:r>
              <a:rPr lang="id-ID" b="1" dirty="0" smtClean="0"/>
              <a:t>Pre-Intra Muscular Injection : </a:t>
            </a:r>
            <a:r>
              <a:rPr lang="id-ID" dirty="0" smtClean="0"/>
              <a:t>Kombinasi testosterone propionate 30mg, testosterone phenylpropionat 60mg, testosterone decanoat 100mg ampul, dan testosterone undecanoat 1000mg ampul (Nebido)</a:t>
            </a:r>
          </a:p>
          <a:p>
            <a:pPr marL="457200" indent="-457200">
              <a:buFont typeface="+mj-lt"/>
              <a:buAutoNum type="arabicPeriod"/>
            </a:pPr>
            <a:r>
              <a:rPr lang="id-ID" b="1" dirty="0" smtClean="0"/>
              <a:t>Transdermal : </a:t>
            </a:r>
            <a:r>
              <a:rPr lang="id-ID" dirty="0" smtClean="0"/>
              <a:t>Gel Testosterone (Tostrex 2% gel)</a:t>
            </a:r>
            <a:endParaRPr lang="en-US" dirty="0"/>
          </a:p>
        </p:txBody>
      </p:sp>
    </p:spTree>
    <p:extLst>
      <p:ext uri="{BB962C8B-B14F-4D97-AF65-F5344CB8AC3E}">
        <p14:creationId xmlns:p14="http://schemas.microsoft.com/office/powerpoint/2010/main" val="135591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24248"/>
            <a:ext cx="9720072" cy="862884"/>
          </a:xfrm>
        </p:spPr>
        <p:txBody>
          <a:bodyPr/>
          <a:lstStyle/>
          <a:p>
            <a:pPr algn="ctr"/>
            <a:r>
              <a:rPr lang="id-ID" b="1" dirty="0" smtClean="0">
                <a:solidFill>
                  <a:srgbClr val="002060"/>
                </a:solidFill>
              </a:rPr>
              <a:t>somatopause</a:t>
            </a:r>
            <a:endParaRPr lang="en-US" b="1" dirty="0">
              <a:solidFill>
                <a:srgbClr val="002060"/>
              </a:solidFill>
            </a:endParaRPr>
          </a:p>
        </p:txBody>
      </p:sp>
      <p:sp>
        <p:nvSpPr>
          <p:cNvPr id="3" name="Content Placeholder 2"/>
          <p:cNvSpPr>
            <a:spLocks noGrp="1"/>
          </p:cNvSpPr>
          <p:nvPr>
            <p:ph idx="1"/>
          </p:nvPr>
        </p:nvSpPr>
        <p:spPr>
          <a:xfrm>
            <a:off x="1024128" y="2215166"/>
            <a:ext cx="10335038" cy="4210104"/>
          </a:xfrm>
        </p:spPr>
        <p:txBody>
          <a:bodyPr/>
          <a:lstStyle/>
          <a:p>
            <a:pPr algn="just"/>
            <a:r>
              <a:rPr lang="id-ID" dirty="0" smtClean="0"/>
              <a:t>Proses menua normal yang di tandai oleh penurunan secara bertahap sekresi GH oleh kelenjar hipofisis anterior, dan disertai dengan penurunan massa tulang dan lean body mass, serta peningkatan massa lemak.</a:t>
            </a:r>
          </a:p>
          <a:p>
            <a:pPr algn="just"/>
            <a:r>
              <a:rPr lang="id-ID" dirty="0" smtClean="0"/>
              <a:t>Pada usia lanjut, aksi GH mengalami perubahan yang nyata. Sekresi pulsatif GH setelah usia 40 tahun menurun secara progresif.</a:t>
            </a:r>
          </a:p>
          <a:p>
            <a:pPr algn="just"/>
            <a:r>
              <a:rPr lang="id-ID" dirty="0" smtClean="0"/>
              <a:t>Setelah usia 70-80 tahun tinggal separuhnya yang masih mensekresi GH pada malam hari, demikian pula IGF-1 akan menurun, tetapi sekresi IGF-1 ini masih berespon terhadap pemberian </a:t>
            </a:r>
            <a:r>
              <a:rPr lang="id-ID" dirty="0"/>
              <a:t>GH eksogen mengakibatkannya mengalami SDS (Sindrom Defisiensi Somatotropin).</a:t>
            </a:r>
          </a:p>
          <a:p>
            <a:pPr algn="just"/>
            <a:endParaRPr lang="id-ID" dirty="0"/>
          </a:p>
        </p:txBody>
      </p:sp>
    </p:spTree>
    <p:extLst>
      <p:ext uri="{BB962C8B-B14F-4D97-AF65-F5344CB8AC3E}">
        <p14:creationId xmlns:p14="http://schemas.microsoft.com/office/powerpoint/2010/main" val="214775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184856"/>
            <a:ext cx="9720072" cy="528034"/>
          </a:xfrm>
        </p:spPr>
        <p:txBody>
          <a:bodyPr>
            <a:normAutofit fontScale="90000"/>
          </a:bodyPr>
          <a:lstStyle/>
          <a:p>
            <a:r>
              <a:rPr lang="id-ID" sz="2200" b="1" dirty="0"/>
              <a:t>Etiologi : Penurunan aktivitas aksis GH-IGF 1yang menyebabkan perubahan komposisi tubuh manusia.</a:t>
            </a:r>
            <a:r>
              <a:rPr lang="id-ID" dirty="0"/>
              <a:t/>
            </a:r>
            <a:br>
              <a:rPr lang="id-ID" dirty="0"/>
            </a:br>
            <a:endParaRPr lang="en-US" dirty="0"/>
          </a:p>
        </p:txBody>
      </p:sp>
      <p:sp>
        <p:nvSpPr>
          <p:cNvPr id="5" name="Content Placeholder 4"/>
          <p:cNvSpPr>
            <a:spLocks noGrp="1"/>
          </p:cNvSpPr>
          <p:nvPr>
            <p:ph idx="1"/>
          </p:nvPr>
        </p:nvSpPr>
        <p:spPr>
          <a:xfrm>
            <a:off x="1024128" y="1983346"/>
            <a:ext cx="9720071" cy="4401742"/>
          </a:xfrm>
        </p:spPr>
        <p:txBody>
          <a:bodyPr numCol="2">
            <a:normAutofit/>
          </a:bodyPr>
          <a:lstStyle/>
          <a:p>
            <a:endParaRPr lang="en-US" sz="1800" dirty="0"/>
          </a:p>
        </p:txBody>
      </p:sp>
      <p:pic>
        <p:nvPicPr>
          <p:cNvPr id="6" name="Picture 5"/>
          <p:cNvPicPr>
            <a:picLocks noChangeAspect="1"/>
          </p:cNvPicPr>
          <p:nvPr/>
        </p:nvPicPr>
        <p:blipFill>
          <a:blip r:embed="rId2"/>
          <a:stretch>
            <a:fillRect/>
          </a:stretch>
        </p:blipFill>
        <p:spPr>
          <a:xfrm>
            <a:off x="2329594" y="1983346"/>
            <a:ext cx="7574260" cy="4494727"/>
          </a:xfrm>
          <a:prstGeom prst="rect">
            <a:avLst/>
          </a:prstGeom>
        </p:spPr>
      </p:pic>
    </p:spTree>
    <p:extLst>
      <p:ext uri="{BB962C8B-B14F-4D97-AF65-F5344CB8AC3E}">
        <p14:creationId xmlns:p14="http://schemas.microsoft.com/office/powerpoint/2010/main" val="301404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Patogenesis</a:t>
            </a:r>
            <a:endParaRPr lang="en-US" b="1" dirty="0">
              <a:solidFill>
                <a:srgbClr val="002060"/>
              </a:solidFill>
            </a:endParaRPr>
          </a:p>
        </p:txBody>
      </p:sp>
      <p:sp>
        <p:nvSpPr>
          <p:cNvPr id="3" name="Content Placeholder 2"/>
          <p:cNvSpPr>
            <a:spLocks noGrp="1"/>
          </p:cNvSpPr>
          <p:nvPr>
            <p:ph idx="1"/>
          </p:nvPr>
        </p:nvSpPr>
        <p:spPr>
          <a:xfrm>
            <a:off x="1024128" y="2286000"/>
            <a:ext cx="10257765" cy="4023360"/>
          </a:xfrm>
        </p:spPr>
        <p:txBody>
          <a:bodyPr/>
          <a:lstStyle/>
          <a:p>
            <a:pPr>
              <a:buFont typeface="Arial" panose="020B0604020202020204" pitchFamily="34" charset="0"/>
              <a:buChar char="•"/>
            </a:pPr>
            <a:r>
              <a:rPr lang="id-ID" dirty="0" smtClean="0"/>
              <a:t> </a:t>
            </a:r>
            <a:r>
              <a:rPr lang="en-US" dirty="0" smtClean="0"/>
              <a:t>HGH </a:t>
            </a:r>
            <a:r>
              <a:rPr lang="en-US" dirty="0" err="1"/>
              <a:t>biasanya</a:t>
            </a:r>
            <a:r>
              <a:rPr lang="en-US" dirty="0"/>
              <a:t> </a:t>
            </a:r>
            <a:r>
              <a:rPr lang="en-US" dirty="0" err="1"/>
              <a:t>dilepaskan</a:t>
            </a:r>
            <a:r>
              <a:rPr lang="en-US" dirty="0"/>
              <a:t> </a:t>
            </a:r>
            <a:r>
              <a:rPr lang="en-US" dirty="0" err="1"/>
              <a:t>semasa</a:t>
            </a:r>
            <a:r>
              <a:rPr lang="en-US" dirty="0"/>
              <a:t> </a:t>
            </a:r>
            <a:r>
              <a:rPr lang="en-US" dirty="0" err="1"/>
              <a:t>tidur</a:t>
            </a:r>
            <a:r>
              <a:rPr lang="en-US" dirty="0"/>
              <a:t> </a:t>
            </a:r>
            <a:r>
              <a:rPr lang="en-US" dirty="0" err="1"/>
              <a:t>dalam</a:t>
            </a:r>
            <a:r>
              <a:rPr lang="en-US" dirty="0"/>
              <a:t> </a:t>
            </a:r>
            <a:r>
              <a:rPr lang="en-US" dirty="0" err="1"/>
              <a:t>bentuk</a:t>
            </a:r>
            <a:r>
              <a:rPr lang="en-US" dirty="0"/>
              <a:t> </a:t>
            </a:r>
            <a:r>
              <a:rPr lang="en-US" dirty="0" err="1"/>
              <a:t>denyutan</a:t>
            </a:r>
            <a:r>
              <a:rPr lang="en-US" dirty="0"/>
              <a:t> </a:t>
            </a:r>
            <a:r>
              <a:rPr lang="en-US" dirty="0" err="1"/>
              <a:t>sebagai</a:t>
            </a:r>
            <a:r>
              <a:rPr lang="en-US" dirty="0"/>
              <a:t> </a:t>
            </a:r>
            <a:r>
              <a:rPr lang="en-US" dirty="0" err="1"/>
              <a:t>tindak</a:t>
            </a:r>
            <a:r>
              <a:rPr lang="en-US" dirty="0"/>
              <a:t> </a:t>
            </a:r>
            <a:r>
              <a:rPr lang="en-US" dirty="0" err="1"/>
              <a:t>balas</a:t>
            </a:r>
            <a:r>
              <a:rPr lang="en-US" dirty="0"/>
              <a:t> </a:t>
            </a:r>
            <a:r>
              <a:rPr lang="en-US" dirty="0" err="1"/>
              <a:t>terhadap</a:t>
            </a:r>
            <a:r>
              <a:rPr lang="en-US" dirty="0"/>
              <a:t> </a:t>
            </a:r>
            <a:r>
              <a:rPr lang="en-US" dirty="0" err="1"/>
              <a:t>isyarat</a:t>
            </a:r>
            <a:r>
              <a:rPr lang="en-US" dirty="0"/>
              <a:t> </a:t>
            </a:r>
            <a:r>
              <a:rPr lang="en-US" dirty="0" err="1"/>
              <a:t>positif</a:t>
            </a:r>
            <a:r>
              <a:rPr lang="en-US" dirty="0"/>
              <a:t>, </a:t>
            </a:r>
            <a:r>
              <a:rPr lang="en-US" dirty="0" err="1"/>
              <a:t>seperti</a:t>
            </a:r>
            <a:r>
              <a:rPr lang="en-US" dirty="0"/>
              <a:t> </a:t>
            </a:r>
            <a:r>
              <a:rPr lang="en-US" dirty="0" err="1"/>
              <a:t>tindakan</a:t>
            </a:r>
            <a:r>
              <a:rPr lang="en-US" dirty="0"/>
              <a:t> </a:t>
            </a:r>
            <a:r>
              <a:rPr lang="en-US" dirty="0" err="1"/>
              <a:t>faktor</a:t>
            </a:r>
            <a:r>
              <a:rPr lang="en-US" dirty="0"/>
              <a:t> </a:t>
            </a:r>
            <a:r>
              <a:rPr lang="en-US" dirty="0" err="1"/>
              <a:t>pelepasan</a:t>
            </a:r>
            <a:r>
              <a:rPr lang="en-US" dirty="0"/>
              <a:t> </a:t>
            </a:r>
            <a:r>
              <a:rPr lang="en-US" dirty="0" err="1"/>
              <a:t>hormon</a:t>
            </a:r>
            <a:r>
              <a:rPr lang="en-US" dirty="0"/>
              <a:t> </a:t>
            </a:r>
            <a:r>
              <a:rPr lang="en-US" dirty="0" err="1"/>
              <a:t>pertumbuhan</a:t>
            </a:r>
            <a:r>
              <a:rPr lang="en-US" dirty="0"/>
              <a:t> GRF (Growth Releasing Hormone) </a:t>
            </a:r>
            <a:r>
              <a:rPr lang="en-US" dirty="0" err="1"/>
              <a:t>dan</a:t>
            </a:r>
            <a:r>
              <a:rPr lang="en-US" dirty="0"/>
              <a:t> </a:t>
            </a:r>
            <a:r>
              <a:rPr lang="en-US" dirty="0" err="1"/>
              <a:t>isyarat</a:t>
            </a:r>
            <a:r>
              <a:rPr lang="en-US" dirty="0"/>
              <a:t> </a:t>
            </a:r>
            <a:r>
              <a:rPr lang="en-US" dirty="0" err="1"/>
              <a:t>negatif</a:t>
            </a:r>
            <a:r>
              <a:rPr lang="en-US" dirty="0"/>
              <a:t> </a:t>
            </a:r>
            <a:r>
              <a:rPr lang="en-US" dirty="0" err="1"/>
              <a:t>daripada</a:t>
            </a:r>
            <a:r>
              <a:rPr lang="en-US" dirty="0"/>
              <a:t> </a:t>
            </a:r>
            <a:r>
              <a:rPr lang="en-US" dirty="0" err="1" smtClean="0"/>
              <a:t>hipotalamus</a:t>
            </a:r>
            <a:r>
              <a:rPr lang="en-US" dirty="0" smtClean="0"/>
              <a:t>.</a:t>
            </a:r>
            <a:endParaRPr lang="id-ID" dirty="0"/>
          </a:p>
          <a:p>
            <a:pPr>
              <a:buFont typeface="Arial" panose="020B0604020202020204" pitchFamily="34" charset="0"/>
              <a:buChar char="•"/>
            </a:pPr>
            <a:r>
              <a:rPr lang="id-ID" dirty="0" smtClean="0"/>
              <a:t> </a:t>
            </a:r>
            <a:r>
              <a:rPr lang="en-US" dirty="0" err="1" smtClean="0"/>
              <a:t>Apabila</a:t>
            </a:r>
            <a:r>
              <a:rPr lang="en-US" dirty="0" smtClean="0"/>
              <a:t> </a:t>
            </a:r>
            <a:r>
              <a:rPr lang="en-US" dirty="0" err="1"/>
              <a:t>pituitari</a:t>
            </a:r>
            <a:r>
              <a:rPr lang="en-US" dirty="0"/>
              <a:t> </a:t>
            </a:r>
            <a:r>
              <a:rPr lang="en-US" dirty="0" err="1"/>
              <a:t>melepaskan</a:t>
            </a:r>
            <a:r>
              <a:rPr lang="en-US" dirty="0"/>
              <a:t> </a:t>
            </a:r>
            <a:r>
              <a:rPr lang="en-US" dirty="0" err="1"/>
              <a:t>hormon</a:t>
            </a:r>
            <a:r>
              <a:rPr lang="en-US" dirty="0"/>
              <a:t> </a:t>
            </a:r>
            <a:r>
              <a:rPr lang="en-US" dirty="0" err="1"/>
              <a:t>tersebut</a:t>
            </a:r>
            <a:r>
              <a:rPr lang="en-US" dirty="0"/>
              <a:t>, HGH </a:t>
            </a:r>
            <a:r>
              <a:rPr lang="en-US" dirty="0" err="1"/>
              <a:t>bergerak</a:t>
            </a:r>
            <a:r>
              <a:rPr lang="en-US" dirty="0"/>
              <a:t> </a:t>
            </a:r>
            <a:r>
              <a:rPr lang="en-US" dirty="0" err="1"/>
              <a:t>dari</a:t>
            </a:r>
            <a:r>
              <a:rPr lang="en-US" dirty="0"/>
              <a:t> </a:t>
            </a:r>
            <a:r>
              <a:rPr lang="en-US" dirty="0" err="1"/>
              <a:t>pituitari</a:t>
            </a:r>
            <a:r>
              <a:rPr lang="en-US" dirty="0"/>
              <a:t> </a:t>
            </a:r>
            <a:r>
              <a:rPr lang="en-US" dirty="0" err="1"/>
              <a:t>ke</a:t>
            </a:r>
            <a:r>
              <a:rPr lang="en-US" dirty="0"/>
              <a:t> </a:t>
            </a:r>
            <a:r>
              <a:rPr lang="en-US" dirty="0" err="1"/>
              <a:t>dalam</a:t>
            </a:r>
            <a:r>
              <a:rPr lang="en-US" dirty="0"/>
              <a:t> </a:t>
            </a:r>
            <a:r>
              <a:rPr lang="en-US" dirty="0" err="1"/>
              <a:t>aliran</a:t>
            </a:r>
            <a:r>
              <a:rPr lang="en-US" dirty="0"/>
              <a:t> </a:t>
            </a:r>
            <a:r>
              <a:rPr lang="en-US" dirty="0" err="1"/>
              <a:t>darah</a:t>
            </a:r>
            <a:r>
              <a:rPr lang="en-US" dirty="0"/>
              <a:t> </a:t>
            </a:r>
            <a:r>
              <a:rPr lang="en-US" dirty="0" err="1"/>
              <a:t>dan</a:t>
            </a:r>
            <a:r>
              <a:rPr lang="en-US" dirty="0"/>
              <a:t> </a:t>
            </a:r>
            <a:r>
              <a:rPr lang="en-US" dirty="0" err="1"/>
              <a:t>ia</a:t>
            </a:r>
            <a:r>
              <a:rPr lang="en-US" dirty="0"/>
              <a:t> </a:t>
            </a:r>
            <a:r>
              <a:rPr lang="en-US" dirty="0" err="1"/>
              <a:t>menduduki</a:t>
            </a:r>
            <a:r>
              <a:rPr lang="en-US" dirty="0"/>
              <a:t> </a:t>
            </a:r>
            <a:r>
              <a:rPr lang="en-US" dirty="0" err="1"/>
              <a:t>ruang</a:t>
            </a:r>
            <a:r>
              <a:rPr lang="en-US" dirty="0"/>
              <a:t> </a:t>
            </a:r>
            <a:r>
              <a:rPr lang="en-US" dirty="0" err="1"/>
              <a:t>penerima</a:t>
            </a:r>
            <a:r>
              <a:rPr lang="en-US" dirty="0"/>
              <a:t> </a:t>
            </a:r>
            <a:r>
              <a:rPr lang="en-US" dirty="0" err="1"/>
              <a:t>didalam</a:t>
            </a:r>
            <a:r>
              <a:rPr lang="en-US" dirty="0"/>
              <a:t> </a:t>
            </a:r>
            <a:r>
              <a:rPr lang="en-US" dirty="0" err="1"/>
              <a:t>setiap</a:t>
            </a:r>
            <a:r>
              <a:rPr lang="en-US" dirty="0"/>
              <a:t> </a:t>
            </a:r>
            <a:r>
              <a:rPr lang="en-US" dirty="0" err="1"/>
              <a:t>sel</a:t>
            </a:r>
            <a:r>
              <a:rPr lang="en-US" dirty="0"/>
              <a:t>, </a:t>
            </a:r>
            <a:r>
              <a:rPr lang="en-US" dirty="0" err="1"/>
              <a:t>khususnya</a:t>
            </a:r>
            <a:r>
              <a:rPr lang="en-US" dirty="0"/>
              <a:t> </a:t>
            </a:r>
            <a:r>
              <a:rPr lang="en-US" dirty="0" err="1"/>
              <a:t>sel</a:t>
            </a:r>
            <a:r>
              <a:rPr lang="en-US" dirty="0"/>
              <a:t> </a:t>
            </a:r>
            <a:r>
              <a:rPr lang="en-US" dirty="0" err="1"/>
              <a:t>hati</a:t>
            </a:r>
            <a:r>
              <a:rPr lang="en-US" dirty="0"/>
              <a:t>, yang </a:t>
            </a:r>
            <a:r>
              <a:rPr lang="en-US" dirty="0" err="1"/>
              <a:t>sebenarnya</a:t>
            </a:r>
            <a:r>
              <a:rPr lang="en-US" dirty="0"/>
              <a:t> </a:t>
            </a:r>
            <a:r>
              <a:rPr lang="en-US" dirty="0" err="1"/>
              <a:t>akan</a:t>
            </a:r>
            <a:r>
              <a:rPr lang="en-US" dirty="0"/>
              <a:t> </a:t>
            </a:r>
            <a:r>
              <a:rPr lang="en-US" dirty="0" err="1"/>
              <a:t>menggunakan</a:t>
            </a:r>
            <a:r>
              <a:rPr lang="en-US" dirty="0"/>
              <a:t> </a:t>
            </a:r>
            <a:r>
              <a:rPr lang="en-US" dirty="0" err="1"/>
              <a:t>kimia</a:t>
            </a:r>
            <a:r>
              <a:rPr lang="en-US" dirty="0"/>
              <a:t> </a:t>
            </a:r>
            <a:r>
              <a:rPr lang="en-US" dirty="0" err="1" smtClean="0"/>
              <a:t>ini</a:t>
            </a:r>
            <a:r>
              <a:rPr lang="en-US" dirty="0" smtClean="0"/>
              <a:t>.</a:t>
            </a:r>
            <a:endParaRPr lang="id-ID" dirty="0" smtClean="0"/>
          </a:p>
          <a:p>
            <a:pPr>
              <a:buFont typeface="Arial" panose="020B0604020202020204" pitchFamily="34" charset="0"/>
              <a:buChar char="•"/>
            </a:pPr>
            <a:r>
              <a:rPr lang="id-ID" dirty="0"/>
              <a:t> </a:t>
            </a:r>
            <a:r>
              <a:rPr lang="en-US" dirty="0" err="1" smtClean="0"/>
              <a:t>Apabila</a:t>
            </a:r>
            <a:r>
              <a:rPr lang="en-US" dirty="0" smtClean="0"/>
              <a:t> </a:t>
            </a:r>
            <a:r>
              <a:rPr lang="en-US" dirty="0"/>
              <a:t>HGH </a:t>
            </a:r>
            <a:r>
              <a:rPr lang="en-US" dirty="0" err="1"/>
              <a:t>mengaktifkan</a:t>
            </a:r>
            <a:r>
              <a:rPr lang="en-US" dirty="0"/>
              <a:t> </a:t>
            </a:r>
            <a:r>
              <a:rPr lang="en-US" dirty="0" err="1"/>
              <a:t>ruang</a:t>
            </a:r>
            <a:r>
              <a:rPr lang="en-US" dirty="0"/>
              <a:t> </a:t>
            </a:r>
            <a:r>
              <a:rPr lang="en-US" dirty="0" err="1"/>
              <a:t>penerima</a:t>
            </a:r>
            <a:r>
              <a:rPr lang="en-US" dirty="0"/>
              <a:t> di </a:t>
            </a:r>
            <a:r>
              <a:rPr lang="en-US" dirty="0" err="1"/>
              <a:t>dalam</a:t>
            </a:r>
            <a:r>
              <a:rPr lang="en-US" dirty="0"/>
              <a:t> </a:t>
            </a:r>
            <a:r>
              <a:rPr lang="en-US" dirty="0" err="1"/>
              <a:t>hati</a:t>
            </a:r>
            <a:r>
              <a:rPr lang="en-US" dirty="0"/>
              <a:t>, </a:t>
            </a:r>
            <a:r>
              <a:rPr lang="en-US" dirty="0" err="1"/>
              <a:t>kimia</a:t>
            </a:r>
            <a:r>
              <a:rPr lang="en-US" dirty="0"/>
              <a:t> yang </a:t>
            </a:r>
            <a:r>
              <a:rPr lang="en-US" dirty="0" err="1"/>
              <a:t>dikenali</a:t>
            </a:r>
            <a:r>
              <a:rPr lang="en-US" dirty="0"/>
              <a:t> IGF-1 </a:t>
            </a:r>
            <a:r>
              <a:rPr lang="en-US" dirty="0" err="1"/>
              <a:t>dikeluarkan</a:t>
            </a:r>
            <a:r>
              <a:rPr lang="en-US" dirty="0"/>
              <a:t>. HGH </a:t>
            </a:r>
            <a:r>
              <a:rPr lang="en-US" dirty="0" err="1"/>
              <a:t>memperkuatkan</a:t>
            </a:r>
            <a:r>
              <a:rPr lang="en-US" dirty="0"/>
              <a:t> </a:t>
            </a:r>
            <a:r>
              <a:rPr lang="en-US" dirty="0" err="1"/>
              <a:t>kesan</a:t>
            </a:r>
            <a:r>
              <a:rPr lang="en-US" dirty="0"/>
              <a:t> </a:t>
            </a:r>
            <a:r>
              <a:rPr lang="en-US" dirty="0" err="1"/>
              <a:t>anabolik</a:t>
            </a:r>
            <a:r>
              <a:rPr lang="en-US" dirty="0"/>
              <a:t> </a:t>
            </a:r>
            <a:r>
              <a:rPr lang="en-US" dirty="0" err="1"/>
              <a:t>diseluruh</a:t>
            </a:r>
            <a:r>
              <a:rPr lang="en-US" dirty="0"/>
              <a:t> </a:t>
            </a:r>
            <a:r>
              <a:rPr lang="en-US" dirty="0" err="1"/>
              <a:t>tubuh</a:t>
            </a:r>
            <a:r>
              <a:rPr lang="en-US" dirty="0"/>
              <a:t> </a:t>
            </a:r>
            <a:r>
              <a:rPr lang="en-US" dirty="0" err="1"/>
              <a:t>melalui</a:t>
            </a:r>
            <a:r>
              <a:rPr lang="en-US" dirty="0"/>
              <a:t> </a:t>
            </a:r>
            <a:r>
              <a:rPr lang="en-US" dirty="0" err="1"/>
              <a:t>penghantar</a:t>
            </a:r>
            <a:r>
              <a:rPr lang="en-US" dirty="0"/>
              <a:t> </a:t>
            </a:r>
            <a:r>
              <a:rPr lang="en-US" dirty="0" err="1"/>
              <a:t>bersama</a:t>
            </a:r>
            <a:r>
              <a:rPr lang="en-US" dirty="0"/>
              <a:t> IGF-1, </a:t>
            </a:r>
            <a:r>
              <a:rPr lang="en-US" dirty="0" err="1"/>
              <a:t>membantu</a:t>
            </a:r>
            <a:r>
              <a:rPr lang="en-US" dirty="0"/>
              <a:t> </a:t>
            </a:r>
            <a:r>
              <a:rPr lang="en-US" dirty="0" err="1"/>
              <a:t>pertumbuhan</a:t>
            </a:r>
            <a:r>
              <a:rPr lang="en-US" dirty="0"/>
              <a:t> </a:t>
            </a:r>
            <a:r>
              <a:rPr lang="en-US" dirty="0" err="1"/>
              <a:t>jaringan</a:t>
            </a:r>
            <a:r>
              <a:rPr lang="en-US" dirty="0"/>
              <a:t>, </a:t>
            </a:r>
            <a:r>
              <a:rPr lang="en-US" dirty="0" err="1"/>
              <a:t>tulang</a:t>
            </a:r>
            <a:r>
              <a:rPr lang="en-US" dirty="0"/>
              <a:t> </a:t>
            </a:r>
            <a:r>
              <a:rPr lang="en-US" dirty="0" err="1"/>
              <a:t>rawan</a:t>
            </a:r>
            <a:r>
              <a:rPr lang="en-US" dirty="0"/>
              <a:t>, </a:t>
            </a:r>
            <a:r>
              <a:rPr lang="en-US" dirty="0" err="1"/>
              <a:t>dan</a:t>
            </a:r>
            <a:r>
              <a:rPr lang="en-US" dirty="0"/>
              <a:t> </a:t>
            </a:r>
            <a:r>
              <a:rPr lang="en-US" dirty="0" err="1"/>
              <a:t>otot-otot</a:t>
            </a:r>
            <a:r>
              <a:rPr lang="en-US" dirty="0"/>
              <a:t>. </a:t>
            </a:r>
          </a:p>
        </p:txBody>
      </p:sp>
    </p:spTree>
    <p:extLst>
      <p:ext uri="{BB962C8B-B14F-4D97-AF65-F5344CB8AC3E}">
        <p14:creationId xmlns:p14="http://schemas.microsoft.com/office/powerpoint/2010/main" val="342662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Gejala klinis</a:t>
            </a:r>
            <a:endParaRPr lang="en-US" b="1" dirty="0">
              <a:solidFill>
                <a:srgbClr val="002060"/>
              </a:solidFill>
            </a:endParaRPr>
          </a:p>
        </p:txBody>
      </p:sp>
      <p:sp>
        <p:nvSpPr>
          <p:cNvPr id="3" name="Content Placeholder 2"/>
          <p:cNvSpPr>
            <a:spLocks noGrp="1"/>
          </p:cNvSpPr>
          <p:nvPr>
            <p:ph idx="1"/>
          </p:nvPr>
        </p:nvSpPr>
        <p:spPr>
          <a:xfrm>
            <a:off x="1024128" y="1880315"/>
            <a:ext cx="10399433" cy="4429045"/>
          </a:xfrm>
        </p:spPr>
        <p:txBody>
          <a:bodyPr>
            <a:normAutofit/>
          </a:bodyPr>
          <a:lstStyle/>
          <a:p>
            <a:pPr>
              <a:buFont typeface="Arial" panose="020B0604020202020204" pitchFamily="34" charset="0"/>
              <a:buChar char="•"/>
            </a:pPr>
            <a:r>
              <a:rPr lang="id-ID" dirty="0" smtClean="0"/>
              <a:t> </a:t>
            </a:r>
            <a:r>
              <a:rPr lang="en-US" dirty="0" err="1" smtClean="0"/>
              <a:t>Tampak</a:t>
            </a:r>
            <a:r>
              <a:rPr lang="en-US" dirty="0" smtClean="0"/>
              <a:t> </a:t>
            </a:r>
            <a:r>
              <a:rPr lang="en-US" dirty="0" err="1"/>
              <a:t>menua</a:t>
            </a:r>
            <a:r>
              <a:rPr lang="en-US" dirty="0"/>
              <a:t> </a:t>
            </a:r>
            <a:r>
              <a:rPr lang="en-US" dirty="0" err="1"/>
              <a:t>dan</a:t>
            </a:r>
            <a:r>
              <a:rPr lang="en-US" dirty="0"/>
              <a:t> </a:t>
            </a:r>
            <a:r>
              <a:rPr lang="en-US" dirty="0" err="1"/>
              <a:t>kulit</a:t>
            </a:r>
            <a:r>
              <a:rPr lang="en-US" dirty="0"/>
              <a:t> </a:t>
            </a:r>
            <a:r>
              <a:rPr lang="en-US" dirty="0" err="1" smtClean="0"/>
              <a:t>keriput</a:t>
            </a:r>
            <a:r>
              <a:rPr lang="id-ID" dirty="0" smtClean="0"/>
              <a:t>.</a:t>
            </a:r>
          </a:p>
          <a:p>
            <a:pPr>
              <a:buFont typeface="Arial" panose="020B0604020202020204" pitchFamily="34" charset="0"/>
              <a:buChar char="•"/>
            </a:pPr>
            <a:r>
              <a:rPr lang="id-ID" dirty="0"/>
              <a:t> </a:t>
            </a:r>
            <a:r>
              <a:rPr lang="en-US" dirty="0" err="1" smtClean="0"/>
              <a:t>Pikun</a:t>
            </a:r>
            <a:endParaRPr lang="id-ID" dirty="0" smtClean="0"/>
          </a:p>
          <a:p>
            <a:pPr>
              <a:buFont typeface="Arial" panose="020B0604020202020204" pitchFamily="34" charset="0"/>
              <a:buChar char="•"/>
            </a:pPr>
            <a:r>
              <a:rPr lang="id-ID" dirty="0"/>
              <a:t> </a:t>
            </a:r>
            <a:r>
              <a:rPr lang="en-US" dirty="0" err="1" smtClean="0"/>
              <a:t>Gairah</a:t>
            </a:r>
            <a:r>
              <a:rPr lang="en-US" dirty="0" smtClean="0"/>
              <a:t> </a:t>
            </a:r>
            <a:r>
              <a:rPr lang="en-US" dirty="0" err="1"/>
              <a:t>seksual</a:t>
            </a:r>
            <a:r>
              <a:rPr lang="en-US" dirty="0"/>
              <a:t> </a:t>
            </a:r>
            <a:r>
              <a:rPr lang="en-US" dirty="0" err="1" smtClean="0"/>
              <a:t>menurun</a:t>
            </a:r>
            <a:endParaRPr lang="id-ID" dirty="0" smtClean="0"/>
          </a:p>
          <a:p>
            <a:pPr>
              <a:buFont typeface="Arial" panose="020B0604020202020204" pitchFamily="34" charset="0"/>
              <a:buChar char="•"/>
            </a:pPr>
            <a:r>
              <a:rPr lang="id-ID" dirty="0"/>
              <a:t> </a:t>
            </a:r>
            <a:r>
              <a:rPr lang="en-US" dirty="0" err="1" smtClean="0"/>
              <a:t>Tekanan</a:t>
            </a:r>
            <a:r>
              <a:rPr lang="en-US" dirty="0" smtClean="0"/>
              <a:t> </a:t>
            </a:r>
            <a:r>
              <a:rPr lang="en-US" dirty="0" err="1"/>
              <a:t>darah</a:t>
            </a:r>
            <a:r>
              <a:rPr lang="en-US" dirty="0"/>
              <a:t> </a:t>
            </a:r>
            <a:r>
              <a:rPr lang="en-US" dirty="0" err="1"/>
              <a:t>dan</a:t>
            </a:r>
            <a:r>
              <a:rPr lang="en-US" dirty="0"/>
              <a:t> </a:t>
            </a:r>
            <a:r>
              <a:rPr lang="en-US" dirty="0" err="1"/>
              <a:t>kadar</a:t>
            </a:r>
            <a:r>
              <a:rPr lang="en-US" dirty="0"/>
              <a:t> </a:t>
            </a:r>
            <a:r>
              <a:rPr lang="en-US" dirty="0" err="1"/>
              <a:t>kolesterol</a:t>
            </a:r>
            <a:r>
              <a:rPr lang="en-US" dirty="0"/>
              <a:t> </a:t>
            </a:r>
            <a:r>
              <a:rPr lang="en-US" dirty="0" err="1" smtClean="0"/>
              <a:t>meningkat</a:t>
            </a:r>
            <a:endParaRPr lang="id-ID" dirty="0" smtClean="0"/>
          </a:p>
          <a:p>
            <a:pPr>
              <a:buFont typeface="Arial" panose="020B0604020202020204" pitchFamily="34" charset="0"/>
              <a:buChar char="•"/>
            </a:pPr>
            <a:r>
              <a:rPr lang="id-ID" dirty="0"/>
              <a:t> </a:t>
            </a:r>
            <a:r>
              <a:rPr lang="en-US" dirty="0" err="1" smtClean="0"/>
              <a:t>Penyembuhan</a:t>
            </a:r>
            <a:r>
              <a:rPr lang="en-US" dirty="0" smtClean="0"/>
              <a:t> </a:t>
            </a:r>
            <a:r>
              <a:rPr lang="en-US" dirty="0" err="1"/>
              <a:t>luka</a:t>
            </a:r>
            <a:r>
              <a:rPr lang="en-US" dirty="0"/>
              <a:t> </a:t>
            </a:r>
            <a:r>
              <a:rPr lang="en-US" dirty="0" err="1"/>
              <a:t>amat</a:t>
            </a:r>
            <a:r>
              <a:rPr lang="en-US" dirty="0"/>
              <a:t> </a:t>
            </a:r>
            <a:r>
              <a:rPr lang="en-US" dirty="0" err="1" smtClean="0"/>
              <a:t>lambat</a:t>
            </a:r>
            <a:endParaRPr lang="id-ID" dirty="0" smtClean="0"/>
          </a:p>
          <a:p>
            <a:pPr>
              <a:buFont typeface="Arial" panose="020B0604020202020204" pitchFamily="34" charset="0"/>
              <a:buChar char="•"/>
            </a:pPr>
            <a:r>
              <a:rPr lang="id-ID" dirty="0"/>
              <a:t> </a:t>
            </a:r>
            <a:r>
              <a:rPr lang="en-US" dirty="0" smtClean="0"/>
              <a:t>Organ </a:t>
            </a:r>
            <a:r>
              <a:rPr lang="en-US" dirty="0" err="1"/>
              <a:t>mengecil</a:t>
            </a:r>
            <a:r>
              <a:rPr lang="en-US" dirty="0"/>
              <a:t> (</a:t>
            </a:r>
            <a:r>
              <a:rPr lang="en-US" dirty="0" err="1"/>
              <a:t>hati</a:t>
            </a:r>
            <a:r>
              <a:rPr lang="en-US" dirty="0"/>
              <a:t>, </a:t>
            </a:r>
            <a:r>
              <a:rPr lang="en-US" dirty="0" err="1"/>
              <a:t>ginjal</a:t>
            </a:r>
            <a:r>
              <a:rPr lang="en-US" dirty="0"/>
              <a:t>, </a:t>
            </a:r>
            <a:r>
              <a:rPr lang="en-US" dirty="0" err="1" smtClean="0"/>
              <a:t>limpa</a:t>
            </a:r>
            <a:r>
              <a:rPr lang="en-US" dirty="0" smtClean="0"/>
              <a:t>)</a:t>
            </a:r>
            <a:endParaRPr lang="id-ID" dirty="0" smtClean="0"/>
          </a:p>
          <a:p>
            <a:pPr>
              <a:buFont typeface="Arial" panose="020B0604020202020204" pitchFamily="34" charset="0"/>
              <a:buChar char="•"/>
            </a:pPr>
            <a:r>
              <a:rPr lang="id-ID" dirty="0"/>
              <a:t> </a:t>
            </a:r>
            <a:r>
              <a:rPr lang="en-US" dirty="0" err="1" smtClean="0"/>
              <a:t>Tulang</a:t>
            </a:r>
            <a:r>
              <a:rPr lang="en-US" dirty="0" smtClean="0"/>
              <a:t> </a:t>
            </a:r>
            <a:r>
              <a:rPr lang="en-US" dirty="0" err="1" smtClean="0"/>
              <a:t>lemah</a:t>
            </a:r>
            <a:endParaRPr lang="id-ID" dirty="0" smtClean="0"/>
          </a:p>
          <a:p>
            <a:pPr>
              <a:buFont typeface="Arial" panose="020B0604020202020204" pitchFamily="34" charset="0"/>
              <a:buChar char="•"/>
            </a:pPr>
            <a:r>
              <a:rPr lang="id-ID" dirty="0"/>
              <a:t> </a:t>
            </a:r>
            <a:r>
              <a:rPr lang="en-US" dirty="0" err="1" smtClean="0"/>
              <a:t>Berat</a:t>
            </a:r>
            <a:r>
              <a:rPr lang="en-US" dirty="0" smtClean="0"/>
              <a:t> </a:t>
            </a:r>
            <a:r>
              <a:rPr lang="en-US" dirty="0" err="1"/>
              <a:t>badan</a:t>
            </a:r>
            <a:r>
              <a:rPr lang="en-US" dirty="0"/>
              <a:t> </a:t>
            </a:r>
            <a:r>
              <a:rPr lang="en-US" dirty="0" err="1" smtClean="0"/>
              <a:t>naik</a:t>
            </a:r>
            <a:endParaRPr lang="id-ID" dirty="0" smtClean="0"/>
          </a:p>
          <a:p>
            <a:pPr>
              <a:buFont typeface="Arial" panose="020B0604020202020204" pitchFamily="34" charset="0"/>
              <a:buChar char="•"/>
            </a:pPr>
            <a:r>
              <a:rPr lang="id-ID" dirty="0"/>
              <a:t> </a:t>
            </a:r>
            <a:r>
              <a:rPr lang="en-US" dirty="0" err="1" smtClean="0"/>
              <a:t>Sistem</a:t>
            </a:r>
            <a:r>
              <a:rPr lang="en-US" dirty="0" smtClean="0"/>
              <a:t> </a:t>
            </a:r>
            <a:r>
              <a:rPr lang="en-US" dirty="0" err="1"/>
              <a:t>imunitas</a:t>
            </a:r>
            <a:r>
              <a:rPr lang="en-US" dirty="0"/>
              <a:t> </a:t>
            </a:r>
            <a:r>
              <a:rPr lang="en-US" dirty="0" err="1"/>
              <a:t>tubuh</a:t>
            </a:r>
            <a:r>
              <a:rPr lang="en-US" dirty="0"/>
              <a:t> </a:t>
            </a:r>
            <a:r>
              <a:rPr lang="en-US" dirty="0" err="1"/>
              <a:t>melemah</a:t>
            </a:r>
            <a:endParaRPr lang="en-US" dirty="0"/>
          </a:p>
        </p:txBody>
      </p:sp>
    </p:spTree>
    <p:extLst>
      <p:ext uri="{BB962C8B-B14F-4D97-AF65-F5344CB8AC3E}">
        <p14:creationId xmlns:p14="http://schemas.microsoft.com/office/powerpoint/2010/main" val="277837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Tata laksana</a:t>
            </a:r>
            <a:endParaRPr lang="en-US" b="1" dirty="0">
              <a:solidFill>
                <a:srgbClr val="002060"/>
              </a:solidFill>
            </a:endParaRPr>
          </a:p>
        </p:txBody>
      </p:sp>
      <p:sp>
        <p:nvSpPr>
          <p:cNvPr id="3" name="Content Placeholder 2"/>
          <p:cNvSpPr>
            <a:spLocks noGrp="1"/>
          </p:cNvSpPr>
          <p:nvPr>
            <p:ph idx="1"/>
          </p:nvPr>
        </p:nvSpPr>
        <p:spPr>
          <a:xfrm>
            <a:off x="1024128" y="2286000"/>
            <a:ext cx="10335038" cy="4023360"/>
          </a:xfrm>
        </p:spPr>
        <p:txBody>
          <a:bodyPr/>
          <a:lstStyle/>
          <a:p>
            <a:pPr marL="457200" indent="-457200">
              <a:buFont typeface="+mj-lt"/>
              <a:buAutoNum type="arabicPeriod"/>
            </a:pPr>
            <a:r>
              <a:rPr lang="id-ID" b="1" dirty="0" smtClean="0"/>
              <a:t>Non-Farmakologi : </a:t>
            </a:r>
            <a:r>
              <a:rPr lang="en-US" dirty="0" err="1" smtClean="0"/>
              <a:t>Senam</a:t>
            </a:r>
            <a:r>
              <a:rPr lang="id-ID" dirty="0" smtClean="0"/>
              <a:t> </a:t>
            </a:r>
            <a:r>
              <a:rPr lang="en-US" dirty="0" err="1" smtClean="0"/>
              <a:t>rutin</a:t>
            </a:r>
            <a:r>
              <a:rPr lang="en-US" dirty="0" smtClean="0"/>
              <a:t> </a:t>
            </a:r>
            <a:r>
              <a:rPr lang="en-US" dirty="0" err="1"/>
              <a:t>penting</a:t>
            </a:r>
            <a:r>
              <a:rPr lang="en-US" dirty="0"/>
              <a:t> </a:t>
            </a:r>
            <a:r>
              <a:rPr lang="en-US" dirty="0" err="1"/>
              <a:t>untuk</a:t>
            </a:r>
            <a:r>
              <a:rPr lang="en-US" dirty="0"/>
              <a:t> </a:t>
            </a:r>
            <a:r>
              <a:rPr lang="en-US" dirty="0" err="1"/>
              <a:t>melewatkan</a:t>
            </a:r>
            <a:r>
              <a:rPr lang="en-US" dirty="0"/>
              <a:t> </a:t>
            </a:r>
            <a:r>
              <a:rPr lang="en-US" dirty="0" err="1" smtClean="0"/>
              <a:t>penuaan</a:t>
            </a:r>
            <a:r>
              <a:rPr lang="id-ID" dirty="0" smtClean="0"/>
              <a:t>, </a:t>
            </a:r>
            <a:r>
              <a:rPr lang="en-US" dirty="0" err="1" smtClean="0"/>
              <a:t>meningkatkan</a:t>
            </a:r>
            <a:r>
              <a:rPr lang="en-US" dirty="0" smtClean="0"/>
              <a:t> </a:t>
            </a:r>
            <a:r>
              <a:rPr lang="en-US" dirty="0" err="1"/>
              <a:t>pelepasan</a:t>
            </a:r>
            <a:r>
              <a:rPr lang="en-US" dirty="0"/>
              <a:t> HGH</a:t>
            </a:r>
            <a:r>
              <a:rPr lang="en-US" dirty="0" smtClean="0"/>
              <a:t>,</a:t>
            </a:r>
            <a:r>
              <a:rPr lang="id-ID" dirty="0" smtClean="0"/>
              <a:t> dan</a:t>
            </a:r>
            <a:r>
              <a:rPr lang="en-US" dirty="0" smtClean="0"/>
              <a:t> </a:t>
            </a:r>
            <a:r>
              <a:rPr lang="en-US" dirty="0"/>
              <a:t>program </a:t>
            </a:r>
            <a:r>
              <a:rPr lang="en-US" dirty="0" err="1"/>
              <a:t>latihan</a:t>
            </a:r>
            <a:r>
              <a:rPr lang="en-US" dirty="0"/>
              <a:t> </a:t>
            </a:r>
            <a:r>
              <a:rPr lang="en-US" dirty="0" err="1"/>
              <a:t>ketat</a:t>
            </a:r>
            <a:r>
              <a:rPr lang="en-US" dirty="0"/>
              <a:t> </a:t>
            </a:r>
            <a:r>
              <a:rPr lang="en-US" dirty="0" err="1"/>
              <a:t>seperti</a:t>
            </a:r>
            <a:r>
              <a:rPr lang="en-US" dirty="0"/>
              <a:t> </a:t>
            </a:r>
            <a:r>
              <a:rPr lang="en-US" dirty="0" err="1"/>
              <a:t>angkat</a:t>
            </a:r>
            <a:r>
              <a:rPr lang="en-US" dirty="0"/>
              <a:t> </a:t>
            </a:r>
            <a:r>
              <a:rPr lang="en-US" dirty="0" err="1"/>
              <a:t>berat</a:t>
            </a:r>
            <a:r>
              <a:rPr lang="en-US" dirty="0"/>
              <a:t> </a:t>
            </a:r>
            <a:r>
              <a:rPr lang="en-US" dirty="0" err="1"/>
              <a:t>dan</a:t>
            </a:r>
            <a:r>
              <a:rPr lang="en-US" dirty="0"/>
              <a:t> </a:t>
            </a:r>
            <a:r>
              <a:rPr lang="en-US" dirty="0" err="1"/>
              <a:t>senam</a:t>
            </a:r>
            <a:r>
              <a:rPr lang="en-US" dirty="0"/>
              <a:t> </a:t>
            </a:r>
            <a:r>
              <a:rPr lang="en-US" dirty="0" err="1"/>
              <a:t>aerobik</a:t>
            </a:r>
            <a:r>
              <a:rPr lang="en-US" dirty="0"/>
              <a:t> </a:t>
            </a:r>
            <a:r>
              <a:rPr lang="en-US" dirty="0" err="1" smtClean="0"/>
              <a:t>diperlukan</a:t>
            </a:r>
            <a:r>
              <a:rPr lang="en-US" dirty="0" smtClean="0"/>
              <a:t>.</a:t>
            </a:r>
            <a:endParaRPr lang="id-ID" dirty="0" smtClean="0"/>
          </a:p>
          <a:p>
            <a:pPr marL="457200" indent="-457200">
              <a:buFont typeface="+mj-lt"/>
              <a:buAutoNum type="arabicPeriod"/>
            </a:pPr>
            <a:r>
              <a:rPr lang="id-ID" b="1" dirty="0" smtClean="0"/>
              <a:t>Farmakologi :</a:t>
            </a:r>
          </a:p>
          <a:p>
            <a:pPr lvl="2">
              <a:buFont typeface="Arial" panose="020B0604020202020204" pitchFamily="34" charset="0"/>
              <a:buChar char="•"/>
            </a:pPr>
            <a:r>
              <a:rPr lang="en-US" sz="1800" dirty="0" err="1" smtClean="0"/>
              <a:t>Pil</a:t>
            </a:r>
            <a:r>
              <a:rPr lang="en-US" sz="1800" dirty="0" smtClean="0"/>
              <a:t> oral </a:t>
            </a:r>
            <a:r>
              <a:rPr lang="en-US" sz="1800" dirty="0" err="1"/>
              <a:t>Levadopa</a:t>
            </a:r>
            <a:r>
              <a:rPr lang="en-US" sz="1800" dirty="0"/>
              <a:t>, </a:t>
            </a:r>
            <a:r>
              <a:rPr lang="en-US" sz="1800" dirty="0" err="1"/>
              <a:t>Hydergine</a:t>
            </a:r>
            <a:r>
              <a:rPr lang="en-US" sz="1800" dirty="0"/>
              <a:t>, clonidine, </a:t>
            </a:r>
            <a:r>
              <a:rPr lang="en-US" sz="1800" dirty="0" err="1"/>
              <a:t>dan</a:t>
            </a:r>
            <a:r>
              <a:rPr lang="en-US" sz="1800" dirty="0"/>
              <a:t> </a:t>
            </a:r>
            <a:r>
              <a:rPr lang="en-US" sz="1800" dirty="0" err="1"/>
              <a:t>dilantin</a:t>
            </a:r>
            <a:r>
              <a:rPr lang="en-US" sz="1800" dirty="0"/>
              <a:t> yang </a:t>
            </a:r>
            <a:r>
              <a:rPr lang="en-US" sz="1800" dirty="0" err="1"/>
              <a:t>bekerja</a:t>
            </a:r>
            <a:r>
              <a:rPr lang="en-US" sz="1800" dirty="0"/>
              <a:t> </a:t>
            </a:r>
            <a:r>
              <a:rPr lang="en-US" sz="1800" dirty="0" err="1"/>
              <a:t>untuk</a:t>
            </a:r>
            <a:r>
              <a:rPr lang="en-US" sz="1800" dirty="0"/>
              <a:t> </a:t>
            </a:r>
            <a:r>
              <a:rPr lang="en-US" sz="1800" dirty="0" err="1"/>
              <a:t>merangsang</a:t>
            </a:r>
            <a:r>
              <a:rPr lang="en-US" sz="1800" dirty="0"/>
              <a:t> </a:t>
            </a:r>
            <a:r>
              <a:rPr lang="en-US" sz="1800" dirty="0" err="1"/>
              <a:t>pelepasan</a:t>
            </a:r>
            <a:r>
              <a:rPr lang="en-US" sz="1800" dirty="0"/>
              <a:t> HGH </a:t>
            </a:r>
            <a:r>
              <a:rPr lang="en-US" sz="1800" dirty="0" err="1"/>
              <a:t>dan</a:t>
            </a:r>
            <a:r>
              <a:rPr lang="en-US" sz="1800" dirty="0"/>
              <a:t> </a:t>
            </a:r>
            <a:r>
              <a:rPr lang="en-US" sz="1800" dirty="0" err="1"/>
              <a:t>meningkatkan</a:t>
            </a:r>
            <a:r>
              <a:rPr lang="en-US" sz="1800" dirty="0"/>
              <a:t> feed </a:t>
            </a:r>
            <a:r>
              <a:rPr lang="en-US" sz="1800" dirty="0" smtClean="0"/>
              <a:t>back-</a:t>
            </a:r>
            <a:r>
              <a:rPr lang="en-US" sz="1800" dirty="0" err="1" smtClean="0"/>
              <a:t>nya</a:t>
            </a:r>
            <a:r>
              <a:rPr lang="en-US" sz="1800" dirty="0" smtClean="0"/>
              <a:t>.</a:t>
            </a:r>
            <a:endParaRPr lang="id-ID" sz="1800" dirty="0" smtClean="0"/>
          </a:p>
          <a:p>
            <a:pPr lvl="2">
              <a:buFont typeface="Arial" panose="020B0604020202020204" pitchFamily="34" charset="0"/>
              <a:buChar char="•"/>
            </a:pPr>
            <a:r>
              <a:rPr lang="id-ID" sz="1800" dirty="0" smtClean="0"/>
              <a:t>Pemberian subtitusi GH selama 12-18 bulan di laporkan dapat meningkatkan massa otot dan tulang.</a:t>
            </a:r>
          </a:p>
          <a:p>
            <a:pPr lvl="2">
              <a:buFont typeface="Arial" panose="020B0604020202020204" pitchFamily="34" charset="0"/>
              <a:buChar char="•"/>
            </a:pPr>
            <a:r>
              <a:rPr lang="id-ID" sz="1800" dirty="0" smtClean="0"/>
              <a:t>Pemberian Subtitusi GH jangka pendek dapat menyebabkan lipolisis, menstimulasi sintesis protein, meningkatkan lean body mass, menstimulasi turnover tulang.</a:t>
            </a:r>
          </a:p>
          <a:p>
            <a:pPr lvl="2">
              <a:buFont typeface="Arial" panose="020B0604020202020204" pitchFamily="34" charset="0"/>
              <a:buChar char="•"/>
            </a:pPr>
            <a:r>
              <a:rPr lang="id-ID" sz="1800" dirty="0" smtClean="0"/>
              <a:t>Pemberian Antagonis insulin untuk mengubah cairan tubuh total dalam keseimbangan efek metabolik GH yang menyebabkan hilangnya jaringan lemak visceral.</a:t>
            </a:r>
            <a:endParaRPr lang="en-US" sz="1800" dirty="0"/>
          </a:p>
        </p:txBody>
      </p:sp>
    </p:spTree>
    <p:extLst>
      <p:ext uri="{BB962C8B-B14F-4D97-AF65-F5344CB8AC3E}">
        <p14:creationId xmlns:p14="http://schemas.microsoft.com/office/powerpoint/2010/main" val="147258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37127"/>
            <a:ext cx="9720072" cy="875763"/>
          </a:xfrm>
        </p:spPr>
        <p:txBody>
          <a:bodyPr>
            <a:normAutofit/>
          </a:bodyPr>
          <a:lstStyle/>
          <a:p>
            <a:pPr algn="ctr"/>
            <a:r>
              <a:rPr lang="id-ID" sz="3600" b="1" dirty="0" smtClean="0">
                <a:solidFill>
                  <a:srgbClr val="002060"/>
                </a:solidFill>
              </a:rPr>
              <a:t>Jenis kelainan infertilitas genital maskulina</a:t>
            </a:r>
            <a:endParaRPr lang="en-US" sz="3600" b="1" dirty="0">
              <a:solidFill>
                <a:srgbClr val="002060"/>
              </a:solidFill>
            </a:endParaRPr>
          </a:p>
        </p:txBody>
      </p:sp>
      <p:sp>
        <p:nvSpPr>
          <p:cNvPr id="3" name="Content Placeholder 2"/>
          <p:cNvSpPr>
            <a:spLocks noGrp="1"/>
          </p:cNvSpPr>
          <p:nvPr>
            <p:ph idx="1"/>
          </p:nvPr>
        </p:nvSpPr>
        <p:spPr>
          <a:xfrm>
            <a:off x="1024128" y="1880315"/>
            <a:ext cx="10322159" cy="4572000"/>
          </a:xfrm>
        </p:spPr>
        <p:txBody>
          <a:bodyPr>
            <a:normAutofit lnSpcReduction="10000"/>
          </a:bodyPr>
          <a:lstStyle/>
          <a:p>
            <a:pPr marL="457200" indent="-457200" algn="just">
              <a:buFont typeface="+mj-lt"/>
              <a:buAutoNum type="arabicPeriod"/>
            </a:pPr>
            <a:r>
              <a:rPr lang="en-US" b="1" dirty="0" err="1">
                <a:solidFill>
                  <a:srgbClr val="00B050"/>
                </a:solidFill>
              </a:rPr>
              <a:t>Gangguan</a:t>
            </a:r>
            <a:r>
              <a:rPr lang="en-US" b="1" dirty="0">
                <a:solidFill>
                  <a:srgbClr val="00B050"/>
                </a:solidFill>
              </a:rPr>
              <a:t> </a:t>
            </a:r>
            <a:r>
              <a:rPr lang="en-US" b="1" dirty="0" err="1" smtClean="0">
                <a:solidFill>
                  <a:srgbClr val="00B050"/>
                </a:solidFill>
              </a:rPr>
              <a:t>tiroid</a:t>
            </a:r>
            <a:r>
              <a:rPr lang="id-ID" b="1" dirty="0" smtClean="0">
                <a:solidFill>
                  <a:srgbClr val="00B050"/>
                </a:solidFill>
              </a:rPr>
              <a:t> : </a:t>
            </a:r>
            <a:r>
              <a:rPr lang="en-US" dirty="0" err="1" smtClean="0"/>
              <a:t>Hormon</a:t>
            </a:r>
            <a:r>
              <a:rPr lang="en-US" dirty="0" smtClean="0"/>
              <a:t> </a:t>
            </a:r>
            <a:r>
              <a:rPr lang="en-US" dirty="0" err="1"/>
              <a:t>tiroid</a:t>
            </a:r>
            <a:r>
              <a:rPr lang="en-US" dirty="0"/>
              <a:t> </a:t>
            </a:r>
            <a:r>
              <a:rPr lang="en-US" dirty="0" err="1"/>
              <a:t>berfungsi</a:t>
            </a:r>
            <a:r>
              <a:rPr lang="en-US" dirty="0"/>
              <a:t> </a:t>
            </a:r>
            <a:r>
              <a:rPr lang="en-US" dirty="0" err="1"/>
              <a:t>untuk</a:t>
            </a:r>
            <a:r>
              <a:rPr lang="en-US" dirty="0"/>
              <a:t> </a:t>
            </a:r>
            <a:r>
              <a:rPr lang="en-US" dirty="0" err="1"/>
              <a:t>mengatur</a:t>
            </a:r>
            <a:r>
              <a:rPr lang="en-US" dirty="0"/>
              <a:t> </a:t>
            </a:r>
            <a:r>
              <a:rPr lang="en-US" dirty="0" err="1"/>
              <a:t>metabolisme</a:t>
            </a:r>
            <a:r>
              <a:rPr lang="en-US" dirty="0"/>
              <a:t> </a:t>
            </a:r>
            <a:r>
              <a:rPr lang="en-US" dirty="0" err="1"/>
              <a:t>tubuh</a:t>
            </a:r>
            <a:r>
              <a:rPr lang="en-US" dirty="0"/>
              <a:t> </a:t>
            </a:r>
            <a:r>
              <a:rPr lang="en-US" dirty="0" err="1"/>
              <a:t>dan</a:t>
            </a:r>
            <a:r>
              <a:rPr lang="en-US" dirty="0"/>
              <a:t> </a:t>
            </a:r>
            <a:r>
              <a:rPr lang="en-US" dirty="0" err="1"/>
              <a:t>kinerja</a:t>
            </a:r>
            <a:r>
              <a:rPr lang="en-US" dirty="0"/>
              <a:t> organ </a:t>
            </a:r>
            <a:r>
              <a:rPr lang="en-US" dirty="0" err="1"/>
              <a:t>reproduksi</a:t>
            </a:r>
            <a:r>
              <a:rPr lang="en-US" dirty="0"/>
              <a:t> </a:t>
            </a:r>
            <a:r>
              <a:rPr lang="en-US" dirty="0" err="1"/>
              <a:t>pria</a:t>
            </a:r>
            <a:r>
              <a:rPr lang="en-US" dirty="0"/>
              <a:t>, </a:t>
            </a:r>
            <a:r>
              <a:rPr lang="en-US" dirty="0" err="1"/>
              <a:t>termasuk</a:t>
            </a:r>
            <a:r>
              <a:rPr lang="en-US" dirty="0"/>
              <a:t> </a:t>
            </a:r>
            <a:r>
              <a:rPr lang="en-US" dirty="0" err="1"/>
              <a:t>produksi</a:t>
            </a:r>
            <a:r>
              <a:rPr lang="en-US" dirty="0"/>
              <a:t> </a:t>
            </a:r>
            <a:r>
              <a:rPr lang="en-US" dirty="0" err="1"/>
              <a:t>dan</a:t>
            </a:r>
            <a:r>
              <a:rPr lang="en-US" dirty="0"/>
              <a:t> </a:t>
            </a:r>
            <a:r>
              <a:rPr lang="en-US" dirty="0" err="1"/>
              <a:t>kualitas</a:t>
            </a:r>
            <a:r>
              <a:rPr lang="en-US" dirty="0"/>
              <a:t> </a:t>
            </a:r>
            <a:r>
              <a:rPr lang="en-US" dirty="0" err="1" smtClean="0"/>
              <a:t>sperma</a:t>
            </a:r>
            <a:r>
              <a:rPr lang="en-US" dirty="0" smtClean="0"/>
              <a:t>.</a:t>
            </a:r>
            <a:r>
              <a:rPr lang="id-ID" dirty="0" smtClean="0"/>
              <a:t> </a:t>
            </a:r>
            <a:r>
              <a:rPr lang="en-US" dirty="0" err="1" smtClean="0"/>
              <a:t>Oleh</a:t>
            </a:r>
            <a:r>
              <a:rPr lang="en-US" dirty="0" smtClean="0"/>
              <a:t> </a:t>
            </a:r>
            <a:r>
              <a:rPr lang="en-US" dirty="0" err="1"/>
              <a:t>karena</a:t>
            </a:r>
            <a:r>
              <a:rPr lang="en-US" dirty="0"/>
              <a:t> </a:t>
            </a:r>
            <a:r>
              <a:rPr lang="en-US" dirty="0" err="1"/>
              <a:t>itu</a:t>
            </a:r>
            <a:r>
              <a:rPr lang="en-US" dirty="0"/>
              <a:t>, </a:t>
            </a:r>
            <a:r>
              <a:rPr lang="en-US" dirty="0" err="1"/>
              <a:t>ketika</a:t>
            </a:r>
            <a:r>
              <a:rPr lang="en-US" dirty="0"/>
              <a:t> </a:t>
            </a:r>
            <a:r>
              <a:rPr lang="en-US" dirty="0" err="1"/>
              <a:t>hormon</a:t>
            </a:r>
            <a:r>
              <a:rPr lang="en-US" dirty="0"/>
              <a:t> </a:t>
            </a:r>
            <a:r>
              <a:rPr lang="en-US" dirty="0" err="1"/>
              <a:t>tiroid</a:t>
            </a:r>
            <a:r>
              <a:rPr lang="en-US" dirty="0"/>
              <a:t> </a:t>
            </a:r>
            <a:r>
              <a:rPr lang="en-US" dirty="0" err="1"/>
              <a:t>bermasalah</a:t>
            </a:r>
            <a:r>
              <a:rPr lang="en-US" dirty="0"/>
              <a:t>, </a:t>
            </a:r>
            <a:r>
              <a:rPr lang="en-US" dirty="0" err="1"/>
              <a:t>misalnya</a:t>
            </a:r>
            <a:r>
              <a:rPr lang="en-US" dirty="0"/>
              <a:t> </a:t>
            </a:r>
            <a:r>
              <a:rPr lang="en-US" dirty="0" err="1"/>
              <a:t>karena</a:t>
            </a:r>
            <a:r>
              <a:rPr lang="en-US" dirty="0"/>
              <a:t> </a:t>
            </a:r>
            <a:r>
              <a:rPr lang="en-US" dirty="0" err="1"/>
              <a:t>kelebihan</a:t>
            </a:r>
            <a:r>
              <a:rPr lang="en-US" dirty="0"/>
              <a:t> </a:t>
            </a:r>
            <a:r>
              <a:rPr lang="en-US" dirty="0" err="1"/>
              <a:t>hormon</a:t>
            </a:r>
            <a:r>
              <a:rPr lang="en-US" dirty="0"/>
              <a:t> </a:t>
            </a:r>
            <a:r>
              <a:rPr lang="en-US" dirty="0" err="1"/>
              <a:t>tiroid</a:t>
            </a:r>
            <a:r>
              <a:rPr lang="en-US" dirty="0"/>
              <a:t> (</a:t>
            </a:r>
            <a:r>
              <a:rPr lang="en-US" dirty="0" err="1"/>
              <a:t>hipertiroidisme</a:t>
            </a:r>
            <a:r>
              <a:rPr lang="en-US" dirty="0"/>
              <a:t>) </a:t>
            </a:r>
            <a:r>
              <a:rPr lang="en-US" dirty="0" err="1"/>
              <a:t>atau</a:t>
            </a:r>
            <a:r>
              <a:rPr lang="en-US" dirty="0"/>
              <a:t> </a:t>
            </a:r>
            <a:r>
              <a:rPr lang="en-US" dirty="0" err="1"/>
              <a:t>kekurangan</a:t>
            </a:r>
            <a:r>
              <a:rPr lang="en-US" dirty="0"/>
              <a:t> </a:t>
            </a:r>
            <a:r>
              <a:rPr lang="en-US" dirty="0" err="1"/>
              <a:t>hormon</a:t>
            </a:r>
            <a:r>
              <a:rPr lang="en-US" dirty="0"/>
              <a:t> </a:t>
            </a:r>
            <a:r>
              <a:rPr lang="en-US" dirty="0" err="1"/>
              <a:t>tiroid</a:t>
            </a:r>
            <a:r>
              <a:rPr lang="en-US" dirty="0"/>
              <a:t> (</a:t>
            </a:r>
            <a:r>
              <a:rPr lang="en-US" dirty="0" err="1"/>
              <a:t>hipotiroidisme</a:t>
            </a:r>
            <a:r>
              <a:rPr lang="en-US" dirty="0"/>
              <a:t>), </a:t>
            </a:r>
            <a:r>
              <a:rPr lang="en-US" dirty="0" err="1"/>
              <a:t>seorang</a:t>
            </a:r>
            <a:r>
              <a:rPr lang="en-US" dirty="0"/>
              <a:t> </a:t>
            </a:r>
            <a:r>
              <a:rPr lang="en-US" dirty="0" err="1"/>
              <a:t>pria</a:t>
            </a:r>
            <a:r>
              <a:rPr lang="en-US" dirty="0"/>
              <a:t> </a:t>
            </a:r>
            <a:r>
              <a:rPr lang="en-US" dirty="0" err="1"/>
              <a:t>bisa</a:t>
            </a:r>
            <a:r>
              <a:rPr lang="en-US" dirty="0"/>
              <a:t> </a:t>
            </a:r>
            <a:r>
              <a:rPr lang="en-US" dirty="0" err="1"/>
              <a:t>mengalami</a:t>
            </a:r>
            <a:r>
              <a:rPr lang="en-US" dirty="0"/>
              <a:t> </a:t>
            </a:r>
            <a:r>
              <a:rPr lang="en-US" dirty="0" err="1"/>
              <a:t>infertilitas</a:t>
            </a:r>
            <a:r>
              <a:rPr lang="en-US" dirty="0" smtClean="0"/>
              <a:t>.</a:t>
            </a:r>
            <a:endParaRPr lang="id-ID" dirty="0" smtClean="0"/>
          </a:p>
          <a:p>
            <a:pPr marL="457200" indent="-457200" algn="just">
              <a:buFont typeface="+mj-lt"/>
              <a:buAutoNum type="arabicPeriod"/>
            </a:pPr>
            <a:r>
              <a:rPr lang="en-US" b="1" dirty="0" err="1" smtClean="0">
                <a:solidFill>
                  <a:srgbClr val="00B050"/>
                </a:solidFill>
              </a:rPr>
              <a:t>Hiperprolaktinemia</a:t>
            </a:r>
            <a:r>
              <a:rPr lang="id-ID" b="1" dirty="0" smtClean="0">
                <a:solidFill>
                  <a:srgbClr val="00B050"/>
                </a:solidFill>
              </a:rPr>
              <a:t> : </a:t>
            </a:r>
            <a:r>
              <a:rPr lang="en-US" dirty="0" err="1" smtClean="0"/>
              <a:t>Diperkirakan</a:t>
            </a:r>
            <a:r>
              <a:rPr lang="en-US" dirty="0" smtClean="0"/>
              <a:t> </a:t>
            </a:r>
            <a:r>
              <a:rPr lang="en-US" dirty="0" err="1"/>
              <a:t>sekitar</a:t>
            </a:r>
            <a:r>
              <a:rPr lang="en-US" dirty="0"/>
              <a:t> 10–40% </a:t>
            </a:r>
            <a:r>
              <a:rPr lang="en-US" dirty="0" err="1"/>
              <a:t>kasus</a:t>
            </a:r>
            <a:r>
              <a:rPr lang="en-US" dirty="0"/>
              <a:t> </a:t>
            </a:r>
            <a:r>
              <a:rPr lang="en-US" dirty="0" err="1"/>
              <a:t>infertilitas</a:t>
            </a:r>
            <a:r>
              <a:rPr lang="en-US" dirty="0"/>
              <a:t> </a:t>
            </a:r>
            <a:r>
              <a:rPr lang="en-US" dirty="0" err="1"/>
              <a:t>pria</a:t>
            </a:r>
            <a:r>
              <a:rPr lang="en-US" dirty="0"/>
              <a:t> </a:t>
            </a:r>
            <a:r>
              <a:rPr lang="en-US" dirty="0" err="1"/>
              <a:t>disebabkan</a:t>
            </a:r>
            <a:r>
              <a:rPr lang="en-US" dirty="0"/>
              <a:t> </a:t>
            </a:r>
            <a:r>
              <a:rPr lang="en-US" dirty="0" err="1"/>
              <a:t>oleh</a:t>
            </a:r>
            <a:r>
              <a:rPr lang="en-US" dirty="0"/>
              <a:t> </a:t>
            </a:r>
            <a:r>
              <a:rPr lang="en-US" dirty="0" err="1"/>
              <a:t>hiperprolaktinemia</a:t>
            </a:r>
            <a:r>
              <a:rPr lang="en-US" dirty="0"/>
              <a:t> </a:t>
            </a:r>
            <a:r>
              <a:rPr lang="en-US" dirty="0" err="1"/>
              <a:t>atau</a:t>
            </a:r>
            <a:r>
              <a:rPr lang="en-US" dirty="0"/>
              <a:t> </a:t>
            </a:r>
            <a:r>
              <a:rPr lang="en-US" dirty="0" err="1"/>
              <a:t>kondisi</a:t>
            </a:r>
            <a:r>
              <a:rPr lang="en-US" dirty="0"/>
              <a:t> </a:t>
            </a:r>
            <a:r>
              <a:rPr lang="en-US" dirty="0" err="1"/>
              <a:t>ketika</a:t>
            </a:r>
            <a:r>
              <a:rPr lang="en-US" dirty="0"/>
              <a:t> </a:t>
            </a:r>
            <a:r>
              <a:rPr lang="en-US" dirty="0" err="1"/>
              <a:t>kadar</a:t>
            </a:r>
            <a:r>
              <a:rPr lang="en-US" dirty="0"/>
              <a:t> </a:t>
            </a:r>
            <a:r>
              <a:rPr lang="en-US" dirty="0" err="1"/>
              <a:t>hormon</a:t>
            </a:r>
            <a:r>
              <a:rPr lang="en-US" dirty="0"/>
              <a:t> </a:t>
            </a:r>
            <a:r>
              <a:rPr lang="en-US" dirty="0" err="1"/>
              <a:t>prolaktin</a:t>
            </a:r>
            <a:r>
              <a:rPr lang="en-US" dirty="0"/>
              <a:t> </a:t>
            </a:r>
            <a:r>
              <a:rPr lang="en-US" dirty="0" err="1"/>
              <a:t>dalam</a:t>
            </a:r>
            <a:r>
              <a:rPr lang="en-US" dirty="0"/>
              <a:t> </a:t>
            </a:r>
            <a:r>
              <a:rPr lang="en-US" dirty="0" err="1"/>
              <a:t>darah</a:t>
            </a:r>
            <a:r>
              <a:rPr lang="en-US" dirty="0"/>
              <a:t> </a:t>
            </a:r>
            <a:r>
              <a:rPr lang="en-US" dirty="0" err="1"/>
              <a:t>meningkat</a:t>
            </a:r>
            <a:r>
              <a:rPr lang="en-US" dirty="0"/>
              <a:t> </a:t>
            </a:r>
            <a:r>
              <a:rPr lang="en-US" dirty="0" err="1"/>
              <a:t>drastis</a:t>
            </a:r>
            <a:r>
              <a:rPr lang="en-US" dirty="0"/>
              <a:t> </a:t>
            </a:r>
            <a:r>
              <a:rPr lang="en-US" dirty="0" err="1"/>
              <a:t>hingga</a:t>
            </a:r>
            <a:r>
              <a:rPr lang="en-US" dirty="0"/>
              <a:t> </a:t>
            </a:r>
            <a:r>
              <a:rPr lang="en-US" dirty="0" err="1"/>
              <a:t>melebihi</a:t>
            </a:r>
            <a:r>
              <a:rPr lang="en-US" dirty="0"/>
              <a:t> </a:t>
            </a:r>
            <a:r>
              <a:rPr lang="en-US" dirty="0" err="1"/>
              <a:t>batas</a:t>
            </a:r>
            <a:r>
              <a:rPr lang="en-US" dirty="0"/>
              <a:t> </a:t>
            </a:r>
            <a:r>
              <a:rPr lang="en-US" dirty="0" err="1" smtClean="0"/>
              <a:t>normalnya</a:t>
            </a:r>
            <a:r>
              <a:rPr lang="en-US" dirty="0" smtClean="0"/>
              <a:t>.</a:t>
            </a:r>
            <a:r>
              <a:rPr lang="id-ID" dirty="0" smtClean="0"/>
              <a:t> </a:t>
            </a:r>
            <a:r>
              <a:rPr lang="en-US" dirty="0" smtClean="0"/>
              <a:t>Kadar </a:t>
            </a:r>
            <a:r>
              <a:rPr lang="en-US" dirty="0" err="1"/>
              <a:t>prolaktin</a:t>
            </a:r>
            <a:r>
              <a:rPr lang="en-US" dirty="0"/>
              <a:t> yang </a:t>
            </a:r>
            <a:r>
              <a:rPr lang="en-US" dirty="0" err="1"/>
              <a:t>terlalu</a:t>
            </a:r>
            <a:r>
              <a:rPr lang="en-US" dirty="0"/>
              <a:t> </a:t>
            </a:r>
            <a:r>
              <a:rPr lang="en-US" dirty="0" err="1"/>
              <a:t>tinggi</a:t>
            </a:r>
            <a:r>
              <a:rPr lang="en-US" dirty="0"/>
              <a:t> </a:t>
            </a:r>
            <a:r>
              <a:rPr lang="en-US" dirty="0" err="1"/>
              <a:t>dapat</a:t>
            </a:r>
            <a:r>
              <a:rPr lang="en-US" dirty="0"/>
              <a:t> </a:t>
            </a:r>
            <a:r>
              <a:rPr lang="en-US" dirty="0" err="1"/>
              <a:t>memengaruhi</a:t>
            </a:r>
            <a:r>
              <a:rPr lang="en-US" dirty="0"/>
              <a:t> </a:t>
            </a:r>
            <a:r>
              <a:rPr lang="en-US" dirty="0" err="1"/>
              <a:t>produksi</a:t>
            </a:r>
            <a:r>
              <a:rPr lang="en-US" dirty="0"/>
              <a:t> </a:t>
            </a:r>
            <a:r>
              <a:rPr lang="en-US" dirty="0" err="1"/>
              <a:t>sperma</a:t>
            </a:r>
            <a:r>
              <a:rPr lang="en-US" dirty="0"/>
              <a:t>, </a:t>
            </a:r>
            <a:r>
              <a:rPr lang="en-US" dirty="0" err="1"/>
              <a:t>hasrat</a:t>
            </a:r>
            <a:r>
              <a:rPr lang="en-US" dirty="0"/>
              <a:t> </a:t>
            </a:r>
            <a:r>
              <a:rPr lang="en-US" dirty="0" err="1"/>
              <a:t>untuk</a:t>
            </a:r>
            <a:r>
              <a:rPr lang="en-US" dirty="0"/>
              <a:t> </a:t>
            </a:r>
            <a:r>
              <a:rPr lang="en-US" dirty="0" err="1"/>
              <a:t>berhubungan</a:t>
            </a:r>
            <a:r>
              <a:rPr lang="en-US" dirty="0"/>
              <a:t> </a:t>
            </a:r>
            <a:r>
              <a:rPr lang="en-US" dirty="0" err="1"/>
              <a:t>seksual</a:t>
            </a:r>
            <a:r>
              <a:rPr lang="en-US" dirty="0"/>
              <a:t> </a:t>
            </a:r>
            <a:r>
              <a:rPr lang="en-US" dirty="0" err="1"/>
              <a:t>atau</a:t>
            </a:r>
            <a:r>
              <a:rPr lang="en-US" dirty="0"/>
              <a:t> libido, </a:t>
            </a:r>
            <a:r>
              <a:rPr lang="en-US" dirty="0" err="1"/>
              <a:t>hingga</a:t>
            </a:r>
            <a:r>
              <a:rPr lang="en-US" dirty="0"/>
              <a:t> </a:t>
            </a:r>
            <a:r>
              <a:rPr lang="en-US" dirty="0" err="1"/>
              <a:t>impotensi</a:t>
            </a:r>
            <a:r>
              <a:rPr lang="en-US" dirty="0" smtClean="0"/>
              <a:t>.</a:t>
            </a:r>
            <a:endParaRPr lang="id-ID" dirty="0" smtClean="0"/>
          </a:p>
          <a:p>
            <a:pPr marL="457200" indent="-457200" algn="just">
              <a:buFont typeface="+mj-lt"/>
              <a:buAutoNum type="arabicPeriod"/>
            </a:pPr>
            <a:r>
              <a:rPr lang="id-ID" b="1" dirty="0" smtClean="0">
                <a:solidFill>
                  <a:srgbClr val="00B050"/>
                </a:solidFill>
              </a:rPr>
              <a:t>Hipogonadotropik hipopituiratisme : </a:t>
            </a:r>
            <a:r>
              <a:rPr lang="id-ID" dirty="0"/>
              <a:t>kondisi rendahnya produksi hormon perangsang folikel (FSH) dan hormon luteinizing (LH) di kelenjar pituitari. Rendahnya produksi FSH dan LH dapat memicu terjadinya penurunan jumlah dan kualitas sperma, sehingga menimbulkan infertilitas pria.</a:t>
            </a:r>
          </a:p>
          <a:p>
            <a:pPr marL="457200" indent="-457200" algn="just">
              <a:buFont typeface="+mj-lt"/>
              <a:buAutoNum type="arabicPeriod"/>
            </a:pPr>
            <a:endParaRPr lang="en-US" dirty="0"/>
          </a:p>
        </p:txBody>
      </p:sp>
    </p:spTree>
    <p:extLst>
      <p:ext uri="{BB962C8B-B14F-4D97-AF65-F5344CB8AC3E}">
        <p14:creationId xmlns:p14="http://schemas.microsoft.com/office/powerpoint/2010/main" val="35961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98490"/>
            <a:ext cx="9720072" cy="927279"/>
          </a:xfrm>
        </p:spPr>
        <p:txBody>
          <a:bodyPr/>
          <a:lstStyle/>
          <a:p>
            <a:endParaRPr lang="en-US" dirty="0"/>
          </a:p>
        </p:txBody>
      </p:sp>
      <p:sp>
        <p:nvSpPr>
          <p:cNvPr id="3" name="Content Placeholder 2"/>
          <p:cNvSpPr>
            <a:spLocks noGrp="1"/>
          </p:cNvSpPr>
          <p:nvPr>
            <p:ph idx="1"/>
          </p:nvPr>
        </p:nvSpPr>
        <p:spPr>
          <a:xfrm>
            <a:off x="1024128" y="2009104"/>
            <a:ext cx="10322159" cy="4300256"/>
          </a:xfrm>
        </p:spPr>
        <p:txBody>
          <a:bodyPr>
            <a:normAutofit lnSpcReduction="10000"/>
          </a:bodyPr>
          <a:lstStyle/>
          <a:p>
            <a:pPr marL="457200" indent="-457200" algn="just">
              <a:buFont typeface="+mj-lt"/>
              <a:buAutoNum type="arabicPeriod"/>
            </a:pPr>
            <a:r>
              <a:rPr lang="en-US" b="1" dirty="0" err="1">
                <a:solidFill>
                  <a:srgbClr val="00B050"/>
                </a:solidFill>
              </a:rPr>
              <a:t>Kelainan</a:t>
            </a:r>
            <a:r>
              <a:rPr lang="en-US" b="1" dirty="0">
                <a:solidFill>
                  <a:srgbClr val="00B050"/>
                </a:solidFill>
              </a:rPr>
              <a:t> </a:t>
            </a:r>
            <a:r>
              <a:rPr lang="en-US" b="1" dirty="0" err="1">
                <a:solidFill>
                  <a:srgbClr val="00B050"/>
                </a:solidFill>
              </a:rPr>
              <a:t>genetik</a:t>
            </a:r>
            <a:r>
              <a:rPr lang="en-US" b="1" dirty="0">
                <a:solidFill>
                  <a:srgbClr val="00B050"/>
                </a:solidFill>
              </a:rPr>
              <a:t> </a:t>
            </a:r>
            <a:r>
              <a:rPr lang="id-ID" b="1" dirty="0" smtClean="0">
                <a:solidFill>
                  <a:srgbClr val="00B050"/>
                </a:solidFill>
              </a:rPr>
              <a:t>: </a:t>
            </a:r>
            <a:r>
              <a:rPr lang="en-US" dirty="0" err="1" smtClean="0"/>
              <a:t>penyebab</a:t>
            </a:r>
            <a:r>
              <a:rPr lang="en-US" dirty="0" smtClean="0"/>
              <a:t> </a:t>
            </a:r>
            <a:r>
              <a:rPr lang="en-US" dirty="0" err="1"/>
              <a:t>infertilitas</a:t>
            </a:r>
            <a:r>
              <a:rPr lang="en-US" dirty="0"/>
              <a:t> </a:t>
            </a:r>
            <a:r>
              <a:rPr lang="en-US" dirty="0" err="1"/>
              <a:t>pria</a:t>
            </a:r>
            <a:r>
              <a:rPr lang="en-US" dirty="0"/>
              <a:t>. </a:t>
            </a:r>
            <a:r>
              <a:rPr lang="en-US" dirty="0" err="1"/>
              <a:t>Kelainan</a:t>
            </a:r>
            <a:r>
              <a:rPr lang="en-US" dirty="0"/>
              <a:t> </a:t>
            </a:r>
            <a:r>
              <a:rPr lang="en-US" dirty="0" err="1"/>
              <a:t>ini</a:t>
            </a:r>
            <a:r>
              <a:rPr lang="en-US" dirty="0"/>
              <a:t> </a:t>
            </a:r>
            <a:r>
              <a:rPr lang="en-US" dirty="0" err="1"/>
              <a:t>bisa</a:t>
            </a:r>
            <a:r>
              <a:rPr lang="en-US" dirty="0"/>
              <a:t> </a:t>
            </a:r>
            <a:r>
              <a:rPr lang="en-US" dirty="0" err="1"/>
              <a:t>membuat</a:t>
            </a:r>
            <a:r>
              <a:rPr lang="en-US" dirty="0"/>
              <a:t> organ </a:t>
            </a:r>
            <a:r>
              <a:rPr lang="en-US" dirty="0" err="1"/>
              <a:t>reproduksi</a:t>
            </a:r>
            <a:r>
              <a:rPr lang="en-US" dirty="0"/>
              <a:t> </a:t>
            </a:r>
            <a:r>
              <a:rPr lang="en-US" dirty="0" err="1"/>
              <a:t>pria</a:t>
            </a:r>
            <a:r>
              <a:rPr lang="en-US" dirty="0"/>
              <a:t> </a:t>
            </a:r>
            <a:r>
              <a:rPr lang="en-US" dirty="0" err="1"/>
              <a:t>tidak</a:t>
            </a:r>
            <a:r>
              <a:rPr lang="en-US" dirty="0"/>
              <a:t> </a:t>
            </a:r>
            <a:r>
              <a:rPr lang="en-US" dirty="0" err="1"/>
              <a:t>bisa</a:t>
            </a:r>
            <a:r>
              <a:rPr lang="en-US" dirty="0"/>
              <a:t> </a:t>
            </a:r>
            <a:r>
              <a:rPr lang="en-US" dirty="0" err="1"/>
              <a:t>bekerja</a:t>
            </a:r>
            <a:r>
              <a:rPr lang="en-US" dirty="0"/>
              <a:t> </a:t>
            </a:r>
            <a:r>
              <a:rPr lang="en-US" dirty="0" err="1"/>
              <a:t>dengan</a:t>
            </a:r>
            <a:r>
              <a:rPr lang="en-US" dirty="0"/>
              <a:t> </a:t>
            </a:r>
            <a:r>
              <a:rPr lang="en-US" dirty="0" err="1"/>
              <a:t>baik</a:t>
            </a:r>
            <a:r>
              <a:rPr lang="en-US" dirty="0"/>
              <a:t> </a:t>
            </a:r>
            <a:r>
              <a:rPr lang="en-US" dirty="0" err="1"/>
              <a:t>atau</a:t>
            </a:r>
            <a:r>
              <a:rPr lang="en-US" dirty="0"/>
              <a:t> </a:t>
            </a:r>
            <a:r>
              <a:rPr lang="en-US" dirty="0" err="1"/>
              <a:t>terdapat</a:t>
            </a:r>
            <a:r>
              <a:rPr lang="en-US" dirty="0"/>
              <a:t> </a:t>
            </a:r>
            <a:r>
              <a:rPr lang="en-US" dirty="0" err="1"/>
              <a:t>masalah</a:t>
            </a:r>
            <a:r>
              <a:rPr lang="en-US" dirty="0"/>
              <a:t> </a:t>
            </a:r>
            <a:r>
              <a:rPr lang="en-US" dirty="0" err="1"/>
              <a:t>pada</a:t>
            </a:r>
            <a:r>
              <a:rPr lang="en-US" dirty="0"/>
              <a:t> </a:t>
            </a:r>
            <a:r>
              <a:rPr lang="en-US" dirty="0" err="1"/>
              <a:t>hormon</a:t>
            </a:r>
            <a:r>
              <a:rPr lang="en-US" dirty="0"/>
              <a:t> </a:t>
            </a:r>
            <a:r>
              <a:rPr lang="en-US" dirty="0" err="1"/>
              <a:t>seks</a:t>
            </a:r>
            <a:r>
              <a:rPr lang="en-US" dirty="0"/>
              <a:t> </a:t>
            </a:r>
            <a:r>
              <a:rPr lang="en-US" dirty="0" err="1"/>
              <a:t>pria</a:t>
            </a:r>
            <a:r>
              <a:rPr lang="en-US" dirty="0"/>
              <a:t> (</a:t>
            </a:r>
            <a:r>
              <a:rPr lang="en-US" dirty="0" err="1"/>
              <a:t>testosteron</a:t>
            </a:r>
            <a:r>
              <a:rPr lang="en-US" dirty="0"/>
              <a:t>), </a:t>
            </a:r>
            <a:r>
              <a:rPr lang="en-US" dirty="0" err="1"/>
              <a:t>sehingga</a:t>
            </a:r>
            <a:r>
              <a:rPr lang="en-US" dirty="0"/>
              <a:t> </a:t>
            </a:r>
            <a:r>
              <a:rPr lang="en-US" dirty="0" err="1"/>
              <a:t>berpengaruh</a:t>
            </a:r>
            <a:r>
              <a:rPr lang="en-US" dirty="0"/>
              <a:t> </a:t>
            </a:r>
            <a:r>
              <a:rPr lang="en-US" dirty="0" err="1"/>
              <a:t>pada</a:t>
            </a:r>
            <a:r>
              <a:rPr lang="en-US" dirty="0"/>
              <a:t> </a:t>
            </a:r>
            <a:r>
              <a:rPr lang="en-US" dirty="0" err="1"/>
              <a:t>produksi</a:t>
            </a:r>
            <a:r>
              <a:rPr lang="en-US" dirty="0"/>
              <a:t>, </a:t>
            </a:r>
            <a:r>
              <a:rPr lang="en-US" dirty="0" err="1"/>
              <a:t>pergerakan</a:t>
            </a:r>
            <a:r>
              <a:rPr lang="en-US" dirty="0"/>
              <a:t>, </a:t>
            </a:r>
            <a:r>
              <a:rPr lang="en-US" dirty="0" err="1"/>
              <a:t>dan</a:t>
            </a:r>
            <a:r>
              <a:rPr lang="en-US" dirty="0"/>
              <a:t> </a:t>
            </a:r>
            <a:r>
              <a:rPr lang="en-US" dirty="0" err="1"/>
              <a:t>kualitas</a:t>
            </a:r>
            <a:r>
              <a:rPr lang="en-US" dirty="0"/>
              <a:t> </a:t>
            </a:r>
            <a:r>
              <a:rPr lang="en-US" dirty="0" err="1" smtClean="0"/>
              <a:t>sperma</a:t>
            </a:r>
            <a:r>
              <a:rPr lang="en-US" dirty="0" smtClean="0"/>
              <a:t>.</a:t>
            </a:r>
            <a:r>
              <a:rPr lang="id-ID" dirty="0" smtClean="0"/>
              <a:t> </a:t>
            </a:r>
            <a:r>
              <a:rPr lang="en-US" dirty="0" err="1" smtClean="0"/>
              <a:t>Beberapa</a:t>
            </a:r>
            <a:r>
              <a:rPr lang="en-US" dirty="0" smtClean="0"/>
              <a:t> </a:t>
            </a:r>
            <a:r>
              <a:rPr lang="en-US" dirty="0" err="1"/>
              <a:t>penyakit</a:t>
            </a:r>
            <a:r>
              <a:rPr lang="en-US" dirty="0"/>
              <a:t> </a:t>
            </a:r>
            <a:r>
              <a:rPr lang="en-US" dirty="0" err="1"/>
              <a:t>akibat</a:t>
            </a:r>
            <a:r>
              <a:rPr lang="en-US" dirty="0"/>
              <a:t> </a:t>
            </a:r>
            <a:r>
              <a:rPr lang="en-US" dirty="0" err="1"/>
              <a:t>kelainan</a:t>
            </a:r>
            <a:r>
              <a:rPr lang="en-US" dirty="0"/>
              <a:t> </a:t>
            </a:r>
            <a:r>
              <a:rPr lang="en-US" dirty="0" err="1"/>
              <a:t>genetik</a:t>
            </a:r>
            <a:r>
              <a:rPr lang="en-US" dirty="0"/>
              <a:t> yang </a:t>
            </a:r>
            <a:r>
              <a:rPr lang="en-US" dirty="0" err="1"/>
              <a:t>dapat</a:t>
            </a:r>
            <a:r>
              <a:rPr lang="en-US" dirty="0"/>
              <a:t> </a:t>
            </a:r>
            <a:r>
              <a:rPr lang="en-US" dirty="0" err="1"/>
              <a:t>membuat</a:t>
            </a:r>
            <a:r>
              <a:rPr lang="en-US" dirty="0"/>
              <a:t> </a:t>
            </a:r>
            <a:r>
              <a:rPr lang="en-US" dirty="0" err="1"/>
              <a:t>seorang</a:t>
            </a:r>
            <a:r>
              <a:rPr lang="en-US" dirty="0"/>
              <a:t> </a:t>
            </a:r>
            <a:r>
              <a:rPr lang="en-US" dirty="0" err="1"/>
              <a:t>pria</a:t>
            </a:r>
            <a:r>
              <a:rPr lang="en-US" dirty="0"/>
              <a:t> </a:t>
            </a:r>
            <a:r>
              <a:rPr lang="en-US" dirty="0" err="1"/>
              <a:t>menjadi</a:t>
            </a:r>
            <a:r>
              <a:rPr lang="en-US" dirty="0"/>
              <a:t> </a:t>
            </a:r>
            <a:r>
              <a:rPr lang="en-US" dirty="0" err="1"/>
              <a:t>kurang</a:t>
            </a:r>
            <a:r>
              <a:rPr lang="en-US" dirty="0"/>
              <a:t> </a:t>
            </a:r>
            <a:r>
              <a:rPr lang="en-US" dirty="0" err="1"/>
              <a:t>subur</a:t>
            </a:r>
            <a:r>
              <a:rPr lang="en-US" dirty="0"/>
              <a:t> </a:t>
            </a:r>
            <a:r>
              <a:rPr lang="en-US" dirty="0" err="1"/>
              <a:t>atau</a:t>
            </a:r>
            <a:r>
              <a:rPr lang="en-US" dirty="0"/>
              <a:t> </a:t>
            </a:r>
            <a:r>
              <a:rPr lang="en-US" dirty="0" err="1"/>
              <a:t>mandul</a:t>
            </a:r>
            <a:r>
              <a:rPr lang="en-US" dirty="0"/>
              <a:t> </a:t>
            </a:r>
            <a:r>
              <a:rPr lang="en-US" dirty="0" err="1"/>
              <a:t>adalah</a:t>
            </a:r>
            <a:r>
              <a:rPr lang="en-US" dirty="0"/>
              <a:t> </a:t>
            </a:r>
            <a:r>
              <a:rPr lang="en-US" dirty="0" err="1"/>
              <a:t>hiperplasia</a:t>
            </a:r>
            <a:r>
              <a:rPr lang="en-US" dirty="0"/>
              <a:t> adrenal </a:t>
            </a:r>
            <a:r>
              <a:rPr lang="en-US" dirty="0" err="1"/>
              <a:t>kongenital</a:t>
            </a:r>
            <a:r>
              <a:rPr lang="en-US" dirty="0"/>
              <a:t>, </a:t>
            </a:r>
            <a:r>
              <a:rPr lang="en-US" dirty="0" err="1"/>
              <a:t>sindrom</a:t>
            </a:r>
            <a:r>
              <a:rPr lang="en-US" dirty="0"/>
              <a:t> </a:t>
            </a:r>
            <a:r>
              <a:rPr lang="en-US" dirty="0" err="1"/>
              <a:t>Klinefelter</a:t>
            </a:r>
            <a:r>
              <a:rPr lang="en-US" dirty="0"/>
              <a:t>, </a:t>
            </a:r>
            <a:r>
              <a:rPr lang="en-US" dirty="0" err="1"/>
              <a:t>dan</a:t>
            </a:r>
            <a:r>
              <a:rPr lang="en-US" dirty="0"/>
              <a:t> </a:t>
            </a:r>
            <a:r>
              <a:rPr lang="en-US" dirty="0" err="1"/>
              <a:t>sindrom</a:t>
            </a:r>
            <a:r>
              <a:rPr lang="en-US" dirty="0"/>
              <a:t> </a:t>
            </a:r>
            <a:r>
              <a:rPr lang="en-US" dirty="0" err="1"/>
              <a:t>Kallmann</a:t>
            </a:r>
            <a:r>
              <a:rPr lang="en-US" dirty="0" smtClean="0"/>
              <a:t>.</a:t>
            </a:r>
            <a:endParaRPr lang="id-ID" dirty="0" smtClean="0"/>
          </a:p>
          <a:p>
            <a:pPr marL="457200" indent="-457200" algn="just">
              <a:buFont typeface="+mj-lt"/>
              <a:buAutoNum type="arabicPeriod"/>
            </a:pPr>
            <a:r>
              <a:rPr lang="id-ID" b="1" dirty="0" smtClean="0">
                <a:solidFill>
                  <a:srgbClr val="00B050"/>
                </a:solidFill>
              </a:rPr>
              <a:t>Panhipopituitarisme : </a:t>
            </a:r>
            <a:r>
              <a:rPr lang="id-ID" dirty="0"/>
              <a:t>kondisi ketika kelenjar hipofisis atau pituitari di otak tidak dapat menghasilkan hormon dengan </a:t>
            </a:r>
            <a:r>
              <a:rPr lang="id-ID" dirty="0" smtClean="0"/>
              <a:t>baik. Pada </a:t>
            </a:r>
            <a:r>
              <a:rPr lang="id-ID" dirty="0"/>
              <a:t>pria, kondisi ini bisa menyebabkan infertilitas dan gangguan lain, seperti ukuran testis yang kecil, impotensi, pembesaran payudara, dan penurunan hasrat seksual</a:t>
            </a:r>
            <a:r>
              <a:rPr lang="id-ID" dirty="0" smtClean="0"/>
              <a:t>.</a:t>
            </a:r>
          </a:p>
          <a:p>
            <a:pPr marL="457200" indent="-457200" algn="just">
              <a:buFont typeface="+mj-lt"/>
              <a:buAutoNum type="arabicPeriod"/>
            </a:pPr>
            <a:r>
              <a:rPr lang="id-ID" b="1" dirty="0">
                <a:solidFill>
                  <a:srgbClr val="00B050"/>
                </a:solidFill>
              </a:rPr>
              <a:t>Infeksi dan </a:t>
            </a:r>
            <a:r>
              <a:rPr lang="id-ID" b="1" dirty="0" smtClean="0">
                <a:solidFill>
                  <a:srgbClr val="00B050"/>
                </a:solidFill>
              </a:rPr>
              <a:t>peradangan : </a:t>
            </a:r>
            <a:r>
              <a:rPr lang="id-ID" dirty="0" smtClean="0"/>
              <a:t>menyebabkan </a:t>
            </a:r>
            <a:r>
              <a:rPr lang="id-ID" dirty="0"/>
              <a:t>terjadinya infertilitas pria. Beberapa penyakit infeksi yang dapat menyebabkan kemandulan pada pria adalah radang testis, radang prostat atau prostatitis, infeksi saluran kemih, hingga penyakit menular seksual, seperti HIV, gonore, dan sifilis.</a:t>
            </a:r>
            <a:endParaRPr lang="id-ID" dirty="0" smtClean="0"/>
          </a:p>
          <a:p>
            <a:pPr marL="457200" indent="-457200" algn="just">
              <a:buFont typeface="+mj-lt"/>
              <a:buAutoNum type="arabicPeriod"/>
            </a:pPr>
            <a:endParaRPr lang="en-US" dirty="0"/>
          </a:p>
        </p:txBody>
      </p:sp>
    </p:spTree>
    <p:extLst>
      <p:ext uri="{BB962C8B-B14F-4D97-AF65-F5344CB8AC3E}">
        <p14:creationId xmlns:p14="http://schemas.microsoft.com/office/powerpoint/2010/main" val="72878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37127"/>
            <a:ext cx="9720072" cy="888642"/>
          </a:xfrm>
        </p:spPr>
        <p:txBody>
          <a:bodyPr/>
          <a:lstStyle/>
          <a:p>
            <a:endParaRPr lang="en-US" dirty="0"/>
          </a:p>
        </p:txBody>
      </p:sp>
      <p:sp>
        <p:nvSpPr>
          <p:cNvPr id="3" name="Content Placeholder 2"/>
          <p:cNvSpPr>
            <a:spLocks noGrp="1"/>
          </p:cNvSpPr>
          <p:nvPr>
            <p:ph idx="1"/>
          </p:nvPr>
        </p:nvSpPr>
        <p:spPr>
          <a:xfrm>
            <a:off x="1024129" y="1815921"/>
            <a:ext cx="10351136" cy="4557833"/>
          </a:xfrm>
        </p:spPr>
        <p:txBody>
          <a:bodyPr>
            <a:normAutofit/>
          </a:bodyPr>
          <a:lstStyle/>
          <a:p>
            <a:pPr marL="457200" indent="-457200" algn="just">
              <a:buFont typeface="+mj-lt"/>
              <a:buAutoNum type="arabicPeriod"/>
            </a:pPr>
            <a:r>
              <a:rPr lang="en-US" b="1" dirty="0" err="1">
                <a:solidFill>
                  <a:srgbClr val="00B050"/>
                </a:solidFill>
              </a:rPr>
              <a:t>Varikokel</a:t>
            </a:r>
            <a:r>
              <a:rPr lang="en-US" b="1" dirty="0">
                <a:solidFill>
                  <a:srgbClr val="00B050"/>
                </a:solidFill>
              </a:rPr>
              <a:t> : </a:t>
            </a:r>
            <a:r>
              <a:rPr lang="en-US" dirty="0" err="1"/>
              <a:t>pembesaran</a:t>
            </a:r>
            <a:r>
              <a:rPr lang="en-US" dirty="0"/>
              <a:t> </a:t>
            </a:r>
            <a:r>
              <a:rPr lang="en-US" dirty="0" err="1"/>
              <a:t>pembuluh</a:t>
            </a:r>
            <a:r>
              <a:rPr lang="en-US" dirty="0"/>
              <a:t> </a:t>
            </a:r>
            <a:r>
              <a:rPr lang="en-US" dirty="0" err="1"/>
              <a:t>darah</a:t>
            </a:r>
            <a:r>
              <a:rPr lang="en-US" dirty="0"/>
              <a:t> vena, alias </a:t>
            </a:r>
            <a:r>
              <a:rPr lang="en-US" dirty="0" err="1"/>
              <a:t>varises</a:t>
            </a:r>
            <a:r>
              <a:rPr lang="en-US" dirty="0"/>
              <a:t>, </a:t>
            </a:r>
            <a:r>
              <a:rPr lang="en-US" dirty="0" err="1"/>
              <a:t>pada</a:t>
            </a:r>
            <a:r>
              <a:rPr lang="en-US" dirty="0"/>
              <a:t> </a:t>
            </a:r>
            <a:r>
              <a:rPr lang="en-US" dirty="0" err="1"/>
              <a:t>skrotum</a:t>
            </a:r>
            <a:r>
              <a:rPr lang="en-US" dirty="0"/>
              <a:t> (</a:t>
            </a:r>
            <a:r>
              <a:rPr lang="en-US" dirty="0" err="1"/>
              <a:t>kantung</a:t>
            </a:r>
            <a:r>
              <a:rPr lang="en-US" dirty="0"/>
              <a:t> testis). </a:t>
            </a:r>
            <a:r>
              <a:rPr lang="en-US" dirty="0" err="1"/>
              <a:t>Kondisi</a:t>
            </a:r>
            <a:r>
              <a:rPr lang="en-US" dirty="0"/>
              <a:t> </a:t>
            </a:r>
            <a:r>
              <a:rPr lang="en-US" dirty="0" err="1"/>
              <a:t>ini</a:t>
            </a:r>
            <a:r>
              <a:rPr lang="en-US" dirty="0"/>
              <a:t> </a:t>
            </a:r>
            <a:r>
              <a:rPr lang="en-US" dirty="0" err="1"/>
              <a:t>mirip</a:t>
            </a:r>
            <a:r>
              <a:rPr lang="en-US" dirty="0"/>
              <a:t> </a:t>
            </a:r>
            <a:r>
              <a:rPr lang="en-US" dirty="0" err="1"/>
              <a:t>varises</a:t>
            </a:r>
            <a:r>
              <a:rPr lang="en-US" dirty="0"/>
              <a:t> </a:t>
            </a:r>
            <a:r>
              <a:rPr lang="en-US" dirty="0" err="1"/>
              <a:t>pada</a:t>
            </a:r>
            <a:r>
              <a:rPr lang="en-US" dirty="0"/>
              <a:t> kaki. </a:t>
            </a:r>
            <a:r>
              <a:rPr lang="en-US" dirty="0" err="1"/>
              <a:t>Penyakit</a:t>
            </a:r>
            <a:r>
              <a:rPr lang="en-US" dirty="0"/>
              <a:t> </a:t>
            </a:r>
            <a:r>
              <a:rPr lang="en-US" dirty="0" err="1"/>
              <a:t>varikokel</a:t>
            </a:r>
            <a:r>
              <a:rPr lang="en-US" dirty="0"/>
              <a:t> </a:t>
            </a:r>
            <a:r>
              <a:rPr lang="en-US" dirty="0" err="1"/>
              <a:t>dapat</a:t>
            </a:r>
            <a:r>
              <a:rPr lang="en-US" dirty="0"/>
              <a:t> </a:t>
            </a:r>
            <a:r>
              <a:rPr lang="en-US" dirty="0" err="1"/>
              <a:t>menyebabkan</a:t>
            </a:r>
            <a:r>
              <a:rPr lang="en-US" dirty="0"/>
              <a:t> </a:t>
            </a:r>
            <a:r>
              <a:rPr lang="en-US" dirty="0" err="1"/>
              <a:t>kualitas</a:t>
            </a:r>
            <a:r>
              <a:rPr lang="en-US" dirty="0"/>
              <a:t> </a:t>
            </a:r>
            <a:r>
              <a:rPr lang="en-US" dirty="0" err="1"/>
              <a:t>dan</a:t>
            </a:r>
            <a:r>
              <a:rPr lang="en-US" dirty="0"/>
              <a:t> </a:t>
            </a:r>
            <a:r>
              <a:rPr lang="en-US" dirty="0" err="1"/>
              <a:t>produksi</a:t>
            </a:r>
            <a:r>
              <a:rPr lang="en-US" dirty="0"/>
              <a:t> </a:t>
            </a:r>
            <a:r>
              <a:rPr lang="en-US" dirty="0" err="1"/>
              <a:t>sperma</a:t>
            </a:r>
            <a:r>
              <a:rPr lang="en-US" dirty="0"/>
              <a:t> </a:t>
            </a:r>
            <a:r>
              <a:rPr lang="en-US" dirty="0" err="1"/>
              <a:t>menurun</a:t>
            </a:r>
            <a:r>
              <a:rPr lang="en-US" dirty="0" smtClean="0"/>
              <a:t>.</a:t>
            </a:r>
            <a:endParaRPr lang="id-ID" dirty="0" smtClean="0"/>
          </a:p>
          <a:p>
            <a:pPr marL="457200" indent="-457200" algn="just">
              <a:buFont typeface="+mj-lt"/>
              <a:buAutoNum type="arabicPeriod"/>
            </a:pPr>
            <a:r>
              <a:rPr lang="id-ID" b="1" dirty="0">
                <a:solidFill>
                  <a:srgbClr val="00B050"/>
                </a:solidFill>
              </a:rPr>
              <a:t>Kelainan saluran </a:t>
            </a:r>
            <a:r>
              <a:rPr lang="id-ID" b="1" dirty="0" smtClean="0">
                <a:solidFill>
                  <a:srgbClr val="00B050"/>
                </a:solidFill>
              </a:rPr>
              <a:t>sperma : </a:t>
            </a:r>
            <a:r>
              <a:rPr lang="id-ID" dirty="0" smtClean="0"/>
              <a:t>Saluran </a:t>
            </a:r>
            <a:r>
              <a:rPr lang="id-ID" dirty="0"/>
              <a:t>sperma bisa mengalami kerusakan atau penyumbatan akibat cedera, infeksi, peradangan, hingga cacat bawaan </a:t>
            </a:r>
            <a:r>
              <a:rPr lang="id-ID" dirty="0" smtClean="0"/>
              <a:t>lahir. Kondisi </a:t>
            </a:r>
            <a:r>
              <a:rPr lang="id-ID" dirty="0"/>
              <a:t>tersebut bisa membuat sperma sulit atau tidak bisa dikeluarkan dari penis, sehingga tidak bisa membuahi sel telur. Akibatnya, pria yang mengalaminya akan mengalami gangguan kesuburan atau mandul</a:t>
            </a:r>
            <a:r>
              <a:rPr lang="id-ID" dirty="0" smtClean="0"/>
              <a:t>.</a:t>
            </a:r>
          </a:p>
          <a:p>
            <a:pPr marL="457200" indent="-457200">
              <a:buFont typeface="+mj-lt"/>
              <a:buAutoNum type="arabicPeriod"/>
            </a:pPr>
            <a:r>
              <a:rPr lang="id-ID" b="1" dirty="0" smtClean="0">
                <a:solidFill>
                  <a:srgbClr val="00B050"/>
                </a:solidFill>
              </a:rPr>
              <a:t>Torsio </a:t>
            </a:r>
            <a:r>
              <a:rPr lang="id-ID" b="1" dirty="0">
                <a:solidFill>
                  <a:srgbClr val="00B050"/>
                </a:solidFill>
              </a:rPr>
              <a:t>testis :</a:t>
            </a:r>
            <a:r>
              <a:rPr lang="id-ID" b="1" dirty="0" smtClean="0">
                <a:solidFill>
                  <a:srgbClr val="00B050"/>
                </a:solidFill>
              </a:rPr>
              <a:t> </a:t>
            </a:r>
            <a:r>
              <a:rPr lang="id-ID" dirty="0"/>
              <a:t>kondisi ketika testis atau buah zakar terpelintir, sehingga aliran darah pada organ ini terganggu. Torsio testis bisa menimbulkan nyeri hebat pada testis secara tiba-tiba dan terkadang disertai pembengkakan skrotum atau kantung </a:t>
            </a:r>
            <a:r>
              <a:rPr lang="id-ID" dirty="0" smtClean="0"/>
              <a:t>zakar. kondisi </a:t>
            </a:r>
            <a:r>
              <a:rPr lang="id-ID" dirty="0"/>
              <a:t>ini akan menyebabkan kerusakan pada testis dan infertilitas pria</a:t>
            </a:r>
            <a:r>
              <a:rPr lang="id-ID" dirty="0" smtClean="0"/>
              <a:t>.</a:t>
            </a:r>
          </a:p>
          <a:p>
            <a:pPr marL="457200" indent="-457200">
              <a:buFont typeface="+mj-lt"/>
              <a:buAutoNum type="arabicPeriod"/>
            </a:pPr>
            <a:endParaRPr lang="id-ID" dirty="0" smtClean="0"/>
          </a:p>
        </p:txBody>
      </p:sp>
    </p:spTree>
    <p:extLst>
      <p:ext uri="{BB962C8B-B14F-4D97-AF65-F5344CB8AC3E}">
        <p14:creationId xmlns:p14="http://schemas.microsoft.com/office/powerpoint/2010/main" val="415956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002060"/>
                </a:solidFill>
              </a:rPr>
              <a:t>andropause</a:t>
            </a:r>
            <a:endParaRPr lang="en-US" b="1" dirty="0">
              <a:solidFill>
                <a:srgbClr val="002060"/>
              </a:solidFill>
            </a:endParaRPr>
          </a:p>
        </p:txBody>
      </p:sp>
      <p:sp>
        <p:nvSpPr>
          <p:cNvPr id="9" name="Content Placeholder 8"/>
          <p:cNvSpPr>
            <a:spLocks noGrp="1"/>
          </p:cNvSpPr>
          <p:nvPr>
            <p:ph idx="1"/>
          </p:nvPr>
        </p:nvSpPr>
        <p:spPr>
          <a:xfrm>
            <a:off x="1024128" y="1957589"/>
            <a:ext cx="10386554" cy="4351771"/>
          </a:xfrm>
        </p:spPr>
        <p:txBody>
          <a:bodyPr>
            <a:normAutofit/>
          </a:bodyPr>
          <a:lstStyle/>
          <a:p>
            <a:pPr algn="just"/>
            <a:r>
              <a:rPr lang="id-ID" dirty="0" smtClean="0"/>
              <a:t>Sebagai berhentinya proses fisiologis, pada pria. Andropause merupakan Sindrome pada pria lansia dimana terjadi penurunan kemampuan fisik, fungsi, seksual, dan psikologi yang di hubungkan dengan penurunan hormon testoteron dalam darah.</a:t>
            </a:r>
          </a:p>
          <a:p>
            <a:pPr algn="just"/>
            <a:r>
              <a:rPr lang="id-ID" dirty="0" smtClean="0"/>
              <a:t>Penurunan fungsi testis secara perlahan sehingga terjadi penurunan kadar total testosteron dan perubahan irama sekresi sirkadian testosteron dan penurunan massa tulang dan kekuatan otot.</a:t>
            </a:r>
          </a:p>
          <a:p>
            <a:pPr algn="just"/>
            <a:r>
              <a:rPr lang="id-ID" dirty="0" smtClean="0"/>
              <a:t>Andropouse disebut juga :</a:t>
            </a:r>
          </a:p>
          <a:p>
            <a:pPr lvl="1" algn="just">
              <a:buFont typeface="Arial" panose="020B0604020202020204" pitchFamily="34" charset="0"/>
              <a:buChar char="•"/>
            </a:pPr>
            <a:r>
              <a:rPr lang="id-ID" dirty="0"/>
              <a:t>Androgen decline in the aging male (</a:t>
            </a:r>
            <a:r>
              <a:rPr lang="id-ID" dirty="0" smtClean="0"/>
              <a:t>ADAM)</a:t>
            </a:r>
          </a:p>
          <a:p>
            <a:pPr lvl="1" algn="just">
              <a:buFont typeface="Arial" panose="020B0604020202020204" pitchFamily="34" charset="0"/>
              <a:buChar char="•"/>
            </a:pPr>
            <a:r>
              <a:rPr lang="id-ID" dirty="0" smtClean="0"/>
              <a:t>Hipogonadisme </a:t>
            </a:r>
            <a:r>
              <a:rPr lang="id-ID" dirty="0"/>
              <a:t>dengan onset </a:t>
            </a:r>
            <a:r>
              <a:rPr lang="id-ID" dirty="0" smtClean="0"/>
              <a:t>lambat</a:t>
            </a:r>
          </a:p>
          <a:p>
            <a:pPr lvl="1" algn="just">
              <a:buFont typeface="Arial" panose="020B0604020202020204" pitchFamily="34" charset="0"/>
              <a:buChar char="•"/>
            </a:pPr>
            <a:r>
              <a:rPr lang="id-ID" dirty="0" smtClean="0"/>
              <a:t>Sindrom </a:t>
            </a:r>
            <a:r>
              <a:rPr lang="id-ID" dirty="0"/>
              <a:t>penuaan pria (ageing male </a:t>
            </a:r>
            <a:r>
              <a:rPr lang="id-ID" dirty="0" smtClean="0"/>
              <a:t>syndrome)</a:t>
            </a:r>
          </a:p>
          <a:p>
            <a:pPr lvl="1" algn="just">
              <a:buFont typeface="Arial" panose="020B0604020202020204" pitchFamily="34" charset="0"/>
              <a:buChar char="•"/>
            </a:pPr>
            <a:r>
              <a:rPr lang="id-ID" dirty="0" smtClean="0"/>
              <a:t>Partial </a:t>
            </a:r>
            <a:r>
              <a:rPr lang="id-ID" dirty="0"/>
              <a:t>androgen deficiency of the ageing male (</a:t>
            </a:r>
            <a:r>
              <a:rPr lang="id-ID" dirty="0" smtClean="0"/>
              <a:t>PADAM)</a:t>
            </a:r>
          </a:p>
          <a:p>
            <a:pPr lvl="1" algn="just">
              <a:buFont typeface="Arial" panose="020B0604020202020204" pitchFamily="34" charset="0"/>
              <a:buChar char="•"/>
            </a:pPr>
            <a:r>
              <a:rPr lang="id-ID" dirty="0" smtClean="0"/>
              <a:t>Androclise</a:t>
            </a:r>
            <a:endParaRPr lang="id-ID" dirty="0"/>
          </a:p>
          <a:p>
            <a:endParaRPr lang="id-ID" dirty="0"/>
          </a:p>
        </p:txBody>
      </p:sp>
    </p:spTree>
    <p:extLst>
      <p:ext uri="{BB962C8B-B14F-4D97-AF65-F5344CB8AC3E}">
        <p14:creationId xmlns:p14="http://schemas.microsoft.com/office/powerpoint/2010/main" val="317601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11369"/>
            <a:ext cx="9720072" cy="914400"/>
          </a:xfrm>
        </p:spPr>
        <p:txBody>
          <a:bodyPr/>
          <a:lstStyle/>
          <a:p>
            <a:endParaRPr lang="en-US" dirty="0"/>
          </a:p>
        </p:txBody>
      </p:sp>
      <p:sp>
        <p:nvSpPr>
          <p:cNvPr id="3" name="Content Placeholder 2"/>
          <p:cNvSpPr>
            <a:spLocks noGrp="1"/>
          </p:cNvSpPr>
          <p:nvPr>
            <p:ph idx="1"/>
          </p:nvPr>
        </p:nvSpPr>
        <p:spPr>
          <a:xfrm>
            <a:off x="1024128" y="1893194"/>
            <a:ext cx="10386554" cy="4416166"/>
          </a:xfrm>
        </p:spPr>
        <p:txBody>
          <a:bodyPr/>
          <a:lstStyle/>
          <a:p>
            <a:pPr marL="457200" indent="-457200">
              <a:buFont typeface="+mj-lt"/>
              <a:buAutoNum type="arabicPeriod"/>
            </a:pPr>
            <a:r>
              <a:rPr lang="en-US" b="1" dirty="0" err="1" smtClean="0">
                <a:solidFill>
                  <a:srgbClr val="00B050"/>
                </a:solidFill>
              </a:rPr>
              <a:t>Ejakulasi</a:t>
            </a:r>
            <a:r>
              <a:rPr lang="en-US" b="1" dirty="0" smtClean="0">
                <a:solidFill>
                  <a:srgbClr val="00B050"/>
                </a:solidFill>
              </a:rPr>
              <a:t> retrograde</a:t>
            </a:r>
            <a:r>
              <a:rPr lang="id-ID" b="1" dirty="0" smtClean="0">
                <a:solidFill>
                  <a:srgbClr val="00B050"/>
                </a:solidFill>
              </a:rPr>
              <a:t> : </a:t>
            </a:r>
            <a:r>
              <a:rPr lang="en-US" dirty="0" err="1" smtClean="0"/>
              <a:t>Infertilitas</a:t>
            </a:r>
            <a:r>
              <a:rPr lang="en-US" dirty="0" smtClean="0"/>
              <a:t> </a:t>
            </a:r>
            <a:r>
              <a:rPr lang="en-US" dirty="0" err="1" smtClean="0"/>
              <a:t>disebabkan</a:t>
            </a:r>
            <a:r>
              <a:rPr lang="en-US" dirty="0" smtClean="0"/>
              <a:t> </a:t>
            </a:r>
            <a:r>
              <a:rPr lang="en-US" dirty="0" err="1"/>
              <a:t>karena</a:t>
            </a:r>
            <a:r>
              <a:rPr lang="en-US" dirty="0"/>
              <a:t> </a:t>
            </a:r>
            <a:r>
              <a:rPr lang="en-US" dirty="0" err="1"/>
              <a:t>kelainan</a:t>
            </a:r>
            <a:r>
              <a:rPr lang="en-US" dirty="0"/>
              <a:t> </a:t>
            </a:r>
            <a:r>
              <a:rPr lang="en-US" dirty="0" err="1"/>
              <a:t>ejakulasi</a:t>
            </a:r>
            <a:r>
              <a:rPr lang="en-US" dirty="0"/>
              <a:t> </a:t>
            </a:r>
            <a:r>
              <a:rPr lang="en-US" dirty="0" smtClean="0"/>
              <a:t>retrograde</a:t>
            </a:r>
            <a:r>
              <a:rPr lang="id-ID" dirty="0" smtClean="0"/>
              <a:t> </a:t>
            </a:r>
            <a:r>
              <a:rPr lang="en-US" dirty="0" err="1" smtClean="0"/>
              <a:t>adalah</a:t>
            </a:r>
            <a:r>
              <a:rPr lang="en-US" dirty="0" smtClean="0"/>
              <a:t> </a:t>
            </a:r>
            <a:r>
              <a:rPr lang="en-US" dirty="0" err="1"/>
              <a:t>kondisi</a:t>
            </a:r>
            <a:r>
              <a:rPr lang="en-US" dirty="0"/>
              <a:t> </a:t>
            </a:r>
            <a:r>
              <a:rPr lang="en-US" dirty="0" err="1"/>
              <a:t>ketika</a:t>
            </a:r>
            <a:r>
              <a:rPr lang="en-US" dirty="0"/>
              <a:t> air </a:t>
            </a:r>
            <a:r>
              <a:rPr lang="en-US" dirty="0" err="1"/>
              <a:t>mani</a:t>
            </a:r>
            <a:r>
              <a:rPr lang="en-US" dirty="0"/>
              <a:t> </a:t>
            </a:r>
            <a:r>
              <a:rPr lang="en-US" dirty="0" err="1"/>
              <a:t>tidak</a:t>
            </a:r>
            <a:r>
              <a:rPr lang="en-US" dirty="0"/>
              <a:t> </a:t>
            </a:r>
            <a:r>
              <a:rPr lang="en-US" dirty="0" err="1"/>
              <a:t>keluar</a:t>
            </a:r>
            <a:r>
              <a:rPr lang="en-US" dirty="0"/>
              <a:t> </a:t>
            </a:r>
            <a:r>
              <a:rPr lang="en-US" dirty="0" err="1"/>
              <a:t>melalui</a:t>
            </a:r>
            <a:r>
              <a:rPr lang="en-US" dirty="0"/>
              <a:t> penis </a:t>
            </a:r>
            <a:r>
              <a:rPr lang="en-US" dirty="0" err="1"/>
              <a:t>saat</a:t>
            </a:r>
            <a:r>
              <a:rPr lang="en-US" dirty="0"/>
              <a:t> </a:t>
            </a:r>
            <a:r>
              <a:rPr lang="en-US" dirty="0" err="1"/>
              <a:t>orgasme</a:t>
            </a:r>
            <a:r>
              <a:rPr lang="en-US" dirty="0"/>
              <a:t>, </a:t>
            </a:r>
            <a:r>
              <a:rPr lang="en-US" dirty="0" err="1"/>
              <a:t>tetapi</a:t>
            </a:r>
            <a:r>
              <a:rPr lang="en-US" dirty="0"/>
              <a:t> </a:t>
            </a:r>
            <a:r>
              <a:rPr lang="en-US" dirty="0" err="1"/>
              <a:t>justru</a:t>
            </a:r>
            <a:r>
              <a:rPr lang="en-US" dirty="0"/>
              <a:t> </a:t>
            </a:r>
            <a:r>
              <a:rPr lang="en-US" dirty="0" err="1"/>
              <a:t>masuk</a:t>
            </a:r>
            <a:r>
              <a:rPr lang="en-US" dirty="0"/>
              <a:t> </a:t>
            </a:r>
            <a:r>
              <a:rPr lang="en-US" dirty="0" err="1"/>
              <a:t>ke</a:t>
            </a:r>
            <a:r>
              <a:rPr lang="en-US" dirty="0"/>
              <a:t> </a:t>
            </a:r>
            <a:r>
              <a:rPr lang="en-US" dirty="0" err="1"/>
              <a:t>kandung</a:t>
            </a:r>
            <a:r>
              <a:rPr lang="en-US" dirty="0"/>
              <a:t> </a:t>
            </a:r>
            <a:r>
              <a:rPr lang="en-US" dirty="0" err="1"/>
              <a:t>kemih</a:t>
            </a:r>
            <a:r>
              <a:rPr lang="en-US" dirty="0" smtClean="0"/>
              <a:t>.</a:t>
            </a:r>
            <a:r>
              <a:rPr lang="id-ID" dirty="0" smtClean="0"/>
              <a:t> </a:t>
            </a:r>
          </a:p>
          <a:p>
            <a:pPr marL="457200" indent="-457200">
              <a:buFont typeface="+mj-lt"/>
              <a:buAutoNum type="arabicPeriod"/>
            </a:pPr>
            <a:r>
              <a:rPr lang="en-US" b="1" dirty="0" err="1">
                <a:solidFill>
                  <a:srgbClr val="00B050"/>
                </a:solidFill>
              </a:rPr>
              <a:t>Kanker</a:t>
            </a:r>
            <a:r>
              <a:rPr lang="en-US" b="1" dirty="0">
                <a:solidFill>
                  <a:srgbClr val="00B050"/>
                </a:solidFill>
              </a:rPr>
              <a:t> </a:t>
            </a:r>
            <a:r>
              <a:rPr lang="en-US" b="1" dirty="0" err="1">
                <a:solidFill>
                  <a:srgbClr val="00B050"/>
                </a:solidFill>
              </a:rPr>
              <a:t>atau</a:t>
            </a:r>
            <a:r>
              <a:rPr lang="en-US" b="1" dirty="0">
                <a:solidFill>
                  <a:srgbClr val="00B050"/>
                </a:solidFill>
              </a:rPr>
              <a:t> </a:t>
            </a:r>
            <a:r>
              <a:rPr lang="en-US" b="1" dirty="0" smtClean="0">
                <a:solidFill>
                  <a:srgbClr val="00B050"/>
                </a:solidFill>
              </a:rPr>
              <a:t>tumor</a:t>
            </a:r>
            <a:r>
              <a:rPr lang="id-ID" b="1" dirty="0" smtClean="0">
                <a:solidFill>
                  <a:srgbClr val="00B050"/>
                </a:solidFill>
              </a:rPr>
              <a:t> : </a:t>
            </a:r>
            <a:r>
              <a:rPr lang="en-US" dirty="0" err="1" smtClean="0"/>
              <a:t>Berbagai</a:t>
            </a:r>
            <a:r>
              <a:rPr lang="en-US" dirty="0" smtClean="0"/>
              <a:t> </a:t>
            </a:r>
            <a:r>
              <a:rPr lang="en-US" dirty="0" err="1"/>
              <a:t>penyakit</a:t>
            </a:r>
            <a:r>
              <a:rPr lang="en-US" dirty="0"/>
              <a:t> </a:t>
            </a:r>
            <a:r>
              <a:rPr lang="en-US" dirty="0" err="1"/>
              <a:t>kanker</a:t>
            </a:r>
            <a:r>
              <a:rPr lang="en-US" dirty="0"/>
              <a:t> </a:t>
            </a:r>
            <a:r>
              <a:rPr lang="en-US" dirty="0" err="1"/>
              <a:t>atau</a:t>
            </a:r>
            <a:r>
              <a:rPr lang="en-US" dirty="0"/>
              <a:t> tumor, </a:t>
            </a:r>
            <a:r>
              <a:rPr lang="en-US" dirty="0" err="1"/>
              <a:t>seperti</a:t>
            </a:r>
            <a:r>
              <a:rPr lang="en-US" dirty="0"/>
              <a:t> tumor </a:t>
            </a:r>
            <a:r>
              <a:rPr lang="en-US" dirty="0" err="1"/>
              <a:t>kelenjar</a:t>
            </a:r>
            <a:r>
              <a:rPr lang="en-US" dirty="0"/>
              <a:t> </a:t>
            </a:r>
            <a:r>
              <a:rPr lang="en-US" dirty="0" err="1"/>
              <a:t>pituitari</a:t>
            </a:r>
            <a:r>
              <a:rPr lang="en-US" dirty="0"/>
              <a:t> di </a:t>
            </a:r>
            <a:r>
              <a:rPr lang="en-US" dirty="0" err="1"/>
              <a:t>otak</a:t>
            </a:r>
            <a:r>
              <a:rPr lang="en-US" dirty="0"/>
              <a:t>, </a:t>
            </a:r>
            <a:r>
              <a:rPr lang="en-US" dirty="0" err="1"/>
              <a:t>kanker</a:t>
            </a:r>
            <a:r>
              <a:rPr lang="en-US" dirty="0"/>
              <a:t> testis, </a:t>
            </a:r>
            <a:r>
              <a:rPr lang="en-US" dirty="0" err="1"/>
              <a:t>dan</a:t>
            </a:r>
            <a:r>
              <a:rPr lang="en-US" dirty="0"/>
              <a:t> tumor </a:t>
            </a:r>
            <a:r>
              <a:rPr lang="en-US" dirty="0" err="1"/>
              <a:t>kelenjar</a:t>
            </a:r>
            <a:r>
              <a:rPr lang="en-US" dirty="0"/>
              <a:t> adrenal, </a:t>
            </a:r>
            <a:r>
              <a:rPr lang="en-US" dirty="0" err="1"/>
              <a:t>dapat</a:t>
            </a:r>
            <a:r>
              <a:rPr lang="en-US" dirty="0"/>
              <a:t> </a:t>
            </a:r>
            <a:r>
              <a:rPr lang="en-US" dirty="0" err="1"/>
              <a:t>memengaruhi</a:t>
            </a:r>
            <a:r>
              <a:rPr lang="en-US" dirty="0"/>
              <a:t> organ </a:t>
            </a:r>
            <a:r>
              <a:rPr lang="en-US" dirty="0" err="1"/>
              <a:t>reproduksi</a:t>
            </a:r>
            <a:r>
              <a:rPr lang="en-US" dirty="0"/>
              <a:t> </a:t>
            </a:r>
            <a:r>
              <a:rPr lang="en-US" dirty="0" err="1"/>
              <a:t>pria</a:t>
            </a:r>
            <a:r>
              <a:rPr lang="en-US" dirty="0"/>
              <a:t> </a:t>
            </a:r>
            <a:r>
              <a:rPr lang="en-US" dirty="0" err="1"/>
              <a:t>dan</a:t>
            </a:r>
            <a:r>
              <a:rPr lang="en-US" dirty="0"/>
              <a:t> </a:t>
            </a:r>
            <a:r>
              <a:rPr lang="en-US" dirty="0" err="1"/>
              <a:t>menimbulkan</a:t>
            </a:r>
            <a:r>
              <a:rPr lang="en-US" dirty="0"/>
              <a:t> </a:t>
            </a:r>
            <a:r>
              <a:rPr lang="en-US" dirty="0" err="1"/>
              <a:t>infertilitas</a:t>
            </a:r>
            <a:r>
              <a:rPr lang="en-US" dirty="0"/>
              <a:t> </a:t>
            </a:r>
            <a:r>
              <a:rPr lang="en-US" dirty="0" err="1"/>
              <a:t>pada</a:t>
            </a:r>
            <a:r>
              <a:rPr lang="en-US" dirty="0"/>
              <a:t> </a:t>
            </a:r>
            <a:r>
              <a:rPr lang="en-US" dirty="0" err="1" smtClean="0"/>
              <a:t>pria</a:t>
            </a:r>
            <a:r>
              <a:rPr lang="en-US" dirty="0" smtClean="0"/>
              <a:t>.</a:t>
            </a:r>
            <a:r>
              <a:rPr lang="id-ID" dirty="0" smtClean="0"/>
              <a:t> </a:t>
            </a:r>
            <a:r>
              <a:rPr lang="en-US" dirty="0" err="1" smtClean="0"/>
              <a:t>Selain</a:t>
            </a:r>
            <a:r>
              <a:rPr lang="en-US" dirty="0" smtClean="0"/>
              <a:t> </a:t>
            </a:r>
            <a:r>
              <a:rPr lang="en-US" dirty="0" err="1"/>
              <a:t>itu</a:t>
            </a:r>
            <a:r>
              <a:rPr lang="en-US" dirty="0"/>
              <a:t>, </a:t>
            </a:r>
            <a:r>
              <a:rPr lang="en-US" dirty="0" err="1"/>
              <a:t>efek</a:t>
            </a:r>
            <a:r>
              <a:rPr lang="en-US" dirty="0"/>
              <a:t> </a:t>
            </a:r>
            <a:r>
              <a:rPr lang="en-US" dirty="0" err="1"/>
              <a:t>samping</a:t>
            </a:r>
            <a:r>
              <a:rPr lang="en-US" dirty="0"/>
              <a:t> </a:t>
            </a:r>
            <a:r>
              <a:rPr lang="en-US" dirty="0" err="1"/>
              <a:t>pengobatan</a:t>
            </a:r>
            <a:r>
              <a:rPr lang="en-US" dirty="0"/>
              <a:t> </a:t>
            </a:r>
            <a:r>
              <a:rPr lang="en-US" dirty="0" err="1"/>
              <a:t>kanker</a:t>
            </a:r>
            <a:r>
              <a:rPr lang="en-US" dirty="0"/>
              <a:t>, </a:t>
            </a:r>
            <a:r>
              <a:rPr lang="en-US" dirty="0" err="1"/>
              <a:t>seperti</a:t>
            </a:r>
            <a:r>
              <a:rPr lang="en-US" dirty="0"/>
              <a:t> </a:t>
            </a:r>
            <a:r>
              <a:rPr lang="en-US" dirty="0" err="1"/>
              <a:t>kemoterapi</a:t>
            </a:r>
            <a:r>
              <a:rPr lang="en-US" dirty="0"/>
              <a:t> </a:t>
            </a:r>
            <a:r>
              <a:rPr lang="en-US" dirty="0" err="1"/>
              <a:t>dan</a:t>
            </a:r>
            <a:r>
              <a:rPr lang="en-US" dirty="0"/>
              <a:t> </a:t>
            </a:r>
            <a:r>
              <a:rPr lang="en-US" dirty="0" err="1"/>
              <a:t>terapi</a:t>
            </a:r>
            <a:r>
              <a:rPr lang="en-US" dirty="0"/>
              <a:t> </a:t>
            </a:r>
            <a:r>
              <a:rPr lang="en-US" dirty="0" err="1"/>
              <a:t>radiasi</a:t>
            </a:r>
            <a:r>
              <a:rPr lang="en-US" dirty="0"/>
              <a:t>, </a:t>
            </a:r>
            <a:r>
              <a:rPr lang="en-US" dirty="0" err="1"/>
              <a:t>juga</a:t>
            </a:r>
            <a:r>
              <a:rPr lang="en-US" dirty="0"/>
              <a:t> </a:t>
            </a:r>
            <a:r>
              <a:rPr lang="en-US" dirty="0" err="1"/>
              <a:t>bisa</a:t>
            </a:r>
            <a:r>
              <a:rPr lang="en-US" dirty="0"/>
              <a:t> </a:t>
            </a:r>
            <a:r>
              <a:rPr lang="en-US" dirty="0" err="1"/>
              <a:t>menimbulkan</a:t>
            </a:r>
            <a:r>
              <a:rPr lang="en-US" dirty="0"/>
              <a:t> </a:t>
            </a:r>
            <a:r>
              <a:rPr lang="en-US" dirty="0" err="1"/>
              <a:t>kemandulan</a:t>
            </a:r>
            <a:r>
              <a:rPr lang="en-US" dirty="0"/>
              <a:t> </a:t>
            </a:r>
            <a:r>
              <a:rPr lang="en-US" dirty="0" err="1"/>
              <a:t>pada</a:t>
            </a:r>
            <a:r>
              <a:rPr lang="en-US" dirty="0"/>
              <a:t> </a:t>
            </a:r>
            <a:r>
              <a:rPr lang="en-US" dirty="0" err="1"/>
              <a:t>pria</a:t>
            </a:r>
            <a:r>
              <a:rPr lang="en-US" dirty="0" smtClean="0"/>
              <a:t>.</a:t>
            </a:r>
            <a:endParaRPr lang="id-ID" dirty="0" smtClean="0"/>
          </a:p>
          <a:p>
            <a:pPr marL="457200" indent="-457200">
              <a:buFont typeface="+mj-lt"/>
              <a:buAutoNum type="arabicPeriod"/>
            </a:pPr>
            <a:r>
              <a:rPr lang="en-US" b="1" dirty="0" err="1">
                <a:solidFill>
                  <a:srgbClr val="00B050"/>
                </a:solidFill>
              </a:rPr>
              <a:t>Efek</a:t>
            </a:r>
            <a:r>
              <a:rPr lang="en-US" b="1" dirty="0">
                <a:solidFill>
                  <a:srgbClr val="00B050"/>
                </a:solidFill>
              </a:rPr>
              <a:t> </a:t>
            </a:r>
            <a:r>
              <a:rPr lang="en-US" b="1" dirty="0" err="1">
                <a:solidFill>
                  <a:srgbClr val="00B050"/>
                </a:solidFill>
              </a:rPr>
              <a:t>samping</a:t>
            </a:r>
            <a:r>
              <a:rPr lang="en-US" b="1" dirty="0">
                <a:solidFill>
                  <a:srgbClr val="00B050"/>
                </a:solidFill>
              </a:rPr>
              <a:t> </a:t>
            </a:r>
            <a:r>
              <a:rPr lang="en-US" b="1" dirty="0" err="1" smtClean="0">
                <a:solidFill>
                  <a:srgbClr val="00B050"/>
                </a:solidFill>
              </a:rPr>
              <a:t>obat</a:t>
            </a:r>
            <a:r>
              <a:rPr lang="id-ID" b="1" dirty="0" smtClean="0">
                <a:solidFill>
                  <a:srgbClr val="00B050"/>
                </a:solidFill>
              </a:rPr>
              <a:t> : </a:t>
            </a:r>
            <a:r>
              <a:rPr lang="en-US" dirty="0" err="1" smtClean="0"/>
              <a:t>Obat-obatan</a:t>
            </a:r>
            <a:r>
              <a:rPr lang="en-US" dirty="0" smtClean="0"/>
              <a:t> </a:t>
            </a:r>
            <a:r>
              <a:rPr lang="en-US" dirty="0" err="1"/>
              <a:t>tertentu</a:t>
            </a:r>
            <a:r>
              <a:rPr lang="en-US" dirty="0"/>
              <a:t>, </a:t>
            </a:r>
            <a:r>
              <a:rPr lang="en-US" dirty="0" err="1"/>
              <a:t>khususnya</a:t>
            </a:r>
            <a:r>
              <a:rPr lang="en-US" dirty="0"/>
              <a:t> yang </a:t>
            </a:r>
            <a:r>
              <a:rPr lang="en-US" dirty="0" err="1"/>
              <a:t>digunakan</a:t>
            </a:r>
            <a:r>
              <a:rPr lang="en-US" dirty="0"/>
              <a:t> </a:t>
            </a:r>
            <a:r>
              <a:rPr lang="en-US" dirty="0" err="1"/>
              <a:t>dalam</a:t>
            </a:r>
            <a:r>
              <a:rPr lang="en-US" dirty="0"/>
              <a:t> </a:t>
            </a:r>
            <a:r>
              <a:rPr lang="en-US" dirty="0" err="1"/>
              <a:t>jangka</a:t>
            </a:r>
            <a:r>
              <a:rPr lang="en-US" dirty="0"/>
              <a:t> </a:t>
            </a:r>
            <a:r>
              <a:rPr lang="en-US" dirty="0" err="1"/>
              <a:t>panjang</a:t>
            </a:r>
            <a:r>
              <a:rPr lang="en-US" dirty="0"/>
              <a:t> </a:t>
            </a:r>
            <a:r>
              <a:rPr lang="en-US" dirty="0" err="1"/>
              <a:t>atau</a:t>
            </a:r>
            <a:r>
              <a:rPr lang="en-US" dirty="0"/>
              <a:t> </a:t>
            </a:r>
            <a:r>
              <a:rPr lang="en-US" dirty="0" err="1"/>
              <a:t>dosis</a:t>
            </a:r>
            <a:r>
              <a:rPr lang="en-US" dirty="0"/>
              <a:t> </a:t>
            </a:r>
            <a:r>
              <a:rPr lang="en-US" dirty="0" err="1"/>
              <a:t>tinggi</a:t>
            </a:r>
            <a:r>
              <a:rPr lang="en-US" dirty="0"/>
              <a:t>, </a:t>
            </a:r>
            <a:r>
              <a:rPr lang="en-US" dirty="0" err="1"/>
              <a:t>bisa</a:t>
            </a:r>
            <a:r>
              <a:rPr lang="en-US" dirty="0"/>
              <a:t> </a:t>
            </a:r>
            <a:r>
              <a:rPr lang="en-US" dirty="0" err="1"/>
              <a:t>menimbulkan</a:t>
            </a:r>
            <a:r>
              <a:rPr lang="en-US" dirty="0"/>
              <a:t> </a:t>
            </a:r>
            <a:r>
              <a:rPr lang="en-US" dirty="0" err="1"/>
              <a:t>efek</a:t>
            </a:r>
            <a:r>
              <a:rPr lang="en-US" dirty="0"/>
              <a:t> </a:t>
            </a:r>
            <a:r>
              <a:rPr lang="en-US" dirty="0" err="1"/>
              <a:t>samping</a:t>
            </a:r>
            <a:r>
              <a:rPr lang="en-US" dirty="0"/>
              <a:t> </a:t>
            </a:r>
            <a:r>
              <a:rPr lang="en-US" dirty="0" err="1"/>
              <a:t>berupa</a:t>
            </a:r>
            <a:r>
              <a:rPr lang="en-US" dirty="0"/>
              <a:t> </a:t>
            </a:r>
            <a:r>
              <a:rPr lang="en-US" dirty="0" err="1"/>
              <a:t>gangguan</a:t>
            </a:r>
            <a:r>
              <a:rPr lang="en-US" dirty="0"/>
              <a:t> </a:t>
            </a:r>
            <a:r>
              <a:rPr lang="en-US" dirty="0" err="1"/>
              <a:t>pada</a:t>
            </a:r>
            <a:r>
              <a:rPr lang="en-US" dirty="0"/>
              <a:t> </a:t>
            </a:r>
            <a:r>
              <a:rPr lang="en-US" dirty="0" err="1"/>
              <a:t>jumlah</a:t>
            </a:r>
            <a:r>
              <a:rPr lang="en-US" dirty="0"/>
              <a:t> </a:t>
            </a:r>
            <a:r>
              <a:rPr lang="en-US" dirty="0" err="1"/>
              <a:t>dan</a:t>
            </a:r>
            <a:r>
              <a:rPr lang="en-US" dirty="0"/>
              <a:t> </a:t>
            </a:r>
            <a:r>
              <a:rPr lang="en-US" dirty="0" err="1"/>
              <a:t>kualitas</a:t>
            </a:r>
            <a:r>
              <a:rPr lang="en-US" dirty="0"/>
              <a:t> </a:t>
            </a:r>
            <a:r>
              <a:rPr lang="en-US" dirty="0" err="1"/>
              <a:t>sperma</a:t>
            </a:r>
            <a:r>
              <a:rPr lang="en-US" dirty="0"/>
              <a:t> </a:t>
            </a:r>
            <a:r>
              <a:rPr lang="en-US" dirty="0" err="1"/>
              <a:t>sehingga</a:t>
            </a:r>
            <a:r>
              <a:rPr lang="en-US" dirty="0"/>
              <a:t> </a:t>
            </a:r>
            <a:r>
              <a:rPr lang="en-US" dirty="0" err="1"/>
              <a:t>menyebabkan</a:t>
            </a:r>
            <a:r>
              <a:rPr lang="en-US" dirty="0"/>
              <a:t> </a:t>
            </a:r>
            <a:r>
              <a:rPr lang="en-US" dirty="0" err="1"/>
              <a:t>infertilitas</a:t>
            </a:r>
            <a:r>
              <a:rPr lang="en-US" dirty="0"/>
              <a:t> </a:t>
            </a:r>
            <a:r>
              <a:rPr lang="en-US" dirty="0" err="1"/>
              <a:t>pria</a:t>
            </a:r>
            <a:r>
              <a:rPr lang="en-US" dirty="0" smtClean="0"/>
              <a:t>.</a:t>
            </a:r>
            <a:r>
              <a:rPr lang="id-ID" dirty="0" smtClean="0"/>
              <a:t> Misal : ganja dan kokain, serta pasca operasi (Vasektomi).</a:t>
            </a:r>
            <a:endParaRPr lang="en-US" dirty="0"/>
          </a:p>
        </p:txBody>
      </p:sp>
    </p:spTree>
    <p:extLst>
      <p:ext uri="{BB962C8B-B14F-4D97-AF65-F5344CB8AC3E}">
        <p14:creationId xmlns:p14="http://schemas.microsoft.com/office/powerpoint/2010/main" val="20050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62885"/>
            <a:ext cx="9720072" cy="914400"/>
          </a:xfrm>
        </p:spPr>
        <p:txBody>
          <a:bodyPr>
            <a:normAutofit/>
          </a:bodyPr>
          <a:lstStyle/>
          <a:p>
            <a:pPr algn="ctr"/>
            <a:r>
              <a:rPr lang="id-ID" sz="3200" b="1" dirty="0" smtClean="0">
                <a:solidFill>
                  <a:srgbClr val="002060"/>
                </a:solidFill>
              </a:rPr>
              <a:t>jenis Kelainan kongenital Reproduksi maskulina </a:t>
            </a:r>
            <a:endParaRPr lang="en-US" sz="3200" b="1" dirty="0">
              <a:solidFill>
                <a:srgbClr val="002060"/>
              </a:solidFill>
            </a:endParaRPr>
          </a:p>
        </p:txBody>
      </p:sp>
      <p:sp>
        <p:nvSpPr>
          <p:cNvPr id="3" name="Content Placeholder 2"/>
          <p:cNvSpPr>
            <a:spLocks noGrp="1"/>
          </p:cNvSpPr>
          <p:nvPr>
            <p:ph idx="1"/>
          </p:nvPr>
        </p:nvSpPr>
        <p:spPr>
          <a:xfrm>
            <a:off x="1024128" y="1996225"/>
            <a:ext cx="10399433" cy="4313135"/>
          </a:xfrm>
        </p:spPr>
        <p:txBody>
          <a:bodyPr numCol="1">
            <a:normAutofit/>
          </a:bodyPr>
          <a:lstStyle/>
          <a:p>
            <a:pPr marL="457200" indent="-457200" algn="just">
              <a:buFont typeface="+mj-lt"/>
              <a:buAutoNum type="arabicPeriod"/>
            </a:pPr>
            <a:r>
              <a:rPr lang="en-US" b="1" dirty="0" err="1" smtClean="0">
                <a:solidFill>
                  <a:srgbClr val="FFC000"/>
                </a:solidFill>
              </a:rPr>
              <a:t>Disfungsi</a:t>
            </a:r>
            <a:r>
              <a:rPr lang="en-US" b="1" dirty="0" smtClean="0">
                <a:solidFill>
                  <a:srgbClr val="FFC000"/>
                </a:solidFill>
              </a:rPr>
              <a:t> </a:t>
            </a:r>
            <a:r>
              <a:rPr lang="en-US" b="1" dirty="0" err="1" smtClean="0">
                <a:solidFill>
                  <a:srgbClr val="FFC000"/>
                </a:solidFill>
              </a:rPr>
              <a:t>ereksi</a:t>
            </a:r>
            <a:r>
              <a:rPr lang="id-ID" b="1" dirty="0" smtClean="0">
                <a:solidFill>
                  <a:srgbClr val="FFC000"/>
                </a:solidFill>
              </a:rPr>
              <a:t> : </a:t>
            </a:r>
            <a:r>
              <a:rPr lang="en-US" dirty="0" err="1" smtClean="0"/>
              <a:t>Disfungsi</a:t>
            </a:r>
            <a:r>
              <a:rPr lang="en-US" dirty="0" smtClean="0"/>
              <a:t> </a:t>
            </a:r>
            <a:r>
              <a:rPr lang="en-US" dirty="0" err="1"/>
              <a:t>ereksi</a:t>
            </a:r>
            <a:r>
              <a:rPr lang="en-US" dirty="0"/>
              <a:t> </a:t>
            </a:r>
            <a:r>
              <a:rPr lang="en-US" dirty="0" err="1"/>
              <a:t>atau</a:t>
            </a:r>
            <a:r>
              <a:rPr lang="en-US" dirty="0"/>
              <a:t> </a:t>
            </a:r>
            <a:r>
              <a:rPr lang="en-US" dirty="0" err="1"/>
              <a:t>impotensi</a:t>
            </a:r>
            <a:r>
              <a:rPr lang="en-US" dirty="0"/>
              <a:t> </a:t>
            </a:r>
            <a:r>
              <a:rPr lang="en-US" dirty="0" err="1"/>
              <a:t>adalah</a:t>
            </a:r>
            <a:r>
              <a:rPr lang="en-US" dirty="0"/>
              <a:t> </a:t>
            </a:r>
            <a:r>
              <a:rPr lang="en-US" dirty="0" err="1"/>
              <a:t>kondisi</a:t>
            </a:r>
            <a:r>
              <a:rPr lang="en-US" dirty="0"/>
              <a:t> </a:t>
            </a:r>
            <a:r>
              <a:rPr lang="en-US" dirty="0" err="1"/>
              <a:t>ketidakmampuan</a:t>
            </a:r>
            <a:r>
              <a:rPr lang="en-US" dirty="0"/>
              <a:t> penis </a:t>
            </a:r>
            <a:r>
              <a:rPr lang="en-US" dirty="0" err="1"/>
              <a:t>untuk</a:t>
            </a:r>
            <a:r>
              <a:rPr lang="en-US" dirty="0"/>
              <a:t> </a:t>
            </a:r>
            <a:r>
              <a:rPr lang="en-US" dirty="0" err="1"/>
              <a:t>mempertahankan</a:t>
            </a:r>
            <a:r>
              <a:rPr lang="en-US" dirty="0"/>
              <a:t> </a:t>
            </a:r>
            <a:r>
              <a:rPr lang="en-US" dirty="0" err="1"/>
              <a:t>ereksi</a:t>
            </a:r>
            <a:r>
              <a:rPr lang="en-US" dirty="0"/>
              <a:t> </a:t>
            </a:r>
            <a:r>
              <a:rPr lang="en-US" dirty="0" err="1"/>
              <a:t>saat</a:t>
            </a:r>
            <a:r>
              <a:rPr lang="en-US" dirty="0"/>
              <a:t> </a:t>
            </a:r>
            <a:r>
              <a:rPr lang="en-US" dirty="0" err="1"/>
              <a:t>berhubungan</a:t>
            </a:r>
            <a:r>
              <a:rPr lang="en-US" dirty="0"/>
              <a:t> </a:t>
            </a:r>
            <a:r>
              <a:rPr lang="en-US" dirty="0" err="1"/>
              <a:t>seks</a:t>
            </a:r>
            <a:r>
              <a:rPr lang="en-US" dirty="0"/>
              <a:t>. </a:t>
            </a:r>
            <a:endParaRPr lang="id-ID" dirty="0" smtClean="0"/>
          </a:p>
          <a:p>
            <a:pPr marL="457200" indent="-457200" algn="just">
              <a:buFont typeface="+mj-lt"/>
              <a:buAutoNum type="arabicPeriod"/>
            </a:pPr>
            <a:r>
              <a:rPr lang="en-US" b="1" dirty="0" err="1" smtClean="0">
                <a:solidFill>
                  <a:srgbClr val="FFC000"/>
                </a:solidFill>
              </a:rPr>
              <a:t>Kriptorkismus</a:t>
            </a:r>
            <a:r>
              <a:rPr lang="id-ID" b="1" dirty="0" smtClean="0">
                <a:solidFill>
                  <a:srgbClr val="FFC000"/>
                </a:solidFill>
              </a:rPr>
              <a:t> : </a:t>
            </a:r>
            <a:r>
              <a:rPr lang="en-US" dirty="0" err="1" smtClean="0"/>
              <a:t>Tidak</a:t>
            </a:r>
            <a:r>
              <a:rPr lang="en-US" dirty="0" smtClean="0"/>
              <a:t> </a:t>
            </a:r>
            <a:r>
              <a:rPr lang="en-US" dirty="0" err="1"/>
              <a:t>turunnya</a:t>
            </a:r>
            <a:r>
              <a:rPr lang="en-US" dirty="0"/>
              <a:t> testis (undescended testicle) </a:t>
            </a:r>
            <a:r>
              <a:rPr lang="en-US" dirty="0" err="1"/>
              <a:t>atau</a:t>
            </a:r>
            <a:r>
              <a:rPr lang="en-US" dirty="0"/>
              <a:t> </a:t>
            </a:r>
            <a:r>
              <a:rPr lang="en-US" dirty="0" err="1"/>
              <a:t>kriptorkismus</a:t>
            </a:r>
            <a:r>
              <a:rPr lang="en-US" dirty="0"/>
              <a:t> </a:t>
            </a:r>
            <a:r>
              <a:rPr lang="en-US" dirty="0" err="1"/>
              <a:t>adalah</a:t>
            </a:r>
            <a:r>
              <a:rPr lang="en-US" dirty="0"/>
              <a:t> </a:t>
            </a:r>
            <a:r>
              <a:rPr lang="en-US" dirty="0" err="1"/>
              <a:t>kondisi</a:t>
            </a:r>
            <a:r>
              <a:rPr lang="en-US" dirty="0"/>
              <a:t> </a:t>
            </a:r>
            <a:r>
              <a:rPr lang="en-US" dirty="0" err="1"/>
              <a:t>ketika</a:t>
            </a:r>
            <a:r>
              <a:rPr lang="en-US" dirty="0"/>
              <a:t> testis </a:t>
            </a:r>
            <a:r>
              <a:rPr lang="en-US" dirty="0" err="1"/>
              <a:t>tidak</a:t>
            </a:r>
            <a:r>
              <a:rPr lang="en-US" dirty="0"/>
              <a:t> </a:t>
            </a:r>
            <a:r>
              <a:rPr lang="en-US" dirty="0" err="1"/>
              <a:t>turun</a:t>
            </a:r>
            <a:r>
              <a:rPr lang="en-US" dirty="0"/>
              <a:t> </a:t>
            </a:r>
            <a:r>
              <a:rPr lang="en-US" dirty="0" err="1"/>
              <a:t>atau</a:t>
            </a:r>
            <a:r>
              <a:rPr lang="en-US" dirty="0"/>
              <a:t> </a:t>
            </a:r>
            <a:r>
              <a:rPr lang="en-US" dirty="0" err="1"/>
              <a:t>tertunda</a:t>
            </a:r>
            <a:r>
              <a:rPr lang="en-US" dirty="0"/>
              <a:t> </a:t>
            </a:r>
            <a:r>
              <a:rPr lang="en-US" dirty="0" err="1"/>
              <a:t>ke</a:t>
            </a:r>
            <a:r>
              <a:rPr lang="en-US" dirty="0"/>
              <a:t> </a:t>
            </a:r>
            <a:r>
              <a:rPr lang="en-US" dirty="0" err="1"/>
              <a:t>skrotum</a:t>
            </a:r>
            <a:r>
              <a:rPr lang="en-US" dirty="0"/>
              <a:t> (</a:t>
            </a:r>
            <a:r>
              <a:rPr lang="en-US" dirty="0" err="1"/>
              <a:t>kantong</a:t>
            </a:r>
            <a:r>
              <a:rPr lang="en-US" dirty="0"/>
              <a:t> testis) </a:t>
            </a:r>
            <a:r>
              <a:rPr lang="en-US" dirty="0" err="1"/>
              <a:t>saat</a:t>
            </a:r>
            <a:r>
              <a:rPr lang="en-US" dirty="0"/>
              <a:t> </a:t>
            </a:r>
            <a:r>
              <a:rPr lang="en-US" dirty="0" err="1"/>
              <a:t>bayi</a:t>
            </a:r>
            <a:r>
              <a:rPr lang="en-US" dirty="0"/>
              <a:t> </a:t>
            </a:r>
            <a:r>
              <a:rPr lang="en-US" dirty="0" err="1"/>
              <a:t>dilahirkan</a:t>
            </a:r>
            <a:r>
              <a:rPr lang="en-US" dirty="0" smtClean="0"/>
              <a:t>.</a:t>
            </a:r>
            <a:endParaRPr lang="id-ID" dirty="0" smtClean="0"/>
          </a:p>
          <a:p>
            <a:pPr marL="457200" indent="-457200" algn="just">
              <a:buFont typeface="+mj-lt"/>
              <a:buAutoNum type="arabicPeriod"/>
            </a:pPr>
            <a:r>
              <a:rPr lang="en-US" b="1" dirty="0" err="1" smtClean="0">
                <a:solidFill>
                  <a:srgbClr val="FFC000"/>
                </a:solidFill>
              </a:rPr>
              <a:t>Hidrokel</a:t>
            </a:r>
            <a:r>
              <a:rPr lang="en-US" b="1" dirty="0" smtClean="0">
                <a:solidFill>
                  <a:srgbClr val="FFC000"/>
                </a:solidFill>
              </a:rPr>
              <a:t> </a:t>
            </a:r>
            <a:r>
              <a:rPr lang="id-ID" b="1" dirty="0" smtClean="0">
                <a:solidFill>
                  <a:srgbClr val="FFC000"/>
                </a:solidFill>
              </a:rPr>
              <a:t>: </a:t>
            </a:r>
            <a:r>
              <a:rPr lang="en-US" dirty="0" err="1" smtClean="0"/>
              <a:t>penyakit</a:t>
            </a:r>
            <a:r>
              <a:rPr lang="en-US" dirty="0" smtClean="0"/>
              <a:t> </a:t>
            </a:r>
            <a:r>
              <a:rPr lang="en-US" dirty="0" err="1"/>
              <a:t>pada</a:t>
            </a:r>
            <a:r>
              <a:rPr lang="en-US" dirty="0"/>
              <a:t> </a:t>
            </a:r>
            <a:r>
              <a:rPr lang="en-US" dirty="0" err="1"/>
              <a:t>sistem</a:t>
            </a:r>
            <a:r>
              <a:rPr lang="en-US" dirty="0"/>
              <a:t> </a:t>
            </a:r>
            <a:r>
              <a:rPr lang="en-US" dirty="0" err="1"/>
              <a:t>reproduksi</a:t>
            </a:r>
            <a:r>
              <a:rPr lang="en-US" dirty="0"/>
              <a:t> </a:t>
            </a:r>
            <a:r>
              <a:rPr lang="en-US" dirty="0" err="1"/>
              <a:t>pria</a:t>
            </a:r>
            <a:r>
              <a:rPr lang="en-US" dirty="0"/>
              <a:t> yang </a:t>
            </a:r>
            <a:r>
              <a:rPr lang="en-US" dirty="0" err="1"/>
              <a:t>menyerang</a:t>
            </a:r>
            <a:r>
              <a:rPr lang="en-US" dirty="0"/>
              <a:t> </a:t>
            </a:r>
            <a:r>
              <a:rPr lang="en-US" dirty="0" err="1"/>
              <a:t>skrotum</a:t>
            </a:r>
            <a:r>
              <a:rPr lang="en-US" dirty="0"/>
              <a:t> (</a:t>
            </a:r>
            <a:r>
              <a:rPr lang="en-US" dirty="0" err="1"/>
              <a:t>kantong</a:t>
            </a:r>
            <a:r>
              <a:rPr lang="en-US" dirty="0"/>
              <a:t> testis). </a:t>
            </a:r>
            <a:r>
              <a:rPr lang="en-US" dirty="0" err="1"/>
              <a:t>Penyakit</a:t>
            </a:r>
            <a:r>
              <a:rPr lang="en-US" dirty="0"/>
              <a:t> </a:t>
            </a:r>
            <a:r>
              <a:rPr lang="en-US" dirty="0" err="1"/>
              <a:t>ini</a:t>
            </a:r>
            <a:r>
              <a:rPr lang="en-US" dirty="0"/>
              <a:t> </a:t>
            </a:r>
            <a:r>
              <a:rPr lang="en-US" dirty="0" err="1"/>
              <a:t>terjadi</a:t>
            </a:r>
            <a:r>
              <a:rPr lang="en-US" dirty="0"/>
              <a:t> </a:t>
            </a:r>
            <a:r>
              <a:rPr lang="en-US" dirty="0" err="1"/>
              <a:t>ketika</a:t>
            </a:r>
            <a:r>
              <a:rPr lang="en-US" dirty="0"/>
              <a:t> </a:t>
            </a:r>
            <a:r>
              <a:rPr lang="en-US" dirty="0" err="1"/>
              <a:t>skrotum</a:t>
            </a:r>
            <a:r>
              <a:rPr lang="en-US" dirty="0"/>
              <a:t> </a:t>
            </a:r>
            <a:r>
              <a:rPr lang="en-US" dirty="0" err="1"/>
              <a:t>membengkak</a:t>
            </a:r>
            <a:r>
              <a:rPr lang="en-US" dirty="0"/>
              <a:t> </a:t>
            </a:r>
            <a:r>
              <a:rPr lang="en-US" dirty="0" err="1"/>
              <a:t>akibat</a:t>
            </a:r>
            <a:r>
              <a:rPr lang="en-US" dirty="0"/>
              <a:t> </a:t>
            </a:r>
            <a:r>
              <a:rPr lang="en-US" dirty="0" err="1"/>
              <a:t>adanya</a:t>
            </a:r>
            <a:r>
              <a:rPr lang="en-US" dirty="0"/>
              <a:t> </a:t>
            </a:r>
            <a:r>
              <a:rPr lang="en-US" dirty="0" err="1"/>
              <a:t>cairan</a:t>
            </a:r>
            <a:r>
              <a:rPr lang="en-US" dirty="0" smtClean="0"/>
              <a:t>.</a:t>
            </a:r>
            <a:endParaRPr lang="id-ID" dirty="0" smtClean="0"/>
          </a:p>
          <a:p>
            <a:pPr marL="457200" indent="-457200" algn="just">
              <a:buFont typeface="+mj-lt"/>
              <a:buAutoNum type="arabicPeriod"/>
            </a:pPr>
            <a:r>
              <a:rPr lang="en-US" b="1" dirty="0" err="1" smtClean="0">
                <a:solidFill>
                  <a:srgbClr val="FFC000"/>
                </a:solidFill>
              </a:rPr>
              <a:t>Balanitis</a:t>
            </a:r>
            <a:r>
              <a:rPr lang="en-US" b="1" dirty="0" smtClean="0">
                <a:solidFill>
                  <a:srgbClr val="FFC000"/>
                </a:solidFill>
              </a:rPr>
              <a:t> </a:t>
            </a:r>
            <a:r>
              <a:rPr lang="id-ID" b="1" dirty="0" smtClean="0">
                <a:solidFill>
                  <a:srgbClr val="FFC000"/>
                </a:solidFill>
              </a:rPr>
              <a:t>:</a:t>
            </a:r>
            <a:r>
              <a:rPr lang="en-US" b="1" dirty="0" smtClean="0">
                <a:solidFill>
                  <a:srgbClr val="FFC000"/>
                </a:solidFill>
              </a:rPr>
              <a:t> </a:t>
            </a:r>
            <a:r>
              <a:rPr lang="en-US" dirty="0" err="1"/>
              <a:t>peradangan</a:t>
            </a:r>
            <a:r>
              <a:rPr lang="en-US" dirty="0"/>
              <a:t> </a:t>
            </a:r>
            <a:r>
              <a:rPr lang="en-US" dirty="0" err="1"/>
              <a:t>kelenjar</a:t>
            </a:r>
            <a:r>
              <a:rPr lang="en-US" dirty="0"/>
              <a:t> </a:t>
            </a:r>
            <a:r>
              <a:rPr lang="en-US" dirty="0" err="1"/>
              <a:t>atau</a:t>
            </a:r>
            <a:r>
              <a:rPr lang="en-US" dirty="0"/>
              <a:t> </a:t>
            </a:r>
            <a:r>
              <a:rPr lang="en-US" dirty="0" err="1"/>
              <a:t>kepala</a:t>
            </a:r>
            <a:r>
              <a:rPr lang="en-US" dirty="0"/>
              <a:t> penis. </a:t>
            </a:r>
            <a:r>
              <a:rPr lang="en-US" dirty="0" err="1"/>
              <a:t>Kondisi</a:t>
            </a:r>
            <a:r>
              <a:rPr lang="en-US" dirty="0"/>
              <a:t> </a:t>
            </a:r>
            <a:r>
              <a:rPr lang="en-US" dirty="0" err="1"/>
              <a:t>ini</a:t>
            </a:r>
            <a:r>
              <a:rPr lang="en-US" dirty="0"/>
              <a:t> </a:t>
            </a:r>
            <a:r>
              <a:rPr lang="en-US" dirty="0" err="1"/>
              <a:t>umumnya</a:t>
            </a:r>
            <a:r>
              <a:rPr lang="en-US" dirty="0"/>
              <a:t> </a:t>
            </a:r>
            <a:r>
              <a:rPr lang="en-US" dirty="0" err="1"/>
              <a:t>disebabkan</a:t>
            </a:r>
            <a:r>
              <a:rPr lang="en-US" dirty="0"/>
              <a:t> </a:t>
            </a:r>
            <a:r>
              <a:rPr lang="en-US" dirty="0" err="1"/>
              <a:t>oleh</a:t>
            </a:r>
            <a:r>
              <a:rPr lang="en-US" dirty="0"/>
              <a:t> </a:t>
            </a:r>
            <a:r>
              <a:rPr lang="en-US" dirty="0" err="1"/>
              <a:t>infeksi</a:t>
            </a:r>
            <a:r>
              <a:rPr lang="en-US" dirty="0"/>
              <a:t> </a:t>
            </a:r>
            <a:r>
              <a:rPr lang="en-US" dirty="0" err="1"/>
              <a:t>jamur</a:t>
            </a:r>
            <a:r>
              <a:rPr lang="en-US" dirty="0"/>
              <a:t> </a:t>
            </a:r>
            <a:r>
              <a:rPr lang="en-US" dirty="0" err="1"/>
              <a:t>namun</a:t>
            </a:r>
            <a:r>
              <a:rPr lang="en-US" dirty="0"/>
              <a:t> </a:t>
            </a:r>
            <a:r>
              <a:rPr lang="en-US" dirty="0" err="1"/>
              <a:t>dapat</a:t>
            </a:r>
            <a:r>
              <a:rPr lang="en-US" dirty="0"/>
              <a:t> </a:t>
            </a:r>
            <a:r>
              <a:rPr lang="en-US" dirty="0" err="1"/>
              <a:t>juga</a:t>
            </a:r>
            <a:r>
              <a:rPr lang="en-US" dirty="0"/>
              <a:t> </a:t>
            </a:r>
            <a:r>
              <a:rPr lang="en-US" dirty="0" err="1"/>
              <a:t>terjadi</a:t>
            </a:r>
            <a:r>
              <a:rPr lang="en-US" dirty="0"/>
              <a:t> </a:t>
            </a:r>
            <a:r>
              <a:rPr lang="en-US" dirty="0" err="1"/>
              <a:t>akibat</a:t>
            </a:r>
            <a:r>
              <a:rPr lang="en-US" dirty="0"/>
              <a:t> </a:t>
            </a:r>
            <a:r>
              <a:rPr lang="en-US" dirty="0" err="1"/>
              <a:t>infeksi</a:t>
            </a:r>
            <a:r>
              <a:rPr lang="en-US" dirty="0"/>
              <a:t> </a:t>
            </a:r>
            <a:r>
              <a:rPr lang="en-US" dirty="0" err="1"/>
              <a:t>bakteri</a:t>
            </a:r>
            <a:r>
              <a:rPr lang="en-US" dirty="0"/>
              <a:t> </a:t>
            </a:r>
            <a:r>
              <a:rPr lang="en-US" dirty="0" err="1"/>
              <a:t>maupun</a:t>
            </a:r>
            <a:r>
              <a:rPr lang="en-US" dirty="0"/>
              <a:t> virus. </a:t>
            </a:r>
            <a:r>
              <a:rPr lang="en-US" dirty="0" err="1"/>
              <a:t>Pria</a:t>
            </a:r>
            <a:r>
              <a:rPr lang="en-US" dirty="0"/>
              <a:t> yang </a:t>
            </a:r>
            <a:r>
              <a:rPr lang="en-US" dirty="0" err="1"/>
              <a:t>tidak</a:t>
            </a:r>
            <a:r>
              <a:rPr lang="en-US" dirty="0"/>
              <a:t> </a:t>
            </a:r>
            <a:r>
              <a:rPr lang="en-US" dirty="0" err="1"/>
              <a:t>disunat</a:t>
            </a:r>
            <a:r>
              <a:rPr lang="en-US" dirty="0"/>
              <a:t> </a:t>
            </a:r>
            <a:r>
              <a:rPr lang="en-US" dirty="0" err="1"/>
              <a:t>lebih</a:t>
            </a:r>
            <a:r>
              <a:rPr lang="en-US" dirty="0"/>
              <a:t> </a:t>
            </a:r>
            <a:r>
              <a:rPr lang="en-US" dirty="0" err="1"/>
              <a:t>mungkin</a:t>
            </a:r>
            <a:r>
              <a:rPr lang="en-US" dirty="0"/>
              <a:t> </a:t>
            </a:r>
            <a:r>
              <a:rPr lang="en-US" dirty="0" err="1"/>
              <a:t>mengalaminya</a:t>
            </a:r>
            <a:r>
              <a:rPr lang="en-US" dirty="0"/>
              <a:t>.</a:t>
            </a:r>
          </a:p>
        </p:txBody>
      </p:sp>
    </p:spTree>
    <p:extLst>
      <p:ext uri="{BB962C8B-B14F-4D97-AF65-F5344CB8AC3E}">
        <p14:creationId xmlns:p14="http://schemas.microsoft.com/office/powerpoint/2010/main" val="167596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62885"/>
            <a:ext cx="9720072" cy="708338"/>
          </a:xfrm>
        </p:spPr>
        <p:txBody>
          <a:bodyPr/>
          <a:lstStyle/>
          <a:p>
            <a:endParaRPr lang="en-US" dirty="0"/>
          </a:p>
        </p:txBody>
      </p:sp>
      <p:sp>
        <p:nvSpPr>
          <p:cNvPr id="3" name="Content Placeholder 2"/>
          <p:cNvSpPr>
            <a:spLocks noGrp="1"/>
          </p:cNvSpPr>
          <p:nvPr>
            <p:ph idx="1"/>
          </p:nvPr>
        </p:nvSpPr>
        <p:spPr>
          <a:xfrm>
            <a:off x="1024128" y="1906073"/>
            <a:ext cx="10335038" cy="4506318"/>
          </a:xfrm>
        </p:spPr>
        <p:txBody>
          <a:bodyPr>
            <a:normAutofit lnSpcReduction="10000"/>
          </a:bodyPr>
          <a:lstStyle/>
          <a:p>
            <a:pPr marL="457200" indent="-457200" algn="just">
              <a:buFont typeface="+mj-lt"/>
              <a:buAutoNum type="arabicPeriod"/>
            </a:pPr>
            <a:r>
              <a:rPr lang="en-US" b="1" dirty="0" err="1" smtClean="0">
                <a:solidFill>
                  <a:srgbClr val="FFC000"/>
                </a:solidFill>
              </a:rPr>
              <a:t>Penyakit</a:t>
            </a:r>
            <a:r>
              <a:rPr lang="en-US" b="1" dirty="0" smtClean="0">
                <a:solidFill>
                  <a:srgbClr val="FFC000"/>
                </a:solidFill>
              </a:rPr>
              <a:t> </a:t>
            </a:r>
            <a:r>
              <a:rPr lang="en-US" b="1" dirty="0" err="1">
                <a:solidFill>
                  <a:srgbClr val="FFC000"/>
                </a:solidFill>
              </a:rPr>
              <a:t>Peyronie</a:t>
            </a:r>
            <a:r>
              <a:rPr lang="en-US" b="1" dirty="0">
                <a:solidFill>
                  <a:srgbClr val="FFC000"/>
                </a:solidFill>
              </a:rPr>
              <a:t> (</a:t>
            </a:r>
            <a:r>
              <a:rPr lang="en-US" b="1" dirty="0" err="1">
                <a:solidFill>
                  <a:srgbClr val="FFC000"/>
                </a:solidFill>
              </a:rPr>
              <a:t>Peyronie's</a:t>
            </a:r>
            <a:r>
              <a:rPr lang="en-US" b="1" dirty="0">
                <a:solidFill>
                  <a:srgbClr val="FFC000"/>
                </a:solidFill>
              </a:rPr>
              <a:t> disease) </a:t>
            </a:r>
            <a:r>
              <a:rPr lang="id-ID" b="1" dirty="0">
                <a:solidFill>
                  <a:srgbClr val="FFC000"/>
                </a:solidFill>
              </a:rPr>
              <a:t>:</a:t>
            </a:r>
            <a:r>
              <a:rPr lang="en-US" b="1" dirty="0" smtClean="0">
                <a:solidFill>
                  <a:srgbClr val="FFC000"/>
                </a:solidFill>
              </a:rPr>
              <a:t> </a:t>
            </a:r>
            <a:r>
              <a:rPr lang="en-US" dirty="0" err="1"/>
              <a:t>penyakit</a:t>
            </a:r>
            <a:r>
              <a:rPr lang="en-US" dirty="0"/>
              <a:t> </a:t>
            </a:r>
            <a:r>
              <a:rPr lang="en-US" dirty="0" err="1"/>
              <a:t>reproduksi</a:t>
            </a:r>
            <a:r>
              <a:rPr lang="en-US" dirty="0"/>
              <a:t> </a:t>
            </a:r>
            <a:r>
              <a:rPr lang="en-US" dirty="0" err="1"/>
              <a:t>pria</a:t>
            </a:r>
            <a:r>
              <a:rPr lang="en-US" dirty="0"/>
              <a:t> yang </a:t>
            </a:r>
            <a:r>
              <a:rPr lang="en-US" dirty="0" err="1"/>
              <a:t>ditandai</a:t>
            </a:r>
            <a:r>
              <a:rPr lang="en-US" dirty="0"/>
              <a:t> </a:t>
            </a:r>
            <a:r>
              <a:rPr lang="en-US" dirty="0" err="1"/>
              <a:t>dengan</a:t>
            </a:r>
            <a:r>
              <a:rPr lang="en-US" dirty="0"/>
              <a:t> penis yang </a:t>
            </a:r>
            <a:r>
              <a:rPr lang="en-US" dirty="0" err="1"/>
              <a:t>melengkung</a:t>
            </a:r>
            <a:r>
              <a:rPr lang="en-US" dirty="0"/>
              <a:t> </a:t>
            </a:r>
            <a:r>
              <a:rPr lang="en-US" dirty="0" err="1"/>
              <a:t>akibat</a:t>
            </a:r>
            <a:r>
              <a:rPr lang="en-US" dirty="0"/>
              <a:t> </a:t>
            </a:r>
            <a:r>
              <a:rPr lang="en-US" dirty="0" err="1"/>
              <a:t>adanya</a:t>
            </a:r>
            <a:r>
              <a:rPr lang="en-US" dirty="0"/>
              <a:t> </a:t>
            </a:r>
            <a:r>
              <a:rPr lang="en-US" dirty="0" err="1"/>
              <a:t>jaringan</a:t>
            </a:r>
            <a:r>
              <a:rPr lang="en-US" dirty="0"/>
              <a:t> </a:t>
            </a:r>
            <a:r>
              <a:rPr lang="en-US" dirty="0" err="1"/>
              <a:t>parut</a:t>
            </a:r>
            <a:r>
              <a:rPr lang="en-US" dirty="0"/>
              <a:t> di </a:t>
            </a:r>
            <a:r>
              <a:rPr lang="en-US" dirty="0" err="1"/>
              <a:t>dalamnya</a:t>
            </a:r>
            <a:r>
              <a:rPr lang="en-US" dirty="0" smtClean="0"/>
              <a:t>.</a:t>
            </a:r>
            <a:endParaRPr lang="id-ID" dirty="0" smtClean="0"/>
          </a:p>
          <a:p>
            <a:pPr marL="457200" indent="-457200" algn="just">
              <a:buFont typeface="+mj-lt"/>
              <a:buAutoNum type="arabicPeriod"/>
            </a:pPr>
            <a:r>
              <a:rPr lang="en-US" b="1" dirty="0" smtClean="0">
                <a:solidFill>
                  <a:srgbClr val="FFC000"/>
                </a:solidFill>
              </a:rPr>
              <a:t>Benign </a:t>
            </a:r>
            <a:r>
              <a:rPr lang="en-US" b="1" dirty="0">
                <a:solidFill>
                  <a:srgbClr val="FFC000"/>
                </a:solidFill>
              </a:rPr>
              <a:t>prostatic hyperplasia (BPH</a:t>
            </a:r>
            <a:r>
              <a:rPr lang="en-US" b="1" dirty="0" smtClean="0">
                <a:solidFill>
                  <a:srgbClr val="FFC000"/>
                </a:solidFill>
              </a:rPr>
              <a:t>)</a:t>
            </a:r>
            <a:r>
              <a:rPr lang="id-ID" b="1" dirty="0" smtClean="0">
                <a:solidFill>
                  <a:srgbClr val="FFC000"/>
                </a:solidFill>
              </a:rPr>
              <a:t> :</a:t>
            </a:r>
            <a:r>
              <a:rPr lang="en-US" b="1" dirty="0" smtClean="0">
                <a:solidFill>
                  <a:srgbClr val="FFC000"/>
                </a:solidFill>
              </a:rPr>
              <a:t> </a:t>
            </a:r>
            <a:r>
              <a:rPr lang="en-US" dirty="0" err="1"/>
              <a:t>penyakit</a:t>
            </a:r>
            <a:r>
              <a:rPr lang="en-US" dirty="0"/>
              <a:t> </a:t>
            </a:r>
            <a:r>
              <a:rPr lang="en-US" dirty="0" err="1"/>
              <a:t>pada</a:t>
            </a:r>
            <a:r>
              <a:rPr lang="en-US" dirty="0"/>
              <a:t> </a:t>
            </a:r>
            <a:r>
              <a:rPr lang="en-US" dirty="0" err="1"/>
              <a:t>sistem</a:t>
            </a:r>
            <a:r>
              <a:rPr lang="en-US" dirty="0"/>
              <a:t> </a:t>
            </a:r>
            <a:r>
              <a:rPr lang="en-US" dirty="0" err="1"/>
              <a:t>reproduksi</a:t>
            </a:r>
            <a:r>
              <a:rPr lang="en-US" dirty="0"/>
              <a:t> </a:t>
            </a:r>
            <a:r>
              <a:rPr lang="en-US" dirty="0" err="1"/>
              <a:t>pria</a:t>
            </a:r>
            <a:r>
              <a:rPr lang="en-US" dirty="0"/>
              <a:t> yang </a:t>
            </a:r>
            <a:r>
              <a:rPr lang="en-US" dirty="0" err="1"/>
              <a:t>umum</a:t>
            </a:r>
            <a:r>
              <a:rPr lang="en-US" dirty="0"/>
              <a:t> </a:t>
            </a:r>
            <a:r>
              <a:rPr lang="en-US" dirty="0" err="1"/>
              <a:t>dialami</a:t>
            </a:r>
            <a:r>
              <a:rPr lang="en-US" dirty="0"/>
              <a:t> </a:t>
            </a:r>
            <a:r>
              <a:rPr lang="en-US" dirty="0" err="1"/>
              <a:t>pria</a:t>
            </a:r>
            <a:r>
              <a:rPr lang="en-US" dirty="0"/>
              <a:t> </a:t>
            </a:r>
            <a:r>
              <a:rPr lang="en-US" dirty="0" err="1"/>
              <a:t>akibat</a:t>
            </a:r>
            <a:r>
              <a:rPr lang="en-US" dirty="0"/>
              <a:t> </a:t>
            </a:r>
            <a:r>
              <a:rPr lang="en-US" dirty="0" err="1"/>
              <a:t>ketidakseimbangan</a:t>
            </a:r>
            <a:r>
              <a:rPr lang="en-US" dirty="0"/>
              <a:t> </a:t>
            </a:r>
            <a:r>
              <a:rPr lang="en-US" dirty="0" err="1"/>
              <a:t>hormon</a:t>
            </a:r>
            <a:r>
              <a:rPr lang="en-US" dirty="0"/>
              <a:t> </a:t>
            </a:r>
            <a:r>
              <a:rPr lang="en-US" dirty="0" err="1"/>
              <a:t>seiring</a:t>
            </a:r>
            <a:r>
              <a:rPr lang="en-US" dirty="0"/>
              <a:t> </a:t>
            </a:r>
            <a:r>
              <a:rPr lang="en-US" dirty="0" err="1"/>
              <a:t>bertambahnya</a:t>
            </a:r>
            <a:r>
              <a:rPr lang="en-US" dirty="0"/>
              <a:t> </a:t>
            </a:r>
            <a:r>
              <a:rPr lang="en-US" dirty="0" err="1"/>
              <a:t>usia</a:t>
            </a:r>
            <a:r>
              <a:rPr lang="en-US" dirty="0"/>
              <a:t>. </a:t>
            </a:r>
            <a:endParaRPr lang="id-ID" dirty="0" smtClean="0"/>
          </a:p>
          <a:p>
            <a:pPr marL="457200" indent="-457200" algn="just">
              <a:buFont typeface="+mj-lt"/>
              <a:buAutoNum type="arabicPeriod"/>
            </a:pPr>
            <a:r>
              <a:rPr lang="en-US" b="1" dirty="0" smtClean="0">
                <a:solidFill>
                  <a:srgbClr val="FFC000"/>
                </a:solidFill>
              </a:rPr>
              <a:t>Prostatitis</a:t>
            </a:r>
            <a:r>
              <a:rPr lang="id-ID" b="1" dirty="0" smtClean="0">
                <a:solidFill>
                  <a:srgbClr val="FFC000"/>
                </a:solidFill>
              </a:rPr>
              <a:t> : </a:t>
            </a:r>
            <a:r>
              <a:rPr lang="en-US" dirty="0" err="1" smtClean="0"/>
              <a:t>Prostat</a:t>
            </a:r>
            <a:r>
              <a:rPr lang="en-US" dirty="0" smtClean="0"/>
              <a:t> </a:t>
            </a:r>
            <a:r>
              <a:rPr lang="en-US" dirty="0"/>
              <a:t>yang </a:t>
            </a:r>
            <a:r>
              <a:rPr lang="en-US" dirty="0" err="1"/>
              <a:t>membengkak</a:t>
            </a:r>
            <a:r>
              <a:rPr lang="en-US" dirty="0"/>
              <a:t> </a:t>
            </a:r>
            <a:r>
              <a:rPr lang="en-US" dirty="0" err="1"/>
              <a:t>tidak</a:t>
            </a:r>
            <a:r>
              <a:rPr lang="en-US" dirty="0"/>
              <a:t> </a:t>
            </a:r>
            <a:r>
              <a:rPr lang="en-US" dirty="0" err="1"/>
              <a:t>hanya</a:t>
            </a:r>
            <a:r>
              <a:rPr lang="en-US" dirty="0"/>
              <a:t> </a:t>
            </a:r>
            <a:r>
              <a:rPr lang="en-US" dirty="0" err="1"/>
              <a:t>diakibatkan</a:t>
            </a:r>
            <a:r>
              <a:rPr lang="en-US" dirty="0"/>
              <a:t> </a:t>
            </a:r>
            <a:r>
              <a:rPr lang="en-US" dirty="0" err="1"/>
              <a:t>oleh</a:t>
            </a:r>
            <a:r>
              <a:rPr lang="en-US" dirty="0"/>
              <a:t> BPH, </a:t>
            </a:r>
            <a:r>
              <a:rPr lang="en-US" dirty="0" err="1"/>
              <a:t>melainkan</a:t>
            </a:r>
            <a:r>
              <a:rPr lang="en-US" dirty="0"/>
              <a:t> </a:t>
            </a:r>
            <a:r>
              <a:rPr lang="en-US" dirty="0" err="1"/>
              <a:t>kondisi</a:t>
            </a:r>
            <a:r>
              <a:rPr lang="en-US" dirty="0"/>
              <a:t> </a:t>
            </a:r>
            <a:r>
              <a:rPr lang="en-US" dirty="0" err="1"/>
              <a:t>lainnya</a:t>
            </a:r>
            <a:r>
              <a:rPr lang="en-US" dirty="0"/>
              <a:t> </a:t>
            </a:r>
            <a:r>
              <a:rPr lang="en-US" dirty="0" err="1"/>
              <a:t>seperti</a:t>
            </a:r>
            <a:r>
              <a:rPr lang="en-US" dirty="0"/>
              <a:t> </a:t>
            </a:r>
            <a:r>
              <a:rPr lang="en-US" dirty="0" smtClean="0"/>
              <a:t>prostatitis.</a:t>
            </a:r>
            <a:r>
              <a:rPr lang="id-ID" dirty="0" smtClean="0"/>
              <a:t> </a:t>
            </a:r>
            <a:r>
              <a:rPr lang="en-US" dirty="0" err="1" smtClean="0"/>
              <a:t>penyakit</a:t>
            </a:r>
            <a:r>
              <a:rPr lang="en-US" dirty="0" smtClean="0"/>
              <a:t> </a:t>
            </a:r>
            <a:r>
              <a:rPr lang="en-US" dirty="0" err="1"/>
              <a:t>pada</a:t>
            </a:r>
            <a:r>
              <a:rPr lang="en-US" dirty="0"/>
              <a:t> </a:t>
            </a:r>
            <a:r>
              <a:rPr lang="en-US" dirty="0" err="1"/>
              <a:t>sistem</a:t>
            </a:r>
            <a:r>
              <a:rPr lang="en-US" dirty="0"/>
              <a:t> </a:t>
            </a:r>
            <a:r>
              <a:rPr lang="en-US" dirty="0" err="1"/>
              <a:t>reproduksi</a:t>
            </a:r>
            <a:r>
              <a:rPr lang="en-US" dirty="0"/>
              <a:t> </a:t>
            </a:r>
            <a:r>
              <a:rPr lang="en-US" dirty="0" err="1"/>
              <a:t>pria</a:t>
            </a:r>
            <a:r>
              <a:rPr lang="en-US" dirty="0"/>
              <a:t> yang </a:t>
            </a:r>
            <a:r>
              <a:rPr lang="en-US" dirty="0" err="1"/>
              <a:t>terjadi</a:t>
            </a:r>
            <a:r>
              <a:rPr lang="en-US" dirty="0"/>
              <a:t> </a:t>
            </a:r>
            <a:r>
              <a:rPr lang="en-US" dirty="0" err="1"/>
              <a:t>akibat</a:t>
            </a:r>
            <a:r>
              <a:rPr lang="en-US" dirty="0"/>
              <a:t> </a:t>
            </a:r>
            <a:r>
              <a:rPr lang="en-US" dirty="0" err="1"/>
              <a:t>adanya</a:t>
            </a:r>
            <a:r>
              <a:rPr lang="en-US" dirty="0"/>
              <a:t> </a:t>
            </a:r>
            <a:r>
              <a:rPr lang="en-US" dirty="0" err="1"/>
              <a:t>peradangan</a:t>
            </a:r>
            <a:r>
              <a:rPr lang="en-US" dirty="0"/>
              <a:t> </a:t>
            </a:r>
            <a:r>
              <a:rPr lang="en-US" dirty="0" err="1"/>
              <a:t>pada</a:t>
            </a:r>
            <a:r>
              <a:rPr lang="en-US" dirty="0"/>
              <a:t> </a:t>
            </a:r>
            <a:r>
              <a:rPr lang="en-US" dirty="0" err="1"/>
              <a:t>kelenjar</a:t>
            </a:r>
            <a:r>
              <a:rPr lang="en-US" dirty="0"/>
              <a:t> </a:t>
            </a:r>
            <a:r>
              <a:rPr lang="en-US" dirty="0" err="1"/>
              <a:t>penghasil</a:t>
            </a:r>
            <a:r>
              <a:rPr lang="en-US" dirty="0"/>
              <a:t> air </a:t>
            </a:r>
            <a:r>
              <a:rPr lang="en-US" dirty="0" err="1"/>
              <a:t>mani</a:t>
            </a:r>
            <a:r>
              <a:rPr lang="en-US" dirty="0"/>
              <a:t> </a:t>
            </a:r>
            <a:r>
              <a:rPr lang="en-US" dirty="0" err="1"/>
              <a:t>tersebut</a:t>
            </a:r>
            <a:r>
              <a:rPr lang="en-US" dirty="0" smtClean="0"/>
              <a:t>.</a:t>
            </a:r>
            <a:endParaRPr lang="id-ID" dirty="0" smtClean="0"/>
          </a:p>
          <a:p>
            <a:pPr marL="457200" indent="-457200" algn="just">
              <a:buFont typeface="+mj-lt"/>
              <a:buAutoNum type="arabicPeriod"/>
            </a:pPr>
            <a:r>
              <a:rPr lang="en-US" b="1" dirty="0" err="1" smtClean="0">
                <a:solidFill>
                  <a:srgbClr val="FFC000"/>
                </a:solidFill>
              </a:rPr>
              <a:t>Kanker</a:t>
            </a:r>
            <a:r>
              <a:rPr lang="en-US" b="1" dirty="0" smtClean="0">
                <a:solidFill>
                  <a:srgbClr val="FFC000"/>
                </a:solidFill>
              </a:rPr>
              <a:t> </a:t>
            </a:r>
            <a:r>
              <a:rPr lang="en-US" b="1" dirty="0" err="1" smtClean="0">
                <a:solidFill>
                  <a:srgbClr val="FFC000"/>
                </a:solidFill>
              </a:rPr>
              <a:t>prostat</a:t>
            </a:r>
            <a:r>
              <a:rPr lang="id-ID" b="1" dirty="0" smtClean="0">
                <a:solidFill>
                  <a:srgbClr val="FFC000"/>
                </a:solidFill>
              </a:rPr>
              <a:t> : </a:t>
            </a:r>
            <a:r>
              <a:rPr lang="en-US" dirty="0" err="1" smtClean="0"/>
              <a:t>kanker</a:t>
            </a:r>
            <a:r>
              <a:rPr lang="en-US" dirty="0" smtClean="0"/>
              <a:t> </a:t>
            </a:r>
            <a:r>
              <a:rPr lang="en-US" dirty="0"/>
              <a:t>yang </a:t>
            </a:r>
            <a:r>
              <a:rPr lang="en-US" dirty="0" err="1" smtClean="0"/>
              <a:t>munc</a:t>
            </a:r>
            <a:r>
              <a:rPr lang="id-ID" dirty="0" smtClean="0"/>
              <a:t>u</a:t>
            </a:r>
            <a:r>
              <a:rPr lang="en-US" dirty="0" smtClean="0"/>
              <a:t>l </a:t>
            </a:r>
            <a:r>
              <a:rPr lang="en-US" dirty="0"/>
              <a:t>di </a:t>
            </a:r>
            <a:r>
              <a:rPr lang="en-US" dirty="0" err="1"/>
              <a:t>prostat</a:t>
            </a:r>
            <a:r>
              <a:rPr lang="en-US" dirty="0"/>
              <a:t>. </a:t>
            </a:r>
            <a:r>
              <a:rPr lang="en-US" dirty="0" err="1"/>
              <a:t>Kondisi</a:t>
            </a:r>
            <a:r>
              <a:rPr lang="en-US" dirty="0"/>
              <a:t> </a:t>
            </a:r>
            <a:r>
              <a:rPr lang="en-US" dirty="0" err="1"/>
              <a:t>ini</a:t>
            </a:r>
            <a:r>
              <a:rPr lang="en-US" dirty="0"/>
              <a:t> </a:t>
            </a:r>
            <a:r>
              <a:rPr lang="en-US" dirty="0" err="1"/>
              <a:t>tidak</a:t>
            </a:r>
            <a:r>
              <a:rPr lang="en-US" dirty="0"/>
              <a:t> </a:t>
            </a:r>
            <a:r>
              <a:rPr lang="en-US" dirty="0" err="1"/>
              <a:t>selalu</a:t>
            </a:r>
            <a:r>
              <a:rPr lang="en-US" dirty="0"/>
              <a:t> </a:t>
            </a:r>
            <a:r>
              <a:rPr lang="en-US" dirty="0" err="1"/>
              <a:t>menimbulkan</a:t>
            </a:r>
            <a:r>
              <a:rPr lang="en-US" dirty="0"/>
              <a:t> </a:t>
            </a:r>
            <a:r>
              <a:rPr lang="en-US" dirty="0" err="1"/>
              <a:t>gejala</a:t>
            </a:r>
            <a:r>
              <a:rPr lang="en-US" dirty="0"/>
              <a:t> </a:t>
            </a:r>
            <a:r>
              <a:rPr lang="en-US" dirty="0" err="1"/>
              <a:t>pada</a:t>
            </a:r>
            <a:r>
              <a:rPr lang="en-US" dirty="0"/>
              <a:t> </a:t>
            </a:r>
            <a:r>
              <a:rPr lang="en-US" dirty="0" err="1"/>
              <a:t>tahap</a:t>
            </a:r>
            <a:r>
              <a:rPr lang="en-US" dirty="0"/>
              <a:t> </a:t>
            </a:r>
            <a:r>
              <a:rPr lang="en-US" dirty="0" err="1"/>
              <a:t>awal</a:t>
            </a:r>
            <a:r>
              <a:rPr lang="en-US" dirty="0" smtClean="0"/>
              <a:t>.</a:t>
            </a:r>
            <a:endParaRPr lang="id-ID" dirty="0" smtClean="0"/>
          </a:p>
          <a:p>
            <a:pPr marL="457200" indent="-457200" algn="just">
              <a:buFont typeface="+mj-lt"/>
              <a:buAutoNum type="arabicPeriod"/>
            </a:pPr>
            <a:r>
              <a:rPr lang="en-US" b="1" dirty="0" err="1" smtClean="0">
                <a:solidFill>
                  <a:srgbClr val="FFC000"/>
                </a:solidFill>
              </a:rPr>
              <a:t>Kanker</a:t>
            </a:r>
            <a:r>
              <a:rPr lang="en-US" b="1" dirty="0" smtClean="0">
                <a:solidFill>
                  <a:srgbClr val="FFC000"/>
                </a:solidFill>
              </a:rPr>
              <a:t> </a:t>
            </a:r>
            <a:r>
              <a:rPr lang="en-US" b="1" dirty="0">
                <a:solidFill>
                  <a:srgbClr val="FFC000"/>
                </a:solidFill>
              </a:rPr>
              <a:t>testis </a:t>
            </a:r>
            <a:r>
              <a:rPr lang="id-ID" b="1" dirty="0" smtClean="0">
                <a:solidFill>
                  <a:srgbClr val="FFC000"/>
                </a:solidFill>
              </a:rPr>
              <a:t>: </a:t>
            </a:r>
            <a:r>
              <a:rPr lang="en-US" dirty="0" err="1" smtClean="0"/>
              <a:t>kanker</a:t>
            </a:r>
            <a:r>
              <a:rPr lang="en-US" dirty="0" smtClean="0"/>
              <a:t> </a:t>
            </a:r>
            <a:r>
              <a:rPr lang="en-US" dirty="0"/>
              <a:t>yang </a:t>
            </a:r>
            <a:r>
              <a:rPr lang="en-US" dirty="0" err="1"/>
              <a:t>terjadi</a:t>
            </a:r>
            <a:r>
              <a:rPr lang="en-US" dirty="0"/>
              <a:t> di testis </a:t>
            </a:r>
            <a:r>
              <a:rPr lang="en-US" dirty="0" err="1"/>
              <a:t>atau</a:t>
            </a:r>
            <a:r>
              <a:rPr lang="en-US" dirty="0"/>
              <a:t> </a:t>
            </a:r>
            <a:r>
              <a:rPr lang="en-US" dirty="0" err="1"/>
              <a:t>buah</a:t>
            </a:r>
            <a:r>
              <a:rPr lang="en-US" dirty="0"/>
              <a:t> </a:t>
            </a:r>
            <a:r>
              <a:rPr lang="en-US" dirty="0" err="1"/>
              <a:t>zakar</a:t>
            </a:r>
            <a:r>
              <a:rPr lang="en-US" dirty="0"/>
              <a:t>. Organ </a:t>
            </a:r>
            <a:r>
              <a:rPr lang="en-US" dirty="0" err="1"/>
              <a:t>ini</a:t>
            </a:r>
            <a:r>
              <a:rPr lang="en-US" dirty="0"/>
              <a:t> </a:t>
            </a:r>
            <a:r>
              <a:rPr lang="en-US" dirty="0" err="1"/>
              <a:t>bertugas</a:t>
            </a:r>
            <a:r>
              <a:rPr lang="en-US" dirty="0"/>
              <a:t> </a:t>
            </a:r>
            <a:r>
              <a:rPr lang="en-US" dirty="0" err="1"/>
              <a:t>memproduksi</a:t>
            </a:r>
            <a:r>
              <a:rPr lang="en-US" dirty="0"/>
              <a:t> </a:t>
            </a:r>
            <a:r>
              <a:rPr lang="en-US" dirty="0" err="1"/>
              <a:t>hormon</a:t>
            </a:r>
            <a:r>
              <a:rPr lang="en-US" dirty="0"/>
              <a:t> </a:t>
            </a:r>
            <a:r>
              <a:rPr lang="en-US" dirty="0" err="1"/>
              <a:t>pria</a:t>
            </a:r>
            <a:r>
              <a:rPr lang="en-US" dirty="0"/>
              <a:t> </a:t>
            </a:r>
            <a:r>
              <a:rPr lang="en-US" dirty="0" err="1"/>
              <a:t>dan</a:t>
            </a:r>
            <a:r>
              <a:rPr lang="en-US" dirty="0"/>
              <a:t> </a:t>
            </a:r>
            <a:r>
              <a:rPr lang="en-US" dirty="0" err="1" smtClean="0"/>
              <a:t>sperma</a:t>
            </a:r>
            <a:r>
              <a:rPr lang="en-US" dirty="0" smtClean="0"/>
              <a:t>.</a:t>
            </a:r>
            <a:r>
              <a:rPr lang="id-ID" dirty="0" smtClean="0"/>
              <a:t> </a:t>
            </a:r>
            <a:r>
              <a:rPr lang="en-US" dirty="0" err="1" smtClean="0"/>
              <a:t>Kanker</a:t>
            </a:r>
            <a:r>
              <a:rPr lang="en-US" dirty="0" smtClean="0"/>
              <a:t> </a:t>
            </a:r>
            <a:r>
              <a:rPr lang="en-US" dirty="0" err="1"/>
              <a:t>pada</a:t>
            </a:r>
            <a:r>
              <a:rPr lang="en-US" dirty="0"/>
              <a:t> testis </a:t>
            </a:r>
            <a:r>
              <a:rPr lang="en-US" dirty="0" err="1"/>
              <a:t>dapat</a:t>
            </a:r>
            <a:r>
              <a:rPr lang="en-US" dirty="0"/>
              <a:t> </a:t>
            </a:r>
            <a:r>
              <a:rPr lang="en-US" dirty="0" err="1"/>
              <a:t>ditandai</a:t>
            </a:r>
            <a:r>
              <a:rPr lang="en-US" dirty="0"/>
              <a:t> </a:t>
            </a:r>
            <a:r>
              <a:rPr lang="en-US" dirty="0" err="1"/>
              <a:t>dengan</a:t>
            </a:r>
            <a:r>
              <a:rPr lang="en-US" dirty="0"/>
              <a:t> </a:t>
            </a:r>
            <a:r>
              <a:rPr lang="en-US" dirty="0" err="1"/>
              <a:t>adanya</a:t>
            </a:r>
            <a:r>
              <a:rPr lang="en-US" dirty="0"/>
              <a:t> </a:t>
            </a:r>
            <a:r>
              <a:rPr lang="en-US" dirty="0" err="1"/>
              <a:t>benjolan</a:t>
            </a:r>
            <a:r>
              <a:rPr lang="en-US" dirty="0"/>
              <a:t> </a:t>
            </a:r>
            <a:r>
              <a:rPr lang="en-US" dirty="0" err="1"/>
              <a:t>pada</a:t>
            </a:r>
            <a:r>
              <a:rPr lang="en-US" dirty="0"/>
              <a:t> area testis, </a:t>
            </a:r>
            <a:r>
              <a:rPr lang="en-US" dirty="0" err="1"/>
              <a:t>penumpukan</a:t>
            </a:r>
            <a:r>
              <a:rPr lang="en-US" dirty="0"/>
              <a:t> </a:t>
            </a:r>
            <a:r>
              <a:rPr lang="en-US" dirty="0" err="1"/>
              <a:t>cairan</a:t>
            </a:r>
            <a:r>
              <a:rPr lang="en-US" dirty="0"/>
              <a:t> di </a:t>
            </a:r>
            <a:r>
              <a:rPr lang="en-US" dirty="0" err="1"/>
              <a:t>skrotum</a:t>
            </a:r>
            <a:r>
              <a:rPr lang="en-US" dirty="0"/>
              <a:t>, </a:t>
            </a:r>
            <a:r>
              <a:rPr lang="en-US" dirty="0" err="1"/>
              <a:t>nyeri</a:t>
            </a:r>
            <a:r>
              <a:rPr lang="en-US" dirty="0"/>
              <a:t> </a:t>
            </a:r>
            <a:r>
              <a:rPr lang="en-US" dirty="0" err="1"/>
              <a:t>pada</a:t>
            </a:r>
            <a:r>
              <a:rPr lang="en-US" dirty="0"/>
              <a:t> testis </a:t>
            </a:r>
            <a:r>
              <a:rPr lang="en-US" dirty="0" err="1"/>
              <a:t>atau</a:t>
            </a:r>
            <a:r>
              <a:rPr lang="en-US" dirty="0"/>
              <a:t> </a:t>
            </a:r>
            <a:r>
              <a:rPr lang="en-US" dirty="0" err="1"/>
              <a:t>skrotum</a:t>
            </a:r>
            <a:r>
              <a:rPr lang="en-US" dirty="0"/>
              <a:t>, </a:t>
            </a:r>
            <a:r>
              <a:rPr lang="en-US" dirty="0" err="1"/>
              <a:t>pembesaran</a:t>
            </a:r>
            <a:r>
              <a:rPr lang="en-US" dirty="0"/>
              <a:t> </a:t>
            </a:r>
            <a:r>
              <a:rPr lang="en-US" dirty="0" err="1"/>
              <a:t>payudara</a:t>
            </a:r>
            <a:r>
              <a:rPr lang="en-US" dirty="0"/>
              <a:t>, </a:t>
            </a:r>
            <a:r>
              <a:rPr lang="en-US" dirty="0" err="1"/>
              <a:t>serta</a:t>
            </a:r>
            <a:r>
              <a:rPr lang="en-US" dirty="0"/>
              <a:t> </a:t>
            </a:r>
            <a:r>
              <a:rPr lang="en-US" dirty="0" err="1"/>
              <a:t>sakit</a:t>
            </a:r>
            <a:r>
              <a:rPr lang="en-US" dirty="0"/>
              <a:t> </a:t>
            </a:r>
            <a:r>
              <a:rPr lang="en-US" dirty="0" err="1"/>
              <a:t>punggung</a:t>
            </a:r>
            <a:endParaRPr lang="en-US" dirty="0"/>
          </a:p>
        </p:txBody>
      </p:sp>
    </p:spTree>
    <p:extLst>
      <p:ext uri="{BB962C8B-B14F-4D97-AF65-F5344CB8AC3E}">
        <p14:creationId xmlns:p14="http://schemas.microsoft.com/office/powerpoint/2010/main" val="103124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002060"/>
                </a:solidFill>
              </a:rPr>
              <a:t>Referensi</a:t>
            </a:r>
            <a:endParaRPr lang="en-US" b="1" dirty="0">
              <a:solidFill>
                <a:srgbClr val="002060"/>
              </a:solidFill>
            </a:endParaRPr>
          </a:p>
        </p:txBody>
      </p:sp>
      <p:sp>
        <p:nvSpPr>
          <p:cNvPr id="3" name="Content Placeholder 2"/>
          <p:cNvSpPr>
            <a:spLocks noGrp="1"/>
          </p:cNvSpPr>
          <p:nvPr>
            <p:ph idx="1"/>
          </p:nvPr>
        </p:nvSpPr>
        <p:spPr>
          <a:xfrm>
            <a:off x="1024128" y="2286000"/>
            <a:ext cx="10373675" cy="4023360"/>
          </a:xfrm>
        </p:spPr>
        <p:txBody>
          <a:bodyPr/>
          <a:lstStyle/>
          <a:p>
            <a:pPr>
              <a:buFont typeface="Wingdings" panose="05000000000000000000" pitchFamily="2" charset="2"/>
              <a:buChar char="§"/>
            </a:pPr>
            <a:r>
              <a:rPr lang="id-ID" dirty="0">
                <a:solidFill>
                  <a:srgbClr val="0070C0"/>
                </a:solidFill>
              </a:rPr>
              <a:t>  Buku Ilmu Penyakit Dalam. Jilid III. Edisi IV. </a:t>
            </a:r>
            <a:r>
              <a:rPr lang="id-ID">
                <a:solidFill>
                  <a:srgbClr val="0070C0"/>
                </a:solidFill>
              </a:rPr>
              <a:t>Tahun </a:t>
            </a:r>
            <a:r>
              <a:rPr lang="id-ID" smtClean="0">
                <a:solidFill>
                  <a:srgbClr val="0070C0"/>
                </a:solidFill>
              </a:rPr>
              <a:t>2009</a:t>
            </a:r>
          </a:p>
          <a:p>
            <a:pPr>
              <a:buFont typeface="Wingdings" panose="05000000000000000000" pitchFamily="2" charset="2"/>
              <a:buChar char="§"/>
            </a:pPr>
            <a:r>
              <a:rPr lang="id-ID" dirty="0" smtClean="0">
                <a:solidFill>
                  <a:srgbClr val="0070C0"/>
                </a:solidFill>
              </a:rPr>
              <a:t>https</a:t>
            </a:r>
            <a:r>
              <a:rPr lang="id-ID" dirty="0">
                <a:solidFill>
                  <a:srgbClr val="0070C0"/>
                </a:solidFill>
              </a:rPr>
              <a:t>://spesialis1.andrologi.fk.unair.ac.id/wp-content/uploads/2018/05/Kuliah-unmuh-INFERTILITAS-LAKI.pdf</a:t>
            </a:r>
          </a:p>
          <a:p>
            <a:pPr>
              <a:buFont typeface="Wingdings" panose="05000000000000000000" pitchFamily="2" charset="2"/>
              <a:buChar char="§"/>
            </a:pPr>
            <a:r>
              <a:rPr lang="id-ID" dirty="0" smtClean="0">
                <a:solidFill>
                  <a:srgbClr val="0070C0"/>
                </a:solidFill>
              </a:rPr>
              <a:t> https</a:t>
            </a:r>
            <a:r>
              <a:rPr lang="id-ID" dirty="0">
                <a:solidFill>
                  <a:srgbClr val="0070C0"/>
                </a:solidFill>
              </a:rPr>
              <a:t>://dppkbpmd.bantulkab.go.id/inilah-13-penyebab-infertilitas-pria-yang-perlu-diketahui/</a:t>
            </a:r>
            <a:endParaRPr lang="id-ID" dirty="0" smtClean="0">
              <a:solidFill>
                <a:srgbClr val="0070C0"/>
              </a:solidFill>
            </a:endParaRPr>
          </a:p>
          <a:p>
            <a:pPr>
              <a:buFont typeface="Wingdings" panose="05000000000000000000" pitchFamily="2" charset="2"/>
              <a:buChar char="§"/>
            </a:pPr>
            <a:r>
              <a:rPr lang="id-ID" dirty="0" smtClean="0">
                <a:solidFill>
                  <a:srgbClr val="0070C0"/>
                </a:solidFill>
              </a:rPr>
              <a:t> http</a:t>
            </a:r>
            <a:r>
              <a:rPr lang="id-ID" dirty="0">
                <a:solidFill>
                  <a:srgbClr val="0070C0"/>
                </a:solidFill>
              </a:rPr>
              <a:t>://</a:t>
            </a:r>
            <a:r>
              <a:rPr lang="id-ID" dirty="0" smtClean="0">
                <a:solidFill>
                  <a:srgbClr val="0070C0"/>
                </a:solidFill>
              </a:rPr>
              <a:t>www.smallcrab.com/seksualitas/539-gangguan-fungsi-seksual-pria-somatopause-dan-male-hypogonadism.html</a:t>
            </a:r>
          </a:p>
          <a:p>
            <a:pPr>
              <a:buFont typeface="Wingdings" panose="05000000000000000000" pitchFamily="2" charset="2"/>
              <a:buChar char="§"/>
            </a:pPr>
            <a:r>
              <a:rPr lang="id-ID" dirty="0" smtClean="0">
                <a:solidFill>
                  <a:srgbClr val="0070C0"/>
                </a:solidFill>
              </a:rPr>
              <a:t> https</a:t>
            </a:r>
            <a:r>
              <a:rPr lang="id-ID" dirty="0">
                <a:solidFill>
                  <a:srgbClr val="0070C0"/>
                </a:solidFill>
              </a:rPr>
              <a:t>://</a:t>
            </a:r>
            <a:r>
              <a:rPr lang="id-ID" dirty="0" smtClean="0">
                <a:solidFill>
                  <a:srgbClr val="0070C0"/>
                </a:solidFill>
              </a:rPr>
              <a:t>fk.uns.ac.id/static/resensibuku/ANDROPAUSE.pdf</a:t>
            </a:r>
          </a:p>
          <a:p>
            <a:pPr marL="0" indent="0">
              <a:buNone/>
            </a:pPr>
            <a:endParaRPr lang="id-ID" dirty="0">
              <a:solidFill>
                <a:srgbClr val="0070C0"/>
              </a:solidFill>
            </a:endParaRPr>
          </a:p>
          <a:p>
            <a:pPr>
              <a:buFont typeface="Wingdings" panose="05000000000000000000" pitchFamily="2" charset="2"/>
              <a:buChar char="§"/>
            </a:pPr>
            <a:endParaRPr lang="en-US" dirty="0">
              <a:solidFill>
                <a:srgbClr val="0070C0"/>
              </a:solidFill>
            </a:endParaRPr>
          </a:p>
        </p:txBody>
      </p:sp>
    </p:spTree>
    <p:extLst>
      <p:ext uri="{BB962C8B-B14F-4D97-AF65-F5344CB8AC3E}">
        <p14:creationId xmlns:p14="http://schemas.microsoft.com/office/powerpoint/2010/main" val="18152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24128" y="585216"/>
            <a:ext cx="9819882" cy="5854221"/>
          </a:xfrm>
          <a:prstGeom prst="rect">
            <a:avLst/>
          </a:prstGeom>
        </p:spPr>
      </p:pic>
    </p:spTree>
    <p:extLst>
      <p:ext uri="{BB962C8B-B14F-4D97-AF65-F5344CB8AC3E}">
        <p14:creationId xmlns:p14="http://schemas.microsoft.com/office/powerpoint/2010/main" val="335724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239032"/>
          </a:xfrm>
        </p:spPr>
        <p:txBody>
          <a:bodyPr>
            <a:normAutofit fontScale="90000"/>
          </a:bodyPr>
          <a:lstStyle/>
          <a:p>
            <a:endParaRPr lang="en-US" dirty="0"/>
          </a:p>
        </p:txBody>
      </p:sp>
      <p:sp>
        <p:nvSpPr>
          <p:cNvPr id="3" name="Content Placeholder 2"/>
          <p:cNvSpPr>
            <a:spLocks noGrp="1"/>
          </p:cNvSpPr>
          <p:nvPr>
            <p:ph idx="1"/>
          </p:nvPr>
        </p:nvSpPr>
        <p:spPr>
          <a:xfrm>
            <a:off x="1024128" y="1107582"/>
            <a:ext cx="10270644" cy="5383369"/>
          </a:xfrm>
        </p:spPr>
        <p:txBody>
          <a:bodyPr/>
          <a:lstStyle/>
          <a:p>
            <a:r>
              <a:rPr lang="id-ID" b="1" dirty="0" smtClean="0"/>
              <a:t>Fungsi H</a:t>
            </a:r>
            <a:r>
              <a:rPr lang="en-US" b="1" dirty="0" err="1" smtClean="0"/>
              <a:t>ormon</a:t>
            </a:r>
            <a:r>
              <a:rPr lang="id-ID" b="1" dirty="0" smtClean="0"/>
              <a:t> testoterone</a:t>
            </a:r>
            <a:r>
              <a:rPr lang="en-US" b="1" dirty="0" smtClean="0"/>
              <a:t> </a:t>
            </a:r>
            <a:r>
              <a:rPr lang="en-US" b="1" dirty="0" err="1"/>
              <a:t>ini</a:t>
            </a:r>
            <a:r>
              <a:rPr lang="en-US" b="1" dirty="0"/>
              <a:t> </a:t>
            </a:r>
            <a:r>
              <a:rPr lang="en-US" b="1" dirty="0" err="1"/>
              <a:t>memengaruhi</a:t>
            </a:r>
            <a:r>
              <a:rPr lang="en-US" b="1" dirty="0"/>
              <a:t> </a:t>
            </a:r>
            <a:r>
              <a:rPr lang="en-US" b="1" dirty="0" err="1"/>
              <a:t>beberapa</a:t>
            </a:r>
            <a:r>
              <a:rPr lang="en-US" b="1" dirty="0"/>
              <a:t> </a:t>
            </a:r>
            <a:r>
              <a:rPr lang="en-US" b="1" dirty="0" err="1"/>
              <a:t>perubahan</a:t>
            </a:r>
            <a:r>
              <a:rPr lang="en-US" b="1" dirty="0"/>
              <a:t> </a:t>
            </a:r>
            <a:r>
              <a:rPr lang="en-US" b="1" dirty="0" err="1"/>
              <a:t>fisik</a:t>
            </a:r>
            <a:r>
              <a:rPr lang="en-US" b="1" dirty="0"/>
              <a:t> </a:t>
            </a:r>
            <a:r>
              <a:rPr lang="en-US" b="1" dirty="0" err="1"/>
              <a:t>pada</a:t>
            </a:r>
            <a:r>
              <a:rPr lang="en-US" b="1" dirty="0"/>
              <a:t> </a:t>
            </a:r>
            <a:r>
              <a:rPr lang="en-US" b="1" dirty="0" err="1"/>
              <a:t>laki-laki</a:t>
            </a:r>
            <a:r>
              <a:rPr lang="en-US" b="1" dirty="0"/>
              <a:t>, </a:t>
            </a:r>
            <a:r>
              <a:rPr lang="en-US" b="1" dirty="0" err="1" smtClean="0"/>
              <a:t>seperti</a:t>
            </a:r>
            <a:r>
              <a:rPr lang="id-ID" b="1" dirty="0" smtClean="0"/>
              <a:t> </a:t>
            </a:r>
            <a:r>
              <a:rPr lang="en-US" b="1" dirty="0" smtClean="0"/>
              <a:t>:</a:t>
            </a:r>
            <a:endParaRPr lang="en-US" dirty="0"/>
          </a:p>
          <a:p>
            <a:pPr>
              <a:buFont typeface="Arial" panose="020B0604020202020204" pitchFamily="34" charset="0"/>
              <a:buChar char="•"/>
            </a:pPr>
            <a:r>
              <a:rPr lang="id-ID" dirty="0" smtClean="0"/>
              <a:t> </a:t>
            </a:r>
            <a:r>
              <a:rPr lang="en-US" dirty="0" err="1" smtClean="0"/>
              <a:t>Pertumbuhan</a:t>
            </a:r>
            <a:r>
              <a:rPr lang="en-US" dirty="0" smtClean="0"/>
              <a:t> </a:t>
            </a:r>
            <a:r>
              <a:rPr lang="en-US" dirty="0"/>
              <a:t>penis </a:t>
            </a:r>
            <a:r>
              <a:rPr lang="en-US" dirty="0" err="1"/>
              <a:t>dan</a:t>
            </a:r>
            <a:r>
              <a:rPr lang="en-US" dirty="0"/>
              <a:t> </a:t>
            </a:r>
            <a:r>
              <a:rPr lang="en-US" dirty="0" smtClean="0"/>
              <a:t>testis</a:t>
            </a:r>
            <a:endParaRPr lang="id-ID" dirty="0" smtClean="0"/>
          </a:p>
          <a:p>
            <a:pPr>
              <a:buFont typeface="Arial" panose="020B0604020202020204" pitchFamily="34" charset="0"/>
              <a:buChar char="•"/>
            </a:pPr>
            <a:r>
              <a:rPr lang="id-ID" dirty="0"/>
              <a:t> </a:t>
            </a:r>
            <a:r>
              <a:rPr lang="en-US" dirty="0" err="1" smtClean="0"/>
              <a:t>Pertumbuhan</a:t>
            </a:r>
            <a:r>
              <a:rPr lang="en-US" dirty="0" smtClean="0"/>
              <a:t> </a:t>
            </a:r>
            <a:r>
              <a:rPr lang="en-US" dirty="0" err="1"/>
              <a:t>janggut</a:t>
            </a:r>
            <a:r>
              <a:rPr lang="en-US" dirty="0"/>
              <a:t>, kumis, </a:t>
            </a:r>
            <a:r>
              <a:rPr lang="en-US" dirty="0" err="1"/>
              <a:t>dan</a:t>
            </a:r>
            <a:r>
              <a:rPr lang="en-US" dirty="0"/>
              <a:t> </a:t>
            </a:r>
            <a:r>
              <a:rPr lang="en-US" dirty="0" err="1"/>
              <a:t>rambut</a:t>
            </a:r>
            <a:r>
              <a:rPr lang="en-US" dirty="0"/>
              <a:t> </a:t>
            </a:r>
            <a:r>
              <a:rPr lang="en-US" dirty="0" err="1"/>
              <a:t>kemaluan</a:t>
            </a:r>
            <a:r>
              <a:rPr lang="en-US" dirty="0"/>
              <a:t> </a:t>
            </a:r>
            <a:r>
              <a:rPr lang="en-US" dirty="0" err="1"/>
              <a:t>atau</a:t>
            </a:r>
            <a:r>
              <a:rPr lang="en-US" dirty="0"/>
              <a:t> </a:t>
            </a:r>
            <a:r>
              <a:rPr lang="en-US" dirty="0" err="1"/>
              <a:t>bagian</a:t>
            </a:r>
            <a:r>
              <a:rPr lang="en-US" dirty="0"/>
              <a:t> </a:t>
            </a:r>
            <a:r>
              <a:rPr lang="en-US" dirty="0" err="1"/>
              <a:t>tubuh</a:t>
            </a:r>
            <a:r>
              <a:rPr lang="en-US" dirty="0"/>
              <a:t> </a:t>
            </a:r>
            <a:r>
              <a:rPr lang="en-US" dirty="0" err="1" smtClean="0"/>
              <a:t>lainnya</a:t>
            </a:r>
            <a:endParaRPr lang="id-ID" dirty="0" smtClean="0"/>
          </a:p>
          <a:p>
            <a:pPr>
              <a:buFont typeface="Arial" panose="020B0604020202020204" pitchFamily="34" charset="0"/>
              <a:buChar char="•"/>
            </a:pPr>
            <a:r>
              <a:rPr lang="id-ID" dirty="0"/>
              <a:t> </a:t>
            </a:r>
            <a:r>
              <a:rPr lang="en-US" dirty="0" err="1" smtClean="0"/>
              <a:t>Membentuk</a:t>
            </a:r>
            <a:r>
              <a:rPr lang="en-US" dirty="0" smtClean="0"/>
              <a:t> </a:t>
            </a:r>
            <a:r>
              <a:rPr lang="en-US" dirty="0" err="1"/>
              <a:t>karakteristik</a:t>
            </a:r>
            <a:r>
              <a:rPr lang="en-US" dirty="0"/>
              <a:t> </a:t>
            </a:r>
            <a:r>
              <a:rPr lang="en-US" dirty="0" err="1" smtClean="0"/>
              <a:t>suara</a:t>
            </a:r>
            <a:endParaRPr lang="id-ID" dirty="0" smtClean="0"/>
          </a:p>
          <a:p>
            <a:pPr>
              <a:buFont typeface="Arial" panose="020B0604020202020204" pitchFamily="34" charset="0"/>
              <a:buChar char="•"/>
            </a:pPr>
            <a:r>
              <a:rPr lang="id-ID" dirty="0"/>
              <a:t> </a:t>
            </a:r>
            <a:r>
              <a:rPr lang="en-US" dirty="0" err="1" smtClean="0"/>
              <a:t>Membangun</a:t>
            </a:r>
            <a:r>
              <a:rPr lang="en-US" dirty="0" smtClean="0"/>
              <a:t> </a:t>
            </a:r>
            <a:r>
              <a:rPr lang="en-US" dirty="0" err="1"/>
              <a:t>otot</a:t>
            </a:r>
            <a:r>
              <a:rPr lang="en-US" dirty="0"/>
              <a:t> </a:t>
            </a:r>
            <a:r>
              <a:rPr lang="en-US" dirty="0" err="1"/>
              <a:t>dan</a:t>
            </a:r>
            <a:r>
              <a:rPr lang="en-US" dirty="0"/>
              <a:t> </a:t>
            </a:r>
            <a:r>
              <a:rPr lang="en-US" dirty="0" err="1"/>
              <a:t>kekuatan</a:t>
            </a:r>
            <a:r>
              <a:rPr lang="en-US" dirty="0"/>
              <a:t> </a:t>
            </a:r>
            <a:r>
              <a:rPr lang="en-US" dirty="0" err="1" smtClean="0"/>
              <a:t>tulang</a:t>
            </a:r>
            <a:endParaRPr lang="id-ID" dirty="0" smtClean="0"/>
          </a:p>
          <a:p>
            <a:pPr>
              <a:buFont typeface="Arial" panose="020B0604020202020204" pitchFamily="34" charset="0"/>
              <a:buChar char="•"/>
            </a:pPr>
            <a:r>
              <a:rPr lang="id-ID" dirty="0"/>
              <a:t> </a:t>
            </a:r>
            <a:r>
              <a:rPr lang="en-US" dirty="0" err="1" smtClean="0"/>
              <a:t>Memproduksi</a:t>
            </a:r>
            <a:r>
              <a:rPr lang="en-US" dirty="0" smtClean="0"/>
              <a:t> </a:t>
            </a:r>
            <a:r>
              <a:rPr lang="en-US" dirty="0" err="1" smtClean="0"/>
              <a:t>sperma</a:t>
            </a:r>
            <a:endParaRPr lang="id-ID" dirty="0" smtClean="0"/>
          </a:p>
          <a:p>
            <a:pPr>
              <a:buFont typeface="Arial" panose="020B0604020202020204" pitchFamily="34" charset="0"/>
              <a:buChar char="•"/>
            </a:pPr>
            <a:r>
              <a:rPr lang="id-ID" dirty="0"/>
              <a:t> </a:t>
            </a:r>
            <a:r>
              <a:rPr lang="en-US" dirty="0" err="1" smtClean="0"/>
              <a:t>Menghasilkan</a:t>
            </a:r>
            <a:r>
              <a:rPr lang="en-US" dirty="0" smtClean="0"/>
              <a:t> </a:t>
            </a:r>
            <a:r>
              <a:rPr lang="en-US" dirty="0" err="1"/>
              <a:t>dorongan</a:t>
            </a:r>
            <a:r>
              <a:rPr lang="en-US" dirty="0"/>
              <a:t> </a:t>
            </a:r>
            <a:r>
              <a:rPr lang="en-US" dirty="0" err="1"/>
              <a:t>seks</a:t>
            </a:r>
            <a:r>
              <a:rPr lang="en-US" dirty="0"/>
              <a:t> (libido)</a:t>
            </a:r>
          </a:p>
        </p:txBody>
      </p:sp>
    </p:spTree>
    <p:extLst>
      <p:ext uri="{BB962C8B-B14F-4D97-AF65-F5344CB8AC3E}">
        <p14:creationId xmlns:p14="http://schemas.microsoft.com/office/powerpoint/2010/main" val="11494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etiologi</a:t>
            </a:r>
            <a:endParaRPr lang="en-US" b="1" dirty="0">
              <a:solidFill>
                <a:srgbClr val="002060"/>
              </a:solidFill>
            </a:endParaRPr>
          </a:p>
        </p:txBody>
      </p:sp>
      <p:sp>
        <p:nvSpPr>
          <p:cNvPr id="3" name="Content Placeholder 2"/>
          <p:cNvSpPr>
            <a:spLocks noGrp="1"/>
          </p:cNvSpPr>
          <p:nvPr>
            <p:ph idx="1"/>
          </p:nvPr>
        </p:nvSpPr>
        <p:spPr>
          <a:xfrm>
            <a:off x="1024128" y="2286000"/>
            <a:ext cx="10360796" cy="4023360"/>
          </a:xfrm>
        </p:spPr>
        <p:txBody>
          <a:bodyPr/>
          <a:lstStyle/>
          <a:p>
            <a:pPr marL="457200" indent="-457200" algn="just">
              <a:buFont typeface="+mj-lt"/>
              <a:buAutoNum type="arabicPeriod"/>
            </a:pPr>
            <a:r>
              <a:rPr lang="id-ID" b="1" dirty="0" smtClean="0"/>
              <a:t>Hipogonodism Primer :</a:t>
            </a:r>
            <a:r>
              <a:rPr lang="id-ID" dirty="0" smtClean="0"/>
              <a:t> Kelainan Testis, Kelainan genetik, dan Orchitis.</a:t>
            </a:r>
          </a:p>
          <a:p>
            <a:pPr marL="457200" indent="-457200" algn="just">
              <a:buFont typeface="+mj-lt"/>
              <a:buAutoNum type="arabicPeriod"/>
            </a:pPr>
            <a:r>
              <a:rPr lang="id-ID" b="1" dirty="0" smtClean="0"/>
              <a:t>Hipogonodism Sekunder :</a:t>
            </a:r>
            <a:r>
              <a:rPr lang="id-ID" dirty="0" smtClean="0"/>
              <a:t> Idiopatik Hypogonodrotopic-hypogonodism, Hipoplasia adrenal kongenital, dan Hyperprolactinemia.</a:t>
            </a:r>
          </a:p>
          <a:p>
            <a:pPr marL="457200" indent="-457200" algn="just">
              <a:buFont typeface="+mj-lt"/>
              <a:buAutoNum type="arabicPeriod"/>
            </a:pPr>
            <a:r>
              <a:rPr lang="id-ID" b="1" dirty="0" smtClean="0"/>
              <a:t>Campuran :</a:t>
            </a:r>
            <a:r>
              <a:rPr lang="id-ID" dirty="0" smtClean="0"/>
              <a:t> Paparan toksin pekerjaan antara lain radiasi ion, DES, PCBs, dan Narkoba. Akibat penyakit sistemik kronis (Hipertensi, DM, Obesitas, Stroke dan Penyakit jantung koroner), Penyakit Non-Gonadal yang akut berat (infark Miokard, trauma, tindakan bedah),  proses penuan, dan penggunaan obat-obatan yang dapat menggangu fungsi testis.</a:t>
            </a:r>
            <a:endParaRPr lang="en-US" dirty="0"/>
          </a:p>
        </p:txBody>
      </p:sp>
    </p:spTree>
    <p:extLst>
      <p:ext uri="{BB962C8B-B14F-4D97-AF65-F5344CB8AC3E}">
        <p14:creationId xmlns:p14="http://schemas.microsoft.com/office/powerpoint/2010/main" val="336802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Faktor resiko</a:t>
            </a:r>
            <a:endParaRPr lang="en-US" b="1" dirty="0">
              <a:solidFill>
                <a:srgbClr val="002060"/>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id-ID" b="1" dirty="0" smtClean="0"/>
              <a:t>Faktor Internal : </a:t>
            </a:r>
            <a:r>
              <a:rPr lang="id-ID" dirty="0" smtClean="0"/>
              <a:t>Genetik, Usia Lansia (39-70 tahun) perubahan hormon/organik, adanya pengaruh akibat mengidap suatu penyakit tertentu seperti Hipertensi, hiperkolesterol, Obesitas, dan Diabetes Melitus.</a:t>
            </a:r>
            <a:endParaRPr lang="id-ID" dirty="0"/>
          </a:p>
          <a:p>
            <a:pPr marL="457200" indent="-457200">
              <a:buFont typeface="+mj-lt"/>
              <a:buAutoNum type="arabicPeriod"/>
            </a:pPr>
            <a:r>
              <a:rPr lang="id-ID" b="1" dirty="0" smtClean="0"/>
              <a:t>Faktor Eksternal : </a:t>
            </a:r>
            <a:r>
              <a:rPr lang="id-ID" dirty="0" smtClean="0"/>
              <a:t>Faktor lingkungan yang tidak kondusif, seperti bahan kimian bersifat estrogenik. Faktor Psikis seperti kebisingan, stress, terpapar sinar matahari. Faktor Sosial yaitu gaya hidup yang tidak sehat seperti merokok, konsumsi alkohol, begadang, dan pola makan yang tidak seimbang.</a:t>
            </a:r>
            <a:endParaRPr lang="en-US" b="1" dirty="0"/>
          </a:p>
        </p:txBody>
      </p:sp>
    </p:spTree>
    <p:extLst>
      <p:ext uri="{BB962C8B-B14F-4D97-AF65-F5344CB8AC3E}">
        <p14:creationId xmlns:p14="http://schemas.microsoft.com/office/powerpoint/2010/main" val="358845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Gejala Klinis</a:t>
            </a:r>
            <a:endParaRPr lang="en-US" b="1" dirty="0">
              <a:solidFill>
                <a:srgbClr val="002060"/>
              </a:solidFill>
            </a:endParaRPr>
          </a:p>
        </p:txBody>
      </p:sp>
      <p:sp>
        <p:nvSpPr>
          <p:cNvPr id="3" name="Content Placeholder 2"/>
          <p:cNvSpPr>
            <a:spLocks noGrp="1"/>
          </p:cNvSpPr>
          <p:nvPr>
            <p:ph idx="1"/>
          </p:nvPr>
        </p:nvSpPr>
        <p:spPr>
          <a:xfrm>
            <a:off x="1024128" y="2084832"/>
            <a:ext cx="10399433" cy="4224528"/>
          </a:xfrm>
        </p:spPr>
        <p:txBody>
          <a:bodyPr>
            <a:normAutofit/>
          </a:bodyPr>
          <a:lstStyle/>
          <a:p>
            <a:pPr marL="457200" indent="-457200" algn="just">
              <a:buFont typeface="+mj-lt"/>
              <a:buAutoNum type="arabicPeriod"/>
            </a:pPr>
            <a:r>
              <a:rPr lang="id-ID" b="1" dirty="0" smtClean="0"/>
              <a:t>Gangguan Vasomolor : </a:t>
            </a:r>
            <a:r>
              <a:rPr lang="id-ID" dirty="0" smtClean="0"/>
              <a:t>Tubuh terasa panas, Berkeringat, Insomnia, rasa gelisah dan takut terhadap perubahan yang terjadi.</a:t>
            </a:r>
          </a:p>
          <a:p>
            <a:pPr marL="457200" indent="-457200" algn="just">
              <a:buFont typeface="+mj-lt"/>
              <a:buAutoNum type="arabicPeriod"/>
            </a:pPr>
            <a:r>
              <a:rPr lang="id-ID" b="1" dirty="0" smtClean="0"/>
              <a:t>Gangguan Fungsi Kognitif dan suasana hati : </a:t>
            </a:r>
            <a:r>
              <a:rPr lang="id-ID" dirty="0" smtClean="0"/>
              <a:t>Mudah lelah, menurunnya konsentrasi, keluhan depresi, hilangnya percaya diri dan motivasi hidup.</a:t>
            </a:r>
          </a:p>
          <a:p>
            <a:pPr marL="457200" indent="-457200" algn="just">
              <a:buFont typeface="+mj-lt"/>
              <a:buAutoNum type="arabicPeriod"/>
            </a:pPr>
            <a:r>
              <a:rPr lang="id-ID" b="1" dirty="0" smtClean="0"/>
              <a:t>Gangguan Virilitas : </a:t>
            </a:r>
            <a:r>
              <a:rPr lang="id-ID" dirty="0" smtClean="0"/>
              <a:t>meurunnya kekuatan dan kekurangan tenaga pada massa otot, perubahan pertumbuhan rambut dan kualitas kulit, penumpukkan lemak, osteoporesis, dan fraktur tulang.</a:t>
            </a:r>
          </a:p>
          <a:p>
            <a:pPr marL="457200" indent="-457200" algn="just">
              <a:buFont typeface="+mj-lt"/>
              <a:buAutoNum type="arabicPeriod"/>
            </a:pPr>
            <a:r>
              <a:rPr lang="id-ID" b="1" dirty="0" smtClean="0"/>
              <a:t>Gangguan seksual :</a:t>
            </a:r>
            <a:r>
              <a:rPr lang="id-ID" dirty="0" smtClean="0"/>
              <a:t> menurunya minat terhadap seksual, kualitas orgasme menurun, menurunnya kemampuan ereksi dan ejakulasi.</a:t>
            </a:r>
          </a:p>
          <a:p>
            <a:pPr marL="457200" indent="-457200" algn="just">
              <a:buFont typeface="+mj-lt"/>
              <a:buAutoNum type="arabicPeriod"/>
            </a:pPr>
            <a:r>
              <a:rPr lang="id-ID" b="1" dirty="0" smtClean="0"/>
              <a:t>Kegagalan testis primer : </a:t>
            </a:r>
            <a:r>
              <a:rPr lang="id-ID" dirty="0" smtClean="0"/>
              <a:t>penurunan produksi sperma, penurunan kadar serum Testoteron &amp; LH.</a:t>
            </a:r>
          </a:p>
        </p:txBody>
      </p:sp>
    </p:spTree>
    <p:extLst>
      <p:ext uri="{BB962C8B-B14F-4D97-AF65-F5344CB8AC3E}">
        <p14:creationId xmlns:p14="http://schemas.microsoft.com/office/powerpoint/2010/main" val="40142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27289" y="0"/>
            <a:ext cx="7559899" cy="6858000"/>
          </a:xfrm>
          <a:prstGeom prst="rect">
            <a:avLst/>
          </a:prstGeom>
        </p:spPr>
      </p:pic>
    </p:spTree>
    <p:extLst>
      <p:ext uri="{BB962C8B-B14F-4D97-AF65-F5344CB8AC3E}">
        <p14:creationId xmlns:p14="http://schemas.microsoft.com/office/powerpoint/2010/main" val="112829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2060"/>
                </a:solidFill>
              </a:rPr>
              <a:t>Diagnosis</a:t>
            </a:r>
            <a:endParaRPr lang="en-US" b="1" dirty="0">
              <a:solidFill>
                <a:srgbClr val="002060"/>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id-ID" dirty="0" smtClean="0"/>
              <a:t>Perubahan Hormonal : pemeriksaan laboratorium yaitu mengukur kadar testosterone serum, testosterone total, testosterone bebas, SBHG, DHEA, DHEAs.</a:t>
            </a:r>
          </a:p>
          <a:p>
            <a:pPr marL="457200" indent="-457200">
              <a:buFont typeface="+mj-lt"/>
              <a:buAutoNum type="arabicPeriod"/>
            </a:pPr>
            <a:r>
              <a:rPr lang="id-ID" dirty="0" smtClean="0"/>
              <a:t>Perubahan Mental dan Fisik : Pemeriksaan fisik, fungsi tubuh, dan pemeriksaan psikologi.</a:t>
            </a:r>
          </a:p>
          <a:p>
            <a:pPr marL="457200" indent="-457200">
              <a:buFont typeface="+mj-lt"/>
              <a:buAutoNum type="arabicPeriod"/>
            </a:pPr>
            <a:r>
              <a:rPr lang="id-ID" dirty="0" smtClean="0"/>
              <a:t>Perubahn tingkah lau dengan alloanamnesa : mempermudah penegakan diagnosis dengan mengajukan pertanyaan mengenai gejala-gejala Hipandrogen (ADAM-test dan AMS) jumlah pertanyaan 17 buah mencakup gangguan psikologis, somatic, dan seksual.</a:t>
            </a:r>
            <a:endParaRPr lang="en-US" dirty="0"/>
          </a:p>
        </p:txBody>
      </p:sp>
    </p:spTree>
    <p:extLst>
      <p:ext uri="{BB962C8B-B14F-4D97-AF65-F5344CB8AC3E}">
        <p14:creationId xmlns:p14="http://schemas.microsoft.com/office/powerpoint/2010/main" val="2354693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350</TotalTime>
  <Words>1874</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Tw Cen MT</vt:lpstr>
      <vt:lpstr>Tw Cen MT Condensed</vt:lpstr>
      <vt:lpstr>Wingdings</vt:lpstr>
      <vt:lpstr>Wingdings 3</vt:lpstr>
      <vt:lpstr>Integral</vt:lpstr>
      <vt:lpstr>Kelainan Organ Genital Maskulina</vt:lpstr>
      <vt:lpstr>andropause</vt:lpstr>
      <vt:lpstr>PowerPoint Presentation</vt:lpstr>
      <vt:lpstr>PowerPoint Presentation</vt:lpstr>
      <vt:lpstr>etiologi</vt:lpstr>
      <vt:lpstr>Faktor resiko</vt:lpstr>
      <vt:lpstr>Gejala Klinis</vt:lpstr>
      <vt:lpstr>PowerPoint Presentation</vt:lpstr>
      <vt:lpstr>Diagnosis</vt:lpstr>
      <vt:lpstr>Tata laksana</vt:lpstr>
      <vt:lpstr>Farmakologi</vt:lpstr>
      <vt:lpstr>somatopause</vt:lpstr>
      <vt:lpstr>Etiologi : Penurunan aktivitas aksis GH-IGF 1yang menyebabkan perubahan komposisi tubuh manusia. </vt:lpstr>
      <vt:lpstr>Patogenesis</vt:lpstr>
      <vt:lpstr>Gejala klinis</vt:lpstr>
      <vt:lpstr>Tata laksana</vt:lpstr>
      <vt:lpstr>Jenis kelainan infertilitas genital maskulina</vt:lpstr>
      <vt:lpstr>PowerPoint Presentation</vt:lpstr>
      <vt:lpstr>PowerPoint Presentation</vt:lpstr>
      <vt:lpstr>PowerPoint Presentation</vt:lpstr>
      <vt:lpstr>jenis Kelainan kongenital Reproduksi maskulina </vt:lpstr>
      <vt:lpstr>PowerPoint Presentation</vt:lpstr>
      <vt:lpstr>Referensi</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27</cp:revision>
  <dcterms:created xsi:type="dcterms:W3CDTF">2021-04-28T14:50:04Z</dcterms:created>
  <dcterms:modified xsi:type="dcterms:W3CDTF">2021-04-29T04:13:16Z</dcterms:modified>
</cp:coreProperties>
</file>