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8" r:id="rId11"/>
    <p:sldId id="276" r:id="rId12"/>
    <p:sldId id="277" r:id="rId13"/>
    <p:sldId id="275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28C4-ACBB-4DF8-A35A-BF89D1066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Kelainan</a:t>
            </a:r>
            <a:r>
              <a:rPr lang="en-US" dirty="0"/>
              <a:t> pada </a:t>
            </a:r>
            <a:r>
              <a:rPr lang="en-US" dirty="0" err="1"/>
              <a:t>Reproduksi</a:t>
            </a:r>
            <a:r>
              <a:rPr lang="en-US" dirty="0"/>
              <a:t> Wanita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F54E4-DEB9-4C97-A4CD-169FDC16BC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Raihan Akbar </a:t>
            </a:r>
            <a:r>
              <a:rPr lang="en-US" dirty="0" err="1"/>
              <a:t>Darmawan</a:t>
            </a:r>
            <a:endParaRPr lang="en-US" dirty="0"/>
          </a:p>
          <a:p>
            <a:r>
              <a:rPr lang="en-US" dirty="0"/>
              <a:t>1810211062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5910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D4C4-BE88-4C61-9479-F2426322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Infertilitas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52259-63D6-4EC5-B75E-4FBF092A5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Pasangan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, 1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”</a:t>
            </a:r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pria</a:t>
            </a:r>
            <a:endParaRPr lang="en-US" dirty="0"/>
          </a:p>
          <a:p>
            <a:r>
              <a:rPr lang="en-US" dirty="0" err="1"/>
              <a:t>Faktor</a:t>
            </a:r>
            <a:r>
              <a:rPr lang="en-US" dirty="0"/>
              <a:t> non-</a:t>
            </a:r>
            <a:r>
              <a:rPr lang="en-US" dirty="0" err="1"/>
              <a:t>organik</a:t>
            </a:r>
            <a:r>
              <a:rPr lang="en-US" dirty="0"/>
              <a:t>: </a:t>
            </a:r>
            <a:r>
              <a:rPr lang="en-US" dirty="0" err="1"/>
              <a:t>Usia</a:t>
            </a:r>
            <a:r>
              <a:rPr lang="en-US" dirty="0"/>
              <a:t>,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seks</a:t>
            </a:r>
            <a:r>
              <a:rPr lang="en-US" dirty="0"/>
              <a:t>,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: </a:t>
            </a:r>
            <a:r>
              <a:rPr lang="en-US" dirty="0" err="1"/>
              <a:t>Masalah</a:t>
            </a:r>
            <a:r>
              <a:rPr lang="en-US" dirty="0"/>
              <a:t> vaginal, uterus, tuba, ovarium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16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44F2-F70D-4D83-9BC9-57DA6B13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3099-EA3D-4B4E-A72B-57EB7A09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Cervical: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pada </a:t>
            </a:r>
            <a:r>
              <a:rPr lang="en-US" dirty="0" err="1"/>
              <a:t>mukus</a:t>
            </a:r>
            <a:r>
              <a:rPr lang="en-US" dirty="0"/>
              <a:t>, </a:t>
            </a:r>
            <a:r>
              <a:rPr lang="en-US" dirty="0" err="1"/>
              <a:t>terganggu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transpor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sperma</a:t>
            </a:r>
            <a:endParaRPr lang="en-US" dirty="0"/>
          </a:p>
          <a:p>
            <a:r>
              <a:rPr lang="en-US" dirty="0" err="1"/>
              <a:t>Faktor</a:t>
            </a:r>
            <a:r>
              <a:rPr lang="en-US" dirty="0"/>
              <a:t> uterus: </a:t>
            </a:r>
            <a:r>
              <a:rPr lang="en-US" dirty="0" err="1"/>
              <a:t>gangguan</a:t>
            </a:r>
            <a:r>
              <a:rPr lang="en-US" dirty="0"/>
              <a:t> pada </a:t>
            </a:r>
            <a:r>
              <a:rPr lang="en-US" dirty="0" err="1"/>
              <a:t>dinding</a:t>
            </a:r>
            <a:r>
              <a:rPr lang="en-US" dirty="0"/>
              <a:t> uterus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gagalnya</a:t>
            </a:r>
            <a:r>
              <a:rPr lang="en-US" dirty="0"/>
              <a:t> </a:t>
            </a:r>
            <a:r>
              <a:rPr lang="en-US" dirty="0" err="1"/>
              <a:t>embrio</a:t>
            </a:r>
            <a:r>
              <a:rPr lang="en-US" dirty="0"/>
              <a:t> </a:t>
            </a:r>
            <a:r>
              <a:rPr lang="en-US" dirty="0" err="1"/>
              <a:t>menempel</a:t>
            </a:r>
            <a:r>
              <a:rPr lang="en-US" dirty="0"/>
              <a:t> (fibroid dan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kongenital</a:t>
            </a:r>
            <a:r>
              <a:rPr lang="en-US" dirty="0"/>
              <a:t>)</a:t>
            </a:r>
          </a:p>
          <a:p>
            <a:r>
              <a:rPr lang="en-US" dirty="0" err="1"/>
              <a:t>Faktor</a:t>
            </a:r>
            <a:r>
              <a:rPr lang="en-US" dirty="0"/>
              <a:t> Tuba </a:t>
            </a:r>
            <a:r>
              <a:rPr lang="en-US" dirty="0" err="1"/>
              <a:t>falopi</a:t>
            </a:r>
            <a:r>
              <a:rPr lang="en-US" dirty="0"/>
              <a:t>: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ID" i="1" dirty="0"/>
              <a:t>Pelvic inflammatory disease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gagalnya</a:t>
            </a:r>
            <a:r>
              <a:rPr lang="en-ID" dirty="0"/>
              <a:t> </a:t>
            </a:r>
            <a:r>
              <a:rPr lang="en-ID" dirty="0" err="1"/>
              <a:t>pertemuan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dan </a:t>
            </a:r>
            <a:r>
              <a:rPr lang="en-ID" dirty="0" err="1"/>
              <a:t>oosit</a:t>
            </a:r>
            <a:r>
              <a:rPr lang="en-ID" dirty="0"/>
              <a:t>.</a:t>
            </a:r>
          </a:p>
          <a:p>
            <a:r>
              <a:rPr lang="en-US" dirty="0"/>
              <a:t>Endometriosis: </a:t>
            </a:r>
            <a:r>
              <a:rPr lang="en-US" dirty="0" err="1"/>
              <a:t>pembentukan</a:t>
            </a:r>
            <a:r>
              <a:rPr lang="en-US" dirty="0"/>
              <a:t> endometrium di </a:t>
            </a:r>
            <a:r>
              <a:rPr lang="en-US" dirty="0" err="1"/>
              <a:t>luar</a:t>
            </a:r>
            <a:r>
              <a:rPr lang="en-US" dirty="0"/>
              <a:t> uterus. Stage III dan IV: </a:t>
            </a:r>
            <a:r>
              <a:rPr lang="en-US" dirty="0" err="1"/>
              <a:t>distorsi</a:t>
            </a:r>
            <a:r>
              <a:rPr lang="en-US" dirty="0"/>
              <a:t> </a:t>
            </a:r>
            <a:r>
              <a:rPr lang="en-US" dirty="0" err="1"/>
              <a:t>anatomis</a:t>
            </a:r>
            <a:r>
              <a:rPr lang="en-US" dirty="0"/>
              <a:t> pada tuba </a:t>
            </a:r>
            <a:r>
              <a:rPr lang="en-US" dirty="0" err="1"/>
              <a:t>falopi</a:t>
            </a:r>
            <a:r>
              <a:rPr lang="en-US" dirty="0"/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9344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6DBA-3727-4C04-A90E-045E5865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9A1A5-4479-484F-A373-5C4976589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Ovarium: 3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anovulasi</a:t>
            </a:r>
            <a:r>
              <a:rPr lang="en-US" dirty="0"/>
              <a:t>: </a:t>
            </a:r>
            <a:r>
              <a:rPr lang="en-ID" dirty="0"/>
              <a:t>hypogonadotropic, </a:t>
            </a:r>
            <a:r>
              <a:rPr lang="en-ID" dirty="0" err="1"/>
              <a:t>normogonadotropic</a:t>
            </a:r>
            <a:r>
              <a:rPr lang="en-ID" dirty="0"/>
              <a:t>, dan hypergonadotropic. </a:t>
            </a:r>
            <a:r>
              <a:rPr lang="en-ID" dirty="0" err="1"/>
              <a:t>Hipotalamik</a:t>
            </a:r>
            <a:r>
              <a:rPr lang="en-ID" dirty="0"/>
              <a:t> </a:t>
            </a:r>
            <a:r>
              <a:rPr lang="en-ID" dirty="0" err="1"/>
              <a:t>anovulasi</a:t>
            </a:r>
            <a:r>
              <a:rPr lang="en-ID" dirty="0"/>
              <a:t>:  </a:t>
            </a:r>
            <a:r>
              <a:rPr lang="en-ID" dirty="0" err="1"/>
              <a:t>gangguan</a:t>
            </a:r>
            <a:r>
              <a:rPr lang="en-ID" dirty="0"/>
              <a:t> GnRH =&gt;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sekresi</a:t>
            </a:r>
            <a:r>
              <a:rPr lang="en-ID" dirty="0"/>
              <a:t> FSH dan LH =&gt; </a:t>
            </a:r>
            <a:r>
              <a:rPr lang="en-ID" dirty="0" err="1"/>
              <a:t>oosit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maturasi</a:t>
            </a:r>
            <a:endParaRPr lang="en-US" dirty="0"/>
          </a:p>
          <a:p>
            <a:r>
              <a:rPr lang="en-US" dirty="0" err="1"/>
              <a:t>Usia</a:t>
            </a:r>
            <a:r>
              <a:rPr lang="en-US" dirty="0"/>
              <a:t>: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pada </a:t>
            </a:r>
            <a:r>
              <a:rPr lang="en-US" dirty="0" err="1"/>
              <a:t>usia</a:t>
            </a:r>
            <a:r>
              <a:rPr lang="en-US" dirty="0"/>
              <a:t> &gt;35 </a:t>
            </a:r>
            <a:r>
              <a:rPr lang="en-US" dirty="0" err="1"/>
              <a:t>tahun</a:t>
            </a:r>
            <a:r>
              <a:rPr lang="en-US" dirty="0"/>
              <a:t>.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oosit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bertambahnya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. </a:t>
            </a:r>
          </a:p>
          <a:p>
            <a:r>
              <a:rPr lang="en-US" dirty="0" err="1"/>
              <a:t>Endokrin</a:t>
            </a:r>
            <a:r>
              <a:rPr lang="en-US" dirty="0"/>
              <a:t>: </a:t>
            </a:r>
            <a:r>
              <a:rPr lang="en-US" dirty="0" err="1"/>
              <a:t>Gangguan</a:t>
            </a:r>
            <a:r>
              <a:rPr lang="en-US" dirty="0"/>
              <a:t> pada HPO Axis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infertilitas</a:t>
            </a:r>
            <a:r>
              <a:rPr lang="en-US" dirty="0"/>
              <a:t>. </a:t>
            </a:r>
            <a:r>
              <a:rPr lang="en-US" dirty="0" err="1"/>
              <a:t>Hipotiroid</a:t>
            </a:r>
            <a:r>
              <a:rPr lang="en-US" dirty="0"/>
              <a:t> : </a:t>
            </a:r>
            <a:r>
              <a:rPr lang="en-US" dirty="0" err="1"/>
              <a:t>Oligoamenoria</a:t>
            </a:r>
            <a:r>
              <a:rPr lang="en-US" dirty="0"/>
              <a:t>. </a:t>
            </a:r>
            <a:r>
              <a:rPr lang="en-US" dirty="0" err="1"/>
              <a:t>Hipertiroid</a:t>
            </a:r>
            <a:r>
              <a:rPr lang="en-US" dirty="0"/>
              <a:t>: </a:t>
            </a:r>
            <a:r>
              <a:rPr lang="en-US" dirty="0" err="1"/>
              <a:t>menoragia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09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0B758-D2A6-4E3C-B552-8F34FEA0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A329CB-2F2B-46FD-B7A4-6500F516C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0" y="1088910"/>
            <a:ext cx="4364189" cy="477312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D68AE8-28AB-4CB5-A106-EF3053550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4" t="50000" r="29715" b="30034"/>
          <a:stretch/>
        </p:blipFill>
        <p:spPr>
          <a:xfrm>
            <a:off x="5286935" y="3261769"/>
            <a:ext cx="6301751" cy="19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A3F6-16AF-40A9-8083-7D2CF86F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9EAC5-7EE0-4373-B2DD-C3EA4A914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Williams </a:t>
            </a:r>
            <a:r>
              <a:rPr lang="en-ID" dirty="0" err="1"/>
              <a:t>hal</a:t>
            </a:r>
            <a:r>
              <a:rPr lang="en-ID" dirty="0"/>
              <a:t> 36</a:t>
            </a:r>
          </a:p>
          <a:p>
            <a:r>
              <a:rPr lang="en-ID" dirty="0" err="1"/>
              <a:t>Sarwono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149, 424</a:t>
            </a:r>
          </a:p>
          <a:p>
            <a:r>
              <a:rPr lang="en-ID" dirty="0"/>
              <a:t>Eric J B Hal 865 </a:t>
            </a:r>
          </a:p>
        </p:txBody>
      </p:sp>
    </p:spTree>
    <p:extLst>
      <p:ext uri="{BB962C8B-B14F-4D97-AF65-F5344CB8AC3E}">
        <p14:creationId xmlns:p14="http://schemas.microsoft.com/office/powerpoint/2010/main" val="356047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0F0D-CD10-44CF-BC7E-85178956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Abnormalitas</a:t>
            </a:r>
            <a:r>
              <a:rPr lang="en-US" dirty="0"/>
              <a:t> </a:t>
            </a:r>
            <a:r>
              <a:rPr lang="en-US" dirty="0" err="1"/>
              <a:t>Kongenital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5951-5B88-47B1-9AD5-820BCF3CA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Eksternal</a:t>
            </a:r>
            <a:endParaRPr lang="en-US" dirty="0"/>
          </a:p>
          <a:p>
            <a:pPr lvl="1"/>
            <a:r>
              <a:rPr lang="en-ID" dirty="0" err="1"/>
              <a:t>Hipertrofi</a:t>
            </a:r>
            <a:r>
              <a:rPr lang="en-ID" dirty="0"/>
              <a:t> Labialis</a:t>
            </a:r>
          </a:p>
          <a:p>
            <a:pPr lvl="1"/>
            <a:r>
              <a:rPr lang="en-ID" dirty="0" err="1"/>
              <a:t>Himen</a:t>
            </a:r>
            <a:r>
              <a:rPr lang="en-ID" dirty="0"/>
              <a:t> </a:t>
            </a:r>
            <a:r>
              <a:rPr lang="en-ID" dirty="0" err="1"/>
              <a:t>Imperforatus</a:t>
            </a:r>
            <a:endParaRPr lang="en-ID" dirty="0"/>
          </a:p>
          <a:p>
            <a:r>
              <a:rPr lang="en-US" dirty="0"/>
              <a:t>Internal</a:t>
            </a:r>
          </a:p>
          <a:p>
            <a:pPr lvl="1"/>
            <a:r>
              <a:rPr lang="en-US" dirty="0" err="1"/>
              <a:t>Anomali</a:t>
            </a:r>
            <a:r>
              <a:rPr lang="en-US" dirty="0"/>
              <a:t> </a:t>
            </a:r>
            <a:r>
              <a:rPr lang="en-US" dirty="0" err="1"/>
              <a:t>Duktus</a:t>
            </a:r>
            <a:r>
              <a:rPr lang="en-US" dirty="0"/>
              <a:t> Muller</a:t>
            </a:r>
          </a:p>
          <a:p>
            <a:r>
              <a:rPr lang="en-US" i="1" dirty="0"/>
              <a:t>Disorders of sex development </a:t>
            </a:r>
            <a:r>
              <a:rPr lang="en-US" dirty="0"/>
              <a:t>(DSD)</a:t>
            </a:r>
          </a:p>
          <a:p>
            <a:pPr lvl="1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6862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B2D4-40A3-4FFB-A9DE-6324CC75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Eksterna</a:t>
            </a:r>
            <a:br>
              <a:rPr lang="en-US" dirty="0"/>
            </a:br>
            <a:r>
              <a:rPr lang="en-US" dirty="0" err="1"/>
              <a:t>Hipertrofi</a:t>
            </a:r>
            <a:r>
              <a:rPr lang="en-US" dirty="0"/>
              <a:t> labialis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DE93-791E-434A-B326-97086A7BA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 </a:t>
            </a:r>
            <a:r>
              <a:rPr lang="en-US" dirty="0" err="1"/>
              <a:t>iritasi</a:t>
            </a:r>
            <a:r>
              <a:rPr lang="en-US" dirty="0"/>
              <a:t>, </a:t>
            </a:r>
            <a:r>
              <a:rPr lang="en-US" dirty="0" err="1"/>
              <a:t>infeksi</a:t>
            </a:r>
            <a:r>
              <a:rPr lang="en-US" dirty="0"/>
              <a:t> </a:t>
            </a:r>
          </a:p>
          <a:p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penekanan</a:t>
            </a:r>
            <a:r>
              <a:rPr lang="en-US" dirty="0"/>
              <a:t> vulva</a:t>
            </a:r>
          </a:p>
          <a:p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sempit</a:t>
            </a:r>
            <a:r>
              <a:rPr lang="en-US" dirty="0"/>
              <a:t> dan </a:t>
            </a:r>
            <a:r>
              <a:rPr lang="en-US" dirty="0" err="1"/>
              <a:t>jaga</a:t>
            </a:r>
            <a:r>
              <a:rPr lang="en-US" dirty="0"/>
              <a:t> </a:t>
            </a:r>
            <a:r>
              <a:rPr lang="en-US" dirty="0" err="1"/>
              <a:t>kebersihan</a:t>
            </a:r>
            <a:r>
              <a:rPr lang="en-US" dirty="0"/>
              <a:t> vulva</a:t>
            </a:r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, </a:t>
            </a:r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labioplasti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4D713-05C8-4D6E-A875-020F1706E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87" t="37963" r="34433" b="24674"/>
          <a:stretch/>
        </p:blipFill>
        <p:spPr>
          <a:xfrm>
            <a:off x="8817204" y="4311650"/>
            <a:ext cx="3374796" cy="25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5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66219-1B58-4F47-85C4-78CC653F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Himen</a:t>
            </a:r>
            <a:r>
              <a:rPr lang="en-ID" dirty="0"/>
              <a:t> </a:t>
            </a:r>
            <a:r>
              <a:rPr lang="en-ID" dirty="0" err="1"/>
              <a:t>Imperforatus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AE345-6FCF-41F0-9C85-8D4870C5D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“</a:t>
            </a:r>
            <a:r>
              <a:rPr lang="en-ID" dirty="0" err="1"/>
              <a:t>Selaput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lubang</a:t>
            </a:r>
            <a:r>
              <a:rPr lang="en-ID" dirty="0"/>
              <a:t> (hiatus </a:t>
            </a:r>
            <a:r>
              <a:rPr lang="en-ID" dirty="0" err="1"/>
              <a:t>heminalis</a:t>
            </a:r>
            <a:r>
              <a:rPr lang="en-ID" dirty="0"/>
              <a:t>)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”</a:t>
            </a:r>
          </a:p>
          <a:p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menstruasi</a:t>
            </a:r>
            <a:r>
              <a:rPr lang="en-ID" dirty="0"/>
              <a:t> yang </a:t>
            </a:r>
            <a:r>
              <a:rPr lang="en-ID" dirty="0" err="1"/>
              <a:t>dihasilkan</a:t>
            </a:r>
            <a:r>
              <a:rPr lang="en-ID" dirty="0"/>
              <a:t> </a:t>
            </a:r>
            <a:r>
              <a:rPr lang="en-ID" dirty="0" err="1"/>
              <a:t>tiap</a:t>
            </a:r>
            <a:r>
              <a:rPr lang="en-ID" dirty="0"/>
              <a:t> </a:t>
            </a:r>
            <a:r>
              <a:rPr lang="en-ID" dirty="0" err="1"/>
              <a:t>bulannya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mengalir</a:t>
            </a:r>
            <a:r>
              <a:rPr lang="en-ID" dirty="0"/>
              <a:t> dan </a:t>
            </a:r>
            <a:r>
              <a:rPr lang="en-ID" dirty="0" err="1"/>
              <a:t>terkumpul</a:t>
            </a:r>
            <a:r>
              <a:rPr lang="en-ID" dirty="0"/>
              <a:t> di vagina (</a:t>
            </a:r>
            <a:r>
              <a:rPr lang="en-ID" dirty="0" err="1"/>
              <a:t>hematokolpos</a:t>
            </a:r>
            <a:r>
              <a:rPr lang="en-ID" dirty="0"/>
              <a:t>)=&gt; </a:t>
            </a:r>
            <a:r>
              <a:rPr lang="en-ID" dirty="0" err="1"/>
              <a:t>himen</a:t>
            </a:r>
            <a:r>
              <a:rPr lang="en-ID" dirty="0"/>
              <a:t> </a:t>
            </a:r>
            <a:r>
              <a:rPr lang="en-ID" dirty="0" err="1"/>
              <a:t>menonjol</a:t>
            </a:r>
            <a:r>
              <a:rPr lang="en-ID" dirty="0"/>
              <a:t> </a:t>
            </a:r>
            <a:r>
              <a:rPr lang="en-ID" dirty="0" err="1"/>
              <a:t>keiuar</a:t>
            </a:r>
            <a:r>
              <a:rPr lang="en-ID" dirty="0"/>
              <a:t> dan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kebiruan</a:t>
            </a:r>
            <a:r>
              <a:rPr lang="en-ID" dirty="0"/>
              <a:t> =&gt; </a:t>
            </a:r>
            <a:r>
              <a:rPr lang="en-ID" dirty="0" err="1"/>
              <a:t>mengisi</a:t>
            </a:r>
            <a:r>
              <a:rPr lang="en-ID" dirty="0"/>
              <a:t> </a:t>
            </a:r>
            <a:r>
              <a:rPr lang="en-ID" dirty="0" err="1"/>
              <a:t>kavum</a:t>
            </a:r>
            <a:r>
              <a:rPr lang="en-ID" dirty="0"/>
              <a:t> uteri (hematometra) =&gt; </a:t>
            </a:r>
            <a:r>
              <a:rPr lang="en-ID" dirty="0" err="1"/>
              <a:t>mengisi</a:t>
            </a:r>
            <a:r>
              <a:rPr lang="en-ID" dirty="0"/>
              <a:t> tuba </a:t>
            </a:r>
            <a:r>
              <a:rPr lang="en-ID" dirty="0" err="1"/>
              <a:t>falopii</a:t>
            </a:r>
            <a:r>
              <a:rPr lang="en-ID" dirty="0"/>
              <a:t> (</a:t>
            </a:r>
            <a:r>
              <a:rPr lang="en-ID" dirty="0" err="1"/>
              <a:t>hematosaiping</a:t>
            </a:r>
            <a:r>
              <a:rPr lang="en-ID" dirty="0"/>
              <a:t>)</a:t>
            </a:r>
          </a:p>
          <a:p>
            <a:r>
              <a:rPr lang="en-US" dirty="0"/>
              <a:t>T</a:t>
            </a:r>
            <a:r>
              <a:rPr lang="en-ID" dirty="0" err="1"/>
              <a:t>indakan</a:t>
            </a:r>
            <a:r>
              <a:rPr lang="en-ID" dirty="0"/>
              <a:t>: </a:t>
            </a:r>
            <a:r>
              <a:rPr lang="en-ID" dirty="0" err="1"/>
              <a:t>himenektomi</a:t>
            </a:r>
            <a:r>
              <a:rPr lang="en-ID" dirty="0"/>
              <a:t> + </a:t>
            </a:r>
            <a:r>
              <a:rPr lang="en-ID" dirty="0" err="1"/>
              <a:t>antibiotik</a:t>
            </a:r>
            <a:endParaRPr lang="en-ID" dirty="0"/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507EE-4733-494A-94AA-999A39CE2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05" t="30103" r="27010" b="24811"/>
          <a:stretch/>
        </p:blipFill>
        <p:spPr>
          <a:xfrm>
            <a:off x="7616858" y="4094378"/>
            <a:ext cx="4575142" cy="27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1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A401-2FB8-485F-B67E-CE190BC2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Internal:</a:t>
            </a:r>
            <a:br>
              <a:rPr lang="en-US" dirty="0"/>
            </a:br>
            <a:r>
              <a:rPr lang="en-US" dirty="0" err="1"/>
              <a:t>Anomali</a:t>
            </a:r>
            <a:r>
              <a:rPr lang="en-US" dirty="0"/>
              <a:t> </a:t>
            </a:r>
            <a:r>
              <a:rPr lang="en-US" dirty="0" err="1"/>
              <a:t>Duktus</a:t>
            </a:r>
            <a:r>
              <a:rPr lang="en-US" dirty="0"/>
              <a:t> Muller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0891A-291F-4D47-8571-0B3EE252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CAFE: </a:t>
            </a:r>
            <a:r>
              <a:rPr lang="en-ID" dirty="0"/>
              <a:t>Canalization, Agenesis, Fusion, Embryonic rest</a:t>
            </a:r>
            <a:endParaRPr lang="en-US" dirty="0"/>
          </a:p>
          <a:p>
            <a:r>
              <a:rPr lang="en-US" dirty="0" err="1"/>
              <a:t>Anomali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pada proses </a:t>
            </a:r>
            <a:r>
              <a:rPr lang="en-US" dirty="0" err="1"/>
              <a:t>fusi</a:t>
            </a:r>
            <a:r>
              <a:rPr lang="en-US" dirty="0"/>
              <a:t> </a:t>
            </a:r>
            <a:r>
              <a:rPr lang="en-US" dirty="0" err="1"/>
              <a:t>duktus</a:t>
            </a:r>
            <a:r>
              <a:rPr lang="en-US" dirty="0"/>
              <a:t> muller</a:t>
            </a: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Terbentuk</a:t>
            </a:r>
            <a:r>
              <a:rPr lang="en-US" dirty="0"/>
              <a:t> organ </a:t>
            </a:r>
            <a:r>
              <a:rPr lang="en-US" dirty="0" err="1"/>
              <a:t>duplikat</a:t>
            </a:r>
            <a:endParaRPr lang="en-US" dirty="0"/>
          </a:p>
          <a:p>
            <a:pPr lvl="1"/>
            <a:r>
              <a:rPr lang="en-US" dirty="0" err="1"/>
              <a:t>Terbentuk</a:t>
            </a:r>
            <a:r>
              <a:rPr lang="en-US" dirty="0"/>
              <a:t> Septum</a:t>
            </a:r>
          </a:p>
          <a:p>
            <a:pPr lvl="1"/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B3C772-3819-4125-A462-5E10C0F0E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3" t="26255" r="28479" b="23931"/>
          <a:stretch/>
        </p:blipFill>
        <p:spPr>
          <a:xfrm>
            <a:off x="8090313" y="3751866"/>
            <a:ext cx="4101687" cy="292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336E-5C73-4CA5-ABDD-B9FDFFE5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2D6F5-2E84-41CB-9520-D554192E4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85363-59C6-4641-A73D-C0D73B002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5" t="31340" r="29717" b="11123"/>
          <a:stretch/>
        </p:blipFill>
        <p:spPr>
          <a:xfrm>
            <a:off x="23431" y="0"/>
            <a:ext cx="5898045" cy="5007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3AF6D7-CD71-49DE-8583-87B3B23BF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69" t="43024" r="38840" b="33058"/>
          <a:stretch/>
        </p:blipFill>
        <p:spPr>
          <a:xfrm>
            <a:off x="23431" y="4944520"/>
            <a:ext cx="3275277" cy="2150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199F1-44C7-433A-834A-17FF2E28A0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6" t="15395" r="33660" b="9966"/>
          <a:stretch/>
        </p:blipFill>
        <p:spPr>
          <a:xfrm>
            <a:off x="6407085" y="0"/>
            <a:ext cx="4735398" cy="68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EE98-2E64-4139-9DC2-0133022F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E092-8703-49E1-987E-80558D67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fusi</a:t>
            </a:r>
            <a:r>
              <a:rPr lang="en-US" dirty="0"/>
              <a:t> ductus muller </a:t>
            </a:r>
            <a:r>
              <a:rPr lang="en-US" dirty="0" err="1"/>
              <a:t>kiri</a:t>
            </a:r>
            <a:r>
              <a:rPr lang="en-US" dirty="0"/>
              <a:t> dan </a:t>
            </a:r>
            <a:r>
              <a:rPr lang="en-US" dirty="0" err="1"/>
              <a:t>kanan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Uterus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simetris</a:t>
            </a:r>
            <a:endParaRPr lang="en-US" dirty="0"/>
          </a:p>
          <a:p>
            <a:pPr lvl="1"/>
            <a:r>
              <a:rPr lang="en-ID" dirty="0"/>
              <a:t>uterus </a:t>
            </a:r>
            <a:r>
              <a:rPr lang="en-ID" dirty="0" err="1"/>
              <a:t>ierdiri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2 </a:t>
            </a:r>
            <a:r>
              <a:rPr lang="en-ID" dirty="0" err="1"/>
              <a:t>bagian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simetris</a:t>
            </a:r>
            <a:endParaRPr lang="en-ID" dirty="0"/>
          </a:p>
          <a:p>
            <a:r>
              <a:rPr lang="en-ID" dirty="0" err="1"/>
              <a:t>Hemiuterus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tumbuh</a:t>
            </a:r>
            <a:r>
              <a:rPr lang="en-ID" dirty="0"/>
              <a:t> normal,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rudimenter</a:t>
            </a:r>
            <a:endParaRPr lang="en-ID" dirty="0"/>
          </a:p>
          <a:p>
            <a:r>
              <a:rPr lang="en-US" dirty="0"/>
              <a:t>D</a:t>
            </a:r>
            <a:r>
              <a:rPr lang="en-ID" dirty="0" err="1"/>
              <a:t>iagnosis</a:t>
            </a:r>
            <a:r>
              <a:rPr lang="en-ID" dirty="0"/>
              <a:t>: </a:t>
            </a:r>
          </a:p>
          <a:p>
            <a:r>
              <a:rPr lang="en-US" dirty="0"/>
              <a:t>T</a:t>
            </a:r>
            <a:r>
              <a:rPr lang="en-ID" dirty="0" err="1"/>
              <a:t>indakan</a:t>
            </a:r>
            <a:r>
              <a:rPr lang="en-ID" dirty="0"/>
              <a:t>: </a:t>
            </a:r>
            <a:r>
              <a:rPr lang="en-ID" dirty="0" err="1"/>
              <a:t>Bedah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indikasi</a:t>
            </a:r>
            <a:r>
              <a:rPr lang="en-ID" dirty="0"/>
              <a:t> abortus </a:t>
            </a:r>
            <a:r>
              <a:rPr lang="en-ID" dirty="0" err="1"/>
              <a:t>berulang</a:t>
            </a:r>
            <a:r>
              <a:rPr lang="en-ID" dirty="0"/>
              <a:t>, </a:t>
            </a:r>
            <a:r>
              <a:rPr lang="en-ID" dirty="0" err="1"/>
              <a:t>infertilitas</a:t>
            </a:r>
            <a:r>
              <a:rPr lang="en-ID" dirty="0"/>
              <a:t>, dan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haid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866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3354-A429-479C-BD3C-BAD408D6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Disorders of sex development </a:t>
            </a:r>
            <a:r>
              <a:rPr lang="en-US" dirty="0"/>
              <a:t>(DSD)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B068-7D66-4EA7-B38F-89ADA74C4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603500"/>
            <a:ext cx="8761413" cy="3416300"/>
          </a:xfrm>
        </p:spPr>
        <p:txBody>
          <a:bodyPr/>
          <a:lstStyle/>
          <a:p>
            <a:r>
              <a:rPr lang="en-US" dirty="0" err="1"/>
              <a:t>Elemen</a:t>
            </a:r>
            <a:r>
              <a:rPr lang="en-US" dirty="0"/>
              <a:t>: </a:t>
            </a:r>
            <a:r>
              <a:rPr lang="en-ID" dirty="0"/>
              <a:t>Ambiguous genitalia, </a:t>
            </a:r>
            <a:r>
              <a:rPr lang="en-ID" dirty="0" err="1"/>
              <a:t>ketidaksesuaian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genitalia </a:t>
            </a:r>
            <a:r>
              <a:rPr lang="en-ID" dirty="0" err="1"/>
              <a:t>interna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eksterna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kongenital</a:t>
            </a:r>
            <a:r>
              <a:rPr lang="en-ID" dirty="0"/>
              <a:t>, </a:t>
            </a:r>
            <a:r>
              <a:rPr lang="en-ID" dirty="0" err="1"/>
              <a:t>Perkembangan</a:t>
            </a:r>
            <a:r>
              <a:rPr lang="en-ID" dirty="0"/>
              <a:t> organ genitalia yang </a:t>
            </a:r>
            <a:r>
              <a:rPr lang="en-ID" dirty="0" err="1"/>
              <a:t>tidak</a:t>
            </a:r>
            <a:r>
              <a:rPr lang="en-ID" dirty="0"/>
              <a:t> normal, </a:t>
            </a:r>
            <a:r>
              <a:rPr lang="en-ID" dirty="0" err="1"/>
              <a:t>Anomali</a:t>
            </a:r>
            <a:r>
              <a:rPr lang="en-ID" dirty="0"/>
              <a:t> </a:t>
            </a:r>
            <a:r>
              <a:rPr lang="en-ID" dirty="0" err="1"/>
              <a:t>kromosom</a:t>
            </a:r>
            <a:r>
              <a:rPr lang="en-ID" dirty="0"/>
              <a:t> </a:t>
            </a:r>
            <a:r>
              <a:rPr lang="en-ID" dirty="0" err="1"/>
              <a:t>seks</a:t>
            </a:r>
            <a:r>
              <a:rPr lang="en-ID" dirty="0"/>
              <a:t>, </a:t>
            </a:r>
            <a:r>
              <a:rPr lang="en-ID" dirty="0" err="1"/>
              <a:t>Kelainan</a:t>
            </a:r>
            <a:r>
              <a:rPr lang="en-ID" dirty="0"/>
              <a:t> pada </a:t>
            </a:r>
            <a:r>
              <a:rPr lang="en-ID" dirty="0" err="1"/>
              <a:t>perkembangan</a:t>
            </a:r>
            <a:r>
              <a:rPr lang="en-ID" dirty="0"/>
              <a:t> gonad.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9585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2414-9C06-4C10-9867-47D9B32B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8B57A-5A60-442D-B9AA-45E94B89F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5E327-99F1-4534-980D-1ED3AFA2B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11" t="19518" r="28789" b="15190"/>
          <a:stretch/>
        </p:blipFill>
        <p:spPr>
          <a:xfrm>
            <a:off x="2058816" y="514500"/>
            <a:ext cx="6425308" cy="60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68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695</TotalTime>
  <Words>419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Kelainan pada Reproduksi Wanita</vt:lpstr>
      <vt:lpstr>Abnormalitas Kongenital</vt:lpstr>
      <vt:lpstr>Kelainan Eksterna Hipertrofi labialis</vt:lpstr>
      <vt:lpstr>Himen Imperforatus</vt:lpstr>
      <vt:lpstr>Internal: Anomali Duktus Muller</vt:lpstr>
      <vt:lpstr>tas</vt:lpstr>
      <vt:lpstr>PowerPoint Presentation</vt:lpstr>
      <vt:lpstr>Disorders of sex development (DSD)</vt:lpstr>
      <vt:lpstr>PowerPoint Presentation</vt:lpstr>
      <vt:lpstr>Infertilitas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Abnormaltitas Reproduksi Wanita</dc:title>
  <dc:creator>ACER</dc:creator>
  <cp:lastModifiedBy>ACER</cp:lastModifiedBy>
  <cp:revision>36</cp:revision>
  <dcterms:created xsi:type="dcterms:W3CDTF">2021-04-28T07:44:28Z</dcterms:created>
  <dcterms:modified xsi:type="dcterms:W3CDTF">2021-04-29T03:28:15Z</dcterms:modified>
</cp:coreProperties>
</file>