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8" r:id="rId3"/>
    <p:sldId id="295" r:id="rId4"/>
    <p:sldId id="257" r:id="rId5"/>
    <p:sldId id="296" r:id="rId6"/>
    <p:sldId id="297" r:id="rId7"/>
    <p:sldId id="298" r:id="rId8"/>
    <p:sldId id="299" r:id="rId9"/>
    <p:sldId id="300" r:id="rId10"/>
    <p:sldId id="30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Walter Turncoa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702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63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00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20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27338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Infertilitas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857475" y="3439886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alter Turncoat" panose="020B0604020202020204" charset="0"/>
              </a:rPr>
              <a:t>Nama	: Pramudya Dian N</a:t>
            </a:r>
          </a:p>
          <a:p>
            <a:r>
              <a:rPr lang="en-US" dirty="0" smtClean="0">
                <a:solidFill>
                  <a:schemeClr val="tx1"/>
                </a:solidFill>
                <a:latin typeface="Walter Turncoat" panose="020B0604020202020204" charset="0"/>
              </a:rPr>
              <a:t>NRP	: 1810211046</a:t>
            </a:r>
          </a:p>
          <a:p>
            <a:r>
              <a:rPr lang="en-US" dirty="0" smtClean="0">
                <a:solidFill>
                  <a:schemeClr val="tx1"/>
                </a:solidFill>
                <a:latin typeface="Walter Turncoat" panose="020B0604020202020204" charset="0"/>
              </a:rPr>
              <a:t>Tutorial	: A2</a:t>
            </a:r>
            <a:endParaRPr lang="en-US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Hasdani</a:t>
            </a:r>
            <a:r>
              <a:rPr lang="en-US" dirty="0"/>
              <a:t>, </a:t>
            </a:r>
            <a:r>
              <a:rPr lang="en-US" dirty="0" smtClean="0"/>
              <a:t>H. </a:t>
            </a:r>
            <a:r>
              <a:rPr lang="en-US" i="1" dirty="0" err="1"/>
              <a:t>Referat</a:t>
            </a:r>
            <a:r>
              <a:rPr lang="en-US" i="1" dirty="0"/>
              <a:t> </a:t>
            </a:r>
            <a:r>
              <a:rPr lang="en-US" i="1" dirty="0" err="1"/>
              <a:t>infertilitas</a:t>
            </a:r>
            <a:r>
              <a:rPr lang="en-US" dirty="0" smtClean="0"/>
              <a:t>. 2017</a:t>
            </a:r>
          </a:p>
          <a:p>
            <a:r>
              <a:rPr lang="en-US" dirty="0" err="1" smtClean="0"/>
              <a:t>Devita</a:t>
            </a:r>
            <a:r>
              <a:rPr lang="en-US" dirty="0" smtClean="0"/>
              <a:t>. </a:t>
            </a:r>
            <a:r>
              <a:rPr lang="en-US" i="1" dirty="0" err="1" smtClean="0"/>
              <a:t>Hubungan</a:t>
            </a:r>
            <a:r>
              <a:rPr lang="en-US" i="1" dirty="0" smtClean="0"/>
              <a:t> Antara </a:t>
            </a:r>
            <a:r>
              <a:rPr lang="en-US" i="1" dirty="0" err="1" smtClean="0"/>
              <a:t>Usia</a:t>
            </a:r>
            <a:r>
              <a:rPr lang="en-US" i="1" dirty="0" smtClean="0"/>
              <a:t>, </a:t>
            </a:r>
            <a:r>
              <a:rPr lang="en-US" i="1" dirty="0" err="1" smtClean="0"/>
              <a:t>Siklus</a:t>
            </a:r>
            <a:r>
              <a:rPr lang="en-US" i="1" dirty="0" smtClean="0"/>
              <a:t> </a:t>
            </a:r>
            <a:r>
              <a:rPr lang="en-US" i="1" dirty="0" err="1" smtClean="0"/>
              <a:t>Haid</a:t>
            </a:r>
            <a:r>
              <a:rPr lang="en-US" i="1" dirty="0" smtClean="0"/>
              <a:t> Dan </a:t>
            </a:r>
            <a:r>
              <a:rPr lang="en-US" i="1" dirty="0" err="1" smtClean="0"/>
              <a:t>Infeksi</a:t>
            </a:r>
            <a:r>
              <a:rPr lang="en-US" i="1" dirty="0" smtClean="0"/>
              <a:t> Organ </a:t>
            </a:r>
            <a:r>
              <a:rPr lang="en-US" i="1" dirty="0" err="1" smtClean="0"/>
              <a:t>Reproduksi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Wanita</a:t>
            </a:r>
            <a:r>
              <a:rPr lang="en-US" i="1" dirty="0" smtClean="0"/>
              <a:t> </a:t>
            </a:r>
            <a:r>
              <a:rPr lang="en-US" i="1" dirty="0" err="1" smtClean="0"/>
              <a:t>Terhadap</a:t>
            </a:r>
            <a:r>
              <a:rPr lang="en-US" i="1" dirty="0" smtClean="0"/>
              <a:t> </a:t>
            </a:r>
            <a:r>
              <a:rPr lang="en-US" i="1" dirty="0" err="1" smtClean="0"/>
              <a:t>Kejadian</a:t>
            </a:r>
            <a:r>
              <a:rPr lang="en-US" i="1" dirty="0" smtClean="0"/>
              <a:t> </a:t>
            </a:r>
            <a:r>
              <a:rPr lang="en-US" i="1" dirty="0" err="1" smtClean="0"/>
              <a:t>Infertil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Wanita</a:t>
            </a:r>
            <a:r>
              <a:rPr lang="en-US" i="1" dirty="0" smtClean="0"/>
              <a:t> .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992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Definisi</a:t>
            </a:r>
            <a:endParaRPr dirty="0"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en-US" sz="2000" dirty="0" err="1"/>
              <a:t>Infertilitas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ketidakmampuan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dirty="0" err="1" smtClean="0"/>
              <a:t>epasang</a:t>
            </a:r>
            <a:r>
              <a:rPr lang="en-US" sz="2000" dirty="0" smtClean="0"/>
              <a:t> </a:t>
            </a:r>
            <a:r>
              <a:rPr lang="en-US" sz="2000" dirty="0" err="1"/>
              <a:t>suami</a:t>
            </a:r>
            <a:r>
              <a:rPr lang="en-US" sz="2000" dirty="0"/>
              <a:t> </a:t>
            </a:r>
            <a:r>
              <a:rPr lang="en-US" sz="2000" dirty="0" err="1"/>
              <a:t>istri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/>
              <a:t>keturunan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kehamilan</a:t>
            </a:r>
            <a:r>
              <a:rPr lang="en-US" sz="2000" dirty="0"/>
              <a:t>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bersenggama</a:t>
            </a:r>
            <a:r>
              <a:rPr lang="en-US" sz="2000" dirty="0" smtClean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teratur</a:t>
            </a:r>
            <a:r>
              <a:rPr lang="en-US" sz="2000" dirty="0"/>
              <a:t> 2-3 x / </a:t>
            </a:r>
            <a:r>
              <a:rPr lang="en-US" sz="2000" dirty="0" err="1"/>
              <a:t>minggu</a:t>
            </a:r>
            <a:r>
              <a:rPr lang="en-US" sz="2000" dirty="0"/>
              <a:t>,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12 </a:t>
            </a:r>
            <a:r>
              <a:rPr lang="en-US" sz="2000" dirty="0" err="1" smtClean="0"/>
              <a:t>bulan</a:t>
            </a:r>
            <a:r>
              <a:rPr lang="en-US" sz="2000" dirty="0" smtClean="0"/>
              <a:t>.</a:t>
            </a:r>
          </a:p>
          <a:p>
            <a:pPr marL="342900" indent="-342900"/>
            <a:r>
              <a:rPr lang="en-US" sz="2000" dirty="0" err="1" smtClean="0"/>
              <a:t>Klasifikasi</a:t>
            </a:r>
            <a:r>
              <a:rPr lang="en-US" sz="2000" dirty="0" smtClean="0"/>
              <a:t> : Primer &amp; </a:t>
            </a:r>
            <a:r>
              <a:rPr lang="en-US" sz="2000" dirty="0" err="1" smtClean="0"/>
              <a:t>Sekunder</a:t>
            </a:r>
            <a:r>
              <a:rPr lang="en-US" sz="2000" dirty="0"/>
              <a:t/>
            </a:r>
            <a:br>
              <a:rPr lang="en-US" sz="2000" dirty="0"/>
            </a:br>
            <a:endParaRPr sz="2000" dirty="0"/>
          </a:p>
        </p:txBody>
      </p:sp>
      <p:sp>
        <p:nvSpPr>
          <p:cNvPr id="448" name="Google Shape;448;p3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Dunia</a:t>
            </a:r>
            <a:r>
              <a:rPr lang="en-US" dirty="0" smtClean="0"/>
              <a:t> : 1 </a:t>
            </a:r>
            <a:r>
              <a:rPr lang="en-US" dirty="0" err="1" smtClean="0"/>
              <a:t>dari</a:t>
            </a:r>
            <a:r>
              <a:rPr lang="en-US" dirty="0" smtClean="0"/>
              <a:t> 7 </a:t>
            </a:r>
            <a:r>
              <a:rPr lang="en-US" dirty="0" err="1" smtClean="0"/>
              <a:t>pasangan</a:t>
            </a:r>
            <a:endParaRPr lang="en-US" dirty="0" smtClean="0"/>
          </a:p>
          <a:p>
            <a:r>
              <a:rPr lang="en-US" dirty="0" smtClean="0"/>
              <a:t>40% </a:t>
            </a:r>
            <a:r>
              <a:rPr lang="en" dirty="0" smtClean="0">
                <a:solidFill>
                  <a:schemeClr val="dk1"/>
                </a:solidFill>
              </a:rPr>
              <a:t>👩</a:t>
            </a:r>
          </a:p>
          <a:p>
            <a:r>
              <a:rPr lang="en" dirty="0">
                <a:solidFill>
                  <a:schemeClr val="bg2"/>
                </a:solidFill>
              </a:rPr>
              <a:t>2</a:t>
            </a:r>
            <a:r>
              <a:rPr lang="en" dirty="0" smtClean="0">
                <a:solidFill>
                  <a:schemeClr val="bg2"/>
                </a:solidFill>
              </a:rPr>
              <a:t>0% </a:t>
            </a:r>
            <a:r>
              <a:rPr lang="en" dirty="0" smtClean="0">
                <a:solidFill>
                  <a:schemeClr val="dk1"/>
                </a:solidFill>
              </a:rPr>
              <a:t>👨</a:t>
            </a:r>
          </a:p>
          <a:p>
            <a:r>
              <a:rPr lang="en" dirty="0" smtClean="0">
                <a:solidFill>
                  <a:schemeClr val="bg2"/>
                </a:solidFill>
              </a:rPr>
              <a:t>40% </a:t>
            </a:r>
            <a:r>
              <a:rPr lang="en" dirty="0" smtClean="0">
                <a:solidFill>
                  <a:schemeClr val="dk1"/>
                </a:solidFill>
              </a:rPr>
              <a:t>👨👩</a:t>
            </a:r>
          </a:p>
          <a:p>
            <a:r>
              <a:rPr lang="en" dirty="0" smtClean="0">
                <a:solidFill>
                  <a:schemeClr val="bg2"/>
                </a:solidFill>
              </a:rPr>
              <a:t>Indonesia : </a:t>
            </a:r>
          </a:p>
          <a:p>
            <a:pPr marL="892175" indent="0">
              <a:buNone/>
            </a:pPr>
            <a:r>
              <a:rPr lang="en" dirty="0" smtClean="0">
                <a:solidFill>
                  <a:schemeClr val="bg2"/>
                </a:solidFill>
              </a:rPr>
              <a:t>15% usia 30-34 th, 30% usia 35-39 th, 64% usia 40-44 th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19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Etiologi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939924" y="10088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en" sz="1800" dirty="0" smtClean="0">
                <a:solidFill>
                  <a:schemeClr val="bg2"/>
                </a:solidFill>
              </a:rPr>
              <a:t>👨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800" dirty="0" smtClean="0">
                <a:solidFill>
                  <a:schemeClr val="bg2"/>
                </a:solidFill>
              </a:rPr>
              <a:t>Gangguan Spermatogenesis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800" dirty="0" smtClean="0">
                <a:solidFill>
                  <a:schemeClr val="bg2"/>
                </a:solidFill>
              </a:rPr>
              <a:t>Obstruksi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800" dirty="0" smtClean="0">
                <a:solidFill>
                  <a:schemeClr val="bg2"/>
                </a:solidFill>
              </a:rPr>
              <a:t>Ketidakmampuan erkesi atau ejakulasi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800" dirty="0" smtClean="0">
                <a:solidFill>
                  <a:schemeClr val="bg2"/>
                </a:solidFill>
              </a:rPr>
              <a:t>Faktor lain : Suhu</a:t>
            </a:r>
            <a:endParaRPr lang="en" sz="18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bg2"/>
              </a:solidFill>
            </a:endParaRPr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dirty="0" smtClean="0">
                <a:solidFill>
                  <a:schemeClr val="dk1"/>
                </a:solidFill>
              </a:rPr>
              <a:t>👩</a:t>
            </a:r>
          </a:p>
          <a:p>
            <a:pPr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dirty="0" smtClean="0">
                <a:solidFill>
                  <a:schemeClr val="bg2"/>
                </a:solidFill>
              </a:rPr>
              <a:t>Hormonal</a:t>
            </a:r>
          </a:p>
          <a:p>
            <a:pPr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dirty="0" smtClean="0">
                <a:solidFill>
                  <a:schemeClr val="bg2"/>
                </a:solidFill>
              </a:rPr>
              <a:t>Oogenesis</a:t>
            </a:r>
          </a:p>
          <a:p>
            <a:pPr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dirty="0" smtClean="0">
                <a:solidFill>
                  <a:schemeClr val="bg2"/>
                </a:solidFill>
              </a:rPr>
              <a:t>Obstruksi</a:t>
            </a:r>
          </a:p>
          <a:p>
            <a:pPr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dirty="0" smtClean="0">
                <a:solidFill>
                  <a:schemeClr val="bg2"/>
                </a:solidFill>
              </a:rPr>
              <a:t>Faktor Lokal : pH, kongenital</a:t>
            </a:r>
            <a:endParaRPr lang="en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Ovulasi</a:t>
            </a:r>
            <a:endParaRPr lang="en-US" sz="2000" dirty="0" smtClean="0"/>
          </a:p>
          <a:p>
            <a:pPr marL="558800" indent="-457200">
              <a:buFont typeface="+mj-lt"/>
              <a:buAutoNum type="arabicPeriod"/>
            </a:pPr>
            <a:r>
              <a:rPr lang="en-US" sz="2000" dirty="0" err="1" smtClean="0"/>
              <a:t>Sindroma</a:t>
            </a:r>
            <a:r>
              <a:rPr lang="en-US" sz="2000" dirty="0" smtClean="0"/>
              <a:t> Ovarium </a:t>
            </a:r>
            <a:r>
              <a:rPr lang="en-US" sz="2000" dirty="0" err="1" smtClean="0"/>
              <a:t>Polikistik</a:t>
            </a:r>
            <a:r>
              <a:rPr lang="en-US" sz="2000" dirty="0" smtClean="0"/>
              <a:t> (PCOS)</a:t>
            </a:r>
          </a:p>
          <a:p>
            <a:pPr marL="558800" indent="-457200">
              <a:buFont typeface="+mj-lt"/>
              <a:buAutoNum type="arabicPeriod"/>
            </a:pPr>
            <a:r>
              <a:rPr lang="en-US" sz="2000" dirty="0" err="1" smtClean="0"/>
              <a:t>Masalah</a:t>
            </a:r>
            <a:r>
              <a:rPr lang="en-US" sz="2000" dirty="0" smtClean="0"/>
              <a:t> tuba, uterus</a:t>
            </a:r>
          </a:p>
          <a:p>
            <a:pPr marL="558800" indent="-457200">
              <a:buFont typeface="+mj-lt"/>
              <a:buAutoNum type="arabicPeriod"/>
            </a:pP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endParaRPr lang="en-US" sz="2000" dirty="0" smtClean="0"/>
          </a:p>
          <a:p>
            <a:pPr marL="558800" indent="-457200">
              <a:buFont typeface="+mj-lt"/>
              <a:buAutoNum type="arabicPeriod"/>
            </a:pP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endParaRPr lang="en-US" sz="2000" dirty="0" smtClean="0"/>
          </a:p>
          <a:p>
            <a:pPr marL="558800" indent="-457200">
              <a:buFont typeface="+mj-lt"/>
              <a:buAutoNum type="arabicPeriod"/>
            </a:pPr>
            <a:r>
              <a:rPr lang="en-US" sz="2000" dirty="0" smtClean="0"/>
              <a:t>Stress</a:t>
            </a:r>
          </a:p>
          <a:p>
            <a:pPr marL="558800" indent="-457200">
              <a:buFont typeface="+mj-lt"/>
              <a:buAutoNum type="arabicPeriod"/>
            </a:pPr>
            <a:r>
              <a:rPr lang="en-US" sz="2000" dirty="0" err="1" smtClean="0"/>
              <a:t>Infeksi</a:t>
            </a:r>
            <a:r>
              <a:rPr lang="en-US" sz="2000" dirty="0" smtClean="0"/>
              <a:t> Organ </a:t>
            </a:r>
            <a:r>
              <a:rPr lang="en-US" sz="2000" dirty="0" err="1" smtClean="0"/>
              <a:t>Reproduksi</a:t>
            </a:r>
            <a:endParaRPr lang="en-US" sz="2000" dirty="0" smtClean="0"/>
          </a:p>
          <a:p>
            <a:pPr marL="558800" indent="-457200">
              <a:buFont typeface="+mj-lt"/>
              <a:buAutoNum type="arabicPeriod"/>
            </a:pPr>
            <a:r>
              <a:rPr lang="en-US" sz="2000" dirty="0" err="1" smtClean="0"/>
              <a:t>Rokok</a:t>
            </a:r>
            <a:r>
              <a:rPr lang="en-US" sz="2000" dirty="0" smtClean="0"/>
              <a:t>, </a:t>
            </a:r>
            <a:r>
              <a:rPr lang="en-US" sz="2000" dirty="0" err="1" smtClean="0"/>
              <a:t>Alkohol</a:t>
            </a:r>
            <a:r>
              <a:rPr lang="en-US" sz="2000" dirty="0" smtClean="0"/>
              <a:t>, </a:t>
            </a:r>
            <a:r>
              <a:rPr lang="en-US" sz="2000" dirty="0" err="1" smtClean="0"/>
              <a:t>Narkoba</a:t>
            </a:r>
            <a:r>
              <a:rPr lang="en-US" sz="2000" dirty="0" smtClean="0"/>
              <a:t>,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Radiasi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159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en-US" dirty="0" smtClean="0"/>
              <a:t>Anamnesis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: TV, BMI, Pelvis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 : </a:t>
            </a:r>
          </a:p>
          <a:p>
            <a:pPr marL="1016000" lvl="1" indent="-457200"/>
            <a:r>
              <a:rPr lang="en-US" dirty="0" err="1" smtClean="0"/>
              <a:t>Endokrinologi</a:t>
            </a:r>
            <a:endParaRPr lang="en-US" dirty="0" smtClean="0"/>
          </a:p>
          <a:p>
            <a:pPr marL="1016000" lvl="1" indent="-457200"/>
            <a:r>
              <a:rPr lang="en-US" dirty="0" smtClean="0"/>
              <a:t>HSG, USG</a:t>
            </a:r>
          </a:p>
          <a:p>
            <a:pPr marL="1016000" lvl="1" indent="-457200"/>
            <a:r>
              <a:rPr lang="en-US" dirty="0" err="1" smtClean="0"/>
              <a:t>Analisis</a:t>
            </a:r>
            <a:r>
              <a:rPr lang="en-US" dirty="0" smtClean="0"/>
              <a:t> Semen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84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semen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39538"/>
              </p:ext>
            </p:extLst>
          </p:nvPr>
        </p:nvGraphicFramePr>
        <p:xfrm>
          <a:off x="547788" y="1164831"/>
          <a:ext cx="6167437" cy="1464924"/>
        </p:xfrm>
        <a:graphic>
          <a:graphicData uri="http://schemas.openxmlformats.org/drawingml/2006/table">
            <a:tbl>
              <a:tblPr/>
              <a:tblGrid>
                <a:gridCol w="3497000"/>
                <a:gridCol w="2670437"/>
              </a:tblGrid>
              <a:tr h="2645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effectLst/>
                          <a:latin typeface="+mj-lt"/>
                        </a:rPr>
                        <a:t>Makroskopis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61039" marR="61039" marT="30519" marB="30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effectLst/>
                          <a:latin typeface="+mj-lt"/>
                        </a:rPr>
                        <a:t>Mikroskopis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61039" marR="61039" marT="30519" marB="30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0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Warna</a:t>
                      </a:r>
                      <a:r>
                        <a:rPr lang="en-US" sz="1200" b="0" i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200" b="0" i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bau</a:t>
                      </a:r>
                      <a:r>
                        <a:rPr lang="en-US" sz="1200" b="0" i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, volume, </a:t>
                      </a:r>
                      <a:endParaRPr lang="en-US" sz="1200" b="0" dirty="0">
                        <a:effectLst/>
                        <a:latin typeface="+mj-lt"/>
                      </a:endParaRPr>
                    </a:p>
                  </a:txBody>
                  <a:tcPr marL="61039" marR="61039" marT="30519" marB="30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Jumlah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spermatozoa/ml,</a:t>
                      </a:r>
                      <a:endParaRPr lang="en-US" sz="1200" b="0" dirty="0">
                        <a:effectLst/>
                        <a:latin typeface="+mj-lt"/>
                      </a:endParaRPr>
                    </a:p>
                  </a:txBody>
                  <a:tcPr marL="61039" marR="61039" marT="30519" marB="30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62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likuifaksi, aglutinasi </a:t>
                      </a:r>
                      <a:r>
                        <a:rPr lang="it-IT" sz="1200" b="0" i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spontan</a:t>
                      </a:r>
                      <a:endParaRPr lang="it-IT" sz="1200" b="0" dirty="0">
                        <a:effectLst/>
                        <a:latin typeface="+mj-lt"/>
                      </a:endParaRPr>
                    </a:p>
                  </a:txBody>
                  <a:tcPr marL="61039" marR="61039" marT="30519" marB="30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+mj-lt"/>
                        </a:rPr>
                        <a:t>% spermatozoa </a:t>
                      </a:r>
                      <a:r>
                        <a:rPr lang="en-US" sz="1200" b="0" dirty="0" err="1" smtClean="0">
                          <a:latin typeface="+mj-lt"/>
                        </a:rPr>
                        <a:t>motil</a:t>
                      </a:r>
                      <a:r>
                        <a:rPr lang="en-US" sz="1200" b="0" dirty="0" smtClean="0">
                          <a:latin typeface="+mj-lt"/>
                        </a:rPr>
                        <a:t>,</a:t>
                      </a:r>
                    </a:p>
                  </a:txBody>
                  <a:tcPr marL="61039" marR="61039" marT="30519" marB="30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62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Viskositas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pH.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dirty="0">
                        <a:effectLst/>
                        <a:latin typeface="+mj-lt"/>
                      </a:endParaRPr>
                    </a:p>
                  </a:txBody>
                  <a:tcPr marL="61039" marR="61039" marT="30519" marB="30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Kecepatan sperma, bentuk</a:t>
                      </a:r>
                      <a:br>
                        <a:rPr lang="sv-SE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sv-SE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spermatozoa yg abnormal.</a:t>
                      </a:r>
                      <a:endParaRPr lang="sv-SE" sz="1200" b="0" dirty="0">
                        <a:effectLst/>
                        <a:latin typeface="+mj-lt"/>
                      </a:endParaRPr>
                    </a:p>
                  </a:txBody>
                  <a:tcPr marL="61039" marR="61039" marT="30519" marB="30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182" y="1651072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18" y="2707189"/>
            <a:ext cx="5514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2790"/>
              </p:ext>
            </p:extLst>
          </p:nvPr>
        </p:nvGraphicFramePr>
        <p:xfrm>
          <a:off x="1306287" y="199526"/>
          <a:ext cx="5094516" cy="4699048"/>
        </p:xfrm>
        <a:graphic>
          <a:graphicData uri="http://schemas.openxmlformats.org/drawingml/2006/table">
            <a:tbl>
              <a:tblPr/>
              <a:tblGrid>
                <a:gridCol w="1273629"/>
                <a:gridCol w="1273629"/>
                <a:gridCol w="1273629"/>
                <a:gridCol w="1273629"/>
              </a:tblGrid>
              <a:tr h="992591">
                <a:tc>
                  <a:txBody>
                    <a:bodyPr/>
                    <a:lstStyle/>
                    <a:p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Nomenklatur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Jumlah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sperma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Juta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/ml)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</a:t>
                      </a: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Motilitas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sperma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 % )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</a:t>
                      </a: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Morfologi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sperma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 % )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39370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Normozoospermia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0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Oligozoospermia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0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Astenozoospermia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0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Teratozoospermia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50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69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Oligoastenozoosper</a:t>
                      </a:r>
                      <a:b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mia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69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O.A.T.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50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69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Oligoteratozoosper</a:t>
                      </a:r>
                      <a:b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mia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50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0"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Polizoospermia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250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50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0374" marR="40374" marT="20187" marB="201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7597" y="2088901"/>
            <a:ext cx="8462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4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&amp;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(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senggama</a:t>
            </a:r>
            <a:r>
              <a:rPr lang="en-US" dirty="0" smtClean="0"/>
              <a:t> &amp; lama </a:t>
            </a:r>
            <a:r>
              <a:rPr lang="en-US" dirty="0" err="1" smtClean="0"/>
              <a:t>perkawinan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Pasangan</a:t>
            </a:r>
            <a:r>
              <a:rPr lang="en-US" dirty="0" smtClean="0"/>
              <a:t> ≠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3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50%</a:t>
            </a:r>
          </a:p>
          <a:p>
            <a:r>
              <a:rPr lang="en-US" dirty="0" err="1" smtClean="0"/>
              <a:t>Pasangan</a:t>
            </a:r>
            <a:r>
              <a:rPr lang="en-US" dirty="0" smtClean="0"/>
              <a:t> ≠ </a:t>
            </a:r>
            <a:r>
              <a:rPr lang="en-US" dirty="0" err="1" smtClean="0"/>
              <a:t>hamil</a:t>
            </a:r>
            <a:r>
              <a:rPr lang="en-US" dirty="0" smtClean="0"/>
              <a:t> &gt; 5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38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299</Words>
  <Application>Microsoft Office PowerPoint</Application>
  <PresentationFormat>On-screen Show (16:9)</PresentationFormat>
  <Paragraphs>104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Nunito</vt:lpstr>
      <vt:lpstr>Arial</vt:lpstr>
      <vt:lpstr>Walter Turncoat</vt:lpstr>
      <vt:lpstr>Osric template</vt:lpstr>
      <vt:lpstr>Infertilitas</vt:lpstr>
      <vt:lpstr>Definisi</vt:lpstr>
      <vt:lpstr>Epidemiologi</vt:lpstr>
      <vt:lpstr>Etiologi</vt:lpstr>
      <vt:lpstr>Faktor risiko</vt:lpstr>
      <vt:lpstr>Diagnosis</vt:lpstr>
      <vt:lpstr>Analisis semen</vt:lpstr>
      <vt:lpstr>PowerPoint Presentation</vt:lpstr>
      <vt:lpstr>Prognosis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Infertilitas</dc:title>
  <dc:creator>Pramudya</dc:creator>
  <cp:lastModifiedBy>Microsoft account</cp:lastModifiedBy>
  <cp:revision>11</cp:revision>
  <dcterms:modified xsi:type="dcterms:W3CDTF">2021-04-29T03:10:41Z</dcterms:modified>
</cp:coreProperties>
</file>