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59" r:id="rId6"/>
    <p:sldId id="258" r:id="rId7"/>
    <p:sldId id="266" r:id="rId8"/>
    <p:sldId id="268" r:id="rId9"/>
    <p:sldId id="267" r:id="rId10"/>
    <p:sldId id="260" r:id="rId11"/>
    <p:sldId id="265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07D29-1FBA-47BE-9970-C8201D74ADCE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B93C-2566-4274-82BE-7CDAB70B8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16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B93C-2566-4274-82BE-7CDAB70B8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8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penetrasi</a:t>
            </a:r>
            <a:r>
              <a:rPr lang="en-US" dirty="0"/>
              <a:t> </a:t>
            </a:r>
            <a:r>
              <a:rPr lang="en-US" dirty="0" err="1"/>
              <a:t>akhir</a:t>
            </a:r>
            <a:r>
              <a:rPr lang="en-US" dirty="0"/>
              <a:t> ovum.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membuahi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ovum,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korona radiata dan zona </a:t>
            </a:r>
            <a:r>
              <a:rPr lang="en-US" dirty="0" err="1"/>
              <a:t>pelusida</a:t>
            </a:r>
            <a:r>
              <a:rPr lang="en-US" dirty="0"/>
              <a:t> yang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.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menembus</a:t>
            </a:r>
            <a:r>
              <a:rPr lang="en-US" dirty="0"/>
              <a:t> korona radiata dengan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enzim-enzim</a:t>
            </a:r>
            <a:r>
              <a:rPr lang="en-US" dirty="0"/>
              <a:t>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di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Fertilin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protein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membran</a:t>
            </a:r>
            <a:r>
              <a:rPr lang="en-US" dirty="0"/>
              <a:t> plasma </a:t>
            </a:r>
            <a:r>
              <a:rPr lang="en-US" dirty="0" err="1"/>
              <a:t>sperma</a:t>
            </a:r>
            <a:r>
              <a:rPr lang="en-US" dirty="0"/>
              <a:t>, </a:t>
            </a:r>
            <a:r>
              <a:rPr lang="en-US" dirty="0" err="1"/>
              <a:t>berikatan</a:t>
            </a:r>
            <a:r>
              <a:rPr lang="en-US" dirty="0"/>
              <a:t> dengan </a:t>
            </a:r>
            <a:r>
              <a:rPr lang="en-US" dirty="0" err="1"/>
              <a:t>glikoprotein</a:t>
            </a:r>
            <a:r>
              <a:rPr lang="en-US" dirty="0"/>
              <a:t> yang </a:t>
            </a:r>
            <a:r>
              <a:rPr lang="en-US" dirty="0" err="1"/>
              <a:t>dikenal</a:t>
            </a:r>
            <a:r>
              <a:rPr lang="en-US" dirty="0"/>
              <a:t> dengan ZP3 pada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zona </a:t>
            </a:r>
            <a:r>
              <a:rPr lang="en-US" dirty="0" err="1"/>
              <a:t>pelusida</a:t>
            </a:r>
            <a:r>
              <a:rPr lang="en-US" dirty="0"/>
              <a:t>. </a:t>
            </a:r>
            <a:r>
              <a:rPr lang="en-US" dirty="0" err="1"/>
              <a:t>Pengikatan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memacu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akrosom</a:t>
            </a:r>
            <a:r>
              <a:rPr lang="en-US" dirty="0"/>
              <a:t> yang </a:t>
            </a:r>
            <a:r>
              <a:rPr lang="en-US" dirty="0" err="1"/>
              <a:t>bergantung</a:t>
            </a:r>
            <a:r>
              <a:rPr lang="en-US" dirty="0"/>
              <a:t> Ca2+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akrosom</a:t>
            </a:r>
            <a:r>
              <a:rPr lang="en-US" dirty="0"/>
              <a:t> </a:t>
            </a:r>
            <a:r>
              <a:rPr lang="en-US" dirty="0" err="1"/>
              <a:t>terganggu</a:t>
            </a:r>
            <a:r>
              <a:rPr lang="en-US" dirty="0"/>
              <a:t> dan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akrosom</a:t>
            </a:r>
            <a:r>
              <a:rPr lang="en-US" dirty="0"/>
              <a:t> </a:t>
            </a:r>
            <a:r>
              <a:rPr lang="en-US" dirty="0" err="1"/>
              <a:t>dilepaskan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 err="1"/>
              <a:t>Kalsium</a:t>
            </a:r>
            <a:r>
              <a:rPr lang="en-US" dirty="0"/>
              <a:t> yang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CatSper yang </a:t>
            </a:r>
            <a:r>
              <a:rPr lang="en-US" dirty="0" err="1"/>
              <a:t>terbuka</a:t>
            </a:r>
            <a:r>
              <a:rPr lang="en-US" dirty="0"/>
              <a:t> dengan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berpindah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detik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ini </a:t>
            </a:r>
            <a:r>
              <a:rPr lang="en-US" dirty="0" err="1"/>
              <a:t>ikut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akrosom</a:t>
            </a:r>
            <a:r>
              <a:rPr lang="en-US" dirty="0"/>
              <a:t>.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akrosom</a:t>
            </a:r>
            <a:r>
              <a:rPr lang="en-US" dirty="0"/>
              <a:t> </a:t>
            </a:r>
            <a:r>
              <a:rPr lang="en-US" dirty="0" err="1"/>
              <a:t>mencerna</a:t>
            </a:r>
            <a:r>
              <a:rPr lang="en-US" dirty="0"/>
              <a:t> zona </a:t>
            </a:r>
            <a:r>
              <a:rPr lang="en-US" dirty="0" err="1"/>
              <a:t>pelusida</a:t>
            </a:r>
            <a:r>
              <a:rPr lang="en-US" dirty="0"/>
              <a:t>, </a:t>
            </a:r>
            <a:r>
              <a:rPr lang="en-US" dirty="0" err="1"/>
              <a:t>memampukan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dengan </a:t>
            </a:r>
            <a:r>
              <a:rPr lang="en-US" dirty="0" err="1"/>
              <a:t>ekornya</a:t>
            </a:r>
            <a:r>
              <a:rPr lang="en-US" dirty="0"/>
              <a:t>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sawar</a:t>
            </a:r>
            <a:r>
              <a:rPr lang="en-US" dirty="0"/>
              <a:t> </a:t>
            </a:r>
            <a:r>
              <a:rPr lang="en-US" dirty="0" err="1"/>
              <a:t>protektif</a:t>
            </a:r>
            <a:r>
              <a:rPr lang="en-US" dirty="0"/>
              <a:t> ini </a:t>
            </a:r>
          </a:p>
          <a:p>
            <a:pPr marL="228600" indent="-228600">
              <a:buAutoNum type="arabicPeriod"/>
            </a:pP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mencapai</a:t>
            </a:r>
            <a:r>
              <a:rPr lang="en-US" dirty="0"/>
              <a:t> ovum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berfusi</a:t>
            </a:r>
            <a:r>
              <a:rPr lang="en-US" dirty="0"/>
              <a:t> dengan </a:t>
            </a:r>
            <a:r>
              <a:rPr lang="en-US" dirty="0" err="1"/>
              <a:t>membran</a:t>
            </a:r>
            <a:r>
              <a:rPr lang="en-US" dirty="0"/>
              <a:t> plasma ovum (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oosit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), dan </a:t>
            </a:r>
            <a:r>
              <a:rPr lang="en-US" dirty="0" err="1"/>
              <a:t>kepalanya</a:t>
            </a:r>
            <a:r>
              <a:rPr lang="en-US" dirty="0"/>
              <a:t> (yang </a:t>
            </a:r>
            <a:r>
              <a:rPr lang="en-US" dirty="0" err="1"/>
              <a:t>membawa</a:t>
            </a:r>
            <a:r>
              <a:rPr lang="en-US" dirty="0"/>
              <a:t> DNA)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sitoplasma</a:t>
            </a:r>
            <a:r>
              <a:rPr lang="en-US" dirty="0"/>
              <a:t> ovum</a:t>
            </a:r>
          </a:p>
          <a:p>
            <a:pPr marL="228600" indent="-228600">
              <a:buAutoNum type="arabicPeriod"/>
            </a:pP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dan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</a:t>
            </a:r>
            <a:r>
              <a:rPr lang="en-US" dirty="0" err="1"/>
              <a:t>memacu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kimiawi</a:t>
            </a:r>
            <a:r>
              <a:rPr lang="en-US" dirty="0"/>
              <a:t> di </a:t>
            </a:r>
            <a:r>
              <a:rPr lang="en-US" dirty="0" err="1"/>
              <a:t>membran</a:t>
            </a:r>
            <a:r>
              <a:rPr lang="en-US" dirty="0"/>
              <a:t> yang </a:t>
            </a:r>
            <a:r>
              <a:rPr lang="en-US" dirty="0" err="1"/>
              <a:t>mengelilingi</a:t>
            </a:r>
            <a:r>
              <a:rPr lang="en-US" dirty="0"/>
              <a:t> ovum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ini tidak dapat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ditembus</a:t>
            </a:r>
            <a:r>
              <a:rPr lang="en-US" dirty="0"/>
              <a:t> oleh </a:t>
            </a:r>
            <a:r>
              <a:rPr lang="en-US" dirty="0" err="1"/>
              <a:t>sperma</a:t>
            </a:r>
            <a:r>
              <a:rPr lang="en-US" dirty="0"/>
              <a:t> lain. </a:t>
            </a:r>
            <a:r>
              <a:rPr lang="en-US" dirty="0" err="1"/>
              <a:t>Fenomena</a:t>
            </a:r>
            <a:r>
              <a:rPr lang="en-US" dirty="0"/>
              <a:t> ini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block to </a:t>
            </a:r>
            <a:r>
              <a:rPr lang="en-US" dirty="0" err="1"/>
              <a:t>polyspertny</a:t>
            </a:r>
            <a:r>
              <a:rPr lang="en-US" dirty="0"/>
              <a:t> ("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").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C0B93C-2566-4274-82BE-7CDAB70B80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2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7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9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0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3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4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0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0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CFE9D5C-14E1-43E0-8D54-E858298D9692}" type="datetimeFigureOut">
              <a:rPr lang="en-US" smtClean="0"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470D002-0659-4172-83B0-74B39127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308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5F72-0F76-4150-9EF1-D301F13E9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Fertilisasi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5A331-96ED-41D1-9209-A7692324AB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Johannes </a:t>
            </a:r>
            <a:r>
              <a:rPr lang="en-US" sz="2400" dirty="0" err="1"/>
              <a:t>Yulason</a:t>
            </a:r>
            <a:r>
              <a:rPr lang="en-US" sz="2400" dirty="0"/>
              <a:t> </a:t>
            </a:r>
            <a:r>
              <a:rPr lang="en-US" sz="2400" dirty="0" err="1"/>
              <a:t>Christyan</a:t>
            </a:r>
            <a:r>
              <a:rPr lang="en-US" sz="2400" dirty="0"/>
              <a:t> Lubis</a:t>
            </a:r>
          </a:p>
          <a:p>
            <a:r>
              <a:rPr lang="en-US" sz="2400" dirty="0"/>
              <a:t>1810211032</a:t>
            </a:r>
          </a:p>
          <a:p>
            <a:r>
              <a:rPr lang="en-US" sz="2400" dirty="0"/>
              <a:t>A2</a:t>
            </a:r>
          </a:p>
        </p:txBody>
      </p:sp>
    </p:spTree>
    <p:extLst>
      <p:ext uri="{BB962C8B-B14F-4D97-AF65-F5344CB8AC3E}">
        <p14:creationId xmlns:p14="http://schemas.microsoft.com/office/powerpoint/2010/main" val="2304899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B9E39-F85B-4F34-9767-53DE2E49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780680"/>
            <a:ext cx="9573961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80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7A560-FE13-430A-A3ED-00E00C17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511" y="287292"/>
            <a:ext cx="4604490" cy="346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6AE26E-3428-452A-9BB4-8ADEE8E18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7293"/>
            <a:ext cx="4608247" cy="3461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E2AF0-DAAB-46EB-AA52-427BAEA70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755" y="3748598"/>
            <a:ext cx="4604489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2BD0-E39D-4781-960B-ADB3A786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Referensi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E01BD-D641-49EB-9C6E-6C4A797EA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Lauralee Sherwood. Introduction to Human Physiology. 8</a:t>
            </a:r>
            <a:r>
              <a:rPr lang="en-US" baseline="30000" dirty="0"/>
              <a:t>th</a:t>
            </a:r>
            <a:r>
              <a:rPr lang="en-US" dirty="0"/>
              <a:t>. California ; Yolanda </a:t>
            </a:r>
            <a:r>
              <a:rPr lang="en-US" dirty="0" err="1"/>
              <a:t>Cossio</a:t>
            </a:r>
            <a:r>
              <a:rPr lang="en-US" dirty="0"/>
              <a:t>. 2013. </a:t>
            </a:r>
          </a:p>
          <a:p>
            <a:r>
              <a:rPr lang="en-US" dirty="0"/>
              <a:t>Hall, John E. (John Edward). Guyton and Hall textbook of medical physiology. 12</a:t>
            </a:r>
            <a:r>
              <a:rPr lang="en-US" baseline="30000" dirty="0"/>
              <a:t>th</a:t>
            </a:r>
            <a:r>
              <a:rPr lang="en-US" dirty="0"/>
              <a:t>. Philadelphia ; Saunders Elsevier. 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2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DB6CF-DF2E-4738-8240-49E6EB46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ovum </a:t>
            </a:r>
            <a:r>
              <a:rPr lang="en-US" dirty="0" err="1"/>
              <a:t>ke</a:t>
            </a:r>
            <a:r>
              <a:rPr lang="en-US" dirty="0"/>
              <a:t> oviduct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75448-DA9C-468C-8A47-D47591B1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Ovum </a:t>
            </a:r>
            <a:r>
              <a:rPr lang="en-US" dirty="0" err="1"/>
              <a:t>dilepaskan</a:t>
            </a:r>
            <a:r>
              <a:rPr lang="en-US" dirty="0"/>
              <a:t> oleh ovarium </a:t>
            </a:r>
            <a:r>
              <a:rPr lang="en-US" dirty="0" err="1"/>
              <a:t>saat</a:t>
            </a:r>
            <a:r>
              <a:rPr lang="en-US" dirty="0"/>
              <a:t> proses </a:t>
            </a:r>
            <a:r>
              <a:rPr lang="en-US" dirty="0" err="1"/>
              <a:t>ovulasi</a:t>
            </a:r>
            <a:endParaRPr lang="en-US" dirty="0"/>
          </a:p>
          <a:p>
            <a:pPr algn="just"/>
            <a:r>
              <a:rPr lang="en-US" dirty="0"/>
              <a:t>Fimbria </a:t>
            </a:r>
            <a:r>
              <a:rPr lang="en-US" dirty="0" err="1"/>
              <a:t>tonjolan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jari</a:t>
            </a:r>
            <a:r>
              <a:rPr lang="en-US" dirty="0"/>
              <a:t> yang </a:t>
            </a:r>
            <a:r>
              <a:rPr lang="en-US" dirty="0" err="1"/>
              <a:t>berkontraksi</a:t>
            </a:r>
            <a:r>
              <a:rPr lang="en-US" dirty="0"/>
              <a:t> dan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silia</a:t>
            </a:r>
            <a:r>
              <a:rPr lang="en-US" dirty="0"/>
              <a:t> dengan </a:t>
            </a:r>
            <a:r>
              <a:rPr lang="en-US" dirty="0" err="1"/>
              <a:t>menyapu</a:t>
            </a:r>
            <a:r>
              <a:rPr lang="en-US" dirty="0"/>
              <a:t> dan </a:t>
            </a:r>
            <a:r>
              <a:rPr lang="en-US" dirty="0" err="1"/>
              <a:t>menuntun</a:t>
            </a:r>
            <a:r>
              <a:rPr lang="en-US" dirty="0"/>
              <a:t> ovum </a:t>
            </a:r>
            <a:r>
              <a:rPr lang="en-US" dirty="0" err="1"/>
              <a:t>menuju</a:t>
            </a:r>
            <a:r>
              <a:rPr lang="en-US" dirty="0"/>
              <a:t> tuba </a:t>
            </a:r>
            <a:r>
              <a:rPr lang="en-US" dirty="0" err="1"/>
              <a:t>falopi</a:t>
            </a:r>
            <a:endParaRPr lang="en-US" dirty="0"/>
          </a:p>
          <a:p>
            <a:pPr algn="just"/>
            <a:r>
              <a:rPr lang="en-US" dirty="0"/>
              <a:t>Jika tidak </a:t>
            </a:r>
            <a:r>
              <a:rPr lang="en-US" dirty="0" err="1"/>
              <a:t>dibuahi</a:t>
            </a:r>
            <a:r>
              <a:rPr lang="en-US" dirty="0"/>
              <a:t>, ovum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disintegrasi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12 </a:t>
            </a:r>
            <a:r>
              <a:rPr lang="en-US" dirty="0" err="1"/>
              <a:t>hingga</a:t>
            </a:r>
            <a:r>
              <a:rPr lang="en-US" dirty="0"/>
              <a:t> 24 jam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difagosit</a:t>
            </a:r>
            <a:r>
              <a:rPr lang="en-US" dirty="0"/>
              <a:t> oleh </a:t>
            </a:r>
            <a:r>
              <a:rPr lang="en-US" dirty="0" err="1"/>
              <a:t>sel-sel</a:t>
            </a:r>
            <a:r>
              <a:rPr lang="en-US" dirty="0"/>
              <a:t> yang </a:t>
            </a:r>
            <a:r>
              <a:rPr lang="en-US" dirty="0" err="1"/>
              <a:t>melapisi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reproduksi</a:t>
            </a:r>
          </a:p>
        </p:txBody>
      </p:sp>
    </p:spTree>
    <p:extLst>
      <p:ext uri="{BB962C8B-B14F-4D97-AF65-F5344CB8AC3E}">
        <p14:creationId xmlns:p14="http://schemas.microsoft.com/office/powerpoint/2010/main" val="398526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14C6-9A65-4E65-BE6D-166E0A61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Transpor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oviduktus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E9BC-6A85-4FE6-8A62-55ECFF7C9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Setelah </a:t>
            </a:r>
            <a:r>
              <a:rPr lang="en-US" dirty="0" err="1"/>
              <a:t>diendapkan</a:t>
            </a:r>
            <a:r>
              <a:rPr lang="en-US" dirty="0"/>
              <a:t> di vagina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ejakulasi</a:t>
            </a:r>
            <a:r>
              <a:rPr lang="en-US" dirty="0"/>
              <a:t>,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melewati</a:t>
            </a:r>
            <a:r>
              <a:rPr lang="en-US" dirty="0"/>
              <a:t> </a:t>
            </a:r>
            <a:r>
              <a:rPr lang="en-US" dirty="0" err="1"/>
              <a:t>kanalis</a:t>
            </a:r>
            <a:r>
              <a:rPr lang="en-US" dirty="0"/>
              <a:t> </a:t>
            </a:r>
            <a:r>
              <a:rPr lang="en-US" dirty="0" err="1"/>
              <a:t>servikalis</a:t>
            </a:r>
            <a:r>
              <a:rPr lang="en-US" dirty="0"/>
              <a:t>, </a:t>
            </a:r>
            <a:r>
              <a:rPr lang="en-US" dirty="0" err="1"/>
              <a:t>lalu</a:t>
            </a:r>
            <a:r>
              <a:rPr lang="en-US" dirty="0"/>
              <a:t> uterus, dan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r>
              <a:rPr lang="en-US" dirty="0"/>
              <a:t> di </a:t>
            </a:r>
            <a:r>
              <a:rPr lang="en-US" dirty="0" err="1"/>
              <a:t>sepertiga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oviduktus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tiba</a:t>
            </a:r>
            <a:r>
              <a:rPr lang="en-US" dirty="0"/>
              <a:t> di </a:t>
            </a:r>
            <a:r>
              <a:rPr lang="en-US" dirty="0" err="1"/>
              <a:t>oviduktus</a:t>
            </a:r>
            <a:r>
              <a:rPr lang="en-US" dirty="0"/>
              <a:t> </a:t>
            </a:r>
            <a:r>
              <a:rPr lang="en-US" dirty="0" err="1"/>
              <a:t>setengah</a:t>
            </a:r>
            <a:r>
              <a:rPr lang="en-US" dirty="0"/>
              <a:t>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ejakulasi</a:t>
            </a:r>
            <a:endParaRPr lang="en-US" dirty="0"/>
          </a:p>
          <a:p>
            <a:pPr algn="just"/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48 jam, </a:t>
            </a:r>
            <a:r>
              <a:rPr lang="en-US" dirty="0" err="1"/>
              <a:t>tetapi</a:t>
            </a:r>
            <a:r>
              <a:rPr lang="en-US" dirty="0"/>
              <a:t> dapat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lima </a:t>
            </a:r>
            <a:r>
              <a:rPr lang="en-US" dirty="0" err="1"/>
              <a:t>hari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reproduksi </a:t>
            </a:r>
            <a:r>
              <a:rPr lang="en-US" dirty="0" err="1"/>
              <a:t>wanita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8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F9E0-FED0-4EAD-BDA5-2B5035656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A33F-2DC1-4B88-937C-AF96C704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reseptor</a:t>
            </a:r>
            <a:r>
              <a:rPr lang="en-US" dirty="0"/>
              <a:t> </a:t>
            </a:r>
            <a:r>
              <a:rPr lang="en-US" dirty="0" err="1"/>
              <a:t>olfaktori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, yang </a:t>
            </a:r>
            <a:r>
              <a:rPr lang="en-US" dirty="0" err="1"/>
              <a:t>dinamai</a:t>
            </a:r>
            <a:r>
              <a:rPr lang="en-US" dirty="0"/>
              <a:t> hOR17-4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</a:t>
            </a:r>
            <a:r>
              <a:rPr lang="en-US" dirty="0" err="1"/>
              <a:t>eseptor</a:t>
            </a:r>
            <a:r>
              <a:rPr lang="en-US" dirty="0"/>
              <a:t> ini </a:t>
            </a:r>
            <a:r>
              <a:rPr lang="en-US" dirty="0" err="1"/>
              <a:t>terikat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odoran</a:t>
            </a:r>
            <a:r>
              <a:rPr lang="en-US" dirty="0"/>
              <a:t> </a:t>
            </a:r>
            <a:r>
              <a:rPr lang="en-US" dirty="0" err="1"/>
              <a:t>bourgeonal</a:t>
            </a:r>
            <a:r>
              <a:rPr lang="en-US" dirty="0"/>
              <a:t> (</a:t>
            </a:r>
            <a:r>
              <a:rPr lang="en-US" dirty="0" err="1"/>
              <a:t>kemoatraktan</a:t>
            </a:r>
            <a:r>
              <a:rPr lang="en-US" dirty="0"/>
              <a:t>/</a:t>
            </a:r>
            <a:r>
              <a:rPr lang="en-US" dirty="0" err="1"/>
              <a:t>kemotaksin</a:t>
            </a:r>
            <a:r>
              <a:rPr lang="en-US" dirty="0"/>
              <a:t>) </a:t>
            </a:r>
            <a:r>
              <a:rPr lang="en-US" dirty="0" err="1"/>
              <a:t>dihasilkan</a:t>
            </a:r>
            <a:r>
              <a:rPr lang="en-US" dirty="0"/>
              <a:t> oleh </a:t>
            </a:r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folikular</a:t>
            </a:r>
            <a:r>
              <a:rPr lang="en-US" dirty="0"/>
              <a:t> (korona radiata)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menarik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sperma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tempat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penantian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gamet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betina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caraka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cAMP di </a:t>
            </a:r>
            <a:r>
              <a:rPr lang="en-US" dirty="0" err="1"/>
              <a:t>sperma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pelepasan</a:t>
            </a:r>
            <a:r>
              <a:rPr lang="en-US" dirty="0"/>
              <a:t> Ca2+ </a:t>
            </a:r>
            <a:r>
              <a:rPr lang="en-US" dirty="0" err="1"/>
              <a:t>intrasel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mengaktifkan</a:t>
            </a:r>
            <a:r>
              <a:rPr lang="en-US" dirty="0"/>
              <a:t> </a:t>
            </a:r>
            <a:r>
              <a:rPr lang="en-US" dirty="0" err="1"/>
              <a:t>pergeseran</a:t>
            </a:r>
            <a:r>
              <a:rPr lang="en-US" dirty="0"/>
              <a:t> </a:t>
            </a:r>
            <a:r>
              <a:rPr lang="en-US" dirty="0" err="1"/>
              <a:t>mikrotubulus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gerakan</a:t>
            </a:r>
            <a:r>
              <a:rPr lang="en-US" dirty="0"/>
              <a:t> </a:t>
            </a:r>
            <a:r>
              <a:rPr lang="en-US" dirty="0" err="1"/>
              <a:t>ekor</a:t>
            </a:r>
            <a:r>
              <a:rPr lang="en-US" dirty="0"/>
              <a:t> dan </a:t>
            </a:r>
            <a:r>
              <a:rPr lang="en-US" dirty="0" err="1"/>
              <a:t>berenangnya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konsentrasi</a:t>
            </a:r>
            <a:r>
              <a:rPr lang="en-US" dirty="0"/>
              <a:t> </a:t>
            </a:r>
            <a:r>
              <a:rPr lang="en-US" dirty="0" err="1"/>
              <a:t>bourgeonalnya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telur</a:t>
            </a:r>
            <a:endParaRPr lang="en-US" dirty="0"/>
          </a:p>
          <a:p>
            <a:pPr algn="just"/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dilepaskan</a:t>
            </a:r>
            <a:r>
              <a:rPr lang="en-US" dirty="0"/>
              <a:t> oleh </a:t>
            </a:r>
            <a:r>
              <a:rPr lang="en-US" dirty="0" err="1"/>
              <a:t>oviduktus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folikular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kemoatraktan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/>
              <a:t>progesteron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kation</a:t>
            </a:r>
            <a:r>
              <a:rPr lang="en-US" dirty="0"/>
              <a:t> </a:t>
            </a:r>
            <a:r>
              <a:rPr lang="en-US" dirty="0" err="1"/>
              <a:t>permeabel</a:t>
            </a:r>
            <a:r>
              <a:rPr lang="en-US" dirty="0"/>
              <a:t> Ca2+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CatSper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pada </a:t>
            </a:r>
            <a:r>
              <a:rPr lang="en-US" dirty="0" err="1"/>
              <a:t>membran</a:t>
            </a:r>
            <a:r>
              <a:rPr lang="en-US" dirty="0"/>
              <a:t> plasma </a:t>
            </a:r>
            <a:r>
              <a:rPr lang="en-US" dirty="0" err="1"/>
              <a:t>ekor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reaksi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ditimbul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(1) </a:t>
            </a:r>
            <a:r>
              <a:rPr lang="en-US" dirty="0" err="1"/>
              <a:t>kapasitasi</a:t>
            </a:r>
            <a:r>
              <a:rPr lang="en-US" dirty="0"/>
              <a:t>, (2) </a:t>
            </a:r>
            <a:r>
              <a:rPr lang="en-US" dirty="0" err="1"/>
              <a:t>motilitas</a:t>
            </a:r>
            <a:r>
              <a:rPr lang="en-US" dirty="0"/>
              <a:t> </a:t>
            </a:r>
            <a:r>
              <a:rPr lang="en-US" dirty="0" err="1"/>
              <a:t>hiperaktif</a:t>
            </a:r>
            <a:r>
              <a:rPr lang="en-US" dirty="0"/>
              <a:t>, dan (3) </a:t>
            </a:r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akrosom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4FA2AD7-0EDF-4641-BA96-0A0DC2ED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40" y="810970"/>
            <a:ext cx="8658320" cy="52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9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65BEB-6629-484D-B82A-3B9107050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59" y="157429"/>
            <a:ext cx="9547882" cy="65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7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448A-AC25-4D0A-B199-71998D2C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Tahap-tahap</a:t>
            </a:r>
            <a:r>
              <a:rPr lang="en-US" dirty="0"/>
              <a:t> Awal di </a:t>
            </a:r>
            <a:r>
              <a:rPr lang="en-US" dirty="0" err="1"/>
              <a:t>Ampula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C4398-421C-4490-B95E-9D673E23E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Zigot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pembelahan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mitotik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morula</a:t>
            </a:r>
          </a:p>
          <a:p>
            <a:pPr algn="just"/>
            <a:r>
              <a:rPr lang="en-US" dirty="0">
                <a:sym typeface="Wingdings" panose="05000000000000000000" pitchFamily="2" charset="2"/>
              </a:rPr>
              <a:t>Morula </a:t>
            </a:r>
            <a:r>
              <a:rPr lang="en-US" dirty="0" err="1">
                <a:sym typeface="Wingdings" panose="05000000000000000000" pitchFamily="2" charset="2"/>
              </a:rPr>
              <a:t>turun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</a:t>
            </a:r>
            <a:r>
              <a:rPr lang="en-US" dirty="0">
                <a:sym typeface="Wingdings" panose="05000000000000000000" pitchFamily="2" charset="2"/>
              </a:rPr>
              <a:t> uterus </a:t>
            </a:r>
            <a:r>
              <a:rPr lang="en-US" dirty="0" err="1">
                <a:sym typeface="Wingdings" panose="05000000000000000000" pitchFamily="2" charset="2"/>
              </a:rPr>
              <a:t>sekitar</a:t>
            </a:r>
            <a:r>
              <a:rPr lang="en-US" dirty="0">
                <a:sym typeface="Wingdings" panose="05000000000000000000" pitchFamily="2" charset="2"/>
              </a:rPr>
              <a:t> 3-7 </a:t>
            </a:r>
            <a:r>
              <a:rPr lang="en-US" dirty="0" err="1">
                <a:sym typeface="Wingdings" panose="05000000000000000000" pitchFamily="2" charset="2"/>
              </a:rPr>
              <a:t>hari</a:t>
            </a:r>
            <a:r>
              <a:rPr lang="en-US" dirty="0">
                <a:sym typeface="Wingdings" panose="05000000000000000000" pitchFamily="2" charset="2"/>
              </a:rPr>
              <a:t>, sambal </a:t>
            </a:r>
            <a:r>
              <a:rPr lang="en-US" dirty="0" err="1">
                <a:sym typeface="Wingdings" panose="05000000000000000000" pitchFamily="2" charset="2"/>
              </a:rPr>
              <a:t>menunggu</a:t>
            </a:r>
            <a:r>
              <a:rPr lang="en-US" dirty="0">
                <a:sym typeface="Wingdings" panose="05000000000000000000" pitchFamily="2" charset="2"/>
              </a:rPr>
              <a:t> uterus </a:t>
            </a:r>
            <a:r>
              <a:rPr lang="en-US" dirty="0" err="1">
                <a:sym typeface="Wingdings" panose="05000000000000000000" pitchFamily="2" charset="2"/>
              </a:rPr>
              <a:t>mempersiapkan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implantasi</a:t>
            </a:r>
            <a:endParaRPr lang="en-US" dirty="0">
              <a:sym typeface="Wingdings" panose="05000000000000000000" pitchFamily="2" charset="2"/>
            </a:endParaRPr>
          </a:p>
          <a:p>
            <a:pPr algn="just"/>
            <a:r>
              <a:rPr lang="en-US" dirty="0" err="1">
                <a:sym typeface="Wingdings" panose="05000000000000000000" pitchFamily="2" charset="2"/>
              </a:rPr>
              <a:t>Gagal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turun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kehamilan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ektopik</a:t>
            </a:r>
            <a:r>
              <a:rPr lang="en-US" dirty="0">
                <a:sym typeface="Wingdings" panose="05000000000000000000" pitchFamily="2" charset="2"/>
              </a:rPr>
              <a:t> tuba (95%)  </a:t>
            </a:r>
            <a:r>
              <a:rPr lang="en-US" dirty="0" err="1">
                <a:sym typeface="Wingdings" panose="05000000000000000000" pitchFamily="2" charset="2"/>
              </a:rPr>
              <a:t>ruptur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oviduktus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perdarahan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841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E298-4621-42D7-B86C-FA10448D8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Implantasi Blastokista di Endometrium yang Telah Dipersiapkan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3828-E9A2-4800-A4A6-BD05501B5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Pada </a:t>
            </a:r>
            <a:r>
              <a:rPr lang="en-US" dirty="0" err="1"/>
              <a:t>saat</a:t>
            </a:r>
            <a:r>
              <a:rPr lang="en-US" dirty="0"/>
              <a:t> endometrium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 (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seminggu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), morula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uterus dan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berproliferasi</a:t>
            </a:r>
            <a:r>
              <a:rPr lang="en-US" dirty="0"/>
              <a:t> dan </a:t>
            </a:r>
            <a:r>
              <a:rPr lang="en-US" dirty="0" err="1"/>
              <a:t>berdiferensiasi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blastokista</a:t>
            </a:r>
            <a:r>
              <a:rPr lang="en-US" dirty="0"/>
              <a:t> yang dapat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implantasi</a:t>
            </a:r>
            <a:endParaRPr lang="en-US" dirty="0"/>
          </a:p>
          <a:p>
            <a:pPr algn="just"/>
            <a:r>
              <a:rPr lang="en-US" dirty="0" err="1"/>
              <a:t>Blastokista</a:t>
            </a:r>
            <a:r>
              <a:rPr lang="en-US" dirty="0"/>
              <a:t> adalah </a:t>
            </a:r>
            <a:r>
              <a:rPr lang="en-US" dirty="0" err="1"/>
              <a:t>suatu</a:t>
            </a:r>
            <a:r>
              <a:rPr lang="en-US" dirty="0"/>
              <a:t> bola </a:t>
            </a:r>
            <a:r>
              <a:rPr lang="en-US" dirty="0" err="1"/>
              <a:t>berongga</a:t>
            </a:r>
            <a:r>
              <a:rPr lang="en-US" dirty="0"/>
              <a:t> </a:t>
            </a:r>
            <a:r>
              <a:rPr lang="en-US" dirty="0" err="1"/>
              <a:t>berlapis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dan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50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mengelilingi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rongga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, dengan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berkelompok</a:t>
            </a:r>
            <a:r>
              <a:rPr lang="en-US" dirty="0"/>
              <a:t> di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sisi</a:t>
            </a:r>
            <a:endParaRPr lang="en-US" dirty="0"/>
          </a:p>
          <a:p>
            <a:pPr lvl="1" algn="just"/>
            <a:r>
              <a:rPr lang="en-US" dirty="0"/>
              <a:t>Massa </a:t>
            </a:r>
            <a:r>
              <a:rPr lang="en-US" dirty="0" err="1"/>
              <a:t>padat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massa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endParaRPr lang="en-US" dirty="0">
              <a:sym typeface="Wingdings" panose="05000000000000000000" pitchFamily="2" charset="2"/>
            </a:endParaRPr>
          </a:p>
          <a:p>
            <a:pPr lvl="1" algn="just"/>
            <a:r>
              <a:rPr lang="en-US" dirty="0" err="1">
                <a:sym typeface="Wingdings" panose="05000000000000000000" pitchFamily="2" charset="2"/>
              </a:rPr>
              <a:t>Lapisan</a:t>
            </a:r>
            <a:r>
              <a:rPr lang="en-US" dirty="0">
                <a:sym typeface="Wingdings" panose="05000000000000000000" pitchFamily="2" charset="2"/>
              </a:rPr>
              <a:t> tipis paling </a:t>
            </a:r>
            <a:r>
              <a:rPr lang="en-US" dirty="0" err="1">
                <a:sym typeface="Wingdings" panose="05000000000000000000" pitchFamily="2" charset="2"/>
              </a:rPr>
              <a:t>luar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trofoblas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melaksanakan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implantasi</a:t>
            </a:r>
            <a:r>
              <a:rPr lang="en-US" dirty="0">
                <a:sym typeface="Wingdings" panose="05000000000000000000" pitchFamily="2" charset="2"/>
              </a:rPr>
              <a:t> dan </a:t>
            </a:r>
            <a:r>
              <a:rPr lang="en-US" dirty="0" err="1">
                <a:sym typeface="Wingdings" panose="05000000000000000000" pitchFamily="2" charset="2"/>
              </a:rPr>
              <a:t>berkembang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plasenta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janin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8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C79BB-6617-4DA5-A5F3-5098A68C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Progesteron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4BC5-268E-4D2C-B6B5-F971CE5F8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korpus</a:t>
            </a:r>
            <a:r>
              <a:rPr lang="en-US" dirty="0"/>
              <a:t> luteum</a:t>
            </a:r>
          </a:p>
          <a:p>
            <a:r>
              <a:rPr lang="en-US" dirty="0" err="1"/>
              <a:t>Fungsi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Melemaskan</a:t>
            </a:r>
            <a:r>
              <a:rPr lang="en-US" dirty="0"/>
              <a:t> </a:t>
            </a:r>
            <a:r>
              <a:rPr lang="en-US" dirty="0" err="1"/>
              <a:t>konstriksi</a:t>
            </a:r>
            <a:r>
              <a:rPr lang="en-US" dirty="0"/>
              <a:t> </a:t>
            </a:r>
            <a:r>
              <a:rPr lang="en-US" dirty="0" err="1"/>
              <a:t>oviduktus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morula dapat dengan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terdorong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uterus oleh </a:t>
            </a:r>
            <a:r>
              <a:rPr lang="en-US" dirty="0" err="1"/>
              <a:t>kontraksi</a:t>
            </a:r>
            <a:r>
              <a:rPr lang="en-US" dirty="0"/>
              <a:t> </a:t>
            </a:r>
            <a:r>
              <a:rPr lang="en-US" dirty="0" err="1"/>
              <a:t>peristaltik</a:t>
            </a:r>
            <a:r>
              <a:rPr lang="en-US" dirty="0"/>
              <a:t> </a:t>
            </a:r>
            <a:r>
              <a:rPr lang="en-US" dirty="0" err="1"/>
              <a:t>oviduktus</a:t>
            </a:r>
            <a:r>
              <a:rPr lang="en-US" dirty="0"/>
              <a:t> dan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silia</a:t>
            </a:r>
            <a:endParaRPr lang="en-US" dirty="0"/>
          </a:p>
          <a:p>
            <a:pPr lvl="1"/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glikogen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endometrium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lumen </a:t>
            </a:r>
            <a:r>
              <a:rPr lang="en-US" dirty="0" err="1"/>
              <a:t>saluran</a:t>
            </a:r>
            <a:r>
              <a:rPr lang="en-US" dirty="0"/>
              <a:t> reproduksi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oleh </a:t>
            </a:r>
            <a:r>
              <a:rPr lang="en-US" dirty="0" err="1"/>
              <a:t>embrio</a:t>
            </a:r>
            <a:endParaRPr lang="en-US" dirty="0"/>
          </a:p>
          <a:p>
            <a:pPr lvl="1"/>
            <a:r>
              <a:rPr lang="en-US" dirty="0" err="1"/>
              <a:t>Merangsang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vaskulariasi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96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200</TotalTime>
  <Words>661</Words>
  <Application>Microsoft Office PowerPoint</Application>
  <PresentationFormat>Widescreen</PresentationFormat>
  <Paragraphs>39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Wingdings</vt:lpstr>
      <vt:lpstr>Banded</vt:lpstr>
      <vt:lpstr>Fertilisasi</vt:lpstr>
      <vt:lpstr>Transport ovum ke oviduct</vt:lpstr>
      <vt:lpstr>Transpor sperma ke oviduktus </vt:lpstr>
      <vt:lpstr>PowerPoint Presentation</vt:lpstr>
      <vt:lpstr>PowerPoint Presentation</vt:lpstr>
      <vt:lpstr>PowerPoint Presentation</vt:lpstr>
      <vt:lpstr>Tahap-tahap Awal di Ampula</vt:lpstr>
      <vt:lpstr>Implantasi Blastokista di Endometrium yang Telah Dipersiapkan</vt:lpstr>
      <vt:lpstr>Progesteron</vt:lpstr>
      <vt:lpstr>PowerPoint Presentation</vt:lpstr>
      <vt:lpstr>PowerPoint Presentation</vt:lpstr>
      <vt:lpstr>Referensi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Fertilisasi</dc:title>
  <dc:creator>johannes lubis</dc:creator>
  <cp:lastModifiedBy>johannes lubis</cp:lastModifiedBy>
  <cp:revision>16</cp:revision>
  <dcterms:created xsi:type="dcterms:W3CDTF">2021-04-27T15:58:00Z</dcterms:created>
  <dcterms:modified xsi:type="dcterms:W3CDTF">2021-04-29T02:52:03Z</dcterms:modified>
</cp:coreProperties>
</file>