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7" r:id="rId1"/>
  </p:sldMasterIdLst>
  <p:notesMasterIdLst>
    <p:notesMasterId r:id="rId11"/>
  </p:notes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31" d="100"/>
          <a:sy n="31" d="100"/>
        </p:scale>
        <p:origin x="72" y="8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4/29/2021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sym typeface="+mn-ea"/>
              </a:rPr>
              <a:t>Spematogenesis adalah proses kompleks ketika sel germinativum primordialang belum berdiferensiasi (spermaatogenia) berproliferasi dan mejadi spermatozoa yang khusus dan motil (sperma) dalam waktu 64 hari. Spermatogenia yang belum berdiferensiasi di perifer tubulus seminifirus dan yang sudah berdiferensiasi ada dilumen. </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sym typeface="+mn-ea"/>
              </a:rPr>
              <a:t>Oogenesis adalah proses pembentukan ovum (sel telur) oleh sistem reproduksi wanita. Proses ini telah terjadi sebelum seseorang anak perempuan dilahirkan. Pada perkembangan embrio ovarium, sel germinativum primordial mengalami migrasi kekorteks ovarium dan mengalami mitosis dan menghasilkan jutaan oogonium. Oogonium selanjutnya mengalami meiosis pertama tapi tidak sampai tuntas. Keadaan in disebut juga sebagai meiotic arrest. Meiotic arrest akan terjadi selama bertahun-tahun sampai sel ini dipersiapkan untuk ovulasi, saat masa pubertas. Proses ini menghasilkan oosit primer yang bersifat diploid (2n) dengan jumlah total 46kromosom.</a:t>
            </a:r>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pPr marL="0" indent="0">
              <a:buNone/>
            </a:pPr>
            <a:r>
              <a:rPr lang="en-US">
                <a:sym typeface="+mn-ea"/>
              </a:rPr>
              <a:t>Spematogenesis adalah proses kompleks ketika sel germinativum primordialang belum berdiferensiasi (spermaatogenia) berproliferasi dan mejadi spermatozoa yang khusus dan motil (sperma) dalam waktu 64 hari. Spermatogenia yang belum berdiferensiasi di perifer tubulus seminifirus dan yang sudah berdiferensiasi ada dilumen. Tahapan spermatogenesis, yaitu:</a:t>
            </a:r>
            <a:endParaRPr lang="en-US"/>
          </a:p>
          <a:p>
            <a:pPr marL="0" indent="0">
              <a:buNone/>
            </a:pPr>
            <a:r>
              <a:rPr lang="en-US">
                <a:sym typeface="+mn-ea"/>
              </a:rPr>
              <a:t>1. Proliferasi Mitotik (Spermatositogenesis) Spermatogonia di bagian perifer terus bermitosis membentuk sel germinativum yg baru. Salah satu sel anak tetap di tepi luar sebgai turunan agar tetap terpelihara. Sel anak yang lain bergerak ke arah lumen dan bermitosis dua kali agar terbentuk empat spematosit primer yg masuk ke fase istirahat hingga meiosis selanjutnya</a:t>
            </a:r>
            <a:endParaRPr lang="en-US"/>
          </a:p>
          <a:p>
            <a:pPr marL="0" indent="0">
              <a:buNone/>
            </a:pPr>
            <a:r>
              <a:rPr lang="en-US">
                <a:sym typeface="+mn-ea"/>
              </a:rPr>
              <a:t>2. Meiosis</a:t>
            </a:r>
            <a:endParaRPr lang="en-US"/>
          </a:p>
          <a:p>
            <a:pPr marL="0" indent="0">
              <a:buNone/>
            </a:pPr>
            <a:r>
              <a:rPr lang="en-US">
                <a:sym typeface="+mn-ea"/>
              </a:rPr>
              <a:t>Tiap spermatosit primer membentuk dua spermatosit sekunder dan bemeiosis lagi sehingga terbentuk empat spermatid masing-masing. Tiap Spermatid mengalami remodeling menjadi spermatozoa</a:t>
            </a:r>
            <a:endParaRPr lang="en-US"/>
          </a:p>
          <a:p>
            <a:pPr marL="0" indent="0">
              <a:buNone/>
            </a:pPr>
            <a:r>
              <a:rPr lang="en-US">
                <a:sym typeface="+mn-ea"/>
              </a:rPr>
              <a:t>3. Pengemasan</a:t>
            </a:r>
            <a:endParaRPr lang="en-US"/>
          </a:p>
          <a:p>
            <a:pPr marL="0" indent="0">
              <a:buNone/>
            </a:pPr>
            <a:r>
              <a:rPr lang="en-US">
                <a:sym typeface="+mn-ea"/>
              </a:rPr>
              <a:t>Spermatid dibentuk menjadi spernatozoa yang terdiri dari kepala dimana ada nukleus mengandung genetik sperma dan akrosom berupa vesikel terisi enzim yang inaktif pada ujung kepala sbg penembus ovum, ekor mirip cambuk yg bergerak akibat energi dari mitokondria, dan bagian tengah sperma sbg tempat mitokondria berada </a:t>
            </a:r>
            <a:endParaRPr lang="en-US"/>
          </a:p>
          <a:p>
            <a:pPr marL="0" indent="0">
              <a:buNone/>
            </a:pPr>
            <a:r>
              <a:rPr lang="en-US">
                <a:sym typeface="+mn-ea"/>
              </a:rPr>
              <a:t>Sae;ma spermatogenesis spermatogonia yang berada di sitoplasma sel sertoli berjalan menembus taut erat yang Sesaat membuka untuk migrasi. Pelepasan akhir spearmotozoa matang dari sel sertoli disebut spermiasi membutuhkan penguraian taut erat dan taut celah diantara sel sertoli dan spematozoa.</a:t>
            </a:r>
            <a:endParaRPr lang="en-US"/>
          </a:p>
          <a:p>
            <a:pPr marL="0" indent="0">
              <a:buNone/>
            </a:pPr>
            <a:r>
              <a:rPr lang="en-US">
                <a:sym typeface="+mn-ea"/>
              </a:rPr>
              <a:t>Dalam menunjang proses ini testis dikontrol oleh LH dan FSH yang bekena pada gonad dengan mengaktifkan cAMP GnRH dilepas tiap 2-3 jam sekali.</a:t>
            </a:r>
            <a:endParaRPr lang="en-US"/>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82323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08970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87049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8485038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81764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933174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209939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156135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11668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81530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512669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4/29/2021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28456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4/29/2021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75650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4/29/2021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852075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33584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21388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A1C593-65D0-4073-BCC9-577B9352EA97}" type="datetimeFigureOut">
              <a:rPr lang="en-US" smtClean="0"/>
              <a:t>4/29/2021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13823233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Gametogenesis</a:t>
            </a:r>
          </a:p>
        </p:txBody>
      </p:sp>
      <p:sp>
        <p:nvSpPr>
          <p:cNvPr id="3" name="Subtitle 2"/>
          <p:cNvSpPr>
            <a:spLocks noGrp="1"/>
          </p:cNvSpPr>
          <p:nvPr>
            <p:ph type="subTitle" idx="1"/>
          </p:nvPr>
        </p:nvSpPr>
        <p:spPr/>
        <p:txBody>
          <a:bodyPr>
            <a:normAutofit lnSpcReduction="10000"/>
          </a:bodyPr>
          <a:lstStyle/>
          <a:p>
            <a:r>
              <a:rPr lang="en-US" dirty="0" smtClean="0"/>
              <a:t>Irsyadio </a:t>
            </a:r>
            <a:r>
              <a:rPr lang="en-US" dirty="0" err="1" smtClean="0"/>
              <a:t>Raih</a:t>
            </a:r>
            <a:r>
              <a:rPr lang="en-US" dirty="0" err="1" smtClean="0"/>
              <a:t>ansa</a:t>
            </a:r>
            <a:r>
              <a:rPr lang="en-US" dirty="0" smtClean="0"/>
              <a:t> Hadi</a:t>
            </a:r>
          </a:p>
          <a:p>
            <a:r>
              <a:rPr lang="en-US" dirty="0" smtClean="0"/>
              <a:t>1810211088</a:t>
            </a:r>
          </a:p>
          <a:p>
            <a:r>
              <a:rPr lang="en-US" dirty="0" smtClean="0"/>
              <a:t>A2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Picture4"/>
          <p:cNvPicPr>
            <a:picLocks noChangeAspect="1"/>
          </p:cNvPicPr>
          <p:nvPr/>
        </p:nvPicPr>
        <p:blipFill>
          <a:blip r:embed="rId3"/>
          <a:stretch>
            <a:fillRect/>
          </a:stretch>
        </p:blipFill>
        <p:spPr>
          <a:xfrm>
            <a:off x="0" y="0"/>
            <a:ext cx="9158605" cy="6877050"/>
          </a:xfrm>
          <a:prstGeom prst="rect">
            <a:avLst/>
          </a:prstGeom>
        </p:spPr>
      </p:pic>
      <p:sp>
        <p:nvSpPr>
          <p:cNvPr id="10" name="Rounded Rectangle 9"/>
          <p:cNvSpPr/>
          <p:nvPr/>
        </p:nvSpPr>
        <p:spPr>
          <a:xfrm>
            <a:off x="3620770" y="365125"/>
            <a:ext cx="4952365" cy="11436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401435" y="1644015"/>
            <a:ext cx="4952365" cy="3295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pPr algn="ctr"/>
            <a:r>
              <a:rPr lang="en-US"/>
              <a:t>GAMETOGENESIS</a:t>
            </a:r>
          </a:p>
        </p:txBody>
      </p:sp>
      <p:sp>
        <p:nvSpPr>
          <p:cNvPr id="5" name="Content Placeholder 4"/>
          <p:cNvSpPr>
            <a:spLocks noGrp="1"/>
          </p:cNvSpPr>
          <p:nvPr>
            <p:ph sz="half" idx="1"/>
          </p:nvPr>
        </p:nvSpPr>
        <p:spPr>
          <a:xfrm>
            <a:off x="838200" y="1944370"/>
            <a:ext cx="5181600" cy="2694305"/>
          </a:xfrm>
        </p:spPr>
        <p:txBody>
          <a:bodyPr/>
          <a:lstStyle/>
          <a:p>
            <a:pPr marL="0" indent="0" algn="ctr">
              <a:buNone/>
            </a:pPr>
            <a:r>
              <a:rPr lang="en-US"/>
              <a:t>OOGENESIS</a:t>
            </a:r>
          </a:p>
          <a:p>
            <a:pPr marL="0" indent="0" algn="ctr">
              <a:buNone/>
            </a:pPr>
            <a:endParaRPr lang="en-US"/>
          </a:p>
          <a:p>
            <a:pPr marL="0" indent="0" algn="ctr">
              <a:buNone/>
            </a:pPr>
            <a:r>
              <a:rPr lang="en-US">
                <a:sym typeface="+mn-ea"/>
              </a:rPr>
              <a:t>Proses pembentukan ovum (sel telur) oleh sistem reproduksi wanita.</a:t>
            </a:r>
            <a:endParaRPr lang="en-US"/>
          </a:p>
        </p:txBody>
      </p:sp>
      <p:sp>
        <p:nvSpPr>
          <p:cNvPr id="6" name="Content Placeholder 5"/>
          <p:cNvSpPr>
            <a:spLocks noGrp="1"/>
          </p:cNvSpPr>
          <p:nvPr>
            <p:ph sz="half" idx="2"/>
          </p:nvPr>
        </p:nvSpPr>
        <p:spPr>
          <a:xfrm>
            <a:off x="6172200" y="1944370"/>
            <a:ext cx="5181600" cy="2294255"/>
          </a:xfrm>
        </p:spPr>
        <p:txBody>
          <a:bodyPr/>
          <a:lstStyle/>
          <a:p>
            <a:pPr marL="0" indent="0" algn="ctr">
              <a:buNone/>
            </a:pPr>
            <a:r>
              <a:rPr lang="en-US"/>
              <a:t>SPERMATOGENESIS</a:t>
            </a:r>
          </a:p>
          <a:p>
            <a:pPr marL="0" indent="0" algn="ctr">
              <a:buNone/>
            </a:pPr>
            <a:endParaRPr lang="en-US"/>
          </a:p>
          <a:p>
            <a:pPr marL="0" indent="0" algn="ctr">
              <a:buNone/>
            </a:pPr>
            <a:r>
              <a:rPr lang="en-US"/>
              <a:t>Proses sel germinativum primordial menjadi sperma.</a:t>
            </a:r>
          </a:p>
        </p:txBody>
      </p:sp>
      <p:sp>
        <p:nvSpPr>
          <p:cNvPr id="8" name="Rounded Rectangle 7"/>
          <p:cNvSpPr/>
          <p:nvPr/>
        </p:nvSpPr>
        <p:spPr>
          <a:xfrm>
            <a:off x="1067435" y="1691005"/>
            <a:ext cx="4952365" cy="32956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a:stretch>
            <a:fillRect/>
          </a:stretch>
        </p:blipFill>
        <p:spPr>
          <a:xfrm>
            <a:off x="3620770" y="18415"/>
            <a:ext cx="5114925" cy="68586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3"/>
          <a:stretch>
            <a:fillRect/>
          </a:stretch>
        </p:blipFill>
        <p:spPr>
          <a:xfrm>
            <a:off x="0" y="0"/>
            <a:ext cx="9158605" cy="6877050"/>
          </a:xfrm>
          <a:prstGeom prst="rect">
            <a:avLst/>
          </a:prstGeom>
        </p:spPr>
      </p:pic>
      <p:sp>
        <p:nvSpPr>
          <p:cNvPr id="2" name="Title 1"/>
          <p:cNvSpPr>
            <a:spLocks noGrp="1"/>
          </p:cNvSpPr>
          <p:nvPr>
            <p:ph type="title"/>
          </p:nvPr>
        </p:nvSpPr>
        <p:spPr>
          <a:xfrm>
            <a:off x="1943100" y="384175"/>
            <a:ext cx="10515600" cy="1325563"/>
          </a:xfrm>
        </p:spPr>
        <p:txBody>
          <a:bodyPr/>
          <a:lstStyle/>
          <a:p>
            <a:r>
              <a:rPr lang="en-US"/>
              <a:t>Oogenesis</a:t>
            </a:r>
          </a:p>
        </p:txBody>
      </p:sp>
      <p:sp>
        <p:nvSpPr>
          <p:cNvPr id="3" name="Content Placeholder 2"/>
          <p:cNvSpPr>
            <a:spLocks noGrp="1"/>
          </p:cNvSpPr>
          <p:nvPr>
            <p:ph idx="1"/>
          </p:nvPr>
        </p:nvSpPr>
        <p:spPr>
          <a:xfrm>
            <a:off x="1371600" y="1844675"/>
            <a:ext cx="10515600" cy="4351338"/>
          </a:xfrm>
        </p:spPr>
        <p:txBody>
          <a:bodyPr/>
          <a:lstStyle/>
          <a:p>
            <a:pPr marL="0" indent="0">
              <a:buNone/>
            </a:pPr>
            <a:r>
              <a:rPr lang="en-US"/>
              <a:t>Proses pembentukan ovum (sel telur) oleh sistem reproduksi wanita. </a:t>
            </a:r>
          </a:p>
          <a:p>
            <a:pPr marL="0" indent="0">
              <a:buNone/>
            </a:pPr>
            <a:r>
              <a:rPr lang="en-US"/>
              <a:t>Terjadi sebelum seseorang anak perempuan dilahirkan.</a:t>
            </a:r>
          </a:p>
          <a:p>
            <a:pPr marL="0" indent="0">
              <a:buNone/>
            </a:pPr>
            <a:r>
              <a:rPr lang="en-US"/>
              <a:t>Sel germinativum primordial --&gt; korteks ovarium --&gt; mitosis --&gt; menghasilkan jutaan oogonium. </a:t>
            </a:r>
          </a:p>
          <a:p>
            <a:pPr marL="0" indent="0">
              <a:buNone/>
            </a:pPr>
            <a:r>
              <a:rPr lang="en-US"/>
              <a:t>Oogonium --&gt; meiosis pertama tapi tidak sampai tuntas (meiotic arrest). Meiotic arrest akan terjadi selama bertahun-tahun sampai sel ini dipersiapkan untuk ovulasi, saat masa pubertas. </a:t>
            </a:r>
          </a:p>
          <a:p>
            <a:pPr marL="0" indent="0">
              <a:buNone/>
            </a:pPr>
            <a:r>
              <a:rPr lang="en-US"/>
              <a:t>Proses ini menghasilkan oosit primer yang bersifat diploid (2n) dengan jumlah total 46kromosom.</a:t>
            </a:r>
          </a:p>
        </p:txBody>
      </p:sp>
      <p:pic>
        <p:nvPicPr>
          <p:cNvPr id="5" name="Picture 4"/>
          <p:cNvPicPr>
            <a:picLocks noChangeAspect="1"/>
          </p:cNvPicPr>
          <p:nvPr/>
        </p:nvPicPr>
        <p:blipFill>
          <a:blip r:embed="rId4"/>
          <a:stretch>
            <a:fillRect/>
          </a:stretch>
        </p:blipFill>
        <p:spPr>
          <a:xfrm>
            <a:off x="3495675" y="55245"/>
            <a:ext cx="8696325" cy="680275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2"/>
          <a:stretch>
            <a:fillRect/>
          </a:stretch>
        </p:blipFill>
        <p:spPr>
          <a:xfrm>
            <a:off x="0" y="-19050"/>
            <a:ext cx="9158605" cy="6877050"/>
          </a:xfrm>
          <a:prstGeom prst="rect">
            <a:avLst/>
          </a:prstGeom>
        </p:spPr>
      </p:pic>
      <p:sp>
        <p:nvSpPr>
          <p:cNvPr id="3" name="Content Placeholder 2"/>
          <p:cNvSpPr>
            <a:spLocks noGrp="1"/>
          </p:cNvSpPr>
          <p:nvPr>
            <p:ph idx="1"/>
          </p:nvPr>
        </p:nvSpPr>
        <p:spPr>
          <a:xfrm>
            <a:off x="1676400" y="720090"/>
            <a:ext cx="10515600" cy="5417820"/>
          </a:xfrm>
        </p:spPr>
        <p:txBody>
          <a:bodyPr>
            <a:normAutofit fontScale="95000"/>
          </a:bodyPr>
          <a:lstStyle/>
          <a:p>
            <a:pPr marL="0" indent="0">
              <a:buNone/>
            </a:pPr>
            <a:r>
              <a:rPr lang="en-US"/>
              <a:t>	Setiap oosit primer dikelilingi oleh satu lapisan sel granulosa. Satu oosit dan sel-sel granulosa di sekitarnya membentuk folikel primer. Oosit yang tidak membentuk folikel akan mengalami kerusakan melalui proses apoptosis. Folikel ini dapat mengalami satu dari dua hal berikut:</a:t>
            </a:r>
          </a:p>
          <a:p>
            <a:pPr marL="0" indent="0">
              <a:buNone/>
            </a:pPr>
            <a:r>
              <a:rPr lang="en-US"/>
              <a:t>1. Mencapai kematangan (menjadi Folikel De Graff dan berovulasi), atau</a:t>
            </a:r>
          </a:p>
          <a:p>
            <a:pPr marL="0" indent="0">
              <a:buNone/>
            </a:pPr>
            <a:r>
              <a:rPr lang="en-US"/>
              <a:t>2. Berdegenerasi dan membentuk jaringan parut, proses ini dikenal sebaga atresia </a:t>
            </a:r>
          </a:p>
          <a:p>
            <a:pPr marL="0" indent="0">
              <a:buNone/>
            </a:pPr>
            <a:r>
              <a:rPr lang="en-US"/>
              <a:t>Sampai masa pubertas, semua folikel mengalami atresia. </a:t>
            </a:r>
          </a:p>
          <a:p>
            <a:pPr marL="0" indent="0">
              <a:buNone/>
            </a:pPr>
            <a:r>
              <a:rPr lang="en-US"/>
              <a:t>	Semenjak pubertas sampai dengan menopause, oosit primer di dalam folikel primer yg masih merupakan Suatu sel diploid mulai berkembang menjadi folikel sekunder Secara siklis melalui meiosis kedua yang terjadi sampai tuntas menghasilkan sel haploid disebut dengan oosit sekunder. Oosit sekunder akan mengalami ovulasi dan selanjutnya bertemu dengan sperma untuk dibuah dan menjadi ovum yang matang </a:t>
            </a:r>
          </a:p>
          <a:p>
            <a:pPr marL="0" indent="0">
              <a:buNone/>
            </a:pPr>
            <a:r>
              <a:rPr lang="en-US"/>
              <a:t>	Setiap oosit primer menghasilkan empat sel anak haploid dan dari keempat sel anak hanya satu yang ditakdirkan menjadi ovum yang menerima sitoplasma secara proporsional untuk menunjang perkembangan awal ovum setelah oosit sekunder dibuahi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3"/>
          <a:stretch>
            <a:fillRect/>
          </a:stretch>
        </p:blipFill>
        <p:spPr>
          <a:xfrm>
            <a:off x="0" y="0"/>
            <a:ext cx="9158605" cy="6877050"/>
          </a:xfrm>
          <a:prstGeom prst="rect">
            <a:avLst/>
          </a:prstGeom>
        </p:spPr>
      </p:pic>
      <p:sp>
        <p:nvSpPr>
          <p:cNvPr id="2" name="Title 1"/>
          <p:cNvSpPr>
            <a:spLocks noGrp="1"/>
          </p:cNvSpPr>
          <p:nvPr>
            <p:ph type="title"/>
          </p:nvPr>
        </p:nvSpPr>
        <p:spPr>
          <a:xfrm>
            <a:off x="2000250" y="365125"/>
            <a:ext cx="10515600" cy="1325563"/>
          </a:xfrm>
        </p:spPr>
        <p:txBody>
          <a:bodyPr/>
          <a:lstStyle/>
          <a:p>
            <a:r>
              <a:rPr lang="en-US"/>
              <a:t>Spermatogenesis</a:t>
            </a:r>
          </a:p>
        </p:txBody>
      </p:sp>
      <p:sp>
        <p:nvSpPr>
          <p:cNvPr id="3" name="Content Placeholder 2"/>
          <p:cNvSpPr>
            <a:spLocks noGrp="1"/>
          </p:cNvSpPr>
          <p:nvPr>
            <p:ph idx="1"/>
          </p:nvPr>
        </p:nvSpPr>
        <p:spPr>
          <a:xfrm>
            <a:off x="1409700" y="1806575"/>
            <a:ext cx="10515600" cy="4351338"/>
          </a:xfrm>
        </p:spPr>
        <p:txBody>
          <a:bodyPr>
            <a:noAutofit/>
          </a:bodyPr>
          <a:lstStyle/>
          <a:p>
            <a:pPr marL="0" indent="0">
              <a:buNone/>
            </a:pPr>
            <a:r>
              <a:rPr lang="en-US" sz="3200"/>
              <a:t>	Spematogenesis adalah proses kompleks ketika sel germinativum primordialang belum berdiferensiasi (spermatogenia) berproliferasi dan mejadi spermatozoa yang khusus dan motil (sperma) dalam waktu 64 hari. Spermatogenia yang belum berdiferensiasi berada di perifer tubulus seminifirus dan yang sudah berdiferensiasi berada dilumen. </a:t>
            </a:r>
          </a:p>
          <a:p>
            <a:pPr marL="0" indent="0">
              <a:buNone/>
            </a:pPr>
            <a:r>
              <a:rPr lang="en-US" sz="3200"/>
              <a:t>	Tahapan spermatogenesis, yaitu:</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2"/>
          <a:stretch>
            <a:fillRect/>
          </a:stretch>
        </p:blipFill>
        <p:spPr>
          <a:xfrm>
            <a:off x="0" y="0"/>
            <a:ext cx="9158605" cy="6877050"/>
          </a:xfrm>
          <a:prstGeom prst="rect">
            <a:avLst/>
          </a:prstGeom>
        </p:spPr>
      </p:pic>
      <p:sp>
        <p:nvSpPr>
          <p:cNvPr id="2" name="Title 1"/>
          <p:cNvSpPr>
            <a:spLocks noGrp="1"/>
          </p:cNvSpPr>
          <p:nvPr>
            <p:ph type="title"/>
          </p:nvPr>
        </p:nvSpPr>
        <p:spPr>
          <a:xfrm>
            <a:off x="1885950" y="384175"/>
            <a:ext cx="10515600" cy="1325563"/>
          </a:xfrm>
        </p:spPr>
        <p:txBody>
          <a:bodyPr/>
          <a:lstStyle/>
          <a:p>
            <a:r>
              <a:rPr lang="en-US">
                <a:sym typeface="+mn-ea"/>
              </a:rPr>
              <a:t>1. Proliferasi Mitotik (Spermatositogenesis)</a:t>
            </a:r>
          </a:p>
        </p:txBody>
      </p:sp>
      <p:sp>
        <p:nvSpPr>
          <p:cNvPr id="3" name="Content Placeholder 2"/>
          <p:cNvSpPr>
            <a:spLocks noGrp="1"/>
          </p:cNvSpPr>
          <p:nvPr>
            <p:ph idx="1"/>
          </p:nvPr>
        </p:nvSpPr>
        <p:spPr>
          <a:xfrm>
            <a:off x="1428750" y="1863725"/>
            <a:ext cx="10515600" cy="4351338"/>
          </a:xfrm>
        </p:spPr>
        <p:txBody>
          <a:bodyPr>
            <a:normAutofit lnSpcReduction="10000"/>
          </a:bodyPr>
          <a:lstStyle/>
          <a:p>
            <a:pPr marL="0" indent="0">
              <a:buNone/>
            </a:pPr>
            <a:r>
              <a:rPr lang="en-US" sz="3600">
                <a:sym typeface="+mn-ea"/>
              </a:rPr>
              <a:t>	Spermatogonia di bagian perifer terus bermitosis membentuk sel germinativum yg baru. Salah satu sel anak tetap di tepi luar sebgai turunan agar tetap terpelihara. Sel anak yang lain bergerak ke arah lumen dan bermitosis dua kali agar terbentuk empat spematosit primer yg masuk ke fase istirahat hingga meiosis selanjutnya</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2"/>
          <a:stretch>
            <a:fillRect/>
          </a:stretch>
        </p:blipFill>
        <p:spPr>
          <a:xfrm>
            <a:off x="0" y="-19050"/>
            <a:ext cx="9158605" cy="6877050"/>
          </a:xfrm>
          <a:prstGeom prst="rect">
            <a:avLst/>
          </a:prstGeom>
        </p:spPr>
      </p:pic>
      <p:sp>
        <p:nvSpPr>
          <p:cNvPr id="2" name="Title 1"/>
          <p:cNvSpPr>
            <a:spLocks noGrp="1"/>
          </p:cNvSpPr>
          <p:nvPr>
            <p:ph type="title"/>
          </p:nvPr>
        </p:nvSpPr>
        <p:spPr>
          <a:xfrm>
            <a:off x="2038350" y="499745"/>
            <a:ext cx="10515600" cy="1325563"/>
          </a:xfrm>
        </p:spPr>
        <p:txBody>
          <a:bodyPr>
            <a:normAutofit/>
          </a:bodyPr>
          <a:lstStyle/>
          <a:p>
            <a:r>
              <a:rPr lang="en-US">
                <a:sym typeface="+mn-ea"/>
              </a:rPr>
              <a:t>2. Meiosis</a:t>
            </a:r>
            <a:endParaRPr lang="en-US"/>
          </a:p>
        </p:txBody>
      </p:sp>
      <p:sp>
        <p:nvSpPr>
          <p:cNvPr id="3" name="Content Placeholder 2"/>
          <p:cNvSpPr>
            <a:spLocks noGrp="1"/>
          </p:cNvSpPr>
          <p:nvPr>
            <p:ph idx="1"/>
          </p:nvPr>
        </p:nvSpPr>
        <p:spPr>
          <a:xfrm>
            <a:off x="1885315" y="1825625"/>
            <a:ext cx="10306685" cy="4351655"/>
          </a:xfrm>
        </p:spPr>
        <p:txBody>
          <a:bodyPr/>
          <a:lstStyle/>
          <a:p>
            <a:pPr marL="0" indent="0">
              <a:buNone/>
            </a:pPr>
            <a:r>
              <a:rPr lang="en-US" sz="4000">
                <a:sym typeface="+mn-ea"/>
              </a:rPr>
              <a:t>Tiap spermatosit primer membentuk dua spermatosit sekunder dan bemeiosis lagi sehingga terbentuk empat spermatid masing-masing. Tiap Spermatid mengalami remodeling menjadi spermatozoa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2"/>
          <a:stretch>
            <a:fillRect/>
          </a:stretch>
        </p:blipFill>
        <p:spPr>
          <a:xfrm>
            <a:off x="0" y="-19050"/>
            <a:ext cx="9158605" cy="6877050"/>
          </a:xfrm>
          <a:prstGeom prst="rect">
            <a:avLst/>
          </a:prstGeom>
        </p:spPr>
      </p:pic>
      <p:sp>
        <p:nvSpPr>
          <p:cNvPr id="2" name="Title 1"/>
          <p:cNvSpPr>
            <a:spLocks noGrp="1"/>
          </p:cNvSpPr>
          <p:nvPr>
            <p:ph type="title"/>
          </p:nvPr>
        </p:nvSpPr>
        <p:spPr>
          <a:xfrm>
            <a:off x="1866900" y="365125"/>
            <a:ext cx="10515600" cy="1325563"/>
          </a:xfrm>
        </p:spPr>
        <p:txBody>
          <a:bodyPr>
            <a:normAutofit/>
          </a:bodyPr>
          <a:lstStyle/>
          <a:p>
            <a:r>
              <a:rPr lang="en-US">
                <a:sym typeface="+mn-ea"/>
              </a:rPr>
              <a:t>3. Pengemasan (Spermiogenesis)</a:t>
            </a:r>
            <a:endParaRPr lang="en-US"/>
          </a:p>
        </p:txBody>
      </p:sp>
      <p:sp>
        <p:nvSpPr>
          <p:cNvPr id="3" name="Content Placeholder 2"/>
          <p:cNvSpPr>
            <a:spLocks noGrp="1"/>
          </p:cNvSpPr>
          <p:nvPr>
            <p:ph idx="1"/>
          </p:nvPr>
        </p:nvSpPr>
        <p:spPr>
          <a:xfrm>
            <a:off x="1181100" y="1806575"/>
            <a:ext cx="10515600" cy="4351338"/>
          </a:xfrm>
        </p:spPr>
        <p:txBody>
          <a:bodyPr>
            <a:normAutofit fontScale="97500"/>
          </a:bodyPr>
          <a:lstStyle/>
          <a:p>
            <a:pPr marL="0" indent="0">
              <a:buNone/>
            </a:pPr>
            <a:r>
              <a:rPr lang="en-US">
                <a:sym typeface="+mn-ea"/>
              </a:rPr>
              <a:t>	Spermatid dibentuk menjadi spernatozoa yang terdiri dari kepala dimana ada nukleus mengandung genetik sperma dan akrosom berupa vesikel terisi enzim yang inaktif pada ujung kepala sbg penembus ovum, ekor mirip cambuk yg bergerak akibat energi dari mitokondria, dan bagian tengah sperma sbg tempat mitokondria berada . </a:t>
            </a:r>
            <a:endParaRPr lang="en-US"/>
          </a:p>
          <a:p>
            <a:pPr marL="0" indent="0">
              <a:buNone/>
            </a:pPr>
            <a:r>
              <a:rPr lang="en-US">
                <a:sym typeface="+mn-ea"/>
              </a:rPr>
              <a:t>	Selama spermatogenesis spermatogonia yang berada di sitoplasma sel sertoli berjalan menembus taut erat yang Sesaat membuka untuk migrasi. Pelepasan akhir spearmotozoa matang dari sel sertoli disebut spermiasi membutuhkan penguraian taut erat dan taut celah diantara sel sertoli dan spematozoa.</a:t>
            </a:r>
            <a:endParaRPr lang="en-US"/>
          </a:p>
          <a:p>
            <a:pPr marL="0" indent="0">
              <a:buNone/>
            </a:pPr>
            <a:r>
              <a:rPr lang="en-US">
                <a:sym typeface="+mn-ea"/>
              </a:rPr>
              <a:t>	Dalam menunjang proses ini testis dikontrol oleh LH dan FSH yang bekena pada gonad dengan mengaktifkan cAMP GnRH dilepas tiap 2-3 jam sekali.</a:t>
            </a:r>
            <a:endParaRPr lang="en-US"/>
          </a:p>
          <a:p>
            <a:pPr marL="0" indent="0">
              <a:buNone/>
            </a:pPr>
            <a:endParaRPr lang="en-US"/>
          </a:p>
        </p:txBody>
      </p:sp>
      <p:pic>
        <p:nvPicPr>
          <p:cNvPr id="5" name="Picture 4"/>
          <p:cNvPicPr>
            <a:picLocks noChangeAspect="1"/>
          </p:cNvPicPr>
          <p:nvPr/>
        </p:nvPicPr>
        <p:blipFill>
          <a:blip r:embed="rId3"/>
          <a:stretch>
            <a:fillRect/>
          </a:stretch>
        </p:blipFill>
        <p:spPr>
          <a:xfrm>
            <a:off x="5791200" y="1585595"/>
            <a:ext cx="6400800" cy="52724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4"/>
          <p:cNvPicPr>
            <a:picLocks noChangeAspect="1"/>
          </p:cNvPicPr>
          <p:nvPr/>
        </p:nvPicPr>
        <p:blipFill>
          <a:blip r:embed="rId2"/>
          <a:stretch>
            <a:fillRect/>
          </a:stretch>
        </p:blipFill>
        <p:spPr>
          <a:xfrm>
            <a:off x="0" y="-19050"/>
            <a:ext cx="9158605" cy="6877050"/>
          </a:xfrm>
          <a:prstGeom prst="rect">
            <a:avLst/>
          </a:prstGeom>
        </p:spPr>
      </p:pic>
      <p:sp>
        <p:nvSpPr>
          <p:cNvPr id="2" name="Title 1"/>
          <p:cNvSpPr>
            <a:spLocks noGrp="1"/>
          </p:cNvSpPr>
          <p:nvPr>
            <p:ph type="title"/>
          </p:nvPr>
        </p:nvSpPr>
        <p:spPr>
          <a:xfrm>
            <a:off x="2038350" y="499745"/>
            <a:ext cx="10515600" cy="1325563"/>
          </a:xfrm>
        </p:spPr>
        <p:txBody>
          <a:bodyPr>
            <a:normAutofit/>
          </a:bodyPr>
          <a:lstStyle/>
          <a:p>
            <a:r>
              <a:rPr lang="en-US" dirty="0" err="1" smtClean="0">
                <a:sym typeface="+mn-ea"/>
              </a:rPr>
              <a:t>Referensi</a:t>
            </a:r>
            <a:endParaRPr lang="en-US" dirty="0"/>
          </a:p>
        </p:txBody>
      </p:sp>
      <p:sp>
        <p:nvSpPr>
          <p:cNvPr id="3" name="Content Placeholder 2"/>
          <p:cNvSpPr>
            <a:spLocks noGrp="1"/>
          </p:cNvSpPr>
          <p:nvPr>
            <p:ph idx="1"/>
          </p:nvPr>
        </p:nvSpPr>
        <p:spPr>
          <a:xfrm>
            <a:off x="1885315" y="1825625"/>
            <a:ext cx="10306685" cy="4351655"/>
          </a:xfrm>
        </p:spPr>
        <p:txBody>
          <a:bodyPr/>
          <a:lstStyle/>
          <a:p>
            <a:pPr marL="0" indent="0">
              <a:buNone/>
            </a:pPr>
            <a:r>
              <a:rPr lang="en-US" sz="4000" dirty="0"/>
              <a:t>Sherwood, L. 2014. </a:t>
            </a:r>
            <a:r>
              <a:rPr lang="en-US" sz="4000" dirty="0" err="1"/>
              <a:t>Fisiologi</a:t>
            </a:r>
            <a:r>
              <a:rPr lang="en-US" sz="4000" dirty="0"/>
              <a:t> </a:t>
            </a:r>
            <a:r>
              <a:rPr lang="en-US" sz="4000" dirty="0" err="1"/>
              <a:t>manusia</a:t>
            </a:r>
            <a:r>
              <a:rPr lang="en-US" sz="4000" dirty="0"/>
              <a:t> : </a:t>
            </a:r>
            <a:r>
              <a:rPr lang="en-US" sz="4000" dirty="0" err="1"/>
              <a:t>dari</a:t>
            </a:r>
            <a:r>
              <a:rPr lang="en-US" sz="4000" dirty="0"/>
              <a:t> </a:t>
            </a:r>
            <a:r>
              <a:rPr lang="en-US" sz="4000" dirty="0" err="1"/>
              <a:t>sel</a:t>
            </a:r>
            <a:r>
              <a:rPr lang="en-US" sz="4000" dirty="0"/>
              <a:t> </a:t>
            </a:r>
            <a:r>
              <a:rPr lang="en-US" sz="4000" dirty="0" err="1"/>
              <a:t>ke</a:t>
            </a:r>
            <a:r>
              <a:rPr lang="en-US" sz="4000" dirty="0"/>
              <a:t> </a:t>
            </a:r>
            <a:r>
              <a:rPr lang="en-US" sz="4000" dirty="0" err="1"/>
              <a:t>sistem</a:t>
            </a:r>
            <a:r>
              <a:rPr lang="en-US" sz="4000" dirty="0"/>
              <a:t>. </a:t>
            </a:r>
            <a:r>
              <a:rPr lang="en-US" sz="4000" dirty="0" err="1"/>
              <a:t>Edisi</a:t>
            </a:r>
            <a:r>
              <a:rPr lang="en-US" sz="4000" dirty="0"/>
              <a:t> 8. Jakarta: EGC</a:t>
            </a:r>
            <a:endParaRPr lang="en-US" sz="4000" dirty="0">
              <a:sym typeface="+mn-ea"/>
            </a:endParaRPr>
          </a:p>
        </p:txBody>
      </p:sp>
    </p:spTree>
    <p:extLst>
      <p:ext uri="{BB962C8B-B14F-4D97-AF65-F5344CB8AC3E}">
        <p14:creationId xmlns:p14="http://schemas.microsoft.com/office/powerpoint/2010/main" val="3199193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441</TotalTime>
  <Words>943</Words>
  <Application>Microsoft Office PowerPoint</Application>
  <PresentationFormat>Widescreen</PresentationFormat>
  <Paragraphs>46</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Trebuchet MS</vt:lpstr>
      <vt:lpstr>Wingdings 3</vt:lpstr>
      <vt:lpstr>Facet</vt:lpstr>
      <vt:lpstr>Gametogenesis</vt:lpstr>
      <vt:lpstr>GAMETOGENESIS</vt:lpstr>
      <vt:lpstr>Oogenesis</vt:lpstr>
      <vt:lpstr>PowerPoint Presentation</vt:lpstr>
      <vt:lpstr>Spermatogenesis</vt:lpstr>
      <vt:lpstr>1. Proliferasi Mitotik (Spermatositogenesis)</vt:lpstr>
      <vt:lpstr>2. Meiosis</vt:lpstr>
      <vt:lpstr>3. Pengemasan (Spermiogenesis)</vt:lpstr>
      <vt:lpstr>Referensi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Gametogenesis</dc:title>
  <dc:creator>Irsyadio Raihansa H</dc:creator>
  <cp:lastModifiedBy>irsyadio hadi</cp:lastModifiedBy>
  <cp:revision>6</cp:revision>
  <dcterms:created xsi:type="dcterms:W3CDTF">2021-04-28T17:39:21Z</dcterms:created>
  <dcterms:modified xsi:type="dcterms:W3CDTF">2021-04-29T02:54:04Z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1033-11.2.0.10114</vt:lpwstr>
  </property>
</Properties>
</file>