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27DE-7DD6-454E-AC25-EDF3ABE0A4B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12818-96F8-480A-8FAC-2EEE1B500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3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27DE-7DD6-454E-AC25-EDF3ABE0A4B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12818-96F8-480A-8FAC-2EEE1B500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0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27DE-7DD6-454E-AC25-EDF3ABE0A4B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12818-96F8-480A-8FAC-2EEE1B500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16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27DE-7DD6-454E-AC25-EDF3ABE0A4B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12818-96F8-480A-8FAC-2EEE1B500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4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27DE-7DD6-454E-AC25-EDF3ABE0A4B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12818-96F8-480A-8FAC-2EEE1B500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09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27DE-7DD6-454E-AC25-EDF3ABE0A4B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12818-96F8-480A-8FAC-2EEE1B500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4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27DE-7DD6-454E-AC25-EDF3ABE0A4B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12818-96F8-480A-8FAC-2EEE1B500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27DE-7DD6-454E-AC25-EDF3ABE0A4B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12818-96F8-480A-8FAC-2EEE1B500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94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27DE-7DD6-454E-AC25-EDF3ABE0A4B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12818-96F8-480A-8FAC-2EEE1B500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27DE-7DD6-454E-AC25-EDF3ABE0A4B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12818-96F8-480A-8FAC-2EEE1B500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12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27DE-7DD6-454E-AC25-EDF3ABE0A4B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12818-96F8-480A-8FAC-2EEE1B500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4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427DE-7DD6-454E-AC25-EDF3ABE0A4B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12818-96F8-480A-8FAC-2EEE1B500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6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Anatomi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Reproduksi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Wanita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Pria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Muhammad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Athallah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Raihan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Adam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811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Ovarium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038600" cy="52578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ID" sz="2000" b="1" u="sng" dirty="0" smtClean="0">
                <a:latin typeface="Times New Roman" pitchFamily="18" charset="0"/>
                <a:cs typeface="Times New Roman" pitchFamily="18" charset="0"/>
              </a:rPr>
              <a:t>PENOPANG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D" sz="2000" b="1" dirty="0" err="1" smtClean="0">
                <a:latin typeface="Times New Roman" pitchFamily="18" charset="0"/>
                <a:cs typeface="Times New Roman" pitchFamily="18" charset="0"/>
              </a:rPr>
              <a:t>Ligamentum</a:t>
            </a:r>
            <a:r>
              <a:rPr lang="en-ID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b="1" dirty="0" err="1" smtClean="0">
                <a:latin typeface="Times New Roman" pitchFamily="18" charset="0"/>
                <a:cs typeface="Times New Roman" pitchFamily="18" charset="0"/>
              </a:rPr>
              <a:t>suspensorium</a:t>
            </a:r>
            <a:r>
              <a:rPr lang="en-ID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b="1" dirty="0" err="1" smtClean="0">
                <a:latin typeface="Times New Roman" pitchFamily="18" charset="0"/>
                <a:cs typeface="Times New Roman" pitchFamily="18" charset="0"/>
              </a:rPr>
              <a:t>ovarii</a:t>
            </a:r>
            <a:r>
              <a:rPr lang="en-ID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ID" sz="2000" b="1" dirty="0" err="1" smtClean="0">
                <a:latin typeface="Times New Roman" pitchFamily="18" charset="0"/>
                <a:cs typeface="Times New Roman" pitchFamily="18" charset="0"/>
              </a:rPr>
              <a:t>infundibulo</a:t>
            </a:r>
            <a:r>
              <a:rPr lang="en-ID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b="1" dirty="0" err="1" smtClean="0">
                <a:latin typeface="Times New Roman" pitchFamily="18" charset="0"/>
                <a:cs typeface="Times New Roman" pitchFamily="18" charset="0"/>
              </a:rPr>
              <a:t>pelvicum</a:t>
            </a:r>
            <a:r>
              <a:rPr lang="en-ID" sz="2000" b="1" dirty="0" smtClean="0">
                <a:latin typeface="Times New Roman" pitchFamily="18" charset="0"/>
                <a:cs typeface="Times New Roman" pitchFamily="18" charset="0"/>
              </a:rPr>
              <a:t>) : </a:t>
            </a:r>
          </a:p>
          <a:p>
            <a:pPr marL="444500" lvl="1" indent="-2222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Bagian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ligamentum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latum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mesovarium</a:t>
            </a:r>
            <a:endParaRPr lang="en-ID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444500" lvl="1" indent="-2222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Dinding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lateral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panggul</a:t>
            </a:r>
            <a:endParaRPr lang="en-ID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444500" lvl="1" indent="-2222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Terdapat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Arteri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, Vena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Limfe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Nodi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Ovarica</a:t>
            </a:r>
            <a:endParaRPr lang="en-ID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D" sz="2000" b="1" dirty="0" err="1" smtClean="0">
                <a:latin typeface="Times New Roman" pitchFamily="18" charset="0"/>
                <a:cs typeface="Times New Roman" pitchFamily="18" charset="0"/>
              </a:rPr>
              <a:t>Ligamentum</a:t>
            </a:r>
            <a:r>
              <a:rPr lang="en-ID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b="1" dirty="0" err="1" smtClean="0">
                <a:latin typeface="Times New Roman" pitchFamily="18" charset="0"/>
                <a:cs typeface="Times New Roman" pitchFamily="18" charset="0"/>
              </a:rPr>
              <a:t>ovarii</a:t>
            </a:r>
            <a:r>
              <a:rPr lang="en-ID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b="1" dirty="0" err="1" smtClean="0">
                <a:latin typeface="Times New Roman" pitchFamily="18" charset="0"/>
                <a:cs typeface="Times New Roman" pitchFamily="18" charset="0"/>
              </a:rPr>
              <a:t>proprium</a:t>
            </a:r>
            <a:r>
              <a:rPr lang="en-ID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444500" lvl="1" indent="-2222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Dinding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Lateral Uterus</a:t>
            </a:r>
          </a:p>
          <a:p>
            <a:pPr marL="444500" lvl="1" indent="-2222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Permukaan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Medial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Ovarium</a:t>
            </a:r>
            <a:endParaRPr lang="en-ID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815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Genitalia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Masculina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82" y="1295400"/>
            <a:ext cx="71183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531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7728856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74474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>
                <a:latin typeface="Times New Roman" pitchFamily="18" charset="0"/>
                <a:cs typeface="Times New Roman" pitchFamily="18" charset="0"/>
              </a:rPr>
              <a:t>Lapisan pembungkus penis dari dalam keluar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Tunika Albuginea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Fascia Buck (fascia penis profunda)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Fascia collesi (fascia penis superficialis)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Dermis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85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63" y="14288"/>
            <a:ext cx="9382126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028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927" y="152400"/>
            <a:ext cx="3429000" cy="1524000"/>
          </a:xfrm>
        </p:spPr>
        <p:txBody>
          <a:bodyPr/>
          <a:lstStyle/>
          <a:p>
            <a:pPr marL="0" lvl="0" indent="0" defTabSz="914286">
              <a:spcBef>
                <a:spcPts val="0"/>
              </a:spcBef>
              <a:buNone/>
            </a:pPr>
            <a:r>
              <a:rPr lang="id-ID" sz="1800" b="1" dirty="0">
                <a:solidFill>
                  <a:prstClr val="black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Urethra  memiliki penyempitan di daerah :</a:t>
            </a:r>
          </a:p>
          <a:p>
            <a:pPr marL="285750" lvl="0" indent="-285750" defTabSz="914286">
              <a:spcBef>
                <a:spcPts val="0"/>
              </a:spcBef>
            </a:pPr>
            <a:r>
              <a:rPr lang="id-ID" sz="1800" dirty="0">
                <a:solidFill>
                  <a:prstClr val="black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Ostium urethrae internum</a:t>
            </a:r>
          </a:p>
          <a:p>
            <a:pPr marL="285750" lvl="0" indent="-285750" defTabSz="914286">
              <a:spcBef>
                <a:spcPts val="0"/>
              </a:spcBef>
            </a:pPr>
            <a:r>
              <a:rPr lang="id-ID" sz="1800" dirty="0">
                <a:solidFill>
                  <a:prstClr val="black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Pars membranacea</a:t>
            </a:r>
          </a:p>
          <a:p>
            <a:pPr marL="285750" lvl="0" indent="-285750" defTabSz="914286">
              <a:spcBef>
                <a:spcPts val="0"/>
              </a:spcBef>
            </a:pPr>
            <a:r>
              <a:rPr lang="id-ID" sz="1800" dirty="0">
                <a:solidFill>
                  <a:prstClr val="black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Ostium urethrae externum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"/>
            <a:ext cx="54102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984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004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Penis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3962400" cy="2590800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Preputium penis di distal digantung oleh frenulum penis</a:t>
            </a:r>
          </a:p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Didalam lipatannya – smegma yang dihasilkan oleh glandula preputi tyson</a:t>
            </a:r>
          </a:p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2 corpus cavernosum ( isi a. Profunda penis)</a:t>
            </a:r>
          </a:p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1 corpus spongiosum ( isi pars spongiosa &amp;a uretralis)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"/>
            <a:ext cx="3596141" cy="512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5346700" cy="293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931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3048000" cy="5638800"/>
          </a:xfrm>
        </p:spPr>
        <p:txBody>
          <a:bodyPr>
            <a:normAutofit fontScale="77500" lnSpcReduction="20000"/>
          </a:bodyPr>
          <a:lstStyle/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Dorsal penis diatas corpus cavernosum </a:t>
            </a:r>
            <a:r>
              <a:rPr lang="id-ID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terdapat a,v,n dorsalis penis</a:t>
            </a:r>
          </a:p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Radix penis </a:t>
            </a:r>
            <a:r>
              <a:rPr lang="id-ID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tdd Bulbus penis dan crura penis</a:t>
            </a:r>
          </a:p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Glans penis – </a:t>
            </a:r>
            <a:r>
              <a:rPr lang="id-ID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Collum glandis, corona glandis, frenulum preputii</a:t>
            </a:r>
          </a:p>
          <a:p>
            <a:pPr marL="285750" indent="-285750"/>
            <a:r>
              <a:rPr lang="id-ID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Lig. Fundiforme penis n lig. Suspensorium penis </a:t>
            </a:r>
            <a:r>
              <a:rPr lang="id-ID" dirty="0">
                <a:latin typeface="Times New Roman" pitchFamily="18" charset="0"/>
                <a:cs typeface="Times New Roman" pitchFamily="18" charset="0"/>
              </a:rPr>
              <a:t>– Fiksasi penis </a:t>
            </a:r>
          </a:p>
          <a:p>
            <a:endParaRPr lang="id-ID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33400"/>
            <a:ext cx="5446713" cy="553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620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>
                <a:latin typeface="Times New Roman" pitchFamily="18" charset="0"/>
                <a:cs typeface="Times New Roman" pitchFamily="18" charset="0"/>
              </a:rPr>
              <a:t>Vaskularisasi Penis 3 arteri &amp; 2 Vena</a:t>
            </a:r>
            <a:br>
              <a:rPr lang="id-ID" dirty="0">
                <a:latin typeface="Times New Roman" pitchFamily="18" charset="0"/>
                <a:cs typeface="Times New Roman" pitchFamily="18" charset="0"/>
              </a:rPr>
            </a:br>
            <a:r>
              <a:rPr lang="id-ID" sz="105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id-ID" sz="1050" dirty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133600" cy="4648200"/>
          </a:xfrm>
        </p:spPr>
        <p:txBody>
          <a:bodyPr>
            <a:normAutofit fontScale="77500" lnSpcReduction="20000"/>
          </a:bodyPr>
          <a:lstStyle/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A . Dorsalis penis</a:t>
            </a:r>
          </a:p>
          <a:p>
            <a:r>
              <a:rPr lang="id-ID" dirty="0">
                <a:latin typeface="Times New Roman" pitchFamily="18" charset="0"/>
                <a:cs typeface="Times New Roman" pitchFamily="18" charset="0"/>
              </a:rPr>
              <a:t>A. Profunda penis</a:t>
            </a:r>
          </a:p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A. Bulbi penis</a:t>
            </a:r>
          </a:p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V. Dorsalis superficialis penis</a:t>
            </a:r>
          </a:p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V. Dorsalis profunda Penis</a:t>
            </a:r>
          </a:p>
          <a:p>
            <a:pPr marL="285750" indent="-285750"/>
            <a:endParaRPr lang="id-ID" dirty="0"/>
          </a:p>
          <a:p>
            <a:endParaRPr lang="id-ID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17270"/>
            <a:ext cx="6096000" cy="54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011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18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Scrotum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3276600" cy="4862635"/>
          </a:xfrm>
        </p:spPr>
        <p:txBody>
          <a:bodyPr>
            <a:normAutofit fontScale="77500" lnSpcReduction="20000"/>
          </a:bodyPr>
          <a:lstStyle/>
          <a:p>
            <a:pPr>
              <a:buAutoNum type="arabicPeriod"/>
            </a:pPr>
            <a:r>
              <a:rPr lang="id-ID" b="1" dirty="0">
                <a:latin typeface="Times New Roman" pitchFamily="18" charset="0"/>
                <a:cs typeface="Times New Roman" pitchFamily="18" charset="0"/>
              </a:rPr>
              <a:t>Lapisannya: </a:t>
            </a:r>
            <a:r>
              <a:rPr lang="id-ID" i="1" dirty="0">
                <a:latin typeface="Times New Roman" pitchFamily="18" charset="0"/>
                <a:cs typeface="Times New Roman" pitchFamily="18" charset="0"/>
              </a:rPr>
              <a:t>Kulit – Tunika dartos – fascia spermatica externa – m. Cremaster – Fascia spermatica interna – tunica vaginalis peritonei</a:t>
            </a:r>
          </a:p>
          <a:p>
            <a:pPr>
              <a:buAutoNum type="arabicPeriod"/>
            </a:pPr>
            <a:r>
              <a:rPr lang="id-ID" b="1" dirty="0">
                <a:latin typeface="Times New Roman" pitchFamily="18" charset="0"/>
                <a:cs typeface="Times New Roman" pitchFamily="18" charset="0"/>
              </a:rPr>
              <a:t>Isi: </a:t>
            </a:r>
            <a:r>
              <a:rPr lang="id-ID" dirty="0">
                <a:latin typeface="Times New Roman" pitchFamily="18" charset="0"/>
                <a:cs typeface="Times New Roman" pitchFamily="18" charset="0"/>
              </a:rPr>
              <a:t>Testis, epididimis, chordae spermatica terminalis </a:t>
            </a:r>
          </a:p>
          <a:p>
            <a:pPr marL="800044" lvl="1" indent="-342900">
              <a:buFont typeface="Arial" pitchFamily="34" charset="0"/>
              <a:buChar char="•"/>
            </a:pPr>
            <a:r>
              <a:rPr lang="id-ID" dirty="0">
                <a:latin typeface="Times New Roman" pitchFamily="18" charset="0"/>
                <a:cs typeface="Times New Roman" pitchFamily="18" charset="0"/>
              </a:rPr>
              <a:t>(Dipisahkan testis dextra &amp; sinistra oleh septum scroti</a:t>
            </a:r>
          </a:p>
          <a:p>
            <a:pPr>
              <a:buAutoNum type="arabicPeriod"/>
            </a:pPr>
            <a:endParaRPr lang="id-ID" b="1" dirty="0">
              <a:latin typeface="Times New Roman" pitchFamily="18" charset="0"/>
              <a:cs typeface="Times New Roman" pitchFamily="18" charset="0"/>
            </a:endParaRPr>
          </a:p>
          <a:p>
            <a:pPr>
              <a:buAutoNum type="arabicPeriod"/>
            </a:pPr>
            <a:endParaRPr lang="id-ID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796" y="990600"/>
            <a:ext cx="5252422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944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8000" cy="11731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Testis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4724400"/>
          </a:xfrm>
        </p:spPr>
        <p:txBody>
          <a:bodyPr>
            <a:normAutofit fontScale="70000" lnSpcReduction="20000"/>
          </a:bodyPr>
          <a:lstStyle/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Pembungkus testis :</a:t>
            </a:r>
          </a:p>
          <a:p>
            <a:pPr marL="742894" lvl="1">
              <a:buFont typeface="Arial" pitchFamily="34" charset="0"/>
              <a:buChar char="•"/>
            </a:pPr>
            <a:r>
              <a:rPr lang="id-ID" dirty="0">
                <a:latin typeface="Times New Roman" pitchFamily="18" charset="0"/>
                <a:cs typeface="Times New Roman" pitchFamily="18" charset="0"/>
              </a:rPr>
              <a:t>Lamina parietalis tunica vaginalis</a:t>
            </a:r>
          </a:p>
          <a:p>
            <a:pPr marL="742894" lvl="1">
              <a:buFont typeface="Arial" pitchFamily="34" charset="0"/>
              <a:buChar char="•"/>
            </a:pPr>
            <a:r>
              <a:rPr lang="id-ID" dirty="0">
                <a:latin typeface="Times New Roman" pitchFamily="18" charset="0"/>
                <a:cs typeface="Times New Roman" pitchFamily="18" charset="0"/>
              </a:rPr>
              <a:t>Lamina visceralis tunica vaginalis</a:t>
            </a:r>
          </a:p>
          <a:p>
            <a:pPr marL="742894" lvl="1">
              <a:buFont typeface="Arial" pitchFamily="34" charset="0"/>
              <a:buChar char="•"/>
            </a:pPr>
            <a:r>
              <a:rPr lang="id-ID" dirty="0">
                <a:latin typeface="Times New Roman" pitchFamily="18" charset="0"/>
                <a:cs typeface="Times New Roman" pitchFamily="18" charset="0"/>
              </a:rPr>
              <a:t>Tunica albuginea</a:t>
            </a:r>
          </a:p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Funiculus spermaticus – Penggantung testis</a:t>
            </a:r>
          </a:p>
          <a:p>
            <a:pPr marL="742894" lvl="1">
              <a:buFont typeface="Arial" pitchFamily="34" charset="0"/>
              <a:buChar char="•"/>
            </a:pPr>
            <a:r>
              <a:rPr lang="id-ID" dirty="0">
                <a:latin typeface="Times New Roman" pitchFamily="18" charset="0"/>
                <a:cs typeface="Times New Roman" pitchFamily="18" charset="0"/>
              </a:rPr>
              <a:t>Ductus deferens</a:t>
            </a:r>
          </a:p>
          <a:p>
            <a:pPr marL="742894" lvl="1">
              <a:buFont typeface="Arial" pitchFamily="34" charset="0"/>
              <a:buChar char="•"/>
            </a:pPr>
            <a:r>
              <a:rPr lang="id-ID" dirty="0">
                <a:latin typeface="Times New Roman" pitchFamily="18" charset="0"/>
                <a:cs typeface="Times New Roman" pitchFamily="18" charset="0"/>
              </a:rPr>
              <a:t>Plexus pampiniformis</a:t>
            </a:r>
          </a:p>
          <a:p>
            <a:pPr marL="742894" lvl="1">
              <a:buFont typeface="Arial" pitchFamily="34" charset="0"/>
              <a:buChar char="•"/>
            </a:pPr>
            <a:r>
              <a:rPr lang="id-ID" dirty="0">
                <a:latin typeface="Times New Roman" pitchFamily="18" charset="0"/>
                <a:cs typeface="Times New Roman" pitchFamily="18" charset="0"/>
              </a:rPr>
              <a:t>A. Testicularis</a:t>
            </a:r>
          </a:p>
          <a:p>
            <a:pPr marL="742894" lvl="1">
              <a:buFont typeface="Arial" pitchFamily="34" charset="0"/>
              <a:buChar char="•"/>
            </a:pPr>
            <a:r>
              <a:rPr lang="id-ID" dirty="0">
                <a:latin typeface="Times New Roman" pitchFamily="18" charset="0"/>
                <a:cs typeface="Times New Roman" pitchFamily="18" charset="0"/>
              </a:rPr>
              <a:t>N. Genitofemoralis</a:t>
            </a:r>
          </a:p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Kutub – Atas &amp; Bawah</a:t>
            </a:r>
          </a:p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Fascies – Medial &amp; Lateral</a:t>
            </a:r>
          </a:p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Margo – Anterior &amp; posterior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116" y="304800"/>
            <a:ext cx="450104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826" y="3276600"/>
            <a:ext cx="4589011" cy="326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8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Genitalia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Feminina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16195340273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1628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139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67000" cy="715962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Epididimis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3429000" cy="1600200"/>
          </a:xfrm>
        </p:spPr>
        <p:txBody>
          <a:bodyPr>
            <a:normAutofit fontScale="70000" lnSpcReduction="20000"/>
          </a:bodyPr>
          <a:lstStyle/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Fungsi : Menampung sperma</a:t>
            </a:r>
          </a:p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Melekat di tepi lateral margo posterior testis</a:t>
            </a:r>
          </a:p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Caput, corpus &amp; cauda</a:t>
            </a:r>
          </a:p>
          <a:p>
            <a:endParaRPr lang="id-ID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903" y="2895600"/>
            <a:ext cx="4067175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34724"/>
            <a:ext cx="3651250" cy="402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867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Vas deferens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343399"/>
          </a:xfrm>
        </p:spPr>
        <p:txBody>
          <a:bodyPr>
            <a:normAutofit fontScale="77500" lnSpcReduction="20000"/>
          </a:bodyPr>
          <a:lstStyle/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Lanjutan dari canalis epididimis berakhir pada duktus ejakulatorius</a:t>
            </a:r>
          </a:p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Sebagian terdapat pada funiculus nspermaticus</a:t>
            </a:r>
          </a:p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Vesicula seminalis – suatu kelenjar</a:t>
            </a:r>
          </a:p>
          <a:p>
            <a:pPr marL="285750" indent="-285750"/>
            <a:r>
              <a:rPr lang="id-ID" dirty="0">
                <a:latin typeface="Times New Roman" pitchFamily="18" charset="0"/>
                <a:cs typeface="Times New Roman" pitchFamily="18" charset="0"/>
              </a:rPr>
              <a:t>Ductus ejakulatorius</a:t>
            </a:r>
          </a:p>
          <a:p>
            <a:pPr marL="742894" lvl="1">
              <a:buFont typeface="Arial" pitchFamily="34" charset="0"/>
              <a:buChar char="•"/>
            </a:pPr>
            <a:r>
              <a:rPr lang="id-ID" dirty="0">
                <a:latin typeface="Times New Roman" pitchFamily="18" charset="0"/>
                <a:cs typeface="Times New Roman" pitchFamily="18" charset="0"/>
              </a:rPr>
              <a:t>Dibentuk oleh vas deferens dan glandula vesculosa</a:t>
            </a:r>
          </a:p>
          <a:p>
            <a:pPr marL="742894" lvl="1">
              <a:buFont typeface="Arial" pitchFamily="34" charset="0"/>
              <a:buChar char="•"/>
            </a:pPr>
            <a:r>
              <a:rPr lang="id-ID" dirty="0">
                <a:latin typeface="Times New Roman" pitchFamily="18" charset="0"/>
                <a:cs typeface="Times New Roman" pitchFamily="18" charset="0"/>
              </a:rPr>
              <a:t>Bermuara ke urethra pars prostatica pd utriculus porstaticus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4067175" cy="387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451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Glandula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Prostatica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" y="1295400"/>
            <a:ext cx="8963891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539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191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Genitalia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Eksterna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6" y="1143000"/>
            <a:ext cx="4114800" cy="514826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Mons Pubis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Labia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Mayora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Labia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Minora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Klitoris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Vestibulum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Orifisium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uretra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eksterna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Bulbus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Vestibularis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Ostium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Vagina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Hymen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Vagina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Perineum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Korpus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perinealis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16195340626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33400"/>
            <a:ext cx="4953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377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3505200" cy="5334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Genitalia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Interna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191000" cy="5562600"/>
          </a:xfrm>
        </p:spPr>
        <p:txBody>
          <a:bodyPr>
            <a:normAutofit fontScale="92500"/>
          </a:bodyPr>
          <a:lstStyle/>
          <a:p>
            <a:pPr marL="228600" lvl="0" indent="-228600">
              <a:lnSpc>
                <a:spcPct val="160000"/>
              </a:lnSpc>
              <a:spcBef>
                <a:spcPts val="0"/>
              </a:spcBef>
            </a:pPr>
            <a:r>
              <a:rPr lang="en-ID" sz="1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Uterus</a:t>
            </a:r>
          </a:p>
          <a:p>
            <a:pPr marL="628650" lvl="1" indent="-228600">
              <a:lnSpc>
                <a:spcPct val="160000"/>
              </a:lnSpc>
              <a:spcBef>
                <a:spcPts val="0"/>
              </a:spcBef>
            </a:pPr>
            <a:r>
              <a:rPr lang="en-ID" sz="1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Bentuk</a:t>
            </a:r>
            <a:r>
              <a:rPr lang="en-ID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buah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pir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berongga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dinding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tersusun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oleh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otot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28650" lvl="1" indent="-228600">
              <a:lnSpc>
                <a:spcPct val="160000"/>
              </a:lnSpc>
              <a:spcBef>
                <a:spcPts val="0"/>
              </a:spcBef>
            </a:pP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Pada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Nullipara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Wanita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belum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pernah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hamil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889000" lvl="2" indent="-222250">
              <a:lnSpc>
                <a:spcPct val="16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ID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Panjang</a:t>
            </a:r>
            <a:r>
              <a:rPr lang="en-ID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7,5cm </a:t>
            </a:r>
          </a:p>
          <a:p>
            <a:pPr marL="889000" lvl="2" indent="-222250">
              <a:lnSpc>
                <a:spcPct val="16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ID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Lebar</a:t>
            </a:r>
            <a:r>
              <a:rPr lang="en-ID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5cm</a:t>
            </a:r>
          </a:p>
          <a:p>
            <a:pPr marL="889000" lvl="2" indent="-222250">
              <a:lnSpc>
                <a:spcPct val="16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ID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Tebal</a:t>
            </a:r>
            <a:r>
              <a:rPr lang="en-ID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2,5 cm </a:t>
            </a:r>
          </a:p>
          <a:p>
            <a:pPr marL="889000" lvl="2" indent="-222250">
              <a:lnSpc>
                <a:spcPct val="16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ID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Berat</a:t>
            </a:r>
            <a:r>
              <a:rPr lang="en-ID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30-40 g </a:t>
            </a:r>
          </a:p>
          <a:p>
            <a:pPr marL="628650" lvl="1" indent="-228600">
              <a:lnSpc>
                <a:spcPct val="160000"/>
              </a:lnSpc>
              <a:spcBef>
                <a:spcPts val="0"/>
              </a:spcBef>
            </a:pP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Fundus Uteri : Di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atas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muara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tuba </a:t>
            </a:r>
          </a:p>
          <a:p>
            <a:pPr marL="628650" lvl="1" indent="-228600">
              <a:lnSpc>
                <a:spcPct val="160000"/>
              </a:lnSpc>
              <a:spcBef>
                <a:spcPts val="0"/>
              </a:spcBef>
            </a:pP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Corpus Uteri  (2/3 Superior) :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Bagian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bulat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berada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bawah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muara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tuba </a:t>
            </a:r>
          </a:p>
          <a:p>
            <a:pPr marL="628650" lvl="1" indent="-228600">
              <a:lnSpc>
                <a:spcPct val="160000"/>
              </a:lnSpc>
              <a:spcBef>
                <a:spcPts val="0"/>
              </a:spcBef>
            </a:pP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Cervix Uteri :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Bagian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bawah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Sempit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Tembus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dinding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ventral vagina </a:t>
            </a:r>
          </a:p>
          <a:p>
            <a:pPr marL="628650" lvl="1" indent="-228600">
              <a:lnSpc>
                <a:spcPct val="160000"/>
              </a:lnSpc>
              <a:spcBef>
                <a:spcPts val="0"/>
              </a:spcBef>
            </a:pP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Pars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Supravaginalis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Cervicis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Atas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vagina </a:t>
            </a:r>
          </a:p>
          <a:p>
            <a:pPr marL="628650" lvl="1" indent="-228600">
              <a:lnSpc>
                <a:spcPct val="160000"/>
              </a:lnSpc>
              <a:spcBef>
                <a:spcPts val="0"/>
              </a:spcBef>
            </a:pP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Pars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Vaginalis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ID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ID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vagina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"/>
            <a:ext cx="4419600" cy="640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886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Uterus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3352800" cy="5334000"/>
          </a:xfrm>
        </p:spPr>
        <p:txBody>
          <a:bodyPr>
            <a:normAutofit fontScale="77500" lnSpcReduction="20000"/>
          </a:bodyPr>
          <a:lstStyle/>
          <a:p>
            <a:pPr marL="0" lv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en-ID" sz="19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STRUKTUR 3 LAPISAN</a:t>
            </a:r>
            <a:endParaRPr lang="en-ID" sz="19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lvl="0" indent="-228600">
              <a:lnSpc>
                <a:spcPct val="2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D" sz="20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Luar</a:t>
            </a:r>
            <a:r>
              <a:rPr lang="en-ID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(serosa)</a:t>
            </a:r>
            <a:r>
              <a:rPr lang="en-ID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Diliputi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peritoneum 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Perimetrium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Kecuali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bagian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anterocaudal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bawah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ostium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internum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[cervix uteri]) </a:t>
            </a:r>
          </a:p>
          <a:p>
            <a:pPr marL="228600" lvl="0" indent="-228600">
              <a:lnSpc>
                <a:spcPct val="2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D" sz="20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Dinding</a:t>
            </a:r>
            <a:r>
              <a:rPr lang="en-ID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ID" sz="20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muskuler</a:t>
            </a:r>
            <a:r>
              <a:rPr lang="en-ID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ID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Myometrium (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Otot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polos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sedikit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jaringan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ikat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228600" lvl="0" indent="-228600">
              <a:lnSpc>
                <a:spcPct val="2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D" sz="20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ID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ID" sz="20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mukosa</a:t>
            </a:r>
            <a:r>
              <a:rPr lang="en-ID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Membrana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mucosa 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Endometrium (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Langsung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melekat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pada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Myometrium) 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berperan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Siklus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haid</a:t>
            </a:r>
            <a:r>
              <a:rPr lang="en-ID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037" y="1717026"/>
            <a:ext cx="4876800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093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3733800" cy="8382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terus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4267200" cy="67056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D" sz="1200" b="1" u="sng" dirty="0" smtClean="0">
                <a:latin typeface="Times New Roman" pitchFamily="18" charset="0"/>
                <a:cs typeface="Times New Roman" pitchFamily="18" charset="0"/>
              </a:rPr>
              <a:t>ALAT PENOPANG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Otot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Musculus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Levator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Ani</a:t>
            </a:r>
            <a:endParaRPr lang="en-ID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Jaringan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ikat</a:t>
            </a:r>
            <a:endParaRPr lang="en-ID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Ligamentum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ovarium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ada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bagian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eksternal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melekat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bagian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posteroinferior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uterus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uterotubal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junction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Ligamentum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rotundum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(round ligament)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melekat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bagian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anteroinferior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 junction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ini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Broad ligament of the uterus yang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merupakan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double layer of peritoneum (mesentery) yang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membentang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dari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sisi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uterus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dinding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lateral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serta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dasar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pelvis.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Ligamen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ini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menjaga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uterus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tetap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tengah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pada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pelvis </a:t>
            </a:r>
          </a:p>
          <a:p>
            <a:pPr marL="890588" lvl="2" indent="-225425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Bagian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broad ligament yang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mesenterium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tuba uterine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disebut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b="1" i="1" dirty="0" err="1" smtClean="0">
                <a:latin typeface="Times New Roman" pitchFamily="18" charset="0"/>
                <a:cs typeface="Times New Roman" pitchFamily="18" charset="0"/>
              </a:rPr>
              <a:t>mesosalpinx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890588" lvl="2" indent="-225425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Bagian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besar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broad ligament yang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berperan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mesenterium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uterus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adalah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b="1" i="1" dirty="0" err="1" smtClean="0">
                <a:latin typeface="Times New Roman" pitchFamily="18" charset="0"/>
                <a:cs typeface="Times New Roman" pitchFamily="18" charset="0"/>
              </a:rPr>
              <a:t>mesometrium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sebelah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inferior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mesosalpinx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mesovarium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Ligamentum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Suspensorium</a:t>
            </a:r>
            <a:r>
              <a:rPr lang="en-ID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200" dirty="0" err="1" smtClean="0">
                <a:latin typeface="Times New Roman" pitchFamily="18" charset="0"/>
                <a:cs typeface="Times New Roman" pitchFamily="18" charset="0"/>
              </a:rPr>
              <a:t>Ovarii</a:t>
            </a:r>
            <a:endParaRPr lang="en-ID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ID" sz="1200" dirty="0" smtClean="0">
                <a:latin typeface="Avenir Next Condensed" panose="020B0506020202020204" pitchFamily="34" charset="0"/>
              </a:rPr>
              <a:t/>
            </a:r>
            <a:br>
              <a:rPr lang="en-ID" sz="1200" dirty="0" smtClean="0">
                <a:latin typeface="Avenir Next Condensed" panose="020B0506020202020204" pitchFamily="34" charset="0"/>
              </a:rPr>
            </a:br>
            <a:endParaRPr lang="en-ID" sz="1200" dirty="0" smtClean="0">
              <a:latin typeface="Avenir Next Condensed" panose="020B0506020202020204" pitchFamily="34" charset="0"/>
            </a:endParaRPr>
          </a:p>
          <a:p>
            <a:pPr marL="457200" lvl="1" indent="0">
              <a:buNone/>
            </a:pPr>
            <a:endParaRPr lang="en-ID" sz="1200" dirty="0" smtClean="0"/>
          </a:p>
          <a:p>
            <a:pPr lvl="1">
              <a:buFont typeface="Wingdings" pitchFamily="2" charset="2"/>
              <a:buChar char="§"/>
            </a:pPr>
            <a:endParaRPr lang="en-ID" sz="1200" dirty="0" smtClean="0"/>
          </a:p>
          <a:p>
            <a:pPr lvl="1">
              <a:buFont typeface="Wingdings" pitchFamily="2" charset="2"/>
              <a:buChar char="§"/>
            </a:pPr>
            <a:endParaRPr lang="en-ID" sz="1200" dirty="0" smtClean="0"/>
          </a:p>
          <a:p>
            <a:pPr marL="0" indent="0">
              <a:buNone/>
            </a:pPr>
            <a:endParaRPr lang="en-ID" sz="1200" dirty="0" smtClean="0"/>
          </a:p>
          <a:p>
            <a:endParaRPr lang="en-US" sz="1200" dirty="0"/>
          </a:p>
        </p:txBody>
      </p:sp>
      <p:pic>
        <p:nvPicPr>
          <p:cNvPr id="7170" name="Picture 2" descr="C:\Users\user\Desktop\downl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228600"/>
            <a:ext cx="4251325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d845b68065890ef0dcfbc3e5319435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1" y="3581400"/>
            <a:ext cx="358139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9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11430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Tuba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Uterina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3962400" cy="4525963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D" dirty="0" err="1">
                <a:latin typeface="Times New Roman" pitchFamily="18" charset="0"/>
                <a:cs typeface="Times New Roman" pitchFamily="18" charset="0"/>
              </a:rPr>
              <a:t>Berjumlah</a:t>
            </a:r>
            <a:r>
              <a:rPr lang="en-ID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ID" dirty="0" err="1">
                <a:latin typeface="Times New Roman" pitchFamily="18" charset="0"/>
                <a:cs typeface="Times New Roman" pitchFamily="18" charset="0"/>
              </a:rPr>
              <a:t>buah</a:t>
            </a:r>
            <a:r>
              <a:rPr lang="en-ID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D" dirty="0" err="1">
                <a:latin typeface="Times New Roman" pitchFamily="18" charset="0"/>
                <a:cs typeface="Times New Roman" pitchFamily="18" charset="0"/>
              </a:rPr>
              <a:t>Panjang</a:t>
            </a:r>
            <a:r>
              <a:rPr lang="en-ID" dirty="0">
                <a:latin typeface="Times New Roman" pitchFamily="18" charset="0"/>
                <a:cs typeface="Times New Roman" pitchFamily="18" charset="0"/>
              </a:rPr>
              <a:t> ± 10cm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D" dirty="0" err="1">
                <a:latin typeface="Times New Roman" pitchFamily="18" charset="0"/>
                <a:cs typeface="Times New Roman" pitchFamily="18" charset="0"/>
              </a:rPr>
              <a:t>Letak</a:t>
            </a:r>
            <a:r>
              <a:rPr lang="en-ID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ID" dirty="0" err="1">
                <a:latin typeface="Times New Roman" pitchFamily="18" charset="0"/>
                <a:cs typeface="Times New Roman" pitchFamily="18" charset="0"/>
              </a:rPr>
              <a:t>Tepi</a:t>
            </a:r>
            <a:r>
              <a:rPr lang="en-ID" dirty="0">
                <a:latin typeface="Times New Roman" pitchFamily="18" charset="0"/>
                <a:cs typeface="Times New Roman" pitchFamily="18" charset="0"/>
              </a:rPr>
              <a:t> cranial </a:t>
            </a:r>
            <a:r>
              <a:rPr lang="en-ID" dirty="0" err="1">
                <a:latin typeface="Times New Roman" pitchFamily="18" charset="0"/>
                <a:cs typeface="Times New Roman" pitchFamily="18" charset="0"/>
              </a:rPr>
              <a:t>ligamentum</a:t>
            </a:r>
            <a:r>
              <a:rPr lang="en-ID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>
                <a:latin typeface="Times New Roman" pitchFamily="18" charset="0"/>
                <a:cs typeface="Times New Roman" pitchFamily="18" charset="0"/>
              </a:rPr>
              <a:t>latum</a:t>
            </a:r>
            <a:r>
              <a:rPr lang="en-ID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D" dirty="0" err="1">
                <a:latin typeface="Times New Roman" pitchFamily="18" charset="0"/>
                <a:cs typeface="Times New Roman" pitchFamily="18" charset="0"/>
              </a:rPr>
              <a:t>Pada</a:t>
            </a:r>
            <a:r>
              <a:rPr lang="en-ID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>
                <a:latin typeface="Times New Roman" pitchFamily="18" charset="0"/>
                <a:cs typeface="Times New Roman" pitchFamily="18" charset="0"/>
              </a:rPr>
              <a:t>posisi</a:t>
            </a:r>
            <a:r>
              <a:rPr lang="en-ID" dirty="0">
                <a:latin typeface="Times New Roman" pitchFamily="18" charset="0"/>
                <a:cs typeface="Times New Roman" pitchFamily="18" charset="0"/>
              </a:rPr>
              <a:t> ideal, tuba uterine di </a:t>
            </a:r>
            <a:r>
              <a:rPr lang="en-ID" dirty="0" err="1">
                <a:latin typeface="Times New Roman" pitchFamily="18" charset="0"/>
                <a:cs typeface="Times New Roman" pitchFamily="18" charset="0"/>
              </a:rPr>
              <a:t>sebelah</a:t>
            </a:r>
            <a:r>
              <a:rPr lang="en-ID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>
                <a:latin typeface="Times New Roman" pitchFamily="18" charset="0"/>
                <a:cs typeface="Times New Roman" pitchFamily="18" charset="0"/>
              </a:rPr>
              <a:t>posterolateral</a:t>
            </a:r>
            <a:r>
              <a:rPr lang="en-ID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dinding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lateral </a:t>
            </a:r>
            <a:r>
              <a:rPr lang="en-ID" dirty="0">
                <a:latin typeface="Times New Roman" pitchFamily="18" charset="0"/>
                <a:cs typeface="Times New Roman" pitchFamily="18" charset="0"/>
              </a:rPr>
              <a:t>pelvis.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90600"/>
            <a:ext cx="4462463" cy="527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910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Tuba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Uterina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3505200" cy="452596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ID" sz="1800" b="1" u="sng" dirty="0" smtClean="0">
                <a:latin typeface="Times New Roman" pitchFamily="18" charset="0"/>
                <a:cs typeface="Times New Roman" pitchFamily="18" charset="0"/>
              </a:rPr>
              <a:t>STRUKTUR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D" sz="1800" b="1" i="1" dirty="0" smtClean="0">
                <a:latin typeface="Times New Roman" pitchFamily="18" charset="0"/>
                <a:cs typeface="Times New Roman" pitchFamily="18" charset="0"/>
              </a:rPr>
              <a:t>Infundibulum</a:t>
            </a:r>
            <a:r>
              <a:rPr lang="en-ID" sz="1800" i="1" dirty="0" smtClean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marL="488950" lvl="1" indent="-2222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Ujung Lateral</a:t>
            </a:r>
          </a:p>
          <a:p>
            <a:pPr marL="488950" lvl="1" indent="-2222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Cerobong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Asap</a:t>
            </a:r>
          </a:p>
          <a:p>
            <a:pPr marL="488950" lvl="1" indent="-2222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Letak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: posterior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ligamentum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latum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uteri</a:t>
            </a:r>
          </a:p>
          <a:p>
            <a:pPr marL="488950" lvl="1" indent="-2222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Fimbrae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menyelubungi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ovarium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D" sz="1800" b="1" i="1" dirty="0" smtClean="0">
                <a:latin typeface="Times New Roman" pitchFamily="18" charset="0"/>
                <a:cs typeface="Times New Roman" pitchFamily="18" charset="0"/>
              </a:rPr>
              <a:t>Ampulla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Bagian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terlebar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tempat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fertilisasi</a:t>
            </a:r>
            <a:endParaRPr lang="en-ID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D" sz="1800" b="1" i="1" dirty="0" smtClean="0">
                <a:latin typeface="Times New Roman" pitchFamily="18" charset="0"/>
                <a:cs typeface="Times New Roman" pitchFamily="18" charset="0"/>
              </a:rPr>
              <a:t>Isthmus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Bagian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Paling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sempit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 yang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terletak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Lateral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dari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uterus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Intramural :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Tembus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sz="1800" dirty="0" err="1" smtClean="0">
                <a:latin typeface="Times New Roman" pitchFamily="18" charset="0"/>
                <a:cs typeface="Times New Roman" pitchFamily="18" charset="0"/>
              </a:rPr>
              <a:t>dinding</a:t>
            </a:r>
            <a:r>
              <a:rPr lang="en-ID" sz="1800" dirty="0" smtClean="0">
                <a:latin typeface="Times New Roman" pitchFamily="18" charset="0"/>
                <a:cs typeface="Times New Roman" pitchFamily="18" charset="0"/>
              </a:rPr>
              <a:t> uterus 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81200"/>
            <a:ext cx="4468091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310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3505200" cy="1143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Ovarium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648200" cy="502920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Seperti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Almond (3x1,5x1 cm)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Letak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: Fossa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ovarica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lekuk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pada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dinding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lateral pelvis)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Ovarium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melekat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uterus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melalui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ligamentum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ovarium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berjalan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mesovarium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berada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dekat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perlekatan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antara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broad ligament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dinding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lateral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dari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pelvis,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dipisahkan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dari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kedua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organ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tersebut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oleh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peritoneal folds,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yaitu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memisahkan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mesovarium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bagian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posterosuperior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dari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broad ligament,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memisahkan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suspensory ligament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dari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ovarium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D" dirty="0" err="1" smtClean="0">
                <a:latin typeface="Times New Roman" pitchFamily="18" charset="0"/>
                <a:cs typeface="Times New Roman" pitchFamily="18" charset="0"/>
              </a:rPr>
              <a:t>dinding</a:t>
            </a:r>
            <a:r>
              <a:rPr lang="en-ID" dirty="0" smtClean="0">
                <a:latin typeface="Times New Roman" pitchFamily="18" charset="0"/>
                <a:cs typeface="Times New Roman" pitchFamily="18" charset="0"/>
              </a:rPr>
              <a:t> pelvis. </a:t>
            </a:r>
          </a:p>
          <a:p>
            <a:endParaRPr lang="en-US" dirty="0"/>
          </a:p>
        </p:txBody>
      </p:sp>
      <p:pic>
        <p:nvPicPr>
          <p:cNvPr id="8194" name="Picture 2" descr="C:\Users\user\Desktop\d845b68065890ef0dcfbc3e5319435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880" y="152401"/>
            <a:ext cx="301148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05200"/>
            <a:ext cx="4191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964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747</Words>
  <Application>Microsoft Office PowerPoint</Application>
  <PresentationFormat>On-screen Show (4:3)</PresentationFormat>
  <Paragraphs>131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Anatomi Reproduksi Wanita dan Pria</vt:lpstr>
      <vt:lpstr>Genitalia Feminina </vt:lpstr>
      <vt:lpstr>Genitalia Eksterna</vt:lpstr>
      <vt:lpstr>Genitalia Interna</vt:lpstr>
      <vt:lpstr>Uterus</vt:lpstr>
      <vt:lpstr>uterus</vt:lpstr>
      <vt:lpstr>Tuba Uterina</vt:lpstr>
      <vt:lpstr>Tuba Uterina</vt:lpstr>
      <vt:lpstr>Ovarium</vt:lpstr>
      <vt:lpstr>Ovarium</vt:lpstr>
      <vt:lpstr>Genitalia Masculina</vt:lpstr>
      <vt:lpstr>PowerPoint Presentation</vt:lpstr>
      <vt:lpstr>PowerPoint Presentation</vt:lpstr>
      <vt:lpstr>PowerPoint Presentation</vt:lpstr>
      <vt:lpstr>Penis</vt:lpstr>
      <vt:lpstr>PowerPoint Presentation</vt:lpstr>
      <vt:lpstr>Vaskularisasi Penis 3 arteri &amp; 2 Vena  </vt:lpstr>
      <vt:lpstr>Scrotum</vt:lpstr>
      <vt:lpstr>Testis</vt:lpstr>
      <vt:lpstr>Epididimis</vt:lpstr>
      <vt:lpstr>Vas deferens</vt:lpstr>
      <vt:lpstr>Glandula Prostatica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 Reproduksi Wanita dan Pria</dc:title>
  <dc:creator>user</dc:creator>
  <cp:lastModifiedBy>user</cp:lastModifiedBy>
  <cp:revision>22</cp:revision>
  <dcterms:created xsi:type="dcterms:W3CDTF">2021-04-27T14:34:47Z</dcterms:created>
  <dcterms:modified xsi:type="dcterms:W3CDTF">2021-04-28T14:56:34Z</dcterms:modified>
</cp:coreProperties>
</file>