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0"/>
  </p:notesMasterIdLst>
  <p:handoutMasterIdLst>
    <p:handoutMasterId r:id="rId21"/>
  </p:handoutMasterIdLst>
  <p:sldIdLst>
    <p:sldId id="267" r:id="rId5"/>
    <p:sldId id="278" r:id="rId6"/>
    <p:sldId id="296" r:id="rId7"/>
    <p:sldId id="284" r:id="rId8"/>
    <p:sldId id="293" r:id="rId9"/>
    <p:sldId id="285" r:id="rId10"/>
    <p:sldId id="294" r:id="rId11"/>
    <p:sldId id="286" r:id="rId12"/>
    <p:sldId id="283" r:id="rId13"/>
    <p:sldId id="287" r:id="rId14"/>
    <p:sldId id="288" r:id="rId15"/>
    <p:sldId id="295" r:id="rId16"/>
    <p:sldId id="289" r:id="rId17"/>
    <p:sldId id="292" r:id="rId18"/>
    <p:sldId id="291"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varScale="1">
        <p:scale>
          <a:sx n="72" d="100"/>
          <a:sy n="72" d="100"/>
        </p:scale>
        <p:origin x="660" y="7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4/29/2021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4/29/2021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4/29/2021</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4/29/2021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4/29/2021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4/29/2021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4/29/2021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4/29/2021</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4/29/2021</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4/29/2021</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4/29/2021</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4/29/2021</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4/29/2021</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4/29/2021</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SPERMATOGENESIS dan OOGENESIS</a:t>
            </a:r>
          </a:p>
        </p:txBody>
      </p:sp>
      <p:sp>
        <p:nvSpPr>
          <p:cNvPr id="3" name="Subtitle 2"/>
          <p:cNvSpPr>
            <a:spLocks noGrp="1"/>
          </p:cNvSpPr>
          <p:nvPr>
            <p:ph type="subTitle" idx="1"/>
          </p:nvPr>
        </p:nvSpPr>
        <p:spPr/>
        <p:txBody>
          <a:bodyPr>
            <a:normAutofit lnSpcReduction="10000"/>
          </a:bodyPr>
          <a:lstStyle/>
          <a:p>
            <a:r>
              <a:rPr lang="en-US" sz="2400" cap="none" err="1"/>
              <a:t>Wafiyyaturrizqi</a:t>
            </a:r>
            <a:r>
              <a:rPr lang="en-US" sz="2400" cap="none"/>
              <a:t> Nur </a:t>
            </a:r>
            <a:r>
              <a:rPr lang="en-US" sz="2400" cap="none" err="1"/>
              <a:t>Amaliah</a:t>
            </a:r>
            <a:endParaRPr lang="en-US" sz="2400" cap="none"/>
          </a:p>
          <a:p>
            <a:r>
              <a:rPr lang="en-US" sz="2400" cap="none"/>
              <a:t>1810211052</a:t>
            </a:r>
          </a:p>
          <a:p>
            <a:r>
              <a:rPr lang="en-US" sz="2400" cap="none"/>
              <a:t>Tutor C2</a:t>
            </a:r>
            <a:endParaRPr lang="en-US"/>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86500" y="447485"/>
            <a:ext cx="4659506" cy="1168400"/>
          </a:xfrm>
        </p:spPr>
        <p:txBody>
          <a:bodyPr>
            <a:normAutofit/>
          </a:bodyPr>
          <a:lstStyle/>
          <a:p>
            <a:pPr algn="ctr"/>
            <a:r>
              <a:rPr lang="id-ID" sz="2400">
                <a:effectLst/>
                <a:latin typeface="Times New Roman" panose="02020603050405020304" pitchFamily="18" charset="0"/>
                <a:ea typeface="Arial,Bold"/>
                <a:cs typeface="Times New Roman" panose="02020603050405020304" pitchFamily="18" charset="0"/>
              </a:rPr>
              <a:t>Pembentukan Oosit Primer dan Folikel Primer </a:t>
            </a:r>
            <a:endParaRPr lang="en-US" sz="4000"/>
          </a:p>
        </p:txBody>
      </p:sp>
      <p:sp>
        <p:nvSpPr>
          <p:cNvPr id="14" name="Content Placeholder 13"/>
          <p:cNvSpPr>
            <a:spLocks noGrp="1"/>
          </p:cNvSpPr>
          <p:nvPr>
            <p:ph idx="1"/>
          </p:nvPr>
        </p:nvSpPr>
        <p:spPr>
          <a:xfrm>
            <a:off x="6598468" y="1843156"/>
            <a:ext cx="4947538" cy="4267200"/>
          </a:xfrm>
        </p:spPr>
        <p:txBody>
          <a:bodyPr/>
          <a:lstStyle/>
          <a:p>
            <a:pPr marL="0" indent="0" algn="just">
              <a:buNone/>
            </a:pPr>
            <a:r>
              <a:rPr lang="en-US" sz="1800" dirty="0" err="1">
                <a:latin typeface="Times New Roman" panose="02020603050405020304" pitchFamily="18" charset="0"/>
                <a:ea typeface="MinionPro-Regular"/>
                <a:cs typeface="Times New Roman" pitchFamily="18" charset="0"/>
              </a:rPr>
              <a:t>Pada</a:t>
            </a:r>
            <a:r>
              <a:rPr lang="en-US" sz="1800" dirty="0">
                <a:latin typeface="Times New Roman" panose="02020603050405020304" pitchFamily="18" charset="0"/>
                <a:ea typeface="MinionPro-Regular"/>
                <a:cs typeface="Times New Roman" pitchFamily="18" charset="0"/>
              </a:rPr>
              <a:t> </a:t>
            </a:r>
            <a:r>
              <a:rPr lang="id-ID" sz="1800" dirty="0">
                <a:effectLst/>
                <a:latin typeface="Times New Roman" panose="02020603050405020304" pitchFamily="18" charset="0"/>
                <a:ea typeface="MinionPro-Regular"/>
                <a:cs typeface="Times New Roman" pitchFamily="18" charset="0"/>
              </a:rPr>
              <a:t>akhir kehidupan janin, oogonia memulai tahap</a:t>
            </a:r>
            <a:r>
              <a:rPr lang="en-US" sz="1800" dirty="0">
                <a:effectLst/>
                <a:latin typeface="Times New Roman" panose="02020603050405020304" pitchFamily="18" charset="0"/>
                <a:ea typeface="MinionPro-Regular"/>
                <a:cs typeface="Times New Roman" pitchFamily="18" charset="0"/>
              </a:rPr>
              <a:t> </a:t>
            </a:r>
            <a:r>
              <a:rPr lang="id-ID" sz="1800" dirty="0">
                <a:effectLst/>
                <a:latin typeface="Times New Roman" panose="02020603050405020304" pitchFamily="18" charset="0"/>
                <a:ea typeface="MinionPro-Regular"/>
                <a:cs typeface="Times New Roman" pitchFamily="18" charset="0"/>
              </a:rPr>
              <a:t>awal pembelahan meiotik pertama </a:t>
            </a:r>
            <a:r>
              <a:rPr lang="id-ID" sz="1800" dirty="0">
                <a:latin typeface="Times New Roman" pitchFamily="18" charset="0"/>
                <a:cs typeface="Times New Roman" pitchFamily="18" charset="0"/>
              </a:rPr>
              <a:t>(memasuki tahap </a:t>
            </a:r>
            <a:r>
              <a:rPr lang="id-ID" sz="1800" b="1" dirty="0">
                <a:latin typeface="Times New Roman" pitchFamily="18" charset="0"/>
                <a:cs typeface="Times New Roman" pitchFamily="18" charset="0"/>
              </a:rPr>
              <a:t>profase meiosis I</a:t>
            </a:r>
            <a:r>
              <a:rPr lang="id-ID" sz="1800" dirty="0">
                <a:latin typeface="Times New Roman" pitchFamily="18" charset="0"/>
                <a:cs typeface="Times New Roman" pitchFamily="18" charset="0"/>
              </a:rPr>
              <a:t>) </a:t>
            </a:r>
            <a:r>
              <a:rPr lang="id-ID" sz="1800" dirty="0">
                <a:effectLst/>
                <a:latin typeface="Times New Roman" panose="02020603050405020304" pitchFamily="18" charset="0"/>
                <a:ea typeface="MinionPro-Regular"/>
                <a:cs typeface="Times New Roman" pitchFamily="18" charset="0"/>
              </a:rPr>
              <a:t>tetapi tidak menuntaskannya. Oogonia tersebut yang kini dikenal sebagai </a:t>
            </a:r>
            <a:r>
              <a:rPr lang="id-ID" sz="1800" b="1" dirty="0">
                <a:effectLst/>
                <a:latin typeface="Times New Roman" panose="02020603050405020304" pitchFamily="18" charset="0"/>
                <a:ea typeface="MinionPro-Bold"/>
                <a:cs typeface="Times New Roman" pitchFamily="18" charset="0"/>
              </a:rPr>
              <a:t>oosit primer</a:t>
            </a:r>
            <a:r>
              <a:rPr lang="id-ID" sz="1800" dirty="0">
                <a:effectLst/>
                <a:latin typeface="Times New Roman" panose="02020603050405020304" pitchFamily="18" charset="0"/>
                <a:ea typeface="MinionPro-Regular"/>
                <a:cs typeface="Times New Roman" pitchFamily="18" charset="0"/>
              </a:rPr>
              <a:t> mengandung jumlah diploid 46 kromosom</a:t>
            </a:r>
            <a:r>
              <a:rPr lang="en-US" sz="1800" dirty="0">
                <a:effectLst/>
                <a:latin typeface="Times New Roman" panose="02020603050405020304" pitchFamily="18" charset="0"/>
                <a:ea typeface="MinionPro-Regular"/>
                <a:cs typeface="Times New Roman" pitchFamily="18" charset="0"/>
              </a:rPr>
              <a:t>. </a:t>
            </a:r>
            <a:r>
              <a:rPr lang="id-ID" sz="1800" dirty="0">
                <a:effectLst/>
                <a:latin typeface="Times New Roman" panose="02020603050405020304" pitchFamily="18" charset="0"/>
                <a:ea typeface="MinionPro-Regular"/>
                <a:cs typeface="Times New Roman" pitchFamily="18" charset="0"/>
              </a:rPr>
              <a:t>Sebelum lahir, setiap oosit primer dikelilingi oleh satu lapisan </a:t>
            </a:r>
            <a:r>
              <a:rPr lang="id-ID" sz="1800" b="1" dirty="0">
                <a:effectLst/>
                <a:latin typeface="Times New Roman" panose="02020603050405020304" pitchFamily="18" charset="0"/>
                <a:ea typeface="MinionPro-Bold"/>
                <a:cs typeface="Times New Roman" pitchFamily="18" charset="0"/>
              </a:rPr>
              <a:t>sel</a:t>
            </a:r>
            <a:r>
              <a:rPr lang="id-ID" sz="1800" dirty="0">
                <a:effectLst/>
                <a:latin typeface="Times New Roman" panose="02020603050405020304" pitchFamily="18" charset="0"/>
                <a:ea typeface="MinionPro-Regular"/>
                <a:cs typeface="Times New Roman" pitchFamily="18" charset="0"/>
              </a:rPr>
              <a:t> </a:t>
            </a:r>
            <a:r>
              <a:rPr lang="id-ID" sz="1800" b="1" dirty="0">
                <a:effectLst/>
                <a:latin typeface="Times New Roman" panose="02020603050405020304" pitchFamily="18" charset="0"/>
                <a:ea typeface="MinionPro-Bold"/>
                <a:cs typeface="Times New Roman" pitchFamily="18" charset="0"/>
              </a:rPr>
              <a:t>granulosa. </a:t>
            </a:r>
            <a:r>
              <a:rPr lang="id-ID" sz="1800" dirty="0">
                <a:effectLst/>
                <a:latin typeface="Times New Roman" panose="02020603050405020304" pitchFamily="18" charset="0"/>
                <a:ea typeface="MinionPro-Regular"/>
                <a:cs typeface="Times New Roman" pitchFamily="18" charset="0"/>
              </a:rPr>
              <a:t>Bersama-sama, satu oosit dan sel-sel granulosa di sekitarnya membentuk </a:t>
            </a:r>
            <a:r>
              <a:rPr lang="id-ID" sz="1800" b="1" dirty="0">
                <a:effectLst/>
                <a:latin typeface="Times New Roman" panose="02020603050405020304" pitchFamily="18" charset="0"/>
                <a:ea typeface="MinionPro-Bold"/>
                <a:cs typeface="Times New Roman" pitchFamily="18" charset="0"/>
              </a:rPr>
              <a:t>folikel primer. </a:t>
            </a:r>
            <a:r>
              <a:rPr lang="id-ID" sz="1800" dirty="0">
                <a:effectLst/>
                <a:latin typeface="Times New Roman" panose="02020603050405020304" pitchFamily="18" charset="0"/>
                <a:ea typeface="MinionPro-Regular"/>
                <a:cs typeface="Times New Roman" pitchFamily="18" charset="0"/>
              </a:rPr>
              <a:t>Oosit yang tidak membentuk folikel kemudian mengalami kerusakan melalui proses apoptosis. Saat lahir, hanya sekitar 2 juta folikel primer yang tersisa</a:t>
            </a:r>
            <a:r>
              <a:rPr lang="en-US" sz="1800" dirty="0">
                <a:effectLst/>
                <a:latin typeface="Times New Roman" panose="02020603050405020304" pitchFamily="18" charset="0"/>
                <a:ea typeface="MinionPro-Regular"/>
                <a:cs typeface="Times New Roman" pitchFamily="18" charset="0"/>
              </a:rPr>
              <a:t>, </a:t>
            </a:r>
            <a:r>
              <a:rPr lang="id-ID" sz="1800" dirty="0">
                <a:effectLst/>
                <a:latin typeface="Times New Roman" panose="02020603050405020304" pitchFamily="18" charset="0"/>
                <a:ea typeface="MinionPro-Regular"/>
                <a:cs typeface="Times New Roman" pitchFamily="18" charset="0"/>
              </a:rPr>
              <a:t>masing-masing mengandung satu oosit primer yang mampu menghasilkan satu ovum.</a:t>
            </a:r>
            <a:endParaRPr lang="en-US"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BD133EF4-EFB5-4E19-BDBB-4B602F8D08F8}"/>
              </a:ext>
            </a:extLst>
          </p:cNvPr>
          <p:cNvPicPr/>
          <p:nvPr/>
        </p:nvPicPr>
        <p:blipFill rotWithShape="1">
          <a:blip r:embed="rId2"/>
          <a:srcRect l="19634" t="19831" r="35441" b="15352"/>
          <a:stretch/>
        </p:blipFill>
        <p:spPr bwMode="auto">
          <a:xfrm>
            <a:off x="309686" y="260648"/>
            <a:ext cx="6288782" cy="63367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085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86500" y="407728"/>
            <a:ext cx="4659506" cy="1168400"/>
          </a:xfrm>
        </p:spPr>
        <p:txBody>
          <a:bodyPr>
            <a:normAutofit/>
          </a:bodyPr>
          <a:lstStyle/>
          <a:p>
            <a:pPr algn="ctr"/>
            <a:r>
              <a:rPr lang="id-ID" sz="2400" dirty="0">
                <a:effectLst/>
                <a:latin typeface="Times New Roman" panose="02020603050405020304" pitchFamily="18" charset="0"/>
                <a:ea typeface="Arial,Bold"/>
              </a:rPr>
              <a:t>Pembentukan Oosit Sekunder Dan Folikel Sekunder</a:t>
            </a:r>
            <a:endParaRPr lang="en-US" sz="4000" dirty="0"/>
          </a:p>
        </p:txBody>
      </p:sp>
      <p:sp>
        <p:nvSpPr>
          <p:cNvPr id="14" name="Content Placeholder 13"/>
          <p:cNvSpPr>
            <a:spLocks noGrp="1"/>
          </p:cNvSpPr>
          <p:nvPr>
            <p:ph idx="1"/>
          </p:nvPr>
        </p:nvSpPr>
        <p:spPr>
          <a:xfrm>
            <a:off x="6598468" y="1843156"/>
            <a:ext cx="5112568" cy="4466164"/>
          </a:xfrm>
        </p:spPr>
        <p:txBody>
          <a:bodyPr>
            <a:normAutofit/>
          </a:bodyPr>
          <a:lstStyle/>
          <a:p>
            <a:pPr marL="0" indent="0" algn="just">
              <a:buNone/>
            </a:pPr>
            <a:r>
              <a:rPr lang="id-ID" sz="2000" dirty="0">
                <a:effectLst/>
                <a:latin typeface="Times New Roman" panose="02020603050405020304" pitchFamily="18" charset="0"/>
                <a:ea typeface="MinionPro-Regular"/>
                <a:cs typeface="Times New Roman" panose="02020603050405020304" pitchFamily="18" charset="0"/>
              </a:rPr>
              <a:t>Pembentukan folikel lebih lanjut ditandai oleh pertumbuhan oosit primer dan diferensiasi lapisan-lapisan sel sekitar. Oosit membesar sekitar seribu kali lipat</a:t>
            </a:r>
            <a:r>
              <a:rPr lang="en-US" sz="2000" dirty="0">
                <a:effectLst/>
                <a:latin typeface="Times New Roman" panose="02020603050405020304" pitchFamily="18" charset="0"/>
                <a:ea typeface="MinionPro-Regular"/>
                <a:cs typeface="Times New Roman" panose="02020603050405020304" pitchFamily="18" charset="0"/>
              </a:rPr>
              <a:t> </a:t>
            </a:r>
            <a:r>
              <a:rPr lang="id-ID" sz="2000" dirty="0">
                <a:effectLst/>
                <a:latin typeface="Times New Roman" panose="02020603050405020304" pitchFamily="18" charset="0"/>
                <a:ea typeface="MinionPro-Regular"/>
                <a:cs typeface="Times New Roman" panose="02020603050405020304" pitchFamily="18" charset="0"/>
              </a:rPr>
              <a:t>disebabkan oleh penimbunan bahan sitoplasma yang akan dibutuhkan oleh embrio awal. Tepat sebelum ovulasi, oosit primer yang nukleusnya mengalami perhentian meiosis selama bertahun-tahun menuntaskan pembelahan meiosis pertamanya </a:t>
            </a:r>
            <a:r>
              <a:rPr lang="id-ID" sz="2000" dirty="0">
                <a:latin typeface="Times New Roman" pitchFamily="18" charset="0"/>
                <a:cs typeface="Times New Roman" pitchFamily="18" charset="0"/>
              </a:rPr>
              <a:t>sebagai respons terhadap lonjakan </a:t>
            </a:r>
            <a:r>
              <a:rPr lang="id-ID" sz="2000" b="1" dirty="0">
                <a:latin typeface="Times New Roman" pitchFamily="18" charset="0"/>
                <a:cs typeface="Times New Roman" pitchFamily="18" charset="0"/>
              </a:rPr>
              <a:t>hormon pelutein </a:t>
            </a:r>
            <a:r>
              <a:rPr lang="id-ID" sz="2000" dirty="0">
                <a:latin typeface="Times New Roman" pitchFamily="18" charset="0"/>
                <a:cs typeface="Times New Roman" pitchFamily="18" charset="0"/>
              </a:rPr>
              <a:t>(</a:t>
            </a:r>
            <a:r>
              <a:rPr lang="id-ID" sz="2000" b="1" dirty="0">
                <a:latin typeface="Times New Roman" pitchFamily="18" charset="0"/>
                <a:cs typeface="Times New Roman" pitchFamily="18" charset="0"/>
              </a:rPr>
              <a:t>luteinizing hormone/LH</a:t>
            </a:r>
            <a:r>
              <a:rPr lang="id-ID" sz="2000" dirty="0">
                <a:latin typeface="Times New Roman" pitchFamily="18" charset="0"/>
                <a:cs typeface="Times New Roman" pitchFamily="18" charset="0"/>
              </a:rPr>
              <a:t>) dan </a:t>
            </a:r>
            <a:r>
              <a:rPr lang="id-ID" sz="2000" b="1" dirty="0">
                <a:latin typeface="Times New Roman" pitchFamily="18" charset="0"/>
                <a:cs typeface="Times New Roman" pitchFamily="18" charset="0"/>
              </a:rPr>
              <a:t>subtansi penginduksi meiosis</a:t>
            </a:r>
            <a:r>
              <a:rPr lang="id-ID" sz="2000" dirty="0">
                <a:effectLst/>
                <a:latin typeface="Times New Roman" panose="02020603050405020304" pitchFamily="18" charset="0"/>
                <a:ea typeface="MinionPro-Regular"/>
                <a:cs typeface="Times New Roman" panose="02020603050405020304" pitchFamily="18" charset="0"/>
              </a:rPr>
              <a:t>.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BD133EF4-EFB5-4E19-BDBB-4B602F8D08F8}"/>
              </a:ext>
            </a:extLst>
          </p:cNvPr>
          <p:cNvPicPr/>
          <p:nvPr/>
        </p:nvPicPr>
        <p:blipFill rotWithShape="1">
          <a:blip r:embed="rId2"/>
          <a:srcRect l="19634" t="19831" r="35441" b="15352"/>
          <a:stretch/>
        </p:blipFill>
        <p:spPr bwMode="auto">
          <a:xfrm>
            <a:off x="309686" y="260648"/>
            <a:ext cx="6288782" cy="63367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924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86500" y="407728"/>
            <a:ext cx="4659506" cy="1168400"/>
          </a:xfrm>
        </p:spPr>
        <p:txBody>
          <a:bodyPr>
            <a:normAutofit/>
          </a:bodyPr>
          <a:lstStyle/>
          <a:p>
            <a:pPr algn="ctr"/>
            <a:r>
              <a:rPr lang="id-ID" sz="2400" dirty="0">
                <a:effectLst/>
                <a:latin typeface="Times New Roman" panose="02020603050405020304" pitchFamily="18" charset="0"/>
                <a:ea typeface="Arial,Bold"/>
              </a:rPr>
              <a:t>Pembentukan Oosit Sekunder Dan Folikel Sekunder</a:t>
            </a:r>
            <a:endParaRPr lang="en-US" sz="4000" dirty="0"/>
          </a:p>
        </p:txBody>
      </p:sp>
      <p:sp>
        <p:nvSpPr>
          <p:cNvPr id="14" name="Content Placeholder 13"/>
          <p:cNvSpPr>
            <a:spLocks noGrp="1"/>
          </p:cNvSpPr>
          <p:nvPr>
            <p:ph idx="1"/>
          </p:nvPr>
        </p:nvSpPr>
        <p:spPr>
          <a:xfrm>
            <a:off x="6598468" y="1843156"/>
            <a:ext cx="5112568" cy="4466164"/>
          </a:xfrm>
        </p:spPr>
        <p:txBody>
          <a:bodyPr>
            <a:normAutofit/>
          </a:bodyPr>
          <a:lstStyle/>
          <a:p>
            <a:pPr marL="0" indent="0" algn="just">
              <a:buNone/>
            </a:pPr>
            <a:r>
              <a:rPr lang="id-ID" sz="2000" dirty="0">
                <a:effectLst/>
                <a:latin typeface="Times New Roman" panose="02020603050405020304" pitchFamily="18" charset="0"/>
                <a:ea typeface="MinionPro-Regular"/>
                <a:cs typeface="Times New Roman" panose="02020603050405020304" pitchFamily="18" charset="0"/>
              </a:rPr>
              <a:t>Pembelahan ini menghasilkan dua sel anak yg masing-masing menerima set haploid 23 kromosom ganda, analog dengan pembentukan spermatosit sekunder. Namun, hampir semua sitoplasma tetap berada di salah satu sel a</a:t>
            </a:r>
            <a:r>
              <a:rPr lang="en-US" sz="2000" dirty="0" err="1">
                <a:effectLst/>
                <a:latin typeface="Times New Roman" panose="02020603050405020304" pitchFamily="18" charset="0"/>
                <a:ea typeface="MinionPro-Regular"/>
                <a:cs typeface="Times New Roman" panose="02020603050405020304" pitchFamily="18" charset="0"/>
              </a:rPr>
              <a:t>nak</a:t>
            </a:r>
            <a:r>
              <a:rPr lang="en-US" sz="2000" dirty="0">
                <a:effectLst/>
                <a:latin typeface="Times New Roman" panose="02020603050405020304" pitchFamily="18" charset="0"/>
                <a:ea typeface="MinionPro-Regular"/>
                <a:cs typeface="Times New Roman" panose="02020603050405020304" pitchFamily="18" charset="0"/>
              </a:rPr>
              <a:t>, </a:t>
            </a:r>
            <a:r>
              <a:rPr lang="id-ID" sz="2000" dirty="0">
                <a:effectLst/>
                <a:latin typeface="Times New Roman" panose="02020603050405020304" pitchFamily="18" charset="0"/>
                <a:ea typeface="MinionPro-Regular"/>
                <a:cs typeface="Times New Roman" panose="02020603050405020304" pitchFamily="18" charset="0"/>
              </a:rPr>
              <a:t>dinamai </a:t>
            </a:r>
            <a:r>
              <a:rPr lang="id-ID" sz="2000" b="1" dirty="0">
                <a:effectLst/>
                <a:latin typeface="Times New Roman" panose="02020603050405020304" pitchFamily="18" charset="0"/>
                <a:ea typeface="MinionPro-Bold"/>
                <a:cs typeface="Times New Roman" panose="02020603050405020304" pitchFamily="18" charset="0"/>
              </a:rPr>
              <a:t>oosit sekunder </a:t>
            </a:r>
            <a:r>
              <a:rPr lang="id-ID" sz="2000" dirty="0">
                <a:effectLst/>
                <a:latin typeface="Times New Roman" panose="02020603050405020304" pitchFamily="18" charset="0"/>
                <a:ea typeface="MinionPro-Regular"/>
                <a:cs typeface="Times New Roman" panose="02020603050405020304" pitchFamily="18" charset="0"/>
              </a:rPr>
              <a:t>yang </a:t>
            </a:r>
            <a:r>
              <a:rPr lang="en-US" sz="2000" dirty="0" err="1">
                <a:effectLst/>
                <a:latin typeface="Times New Roman" panose="02020603050405020304" pitchFamily="18" charset="0"/>
                <a:ea typeface="MinionPro-Regular"/>
                <a:cs typeface="Times New Roman" panose="02020603050405020304" pitchFamily="18" charset="0"/>
              </a:rPr>
              <a:t>akan</a:t>
            </a:r>
            <a:r>
              <a:rPr lang="en-US" sz="2000" dirty="0">
                <a:effectLst/>
                <a:latin typeface="Times New Roman" panose="02020603050405020304" pitchFamily="18" charset="0"/>
                <a:ea typeface="MinionPro-Regular"/>
                <a:cs typeface="Times New Roman" panose="02020603050405020304" pitchFamily="18" charset="0"/>
              </a:rPr>
              <a:t> </a:t>
            </a:r>
            <a:r>
              <a:rPr lang="id-ID" sz="2000" dirty="0">
                <a:effectLst/>
                <a:latin typeface="Times New Roman" panose="02020603050405020304" pitchFamily="18" charset="0"/>
                <a:ea typeface="MinionPro-Regular"/>
                <a:cs typeface="Times New Roman" panose="02020603050405020304" pitchFamily="18" charset="0"/>
              </a:rPr>
              <a:t>menjadi ovum. Kromosom sel anak yang lain bersama dengan sedikit sitoplasmanya membentuk </a:t>
            </a:r>
            <a:r>
              <a:rPr lang="id-ID" sz="2000" b="1" dirty="0">
                <a:effectLst/>
                <a:latin typeface="Times New Roman" panose="02020603050405020304" pitchFamily="18" charset="0"/>
                <a:ea typeface="MinionPro-Bold"/>
                <a:cs typeface="Times New Roman" panose="02020603050405020304" pitchFamily="18" charset="0"/>
              </a:rPr>
              <a:t>badan polar pertama.</a:t>
            </a:r>
            <a:r>
              <a:rPr lang="id-ID" sz="2000" dirty="0">
                <a:effectLst/>
                <a:latin typeface="Times New Roman" panose="02020603050405020304" pitchFamily="18" charset="0"/>
                <a:ea typeface="MinionPro-Regular"/>
                <a:cs typeface="Times New Roman" panose="02020603050405020304" pitchFamily="18" charset="0"/>
              </a:rPr>
              <a:t> Badan polar yang kekurangan sitoplasma tersebut segera mengalami degenerasi.</a:t>
            </a:r>
            <a:endParaRPr lang="en-ID" sz="2000" dirty="0">
              <a:effectLst/>
              <a:latin typeface="Times New Roman" pitchFamily="18" charset="0"/>
              <a:ea typeface="Calibri" panose="020F0502020204030204" pitchFamily="34" charset="0"/>
              <a:cs typeface="Times New Roman" pitchFamily="18" charset="0"/>
            </a:endParaRPr>
          </a:p>
          <a:p>
            <a:pPr marL="0" indent="0">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BD133EF4-EFB5-4E19-BDBB-4B602F8D08F8}"/>
              </a:ext>
            </a:extLst>
          </p:cNvPr>
          <p:cNvPicPr/>
          <p:nvPr/>
        </p:nvPicPr>
        <p:blipFill rotWithShape="1">
          <a:blip r:embed="rId2"/>
          <a:srcRect l="19634" t="19831" r="35441" b="15352"/>
          <a:stretch/>
        </p:blipFill>
        <p:spPr bwMode="auto">
          <a:xfrm>
            <a:off x="309686" y="260648"/>
            <a:ext cx="6288782" cy="63367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676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86500" y="260648"/>
            <a:ext cx="4659506" cy="1168400"/>
          </a:xfrm>
        </p:spPr>
        <p:txBody>
          <a:bodyPr>
            <a:normAutofit/>
          </a:bodyPr>
          <a:lstStyle/>
          <a:p>
            <a:pPr algn="ctr"/>
            <a:r>
              <a:rPr lang="id-ID" sz="2400" dirty="0">
                <a:effectLst/>
                <a:latin typeface="Times New Roman" panose="02020603050405020304" pitchFamily="18" charset="0"/>
                <a:ea typeface="Arial,Bold"/>
                <a:cs typeface="Times New Roman" panose="02020603050405020304" pitchFamily="18" charset="0"/>
              </a:rPr>
              <a:t>Pembentukan Ovum Matang </a:t>
            </a:r>
            <a:endParaRPr lang="en-US" sz="4000" dirty="0"/>
          </a:p>
        </p:txBody>
      </p:sp>
      <p:sp>
        <p:nvSpPr>
          <p:cNvPr id="14" name="Content Placeholder 13"/>
          <p:cNvSpPr>
            <a:spLocks noGrp="1"/>
          </p:cNvSpPr>
          <p:nvPr>
            <p:ph idx="1"/>
          </p:nvPr>
        </p:nvSpPr>
        <p:spPr>
          <a:xfrm>
            <a:off x="6620035" y="1772816"/>
            <a:ext cx="5040560" cy="4610180"/>
          </a:xfrm>
        </p:spPr>
        <p:txBody>
          <a:bodyPr>
            <a:normAutofit/>
          </a:bodyPr>
          <a:lstStyle/>
          <a:p>
            <a:pPr marL="0" indent="0" algn="just">
              <a:buNone/>
            </a:pPr>
            <a:r>
              <a:rPr lang="id-ID" sz="2000" dirty="0">
                <a:effectLst/>
                <a:latin typeface="Times New Roman" panose="02020603050405020304" pitchFamily="18" charset="0"/>
                <a:ea typeface="MinionPro-Regular"/>
              </a:rPr>
              <a:t>Masuknya sperma ke dalam oosit sekunder dibutuhkan untuk memicu pembelahan meiosis kedua. Oosit sekunder yang tidak dibuahi tidak pernah menyelesaikan pembelahan final ini. Selama pembelahan ini, separuh set kromosom bersama dengan sedikit sitoplasma dikeluarkan sebagai </a:t>
            </a:r>
            <a:r>
              <a:rPr lang="id-ID" sz="2000" b="1" dirty="0">
                <a:effectLst/>
                <a:latin typeface="Times New Roman" panose="02020603050405020304" pitchFamily="18" charset="0"/>
                <a:ea typeface="MinionPro-Bold"/>
              </a:rPr>
              <a:t>badan polar kedua. </a:t>
            </a:r>
            <a:r>
              <a:rPr lang="id-ID" sz="2000" dirty="0">
                <a:effectLst/>
                <a:latin typeface="Times New Roman" panose="02020603050405020304" pitchFamily="18" charset="0"/>
                <a:ea typeface="MinionPro-Regular"/>
              </a:rPr>
              <a:t>Separuh set lainnya (23 kromosom tak-berpasangan) tetap tertinggal dalam apa yang sekarang dinamai </a:t>
            </a:r>
            <a:r>
              <a:rPr lang="id-ID" sz="2000" b="1" dirty="0">
                <a:effectLst/>
                <a:latin typeface="Times New Roman" panose="02020603050405020304" pitchFamily="18" charset="0"/>
                <a:ea typeface="MinionPro-Bold"/>
              </a:rPr>
              <a:t>ovum matang </a:t>
            </a:r>
            <a:r>
              <a:rPr lang="id-ID" sz="2000" dirty="0">
                <a:effectLst/>
                <a:latin typeface="Times New Roman" panose="02020603050405020304" pitchFamily="18" charset="0"/>
                <a:ea typeface="MinionPro-Regular"/>
              </a:rPr>
              <a:t>(kadang-kadang disebut ootid, yang setara dengan spermatid, hingga badan polar berdisintegrasi dan hanya tertinggal ovum matang). Dua puluh tiga kromosom ibu ini menyatu dengan 23 kromosom ayah dari sperma yang masuk untuk</a:t>
            </a:r>
            <a:r>
              <a:rPr lang="en-US" sz="2000" dirty="0">
                <a:effectLst/>
                <a:latin typeface="Times New Roman" panose="02020603050405020304" pitchFamily="18" charset="0"/>
                <a:ea typeface="MinionPro-Regular"/>
              </a:rPr>
              <a:t> </a:t>
            </a:r>
            <a:r>
              <a:rPr lang="id-ID" sz="2000" dirty="0">
                <a:effectLst/>
                <a:latin typeface="Times New Roman" panose="02020603050405020304" pitchFamily="18" charset="0"/>
                <a:ea typeface="MinionPro-Regular"/>
              </a:rPr>
              <a:t>menuntaskan pembuahan.</a:t>
            </a:r>
            <a:endParaRPr lang="en-US" sz="2800" dirty="0"/>
          </a:p>
        </p:txBody>
      </p:sp>
      <p:pic>
        <p:nvPicPr>
          <p:cNvPr id="4" name="Picture 3">
            <a:extLst>
              <a:ext uri="{FF2B5EF4-FFF2-40B4-BE49-F238E27FC236}">
                <a16:creationId xmlns:a16="http://schemas.microsoft.com/office/drawing/2014/main" id="{BD133EF4-EFB5-4E19-BDBB-4B602F8D08F8}"/>
              </a:ext>
            </a:extLst>
          </p:cNvPr>
          <p:cNvPicPr/>
          <p:nvPr/>
        </p:nvPicPr>
        <p:blipFill rotWithShape="1">
          <a:blip r:embed="rId2"/>
          <a:srcRect l="19634" t="19831" r="35441" b="15352"/>
          <a:stretch/>
        </p:blipFill>
        <p:spPr bwMode="auto">
          <a:xfrm>
            <a:off x="309686" y="260648"/>
            <a:ext cx="6288782" cy="63367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086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46E6-34C3-455F-8A4A-7226AEA2DC4C}"/>
              </a:ext>
            </a:extLst>
          </p:cNvPr>
          <p:cNvSpPr>
            <a:spLocks noGrp="1"/>
          </p:cNvSpPr>
          <p:nvPr>
            <p:ph type="title"/>
          </p:nvPr>
        </p:nvSpPr>
        <p:spPr/>
        <p:txBody>
          <a:bodyPr/>
          <a:lstStyle/>
          <a:p>
            <a:r>
              <a:rPr lang="en-US" err="1"/>
              <a:t>Sumber</a:t>
            </a:r>
            <a:r>
              <a:rPr lang="en-US"/>
              <a:t> </a:t>
            </a:r>
            <a:endParaRPr lang="en-ID"/>
          </a:p>
        </p:txBody>
      </p:sp>
      <p:sp>
        <p:nvSpPr>
          <p:cNvPr id="3" name="Content Placeholder 2">
            <a:extLst>
              <a:ext uri="{FF2B5EF4-FFF2-40B4-BE49-F238E27FC236}">
                <a16:creationId xmlns:a16="http://schemas.microsoft.com/office/drawing/2014/main" id="{1A3E71F4-1933-4CD4-94E0-401F85F424BE}"/>
              </a:ext>
            </a:extLst>
          </p:cNvPr>
          <p:cNvSpPr>
            <a:spLocks noGrp="1"/>
          </p:cNvSpPr>
          <p:nvPr>
            <p:ph idx="1"/>
          </p:nvPr>
        </p:nvSpPr>
        <p:spPr/>
        <p:txBody>
          <a:bodyPr/>
          <a:lstStyle/>
          <a:p>
            <a:pPr marL="0" indent="0">
              <a:buNone/>
            </a:pPr>
            <a:r>
              <a:rPr lang="en-US" dirty="0"/>
              <a:t>Sherwood_s_Introduction_to_Human_Physiology_8th_Ed</a:t>
            </a:r>
            <a:endParaRPr lang="id-ID" dirty="0"/>
          </a:p>
          <a:p>
            <a:pPr marL="0" indent="0">
              <a:buNone/>
            </a:pPr>
            <a:r>
              <a:rPr lang="en-ID" dirty="0"/>
              <a:t>Gartner_Hiatt_s_Color_Textbook_of_Histology_3rd_Ed</a:t>
            </a:r>
            <a:r>
              <a:rPr lang="en-ID"/>
              <a:t>.pdf</a:t>
            </a:r>
          </a:p>
          <a:p>
            <a:pPr marL="0" indent="0">
              <a:buNone/>
            </a:pPr>
            <a:r>
              <a:rPr lang="en-ID"/>
              <a:t>Jurnal UNUD</a:t>
            </a:r>
            <a:endParaRPr lang="en-ID" dirty="0"/>
          </a:p>
        </p:txBody>
      </p:sp>
    </p:spTree>
    <p:extLst>
      <p:ext uri="{BB962C8B-B14F-4D97-AF65-F5344CB8AC3E}">
        <p14:creationId xmlns:p14="http://schemas.microsoft.com/office/powerpoint/2010/main" val="240654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A12C-B6E3-4264-B531-73D0F726CC9D}"/>
              </a:ext>
            </a:extLst>
          </p:cNvPr>
          <p:cNvSpPr>
            <a:spLocks noGrp="1"/>
          </p:cNvSpPr>
          <p:nvPr>
            <p:ph type="title"/>
          </p:nvPr>
        </p:nvSpPr>
        <p:spPr/>
        <p:txBody>
          <a:bodyPr>
            <a:normAutofit/>
          </a:bodyPr>
          <a:lstStyle/>
          <a:p>
            <a:r>
              <a:rPr lang="en-US" sz="10300">
                <a:latin typeface="Freestyle Script" panose="030804020302050B0404" pitchFamily="66" charset="0"/>
              </a:rPr>
              <a:t>THANK YOU</a:t>
            </a:r>
            <a:endParaRPr lang="en-ID" sz="10300">
              <a:latin typeface="Freestyle Script" panose="030804020302050B0404" pitchFamily="66" charset="0"/>
            </a:endParaRPr>
          </a:p>
        </p:txBody>
      </p:sp>
    </p:spTree>
    <p:extLst>
      <p:ext uri="{BB962C8B-B14F-4D97-AF65-F5344CB8AC3E}">
        <p14:creationId xmlns:p14="http://schemas.microsoft.com/office/powerpoint/2010/main" val="300011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a:t>Gametogenesis</a:t>
            </a:r>
          </a:p>
        </p:txBody>
      </p:sp>
      <p:sp>
        <p:nvSpPr>
          <p:cNvPr id="14" name="Content Placeholder 13"/>
          <p:cNvSpPr>
            <a:spLocks noGrp="1"/>
          </p:cNvSpPr>
          <p:nvPr>
            <p:ph idx="1"/>
          </p:nvPr>
        </p:nvSpPr>
        <p:spPr/>
        <p:txBody>
          <a:bodyPr>
            <a:normAutofit/>
          </a:bodyPr>
          <a:lstStyle/>
          <a:p>
            <a:pPr marL="0" indent="0" algn="just">
              <a:buNone/>
            </a:pPr>
            <a:r>
              <a:rPr lang="en-US" sz="2000">
                <a:latin typeface="Times New Roman" panose="02020603050405020304" pitchFamily="18" charset="0"/>
                <a:ea typeface="Calibri" panose="020F0502020204030204" pitchFamily="34" charset="0"/>
              </a:rPr>
              <a:t>P</a:t>
            </a:r>
            <a:r>
              <a:rPr lang="id-ID" sz="2000">
                <a:effectLst/>
                <a:latin typeface="Times New Roman" panose="02020603050405020304" pitchFamily="18" charset="0"/>
                <a:ea typeface="Calibri" panose="020F0502020204030204" pitchFamily="34" charset="0"/>
              </a:rPr>
              <a:t>roses pembentukan gamet atau sel kelamin</a:t>
            </a:r>
            <a:r>
              <a:rPr lang="en-US" sz="2000">
                <a:effectLst/>
                <a:latin typeface="Times New Roman" panose="02020603050405020304" pitchFamily="18" charset="0"/>
                <a:ea typeface="Calibri" panose="020F0502020204030204" pitchFamily="34" charset="0"/>
              </a:rPr>
              <a:t> (pria, wanita)</a:t>
            </a:r>
          </a:p>
          <a:p>
            <a:pPr marL="0" indent="0" algn="just">
              <a:buNone/>
            </a:pPr>
            <a:r>
              <a:rPr lang="en-US" sz="2000">
                <a:latin typeface="Times New Roman" panose="02020603050405020304" pitchFamily="18" charset="0"/>
                <a:ea typeface="Calibri" panose="020F0502020204030204" pitchFamily="34" charset="0"/>
              </a:rPr>
              <a:t>P</a:t>
            </a:r>
            <a:r>
              <a:rPr lang="id-ID" sz="2000">
                <a:effectLst/>
                <a:latin typeface="Times New Roman" panose="02020603050405020304" pitchFamily="18" charset="0"/>
                <a:ea typeface="Calibri" panose="020F0502020204030204" pitchFamily="34" charset="0"/>
              </a:rPr>
              <a:t>roses pembelahan </a:t>
            </a:r>
            <a:r>
              <a:rPr lang="en-US" sz="2000">
                <a:effectLst/>
                <a:latin typeface="Times New Roman" panose="02020603050405020304" pitchFamily="18" charset="0"/>
                <a:ea typeface="Calibri" panose="020F0502020204030204" pitchFamily="34" charset="0"/>
              </a:rPr>
              <a:t>dibagi menjadi 2:</a:t>
            </a:r>
          </a:p>
          <a:p>
            <a:pPr algn="just"/>
            <a:r>
              <a:rPr lang="id-ID" sz="2000">
                <a:effectLst/>
                <a:latin typeface="Times New Roman" panose="02020603050405020304" pitchFamily="18" charset="0"/>
                <a:ea typeface="Calibri" panose="020F0502020204030204" pitchFamily="34" charset="0"/>
              </a:rPr>
              <a:t>Mitosis →</a:t>
            </a:r>
            <a:r>
              <a:rPr lang="en-US" sz="2000">
                <a:effectLst/>
                <a:latin typeface="Times New Roman" panose="02020603050405020304" pitchFamily="18" charset="0"/>
                <a:ea typeface="Calibri" panose="020F0502020204030204" pitchFamily="34" charset="0"/>
              </a:rPr>
              <a:t> p</a:t>
            </a:r>
            <a:r>
              <a:rPr lang="id-ID" sz="2000">
                <a:effectLst/>
                <a:latin typeface="Times New Roman" panose="02020603050405020304" pitchFamily="18" charset="0"/>
                <a:ea typeface="Calibri" panose="020F0502020204030204" pitchFamily="34" charset="0"/>
              </a:rPr>
              <a:t>embelahan sel dari induk menjadi 2 anakan tetapi tidak terjadi reduksi kromosom</a:t>
            </a:r>
            <a:r>
              <a:rPr lang="en-US" sz="2000">
                <a:effectLst/>
                <a:latin typeface="Times New Roman" panose="02020603050405020304" pitchFamily="18" charset="0"/>
                <a:ea typeface="Calibri" panose="020F0502020204030204" pitchFamily="34" charset="0"/>
              </a:rPr>
              <a:t>. </a:t>
            </a:r>
            <a:r>
              <a:rPr lang="en-US" sz="2000">
                <a:latin typeface="Times New Roman" panose="02020603050405020304" pitchFamily="18" charset="0"/>
                <a:ea typeface="Calibri" panose="020F0502020204030204" pitchFamily="34" charset="0"/>
              </a:rPr>
              <a:t>C</a:t>
            </a:r>
            <a:r>
              <a:rPr lang="id-ID" sz="2000">
                <a:effectLst/>
                <a:latin typeface="Times New Roman" panose="02020603050405020304" pitchFamily="18" charset="0"/>
                <a:ea typeface="Calibri" panose="020F0502020204030204" pitchFamily="34" charset="0"/>
              </a:rPr>
              <a:t>ontoh</a:t>
            </a:r>
            <a:r>
              <a:rPr lang="en-US" sz="2000">
                <a:effectLst/>
                <a:latin typeface="Times New Roman" panose="02020603050405020304" pitchFamily="18" charset="0"/>
                <a:ea typeface="Calibri" panose="020F0502020204030204" pitchFamily="34" charset="0"/>
              </a:rPr>
              <a:t>:</a:t>
            </a:r>
            <a:r>
              <a:rPr lang="id-ID" sz="2000">
                <a:effectLst/>
                <a:latin typeface="Times New Roman" panose="02020603050405020304" pitchFamily="18" charset="0"/>
                <a:ea typeface="Calibri" panose="020F0502020204030204" pitchFamily="34" charset="0"/>
              </a:rPr>
              <a:t> apabila ada sel tubuh kita yang rusak maka akan terjadi proses penggantian dengan sel baru melalui proses pembelahan mitosis</a:t>
            </a:r>
            <a:r>
              <a:rPr lang="en-US" sz="2000">
                <a:effectLst/>
                <a:latin typeface="Times New Roman" panose="02020603050405020304" pitchFamily="18" charset="0"/>
                <a:ea typeface="Calibri" panose="020F0502020204030204" pitchFamily="34" charset="0"/>
              </a:rPr>
              <a:t>. </a:t>
            </a:r>
            <a:r>
              <a:rPr lang="id-ID" sz="2000">
                <a:effectLst/>
                <a:latin typeface="Times New Roman" panose="02020603050405020304" pitchFamily="18" charset="0"/>
                <a:ea typeface="Calibri" panose="020F0502020204030204" pitchFamily="34" charset="0"/>
              </a:rPr>
              <a:t>Pada pembelahan mitosis menghasilkan sel baru yang jumlah kromosomnya sama persis dengan sel induk yang bersifat diploid (2n) yaitu 23 pasang/46 kromosom</a:t>
            </a:r>
            <a:r>
              <a:rPr lang="en-US" sz="2000">
                <a:effectLst/>
                <a:latin typeface="Times New Roman" panose="02020603050405020304" pitchFamily="18" charset="0"/>
                <a:ea typeface="Calibri" panose="020F0502020204030204" pitchFamily="34" charset="0"/>
              </a:rPr>
              <a:t>.</a:t>
            </a:r>
          </a:p>
          <a:p>
            <a:pPr algn="just"/>
            <a:r>
              <a:rPr lang="en-US" sz="2000">
                <a:latin typeface="Times New Roman" panose="02020603050405020304" pitchFamily="18" charset="0"/>
                <a:ea typeface="Calibri" panose="020F0502020204030204" pitchFamily="34" charset="0"/>
              </a:rPr>
              <a:t>M</a:t>
            </a:r>
            <a:r>
              <a:rPr lang="id-ID" sz="2000">
                <a:effectLst/>
                <a:latin typeface="Times New Roman" panose="02020603050405020304" pitchFamily="18" charset="0"/>
                <a:ea typeface="Calibri" panose="020F0502020204030204" pitchFamily="34" charset="0"/>
              </a:rPr>
              <a:t>eiosis → pembelahan sel dari induk menjadi 2 anakan dengan adanya reduksi kromosom</a:t>
            </a:r>
            <a:r>
              <a:rPr lang="en-US" sz="2000">
                <a:effectLst/>
                <a:latin typeface="Times New Roman" panose="02020603050405020304" pitchFamily="18" charset="0"/>
                <a:ea typeface="Calibri" panose="020F0502020204030204" pitchFamily="34" charset="0"/>
              </a:rPr>
              <a:t>. C</a:t>
            </a:r>
            <a:r>
              <a:rPr lang="id-ID" sz="2000">
                <a:effectLst/>
                <a:latin typeface="Times New Roman" panose="02020603050405020304" pitchFamily="18" charset="0"/>
                <a:ea typeface="Calibri" panose="020F0502020204030204" pitchFamily="34" charset="0"/>
              </a:rPr>
              <a:t>ontoh</a:t>
            </a:r>
            <a:r>
              <a:rPr lang="en-US" sz="2000">
                <a:effectLst/>
                <a:latin typeface="Times New Roman" panose="02020603050405020304" pitchFamily="18" charset="0"/>
                <a:ea typeface="Calibri" panose="020F0502020204030204" pitchFamily="34" charset="0"/>
              </a:rPr>
              <a:t>:</a:t>
            </a:r>
            <a:r>
              <a:rPr lang="id-ID" sz="2000">
                <a:effectLst/>
                <a:latin typeface="Times New Roman" panose="02020603050405020304" pitchFamily="18" charset="0"/>
                <a:ea typeface="Calibri" panose="020F0502020204030204" pitchFamily="34" charset="0"/>
              </a:rPr>
              <a:t> pembelahan sel kelamin atau gamet sebagai agen utama dalam proses reproduksi manusia. </a:t>
            </a:r>
            <a:r>
              <a:rPr lang="en-US" sz="2000">
                <a:effectLst/>
                <a:latin typeface="Times New Roman" panose="02020603050405020304" pitchFamily="18" charset="0"/>
                <a:ea typeface="Calibri" panose="020F0502020204030204" pitchFamily="34" charset="0"/>
              </a:rPr>
              <a:t>Pada </a:t>
            </a:r>
            <a:r>
              <a:rPr lang="id-ID" sz="2000">
                <a:effectLst/>
                <a:latin typeface="Times New Roman" panose="02020603050405020304" pitchFamily="18" charset="0"/>
                <a:ea typeface="Calibri" panose="020F0502020204030204" pitchFamily="34" charset="0"/>
              </a:rPr>
              <a:t>meiosis jumlah kromosom pada sel baru hanya bersifat haploid (n) yaitu 23 kromosom. </a:t>
            </a:r>
            <a:endParaRPr lang="en-US" sz="2800"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a:t>Spermatogenesis</a:t>
            </a:r>
          </a:p>
        </p:txBody>
      </p:sp>
      <p:sp>
        <p:nvSpPr>
          <p:cNvPr id="14" name="Content Placeholder 13"/>
          <p:cNvSpPr>
            <a:spLocks noGrp="1"/>
          </p:cNvSpPr>
          <p:nvPr>
            <p:ph idx="1"/>
          </p:nvPr>
        </p:nvSpPr>
        <p:spPr/>
        <p:txBody>
          <a:bodyPr/>
          <a:lstStyle/>
          <a:p>
            <a:pPr marL="0" indent="0" algn="just">
              <a:buNone/>
            </a:pPr>
            <a:r>
              <a:rPr lang="en-US">
                <a:latin typeface="Times New Roman" panose="02020603050405020304" pitchFamily="18" charset="0"/>
                <a:ea typeface="Calibri" panose="020F0502020204030204" pitchFamily="34" charset="0"/>
              </a:rPr>
              <a:t>P</a:t>
            </a:r>
            <a:r>
              <a:rPr lang="id-ID">
                <a:effectLst/>
                <a:latin typeface="Times New Roman" panose="02020603050405020304" pitchFamily="18" charset="0"/>
                <a:ea typeface="Calibri" panose="020F0502020204030204" pitchFamily="34" charset="0"/>
              </a:rPr>
              <a:t>roses pembentukan sel spermatozoa yang terjadi di organ kelamin</a:t>
            </a:r>
            <a:r>
              <a:rPr lang="en-US">
                <a:effectLst/>
                <a:latin typeface="Times New Roman" panose="02020603050405020304" pitchFamily="18" charset="0"/>
                <a:ea typeface="Calibri" panose="020F0502020204030204" pitchFamily="34" charset="0"/>
              </a:rPr>
              <a:t> </a:t>
            </a:r>
            <a:r>
              <a:rPr lang="id-ID">
                <a:effectLst/>
                <a:latin typeface="Times New Roman" panose="02020603050405020304" pitchFamily="18" charset="0"/>
                <a:ea typeface="Calibri" panose="020F0502020204030204" pitchFamily="34" charset="0"/>
              </a:rPr>
              <a:t>(gonad) </a:t>
            </a:r>
            <a:r>
              <a:rPr lang="en-US">
                <a:effectLst/>
                <a:latin typeface="Times New Roman" panose="02020603050405020304" pitchFamily="18" charset="0"/>
                <a:ea typeface="Calibri" panose="020F0502020204030204" pitchFamily="34" charset="0"/>
              </a:rPr>
              <a:t>pria </a:t>
            </a:r>
            <a:r>
              <a:rPr lang="id-ID">
                <a:effectLst/>
                <a:latin typeface="Times New Roman" panose="02020603050405020304" pitchFamily="18" charset="0"/>
                <a:ea typeface="Calibri" panose="020F0502020204030204" pitchFamily="34" charset="0"/>
              </a:rPr>
              <a:t>yaitu testis tepatnya di tubulus seminiferus.</a:t>
            </a:r>
            <a:r>
              <a:rPr lang="en-US">
                <a:latin typeface="Times New Roman" panose="02020603050405020304" pitchFamily="18" charset="0"/>
                <a:ea typeface="Calibri" panose="020F0502020204030204" pitchFamily="34" charset="0"/>
                <a:cs typeface="Times New Roman" panose="02020603050405020304" pitchFamily="18" charset="0"/>
              </a:rPr>
              <a:t> </a:t>
            </a:r>
            <a:r>
              <a:rPr lang="id-ID">
                <a:effectLst/>
                <a:latin typeface="Times New Roman" panose="02020603050405020304" pitchFamily="18" charset="0"/>
                <a:ea typeface="MinionPro-Regular"/>
                <a:cs typeface="Times New Roman" panose="02020603050405020304" pitchFamily="18" charset="0"/>
              </a:rPr>
              <a:t>Spermatogenesis </a:t>
            </a:r>
            <a:r>
              <a:rPr lang="id-ID" dirty="0">
                <a:effectLst/>
                <a:latin typeface="Times New Roman" panose="02020603050405020304" pitchFamily="18" charset="0"/>
                <a:ea typeface="MinionPro-Regular"/>
                <a:cs typeface="Times New Roman" panose="02020603050405020304" pitchFamily="18" charset="0"/>
              </a:rPr>
              <a:t>mencakup tiga tahap utama: </a:t>
            </a:r>
            <a:endParaRPr lang="en-US" dirty="0">
              <a:effectLst/>
              <a:latin typeface="Times New Roman" panose="02020603050405020304" pitchFamily="18" charset="0"/>
              <a:ea typeface="MinionPro-Regular"/>
              <a:cs typeface="Times New Roman" panose="02020603050405020304" pitchFamily="18" charset="0"/>
            </a:endParaRPr>
          </a:p>
          <a:p>
            <a:pPr marL="514350" indent="-514350" algn="just">
              <a:buFont typeface="+mj-lt"/>
              <a:buAutoNum type="arabicPeriod"/>
            </a:pPr>
            <a:r>
              <a:rPr lang="en-US" dirty="0">
                <a:latin typeface="Times New Roman" panose="02020603050405020304" pitchFamily="18" charset="0"/>
                <a:ea typeface="MinionPro-It"/>
                <a:cs typeface="Times New Roman" panose="02020603050405020304" pitchFamily="18" charset="0"/>
              </a:rPr>
              <a:t>P</a:t>
            </a:r>
            <a:r>
              <a:rPr lang="id-ID" dirty="0">
                <a:effectLst/>
                <a:latin typeface="Times New Roman" panose="02020603050405020304" pitchFamily="18" charset="0"/>
                <a:ea typeface="MinionPro-It"/>
                <a:cs typeface="Times New Roman" panose="02020603050405020304" pitchFamily="18" charset="0"/>
              </a:rPr>
              <a:t>roliferasi </a:t>
            </a:r>
            <a:r>
              <a:rPr lang="en-US" dirty="0">
                <a:effectLst/>
                <a:latin typeface="Times New Roman" panose="02020603050405020304" pitchFamily="18" charset="0"/>
                <a:ea typeface="MinionPro-It"/>
                <a:cs typeface="Times New Roman" panose="02020603050405020304" pitchFamily="18" charset="0"/>
              </a:rPr>
              <a:t>M</a:t>
            </a:r>
            <a:r>
              <a:rPr lang="id-ID" dirty="0">
                <a:effectLst/>
                <a:latin typeface="Times New Roman" panose="02020603050405020304" pitchFamily="18" charset="0"/>
                <a:ea typeface="MinionPro-It"/>
                <a:cs typeface="Times New Roman" panose="02020603050405020304" pitchFamily="18" charset="0"/>
              </a:rPr>
              <a:t>itoti</a:t>
            </a:r>
            <a:r>
              <a:rPr lang="en-US" dirty="0">
                <a:effectLst/>
                <a:latin typeface="Times New Roman" panose="02020603050405020304" pitchFamily="18" charset="0"/>
                <a:ea typeface="MinionPro-It"/>
                <a:cs typeface="Times New Roman" panose="02020603050405020304" pitchFamily="18" charset="0"/>
              </a:rPr>
              <a:t>k</a:t>
            </a:r>
            <a:endParaRPr lang="en-US" dirty="0">
              <a:latin typeface="Times New Roman" panose="02020603050405020304" pitchFamily="18" charset="0"/>
              <a:ea typeface="MinionPro-It"/>
              <a:cs typeface="Times New Roman" panose="02020603050405020304" pitchFamily="18" charset="0"/>
            </a:endParaRPr>
          </a:p>
          <a:p>
            <a:pPr marL="514350" indent="-514350" algn="just">
              <a:buFont typeface="+mj-lt"/>
              <a:buAutoNum type="arabicPeriod"/>
            </a:pPr>
            <a:r>
              <a:rPr lang="en-US" dirty="0">
                <a:latin typeface="Times New Roman" panose="02020603050405020304" pitchFamily="18" charset="0"/>
                <a:ea typeface="MinionPro-It"/>
                <a:cs typeface="Times New Roman" panose="02020603050405020304" pitchFamily="18" charset="0"/>
              </a:rPr>
              <a:t>M</a:t>
            </a:r>
            <a:r>
              <a:rPr lang="id-ID" dirty="0">
                <a:effectLst/>
                <a:latin typeface="Times New Roman" panose="02020603050405020304" pitchFamily="18" charset="0"/>
                <a:ea typeface="MinionPro-It"/>
                <a:cs typeface="Times New Roman" panose="02020603050405020304" pitchFamily="18" charset="0"/>
              </a:rPr>
              <a:t>eiosis</a:t>
            </a:r>
            <a:endParaRPr lang="en-US" dirty="0">
              <a:latin typeface="Times New Roman" panose="02020603050405020304" pitchFamily="18" charset="0"/>
              <a:ea typeface="MinionPro-It"/>
              <a:cs typeface="Times New Roman" panose="02020603050405020304" pitchFamily="18" charset="0"/>
            </a:endParaRPr>
          </a:p>
          <a:p>
            <a:pPr marL="514350" indent="-514350" algn="just">
              <a:buFont typeface="+mj-lt"/>
              <a:buAutoNum type="arabicPeriod"/>
            </a:pPr>
            <a:r>
              <a:rPr lang="id-ID" dirty="0">
                <a:effectLst/>
                <a:latin typeface="Times New Roman" panose="02020603050405020304" pitchFamily="18" charset="0"/>
                <a:ea typeface="MinionPro-It"/>
                <a:cs typeface="Times New Roman" panose="02020603050405020304" pitchFamily="18" charset="0"/>
              </a:rPr>
              <a:t>Pengemasan</a:t>
            </a:r>
            <a:r>
              <a:rPr lang="en-US" dirty="0">
                <a:latin typeface="Times New Roman" panose="02020603050405020304" pitchFamily="18" charset="0"/>
                <a:ea typeface="MinionPro-It"/>
                <a:cs typeface="Times New Roman" panose="02020603050405020304" pitchFamily="18" charset="0"/>
              </a:rPr>
              <a:t> (</a:t>
            </a:r>
            <a:r>
              <a:rPr lang="en-US" dirty="0" err="1">
                <a:latin typeface="Times New Roman" panose="02020603050405020304" pitchFamily="18" charset="0"/>
                <a:ea typeface="MinionPro-It"/>
                <a:cs typeface="Times New Roman" panose="02020603050405020304" pitchFamily="18" charset="0"/>
              </a:rPr>
              <a:t>Spermiogenesis</a:t>
            </a:r>
            <a:r>
              <a:rPr lang="en-US" dirty="0">
                <a:latin typeface="Times New Roman" panose="02020603050405020304" pitchFamily="18" charset="0"/>
                <a:ea typeface="MinionPro-It"/>
                <a:cs typeface="Times New Roman" panose="02020603050405020304" pitchFamily="18" charset="0"/>
              </a:rPr>
              <a:t>)</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7604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390555" y="431800"/>
            <a:ext cx="3579387" cy="1168400"/>
          </a:xfrm>
        </p:spPr>
        <p:txBody>
          <a:bodyPr>
            <a:normAutofit fontScale="90000"/>
          </a:bodyPr>
          <a:lstStyle/>
          <a:p>
            <a:r>
              <a:rPr lang="en-US" sz="4000" dirty="0">
                <a:latin typeface="Times New Roman" panose="02020603050405020304" pitchFamily="18" charset="0"/>
                <a:ea typeface="MinionPro-It"/>
                <a:cs typeface="Times New Roman" panose="02020603050405020304" pitchFamily="18" charset="0"/>
              </a:rPr>
              <a:t>P</a:t>
            </a:r>
            <a:r>
              <a:rPr lang="id-ID" sz="4000" dirty="0">
                <a:effectLst/>
                <a:latin typeface="Times New Roman" panose="02020603050405020304" pitchFamily="18" charset="0"/>
                <a:ea typeface="MinionPro-It"/>
                <a:cs typeface="Times New Roman" panose="02020603050405020304" pitchFamily="18" charset="0"/>
              </a:rPr>
              <a:t>roliferasi </a:t>
            </a:r>
            <a:r>
              <a:rPr lang="en-US" sz="4000" dirty="0">
                <a:effectLst/>
                <a:latin typeface="Times New Roman" panose="02020603050405020304" pitchFamily="18" charset="0"/>
                <a:ea typeface="MinionPro-It"/>
                <a:cs typeface="Times New Roman" panose="02020603050405020304" pitchFamily="18" charset="0"/>
              </a:rPr>
              <a:t>M</a:t>
            </a:r>
            <a:r>
              <a:rPr lang="id-ID" sz="4000" dirty="0">
                <a:effectLst/>
                <a:latin typeface="Times New Roman" panose="02020603050405020304" pitchFamily="18" charset="0"/>
                <a:ea typeface="MinionPro-It"/>
                <a:cs typeface="Times New Roman" panose="02020603050405020304" pitchFamily="18" charset="0"/>
              </a:rPr>
              <a:t>itoti</a:t>
            </a:r>
            <a:r>
              <a:rPr lang="en-US" sz="4000" dirty="0">
                <a:effectLst/>
                <a:latin typeface="Times New Roman" panose="02020603050405020304" pitchFamily="18" charset="0"/>
                <a:ea typeface="MinionPro-It"/>
                <a:cs typeface="Times New Roman" panose="02020603050405020304" pitchFamily="18" charset="0"/>
              </a:rPr>
              <a:t>k</a:t>
            </a:r>
            <a:br>
              <a:rPr lang="id-ID" sz="4000" dirty="0">
                <a:effectLst/>
                <a:latin typeface="Times New Roman" panose="02020603050405020304" pitchFamily="18" charset="0"/>
                <a:ea typeface="MinionPro-It"/>
                <a:cs typeface="Times New Roman" panose="02020603050405020304" pitchFamily="18" charset="0"/>
              </a:rPr>
            </a:br>
            <a:r>
              <a:rPr lang="id-ID" sz="3100" dirty="0">
                <a:latin typeface="Times New Roman" panose="02020603050405020304" pitchFamily="18" charset="0"/>
                <a:ea typeface="MinionPro-It"/>
                <a:cs typeface="Times New Roman" panose="02020603050405020304" pitchFamily="18" charset="0"/>
              </a:rPr>
              <a:t>(</a:t>
            </a:r>
            <a:r>
              <a:rPr lang="id-ID" sz="3100" dirty="0"/>
              <a:t>Spermatositogenesis)</a:t>
            </a:r>
            <a:endParaRPr lang="en-US" sz="3100" dirty="0"/>
          </a:p>
        </p:txBody>
      </p:sp>
      <p:sp>
        <p:nvSpPr>
          <p:cNvPr id="14" name="Content Placeholder 13"/>
          <p:cNvSpPr>
            <a:spLocks noGrp="1"/>
          </p:cNvSpPr>
          <p:nvPr>
            <p:ph idx="1"/>
          </p:nvPr>
        </p:nvSpPr>
        <p:spPr>
          <a:xfrm>
            <a:off x="6958507" y="1803400"/>
            <a:ext cx="4608513" cy="4505920"/>
          </a:xfrm>
        </p:spPr>
        <p:txBody>
          <a:bodyPr>
            <a:normAutofit/>
          </a:bodyPr>
          <a:lstStyle/>
          <a:p>
            <a:pPr marL="0" indent="0" algn="just">
              <a:buNone/>
            </a:pPr>
            <a:r>
              <a:rPr lang="id-ID" sz="1800" dirty="0">
                <a:effectLst/>
                <a:latin typeface="Times New Roman" panose="02020603050405020304" pitchFamily="18" charset="0"/>
                <a:ea typeface="MinionPro-Regular"/>
              </a:rPr>
              <a:t>Spermatogonia yang terletak di lapisan terluar tubulus terus </a:t>
            </a:r>
            <a:r>
              <a:rPr lang="id-ID" sz="1800">
                <a:effectLst/>
                <a:latin typeface="Times New Roman" panose="02020603050405020304" pitchFamily="18" charset="0"/>
                <a:ea typeface="MinionPro-Regular"/>
              </a:rPr>
              <a:t>menerus bermitosis</a:t>
            </a:r>
            <a:r>
              <a:rPr lang="en-US" sz="1800">
                <a:latin typeface="Times New Roman" panose="02020603050405020304" pitchFamily="18" charset="0"/>
                <a:ea typeface="MinionPro-Regular"/>
              </a:rPr>
              <a:t> </a:t>
            </a:r>
            <a:r>
              <a:rPr lang="id-ID" sz="1800">
                <a:effectLst/>
                <a:latin typeface="Times New Roman" panose="02020603050405020304" pitchFamily="18" charset="0"/>
                <a:ea typeface="MinionPro-Regular"/>
              </a:rPr>
              <a:t>dengan </a:t>
            </a:r>
            <a:r>
              <a:rPr lang="id-ID" sz="1800" dirty="0">
                <a:effectLst/>
                <a:latin typeface="Times New Roman" panose="02020603050405020304" pitchFamily="18" charset="0"/>
                <a:ea typeface="MinionPro-Regular"/>
              </a:rPr>
              <a:t>semua sel baru yang mengandung komplemen lengkap 46 kromosom identik dengan sel induk. Proliferasi ini menghasilkan pasokan sel germinativum baru yang terus menerus. Setelah pembelahan mitotik sebuah spermatogonium, salah satu sel anak tetap di tepi luar tubulus sebagai spermatogonium tak-berdiferensiasi, sehingga turunan sel germinativum tetap terpelihara. </a:t>
            </a:r>
            <a:endParaRPr lang="en-US" dirty="0"/>
          </a:p>
        </p:txBody>
      </p:sp>
      <p:pic>
        <p:nvPicPr>
          <p:cNvPr id="5" name="Picture 4">
            <a:extLst>
              <a:ext uri="{FF2B5EF4-FFF2-40B4-BE49-F238E27FC236}">
                <a16:creationId xmlns:a16="http://schemas.microsoft.com/office/drawing/2014/main" id="{E95AE773-B104-42DC-8547-EAF947315D6E}"/>
              </a:ext>
            </a:extLst>
          </p:cNvPr>
          <p:cNvPicPr/>
          <p:nvPr/>
        </p:nvPicPr>
        <p:blipFill rotWithShape="1">
          <a:blip r:embed="rId2"/>
          <a:srcRect l="20625" t="26627" r="34800" b="5918"/>
          <a:stretch/>
        </p:blipFill>
        <p:spPr bwMode="auto">
          <a:xfrm>
            <a:off x="333772" y="292899"/>
            <a:ext cx="6408711" cy="6192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987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390555" y="431800"/>
            <a:ext cx="3579387" cy="1168400"/>
          </a:xfrm>
        </p:spPr>
        <p:txBody>
          <a:bodyPr>
            <a:normAutofit fontScale="90000"/>
          </a:bodyPr>
          <a:lstStyle/>
          <a:p>
            <a:r>
              <a:rPr lang="en-US" sz="4000" dirty="0">
                <a:latin typeface="Times New Roman" panose="02020603050405020304" pitchFamily="18" charset="0"/>
                <a:ea typeface="MinionPro-It"/>
                <a:cs typeface="Times New Roman" panose="02020603050405020304" pitchFamily="18" charset="0"/>
              </a:rPr>
              <a:t>P</a:t>
            </a:r>
            <a:r>
              <a:rPr lang="id-ID" sz="4000" dirty="0">
                <a:effectLst/>
                <a:latin typeface="Times New Roman" panose="02020603050405020304" pitchFamily="18" charset="0"/>
                <a:ea typeface="MinionPro-It"/>
                <a:cs typeface="Times New Roman" panose="02020603050405020304" pitchFamily="18" charset="0"/>
              </a:rPr>
              <a:t>roliferasi </a:t>
            </a:r>
            <a:r>
              <a:rPr lang="en-US" sz="4000" dirty="0">
                <a:effectLst/>
                <a:latin typeface="Times New Roman" panose="02020603050405020304" pitchFamily="18" charset="0"/>
                <a:ea typeface="MinionPro-It"/>
                <a:cs typeface="Times New Roman" panose="02020603050405020304" pitchFamily="18" charset="0"/>
              </a:rPr>
              <a:t>M</a:t>
            </a:r>
            <a:r>
              <a:rPr lang="id-ID" sz="4000" dirty="0">
                <a:effectLst/>
                <a:latin typeface="Times New Roman" panose="02020603050405020304" pitchFamily="18" charset="0"/>
                <a:ea typeface="MinionPro-It"/>
                <a:cs typeface="Times New Roman" panose="02020603050405020304" pitchFamily="18" charset="0"/>
              </a:rPr>
              <a:t>itoti</a:t>
            </a:r>
            <a:r>
              <a:rPr lang="en-US" sz="4000" dirty="0">
                <a:effectLst/>
                <a:latin typeface="Times New Roman" panose="02020603050405020304" pitchFamily="18" charset="0"/>
                <a:ea typeface="MinionPro-It"/>
                <a:cs typeface="Times New Roman" panose="02020603050405020304" pitchFamily="18" charset="0"/>
              </a:rPr>
              <a:t>k</a:t>
            </a:r>
            <a:br>
              <a:rPr lang="id-ID" sz="4000" dirty="0">
                <a:effectLst/>
                <a:latin typeface="Times New Roman" panose="02020603050405020304" pitchFamily="18" charset="0"/>
                <a:ea typeface="MinionPro-It"/>
                <a:cs typeface="Times New Roman" panose="02020603050405020304" pitchFamily="18" charset="0"/>
              </a:rPr>
            </a:br>
            <a:r>
              <a:rPr lang="id-ID" sz="3100" dirty="0">
                <a:latin typeface="Times New Roman" panose="02020603050405020304" pitchFamily="18" charset="0"/>
                <a:ea typeface="MinionPro-It"/>
                <a:cs typeface="Times New Roman" panose="02020603050405020304" pitchFamily="18" charset="0"/>
              </a:rPr>
              <a:t>(</a:t>
            </a:r>
            <a:r>
              <a:rPr lang="id-ID" sz="3100" dirty="0"/>
              <a:t>Spermatositogenesis)</a:t>
            </a:r>
            <a:endParaRPr lang="en-US" sz="3100" dirty="0"/>
          </a:p>
        </p:txBody>
      </p:sp>
      <p:sp>
        <p:nvSpPr>
          <p:cNvPr id="14" name="Content Placeholder 13"/>
          <p:cNvSpPr>
            <a:spLocks noGrp="1"/>
          </p:cNvSpPr>
          <p:nvPr>
            <p:ph idx="1"/>
          </p:nvPr>
        </p:nvSpPr>
        <p:spPr>
          <a:xfrm>
            <a:off x="6958507" y="1803400"/>
            <a:ext cx="4608513" cy="4505920"/>
          </a:xfrm>
        </p:spPr>
        <p:txBody>
          <a:bodyPr>
            <a:normAutofit/>
          </a:bodyPr>
          <a:lstStyle/>
          <a:p>
            <a:pPr marL="0" indent="0" algn="just">
              <a:buNone/>
            </a:pPr>
            <a:r>
              <a:rPr lang="id-ID" sz="1800" dirty="0">
                <a:effectLst/>
                <a:latin typeface="Times New Roman" panose="02020603050405020304" pitchFamily="18" charset="0"/>
                <a:ea typeface="MinionPro-Regular"/>
              </a:rPr>
              <a:t>Sel anak yang lain mulai bergerak ke arah lumen sambil menjalani berbagai tahap yang dibutuhkan untuk membentuk sperma yang kemudian akan dibebaskan ke dalam lumen. Pada manusia, sel anak penghasil sperma membelah secara mitotik dua kali lagi untuk menghasilkan empat </a:t>
            </a:r>
            <a:r>
              <a:rPr lang="id-ID" sz="1800" b="1" dirty="0">
                <a:effectLst/>
                <a:latin typeface="Times New Roman" panose="02020603050405020304" pitchFamily="18" charset="0"/>
                <a:ea typeface="MinionPro-Bold"/>
              </a:rPr>
              <a:t>spermatosit primer</a:t>
            </a:r>
            <a:r>
              <a:rPr lang="id-ID" sz="1800" dirty="0">
                <a:effectLst/>
                <a:latin typeface="Times New Roman" panose="02020603050405020304" pitchFamily="18" charset="0"/>
                <a:ea typeface="MinionPro-Regular"/>
              </a:rPr>
              <a:t> identik. Setelah pembelahan mitotik terakhir, spermatosit primer masuk ke fase istirahat ketika kromosom-kromosom terduplikasi dan untai-untai rangkap tersebut tetap menyatu sebagai persiapan untuk pembelahan meiosis pertama.</a:t>
            </a:r>
            <a:endParaRPr lang="en-US" dirty="0"/>
          </a:p>
        </p:txBody>
      </p:sp>
      <p:pic>
        <p:nvPicPr>
          <p:cNvPr id="5" name="Picture 4">
            <a:extLst>
              <a:ext uri="{FF2B5EF4-FFF2-40B4-BE49-F238E27FC236}">
                <a16:creationId xmlns:a16="http://schemas.microsoft.com/office/drawing/2014/main" id="{E95AE773-B104-42DC-8547-EAF947315D6E}"/>
              </a:ext>
            </a:extLst>
          </p:cNvPr>
          <p:cNvPicPr/>
          <p:nvPr/>
        </p:nvPicPr>
        <p:blipFill rotWithShape="1">
          <a:blip r:embed="rId2"/>
          <a:srcRect l="20625" t="26627" r="34800" b="5918"/>
          <a:stretch/>
        </p:blipFill>
        <p:spPr bwMode="auto">
          <a:xfrm>
            <a:off x="333772" y="292899"/>
            <a:ext cx="6408711" cy="6192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917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894612" y="476672"/>
            <a:ext cx="2437766" cy="1168400"/>
          </a:xfrm>
        </p:spPr>
        <p:txBody>
          <a:bodyPr>
            <a:normAutofit/>
          </a:bodyPr>
          <a:lstStyle/>
          <a:p>
            <a:pPr algn="ctr"/>
            <a:r>
              <a:rPr lang="en-US" sz="4000">
                <a:latin typeface="Times New Roman" panose="02020603050405020304" pitchFamily="18" charset="0"/>
                <a:ea typeface="MinionPro-It"/>
                <a:cs typeface="Times New Roman" panose="02020603050405020304" pitchFamily="18" charset="0"/>
              </a:rPr>
              <a:t>M</a:t>
            </a:r>
            <a:r>
              <a:rPr lang="id-ID" sz="4000">
                <a:effectLst/>
                <a:latin typeface="Times New Roman" panose="02020603050405020304" pitchFamily="18" charset="0"/>
                <a:ea typeface="MinionPro-It"/>
                <a:cs typeface="Times New Roman" panose="02020603050405020304" pitchFamily="18" charset="0"/>
              </a:rPr>
              <a:t>eiosis</a:t>
            </a:r>
            <a:endParaRPr lang="en-US" sz="4000"/>
          </a:p>
        </p:txBody>
      </p:sp>
      <p:sp>
        <p:nvSpPr>
          <p:cNvPr id="14" name="Content Placeholder 13"/>
          <p:cNvSpPr>
            <a:spLocks noGrp="1"/>
          </p:cNvSpPr>
          <p:nvPr>
            <p:ph idx="1"/>
          </p:nvPr>
        </p:nvSpPr>
        <p:spPr>
          <a:xfrm>
            <a:off x="6814492" y="1803400"/>
            <a:ext cx="4896544" cy="4267200"/>
          </a:xfrm>
        </p:spPr>
        <p:txBody>
          <a:bodyPr>
            <a:normAutofit/>
          </a:bodyPr>
          <a:lstStyle/>
          <a:p>
            <a:pPr marL="0" indent="0" algn="just">
              <a:buNone/>
            </a:pPr>
            <a:r>
              <a:rPr lang="id-ID" sz="1800" dirty="0">
                <a:effectLst/>
                <a:latin typeface="Times New Roman" panose="02020603050405020304" pitchFamily="18" charset="0"/>
                <a:ea typeface="MinionPro-Regular"/>
                <a:cs typeface="Times New Roman" panose="02020603050405020304" pitchFamily="18" charset="0"/>
              </a:rPr>
              <a:t>Selama meiosis, setiap spermatosit primer (dengan jumlah diploid 46 kromosom rangkap) membentuk dua </a:t>
            </a:r>
            <a:r>
              <a:rPr lang="id-ID" sz="1800" b="1" dirty="0">
                <a:effectLst/>
                <a:latin typeface="Times New Roman" panose="02020603050405020304" pitchFamily="18" charset="0"/>
                <a:ea typeface="MinionPro-Bold"/>
                <a:cs typeface="Times New Roman" panose="02020603050405020304" pitchFamily="18" charset="0"/>
              </a:rPr>
              <a:t>spermatosit sekunder </a:t>
            </a:r>
            <a:r>
              <a:rPr lang="id-ID" sz="1800" dirty="0">
                <a:effectLst/>
                <a:latin typeface="Times New Roman" panose="02020603050405020304" pitchFamily="18" charset="0"/>
                <a:ea typeface="MinionPro-Regular"/>
                <a:cs typeface="Times New Roman" panose="02020603050405020304" pitchFamily="18" charset="0"/>
              </a:rPr>
              <a:t>(masing-masing dengan jumlah haploid 23 kromosom rangkap) selama pembelahan meiosis pertama, akhirnya menghasilkan empat </a:t>
            </a:r>
            <a:r>
              <a:rPr lang="id-ID" sz="1800" b="1" dirty="0">
                <a:effectLst/>
                <a:latin typeface="Times New Roman" panose="02020603050405020304" pitchFamily="18" charset="0"/>
                <a:ea typeface="MinionPro-Bold"/>
                <a:cs typeface="Times New Roman" panose="02020603050405020304" pitchFamily="18" charset="0"/>
              </a:rPr>
              <a:t>spermatid </a:t>
            </a:r>
            <a:r>
              <a:rPr lang="id-ID" sz="1800" dirty="0">
                <a:effectLst/>
                <a:latin typeface="Times New Roman" panose="02020603050405020304" pitchFamily="18" charset="0"/>
                <a:ea typeface="MinionPro-Regular"/>
                <a:cs typeface="Times New Roman" panose="02020603050405020304" pitchFamily="18" charset="0"/>
              </a:rPr>
              <a:t>(masing-masing dengan 23 kromosom tunggal) akibat pembelahan meiosis kedua. Setelah tahap spermatogenesis ini tidak terjadi pembelahan Iebih lanjut. </a:t>
            </a:r>
            <a:endParaRPr lang="en-US" dirty="0"/>
          </a:p>
        </p:txBody>
      </p:sp>
      <p:pic>
        <p:nvPicPr>
          <p:cNvPr id="4" name="Picture 3">
            <a:extLst>
              <a:ext uri="{FF2B5EF4-FFF2-40B4-BE49-F238E27FC236}">
                <a16:creationId xmlns:a16="http://schemas.microsoft.com/office/drawing/2014/main" id="{6F8D9DA4-5988-4842-9C96-D29C730D74AE}"/>
              </a:ext>
            </a:extLst>
          </p:cNvPr>
          <p:cNvPicPr/>
          <p:nvPr/>
        </p:nvPicPr>
        <p:blipFill rotWithShape="1">
          <a:blip r:embed="rId2"/>
          <a:srcRect l="20625" t="26627" r="34800" b="5918"/>
          <a:stretch/>
        </p:blipFill>
        <p:spPr bwMode="auto">
          <a:xfrm>
            <a:off x="333772" y="292899"/>
            <a:ext cx="6408711" cy="6192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48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894612" y="476672"/>
            <a:ext cx="2437766" cy="1168400"/>
          </a:xfrm>
        </p:spPr>
        <p:txBody>
          <a:bodyPr>
            <a:normAutofit/>
          </a:bodyPr>
          <a:lstStyle/>
          <a:p>
            <a:pPr algn="ctr"/>
            <a:r>
              <a:rPr lang="en-US" sz="4000">
                <a:latin typeface="Times New Roman" panose="02020603050405020304" pitchFamily="18" charset="0"/>
                <a:ea typeface="MinionPro-It"/>
                <a:cs typeface="Times New Roman" panose="02020603050405020304" pitchFamily="18" charset="0"/>
              </a:rPr>
              <a:t>M</a:t>
            </a:r>
            <a:r>
              <a:rPr lang="id-ID" sz="4000">
                <a:effectLst/>
                <a:latin typeface="Times New Roman" panose="02020603050405020304" pitchFamily="18" charset="0"/>
                <a:ea typeface="MinionPro-It"/>
                <a:cs typeface="Times New Roman" panose="02020603050405020304" pitchFamily="18" charset="0"/>
              </a:rPr>
              <a:t>eiosis</a:t>
            </a:r>
            <a:endParaRPr lang="en-US" sz="4000"/>
          </a:p>
        </p:txBody>
      </p:sp>
      <p:sp>
        <p:nvSpPr>
          <p:cNvPr id="14" name="Content Placeholder 13"/>
          <p:cNvSpPr>
            <a:spLocks noGrp="1"/>
          </p:cNvSpPr>
          <p:nvPr>
            <p:ph idx="1"/>
          </p:nvPr>
        </p:nvSpPr>
        <p:spPr>
          <a:xfrm>
            <a:off x="6814492" y="1803400"/>
            <a:ext cx="4896544" cy="4267200"/>
          </a:xfrm>
        </p:spPr>
        <p:txBody>
          <a:bodyPr>
            <a:normAutofit/>
          </a:bodyPr>
          <a:lstStyle/>
          <a:p>
            <a:pPr marL="0" indent="0" algn="just">
              <a:buNone/>
            </a:pPr>
            <a:r>
              <a:rPr lang="id-ID" sz="1800" dirty="0">
                <a:effectLst/>
                <a:latin typeface="Times New Roman" panose="02020603050405020304" pitchFamily="18" charset="0"/>
                <a:ea typeface="MinionPro-Regular"/>
                <a:cs typeface="Times New Roman" panose="02020603050405020304" pitchFamily="18" charset="0"/>
              </a:rPr>
              <a:t>Setiap spermatid mengalami </a:t>
            </a:r>
            <a:r>
              <a:rPr lang="id-ID" sz="1800" i="1" dirty="0">
                <a:effectLst/>
                <a:latin typeface="Times New Roman" panose="02020603050405020304" pitchFamily="18" charset="0"/>
                <a:ea typeface="MinionPro-It"/>
                <a:cs typeface="Times New Roman" panose="02020603050405020304" pitchFamily="18" charset="0"/>
              </a:rPr>
              <a:t>remodeling </a:t>
            </a:r>
            <a:r>
              <a:rPr lang="id-ID" sz="1800" dirty="0">
                <a:effectLst/>
                <a:latin typeface="Times New Roman" panose="02020603050405020304" pitchFamily="18" charset="0"/>
                <a:ea typeface="MinionPro-Regular"/>
                <a:cs typeface="Times New Roman" panose="02020603050405020304" pitchFamily="18" charset="0"/>
              </a:rPr>
              <a:t>menjadi spermatozoa. Karena setiap spermatogonium secara mitotis menghasilkan empat spermatosit primer dan setiap spermatosit primer secara meiosis menghasilkan empat spermatid (calon spermatozoa), rangkaian spermatogenik pada manusia secara teoretis menghasilkan 16 spermatozoa setiap kali spermatogonium memulai proses ini. Namun, biasanya sebagian sel lenyap di berbagai tahap sehingga efisiensi produksi jarang setinggi ini.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6F8D9DA4-5988-4842-9C96-D29C730D74AE}"/>
              </a:ext>
            </a:extLst>
          </p:cNvPr>
          <p:cNvPicPr/>
          <p:nvPr/>
        </p:nvPicPr>
        <p:blipFill rotWithShape="1">
          <a:blip r:embed="rId2"/>
          <a:srcRect l="20625" t="26627" r="34800" b="5918"/>
          <a:stretch/>
        </p:blipFill>
        <p:spPr bwMode="auto">
          <a:xfrm>
            <a:off x="333772" y="292899"/>
            <a:ext cx="6408711" cy="6192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524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221041" y="548680"/>
            <a:ext cx="4227459" cy="1168400"/>
          </a:xfrm>
        </p:spPr>
        <p:txBody>
          <a:bodyPr>
            <a:normAutofit fontScale="90000"/>
          </a:bodyPr>
          <a:lstStyle/>
          <a:p>
            <a:pPr algn="ctr"/>
            <a:r>
              <a:rPr lang="id-ID" sz="4000">
                <a:effectLst/>
                <a:latin typeface="Times New Roman" panose="02020603050405020304" pitchFamily="18" charset="0"/>
                <a:ea typeface="MinionPro-It"/>
                <a:cs typeface="Times New Roman" panose="02020603050405020304" pitchFamily="18" charset="0"/>
              </a:rPr>
              <a:t>Pengemasan</a:t>
            </a:r>
            <a:r>
              <a:rPr lang="en-US" sz="4000">
                <a:latin typeface="Times New Roman" panose="02020603050405020304" pitchFamily="18" charset="0"/>
                <a:ea typeface="MinionPro-It"/>
                <a:cs typeface="Times New Roman" panose="02020603050405020304" pitchFamily="18" charset="0"/>
              </a:rPr>
              <a:t> (Spermiogenesis)</a:t>
            </a:r>
            <a:endParaRPr lang="en-US" sz="4000"/>
          </a:p>
        </p:txBody>
      </p:sp>
      <p:sp>
        <p:nvSpPr>
          <p:cNvPr id="14" name="Content Placeholder 13"/>
          <p:cNvSpPr>
            <a:spLocks noGrp="1"/>
          </p:cNvSpPr>
          <p:nvPr>
            <p:ph idx="1"/>
          </p:nvPr>
        </p:nvSpPr>
        <p:spPr>
          <a:xfrm>
            <a:off x="6958508" y="1803400"/>
            <a:ext cx="4752527" cy="4267200"/>
          </a:xfrm>
        </p:spPr>
        <p:txBody>
          <a:bodyPr>
            <a:normAutofit/>
          </a:bodyPr>
          <a:lstStyle/>
          <a:p>
            <a:pPr marL="0" indent="0" algn="just">
              <a:buNone/>
            </a:pPr>
            <a:r>
              <a:rPr lang="en-US" sz="1800">
                <a:latin typeface="Times New Roman" panose="02020603050405020304" pitchFamily="18" charset="0"/>
                <a:ea typeface="MinionPro-Regular"/>
                <a:cs typeface="Times New Roman" panose="02020603050405020304" pitchFamily="18" charset="0"/>
              </a:rPr>
              <a:t>S</a:t>
            </a:r>
            <a:r>
              <a:rPr lang="id-ID" sz="1800">
                <a:effectLst/>
                <a:latin typeface="Times New Roman" panose="02020603050405020304" pitchFamily="18" charset="0"/>
                <a:ea typeface="MinionPro-Regular"/>
                <a:cs typeface="Times New Roman" panose="02020603050405020304" pitchFamily="18" charset="0"/>
              </a:rPr>
              <a:t>etelah meiosis, spermatid secara struktural masih mirip spermatogonia yang belum berdiferensiasi, kecuali bahwa komplemen kromosomnya kini hanya separuh. Pembentukan spermatozoa yang sangat khusus dan bergerak dari spermatid memerlukan proses </a:t>
            </a:r>
            <a:r>
              <a:rPr lang="id-ID" sz="1800" i="1">
                <a:effectLst/>
                <a:latin typeface="Times New Roman" panose="02020603050405020304" pitchFamily="18" charset="0"/>
                <a:ea typeface="MinionPro-It"/>
                <a:cs typeface="Times New Roman" panose="02020603050405020304" pitchFamily="18" charset="0"/>
              </a:rPr>
              <a:t>remodeling </a:t>
            </a:r>
            <a:r>
              <a:rPr lang="id-ID" sz="1800">
                <a:effectLst/>
                <a:latin typeface="Times New Roman" panose="02020603050405020304" pitchFamily="18" charset="0"/>
                <a:ea typeface="MinionPro-Regular"/>
                <a:cs typeface="Times New Roman" panose="02020603050405020304" pitchFamily="18" charset="0"/>
              </a:rPr>
              <a:t>atau </a:t>
            </a:r>
            <a:r>
              <a:rPr lang="id-ID" sz="1800" b="1">
                <a:effectLst/>
                <a:latin typeface="Times New Roman" panose="02020603050405020304" pitchFamily="18" charset="0"/>
                <a:ea typeface="MinionPro-Bold"/>
                <a:cs typeface="Times New Roman" panose="02020603050405020304" pitchFamily="18" charset="0"/>
              </a:rPr>
              <a:t>pengemasan</a:t>
            </a:r>
            <a:r>
              <a:rPr lang="id-ID" sz="1800">
                <a:effectLst/>
                <a:latin typeface="Times New Roman" panose="02020603050405020304" pitchFamily="18" charset="0"/>
                <a:ea typeface="MinionPro-Regular"/>
                <a:cs typeface="Times New Roman" panose="02020603050405020304" pitchFamily="18" charset="0"/>
              </a:rPr>
              <a:t> yaitu suatu proses yang dikenal sebagai </a:t>
            </a:r>
            <a:r>
              <a:rPr lang="id-ID" sz="1800" b="1">
                <a:effectLst/>
                <a:latin typeface="Times New Roman" panose="02020603050405020304" pitchFamily="18" charset="0"/>
                <a:ea typeface="MinionPro-Bold"/>
                <a:cs typeface="Times New Roman" panose="02020603050405020304" pitchFamily="18" charset="0"/>
              </a:rPr>
              <a:t>spermiogenesis. </a:t>
            </a:r>
            <a:r>
              <a:rPr lang="id-ID" sz="1800">
                <a:effectLst/>
                <a:latin typeface="Times New Roman" panose="02020603050405020304" pitchFamily="18" charset="0"/>
                <a:ea typeface="MinionPro-Regular"/>
                <a:cs typeface="Times New Roman" panose="02020603050405020304" pitchFamily="18" charset="0"/>
              </a:rPr>
              <a:t>Sperma pada hakikatnya adalah sel yang "ditelanjangi", yaitu sebagian besar sitosol dan semua organel yang tidak dibutuhkan untuk menyampaikan informasi genetik sperma ke ovum telah disingkirkan. Karena itu, sperma dapat bergerak cepat, hanya membawa sedikit beban untuk melaksanakan pembuahan.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pic>
        <p:nvPicPr>
          <p:cNvPr id="6" name="Picture 5">
            <a:extLst>
              <a:ext uri="{FF2B5EF4-FFF2-40B4-BE49-F238E27FC236}">
                <a16:creationId xmlns:a16="http://schemas.microsoft.com/office/drawing/2014/main" id="{297DDEE5-342B-4A1F-A072-594A8007147B}"/>
              </a:ext>
            </a:extLst>
          </p:cNvPr>
          <p:cNvPicPr/>
          <p:nvPr/>
        </p:nvPicPr>
        <p:blipFill rotWithShape="1">
          <a:blip r:embed="rId2"/>
          <a:srcRect l="20625" t="26627" r="34800" b="5918"/>
          <a:stretch/>
        </p:blipFill>
        <p:spPr bwMode="auto">
          <a:xfrm>
            <a:off x="333772" y="292899"/>
            <a:ext cx="6408711" cy="6192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548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a:t>Oogenesis</a:t>
            </a:r>
          </a:p>
        </p:txBody>
      </p:sp>
      <p:sp>
        <p:nvSpPr>
          <p:cNvPr id="14" name="Content Placeholder 13"/>
          <p:cNvSpPr>
            <a:spLocks noGrp="1"/>
          </p:cNvSpPr>
          <p:nvPr>
            <p:ph idx="1"/>
          </p:nvPr>
        </p:nvSpPr>
        <p:spPr/>
        <p:txBody>
          <a:bodyPr>
            <a:normAutofit/>
          </a:bodyPr>
          <a:lstStyle/>
          <a:p>
            <a:pPr marL="0" indent="0" algn="just">
              <a:lnSpc>
                <a:spcPct val="115000"/>
              </a:lnSpc>
              <a:spcAft>
                <a:spcPts val="1000"/>
              </a:spcAft>
              <a:buNone/>
            </a:pPr>
            <a:r>
              <a:rPr lang="en-US">
                <a:latin typeface="Times New Roman" panose="02020603050405020304" pitchFamily="18" charset="0"/>
                <a:ea typeface="Calibri" panose="020F0502020204030204" pitchFamily="34" charset="0"/>
              </a:rPr>
              <a:t>P</a:t>
            </a:r>
            <a:r>
              <a:rPr lang="id-ID">
                <a:effectLst/>
                <a:latin typeface="Times New Roman" panose="02020603050405020304" pitchFamily="18" charset="0"/>
                <a:ea typeface="Calibri" panose="020F0502020204030204" pitchFamily="34" charset="0"/>
              </a:rPr>
              <a:t>roses pembentukan sel telur (ovum) di dalam ovarium</a:t>
            </a:r>
            <a:r>
              <a:rPr lang="en-US">
                <a:latin typeface="Times New Roman" panose="02020603050405020304" pitchFamily="18" charset="0"/>
                <a:ea typeface="Calibri" panose="020F0502020204030204" pitchFamily="34" charset="0"/>
                <a:cs typeface="Times New Roman" panose="02020603050405020304" pitchFamily="18" charset="0"/>
              </a:rPr>
              <a:t>.</a:t>
            </a:r>
            <a:r>
              <a:rPr lang="id-ID">
                <a:effectLst/>
                <a:latin typeface="Times New Roman" panose="02020603050405020304" pitchFamily="18" charset="0"/>
                <a:ea typeface="Calibri" panose="020F0502020204030204" pitchFamily="34" charset="0"/>
              </a:rPr>
              <a:t> </a:t>
            </a:r>
            <a:r>
              <a:rPr lang="en-US">
                <a:effectLst/>
                <a:latin typeface="Times New Roman" panose="02020603050405020304" pitchFamily="18" charset="0"/>
                <a:ea typeface="Calibri" panose="020F0502020204030204" pitchFamily="34" charset="0"/>
              </a:rPr>
              <a:t>Oogenesis </a:t>
            </a:r>
            <a:r>
              <a:rPr lang="id-ID">
                <a:effectLst/>
                <a:latin typeface="Times New Roman" panose="02020603050405020304" pitchFamily="18" charset="0"/>
                <a:ea typeface="Calibri" panose="020F0502020204030204" pitchFamily="34" charset="0"/>
              </a:rPr>
              <a:t>pada manusia dimulai sejak di dalam kandungan</a:t>
            </a:r>
            <a:r>
              <a:rPr lang="en-US">
                <a:effectLst/>
                <a:latin typeface="Times New Roman" panose="02020603050405020304" pitchFamily="18" charset="0"/>
                <a:ea typeface="Calibri" panose="020F0502020204030204" pitchFamily="34" charset="0"/>
              </a:rPr>
              <a:t> (</a:t>
            </a:r>
            <a:r>
              <a:rPr lang="id-ID">
                <a:effectLst/>
                <a:latin typeface="Times New Roman" panose="02020603050405020304" pitchFamily="18" charset="0"/>
                <a:ea typeface="Calibri" panose="020F0502020204030204" pitchFamily="34" charset="0"/>
              </a:rPr>
              <a:t>dalam ovari fetus perempuan</a:t>
            </a:r>
            <a:r>
              <a:rPr lang="en-US">
                <a:effectLst/>
                <a:latin typeface="Times New Roman" panose="02020603050405020304" pitchFamily="18" charset="0"/>
                <a:ea typeface="Calibri" panose="020F0502020204030204" pitchFamily="34" charset="0"/>
              </a:rPr>
              <a:t>)</a:t>
            </a:r>
            <a:r>
              <a:rPr lang="id-ID">
                <a:effectLst/>
                <a:latin typeface="Times New Roman" panose="02020603050405020304" pitchFamily="18" charset="0"/>
                <a:ea typeface="Calibri" panose="020F0502020204030204" pitchFamily="34" charset="0"/>
              </a:rPr>
              <a:t>. </a:t>
            </a:r>
            <a:r>
              <a:rPr lang="id-ID">
                <a:effectLst/>
                <a:latin typeface="Times New Roman" panose="02020603050405020304" pitchFamily="18" charset="0"/>
                <a:ea typeface="MinionPro-Regular"/>
                <a:cs typeface="Times New Roman" panose="02020603050405020304" pitchFamily="18" charset="0"/>
              </a:rPr>
              <a:t>Sel </a:t>
            </a:r>
            <a:r>
              <a:rPr lang="id-ID" dirty="0">
                <a:effectLst/>
                <a:latin typeface="Times New Roman" panose="02020603050405020304" pitchFamily="18" charset="0"/>
                <a:ea typeface="MinionPro-Regular"/>
                <a:cs typeface="Times New Roman" panose="02020603050405020304" pitchFamily="18" charset="0"/>
              </a:rPr>
              <a:t>germinativum primordial yang belum berdiferensiasi di ovarium janin yaitu </a:t>
            </a:r>
            <a:r>
              <a:rPr lang="id-ID" b="1" dirty="0">
                <a:effectLst/>
                <a:latin typeface="Times New Roman" panose="02020603050405020304" pitchFamily="18" charset="0"/>
                <a:ea typeface="MinionPro-Bold"/>
                <a:cs typeface="Times New Roman" panose="02020603050405020304" pitchFamily="18" charset="0"/>
              </a:rPr>
              <a:t>oogonia </a:t>
            </a:r>
            <a:r>
              <a:rPr lang="id-ID" dirty="0">
                <a:effectLst/>
                <a:latin typeface="Times New Roman" panose="02020603050405020304" pitchFamily="18" charset="0"/>
                <a:ea typeface="MinionPro-Regular"/>
                <a:cs typeface="Times New Roman" panose="02020603050405020304" pitchFamily="18" charset="0"/>
              </a:rPr>
              <a:t>(sebanding dengan spermatogonia)</a:t>
            </a:r>
            <a:r>
              <a:rPr lang="en-US" dirty="0">
                <a:effectLst/>
                <a:latin typeface="Times New Roman" panose="02020603050405020304" pitchFamily="18" charset="0"/>
                <a:ea typeface="MinionPro-Regular"/>
                <a:cs typeface="Times New Roman" panose="02020603050405020304" pitchFamily="18" charset="0"/>
              </a:rPr>
              <a:t> </a:t>
            </a:r>
            <a:r>
              <a:rPr lang="id-ID" dirty="0">
                <a:effectLst/>
                <a:latin typeface="Times New Roman" panose="02020603050405020304" pitchFamily="18" charset="0"/>
                <a:ea typeface="MinionPro-Regular"/>
                <a:cs typeface="Times New Roman" panose="02020603050405020304" pitchFamily="18" charset="0"/>
              </a:rPr>
              <a:t>membelah secara mitosis untuk menghasilkan 6 juta hingga 7 juta oogonia pada bulan kelima gestasi. </a:t>
            </a:r>
            <a:r>
              <a:rPr lang="id-ID" dirty="0">
                <a:latin typeface="Times New Roman" pitchFamily="18" charset="0"/>
                <a:cs typeface="Times New Roman" pitchFamily="18" charset="0"/>
              </a:rPr>
              <a:t>Sekitar 1 juta oogonia kemudian dikitari sel folikel dan bertahan hingga saat dilahirkan</a:t>
            </a:r>
            <a:r>
              <a:rPr lang="id-ID">
                <a:latin typeface="Times New Roman" pitchFamily="18" charset="0"/>
                <a:cs typeface="Times New Roman" pitchFamily="18" charset="0"/>
              </a:rPr>
              <a:t>. </a:t>
            </a:r>
            <a:endParaRPr lang="en-US" sz="2800" dirty="0"/>
          </a:p>
        </p:txBody>
      </p:sp>
    </p:spTree>
    <p:extLst>
      <p:ext uri="{BB962C8B-B14F-4D97-AF65-F5344CB8AC3E}">
        <p14:creationId xmlns:p14="http://schemas.microsoft.com/office/powerpoint/2010/main" val="339503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106</TotalTime>
  <Words>1015</Words>
  <Application>Microsoft Office PowerPoint</Application>
  <PresentationFormat>Custom</PresentationFormat>
  <Paragraphs>39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Constantia</vt:lpstr>
      <vt:lpstr>Freestyle Script</vt:lpstr>
      <vt:lpstr>Times New Roman</vt:lpstr>
      <vt:lpstr>Books Classic 16x9</vt:lpstr>
      <vt:lpstr>SPERMATOGENESIS dan OOGENESIS</vt:lpstr>
      <vt:lpstr>Gametogenesis</vt:lpstr>
      <vt:lpstr>Spermatogenesis</vt:lpstr>
      <vt:lpstr>Proliferasi Mitotik (Spermatositogenesis)</vt:lpstr>
      <vt:lpstr>Proliferasi Mitotik (Spermatositogenesis)</vt:lpstr>
      <vt:lpstr>Meiosis</vt:lpstr>
      <vt:lpstr>Meiosis</vt:lpstr>
      <vt:lpstr>Pengemasan (Spermiogenesis)</vt:lpstr>
      <vt:lpstr>Oogenesis</vt:lpstr>
      <vt:lpstr>Pembentukan Oosit Primer dan Folikel Primer </vt:lpstr>
      <vt:lpstr>Pembentukan Oosit Sekunder Dan Folikel Sekunder</vt:lpstr>
      <vt:lpstr>Pembentukan Oosit Sekunder Dan Folikel Sekunder</vt:lpstr>
      <vt:lpstr>Pembentukan Ovum Matang </vt:lpstr>
      <vt:lpstr>Sumber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SPERMATOGENESIS dan OOGENESIS</dc:title>
  <dc:creator>User</dc:creator>
  <cp:lastModifiedBy>User</cp:lastModifiedBy>
  <cp:revision>13</cp:revision>
  <dcterms:created xsi:type="dcterms:W3CDTF">2021-04-28T16:25:23Z</dcterms:created>
  <dcterms:modified xsi:type="dcterms:W3CDTF">2021-04-29T01:55:45Z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