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8" r:id="rId5"/>
    <p:sldId id="258" r:id="rId6"/>
    <p:sldId id="263" r:id="rId7"/>
    <p:sldId id="259" r:id="rId8"/>
    <p:sldId id="266" r:id="rId9"/>
    <p:sldId id="269" r:id="rId10"/>
    <p:sldId id="270" r:id="rId11"/>
    <p:sldId id="264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3" autoAdjust="0"/>
    <p:restoredTop sz="94660"/>
  </p:normalViewPr>
  <p:slideViewPr>
    <p:cSldViewPr snapToGrid="0">
      <p:cViewPr varScale="1">
        <p:scale>
          <a:sx n="24" d="100"/>
          <a:sy n="24" d="100"/>
        </p:scale>
        <p:origin x="56" y="10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9A3B9-A1C1-4131-848A-B6137D95D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02CE0-9684-4289-AE3E-B8CA036F6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8118A-7B51-4BED-9961-C69C1671A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7462-1D2F-4BC7-AB2B-2E760C7B201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29763-80C0-4416-A99E-B2BAAB97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300BA-5D5A-4F32-8BC6-6DA3AD99E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C3F5-26CA-4226-B18B-EC5A18A0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4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184C7-C65D-47AB-B10E-2C039ADD5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DEEF71-B42C-4529-89FD-B6DF5100F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EB31-0B2B-4284-8449-E73C5EE5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7462-1D2F-4BC7-AB2B-2E760C7B201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8F867-E42E-40C2-8EFE-D742D31EB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326FC-FE61-4135-B790-71F4953BF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C3F5-26CA-4226-B18B-EC5A18A0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6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1B8A51-7471-4FC6-8435-BB58AE570B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CDDB5B-6D28-4768-B1C4-0C07B3533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4013C-041F-4D7D-BDE8-CB0C448CB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7462-1D2F-4BC7-AB2B-2E760C7B201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0CE5D-143A-44A4-91F9-8232488AF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77FE6-AB29-4081-B444-C382A5F6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C3F5-26CA-4226-B18B-EC5A18A0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00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1562A-29EF-455F-B1AE-A23C4489B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E9C60-937E-411D-8183-2266D4499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21FAA-8FCC-4D11-987A-7E6EECB7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7462-1D2F-4BC7-AB2B-2E760C7B201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88020-F711-4614-A129-7550E0D69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BA3DC-E995-4840-8353-44EE09376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C3F5-26CA-4226-B18B-EC5A18A0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8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86495-EEA0-4E73-96B7-10101E03D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D899A-D90C-41F9-AB66-CF4E3445E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CEB00-24B3-4515-9DF2-B1F2AB29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7462-1D2F-4BC7-AB2B-2E760C7B201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6EC54-B280-485F-B661-B781DDEB4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CE067-7223-412C-8AEB-9213DFDD8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C3F5-26CA-4226-B18B-EC5A18A0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966F2-5840-48AB-B917-63F22056C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8EBCE-C1F0-447E-A0ED-ACE7A8598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30D708-2BAA-4F8C-9A77-D55B402EA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E4EBEB-CCBA-4040-BCFC-770488CE5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7462-1D2F-4BC7-AB2B-2E760C7B201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613C9-6ED1-4DB5-A58D-7D1CA0767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B1EF84-FC50-4FAE-8B20-B34AEFBCD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C3F5-26CA-4226-B18B-EC5A18A0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4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04FAC-D9A3-45CF-BC8E-45D5CE0B2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BAD0F-F7C2-475C-A277-32F11B00F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F34A2-9339-41B3-B36B-10910E510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C5D3BA-AC33-44F3-92C7-8CBBC7D65E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5E3EDA-1C79-42DA-9809-9ABFC3CEA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34D346-51D9-48AB-81E8-23970BADE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7462-1D2F-4BC7-AB2B-2E760C7B201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BDA768-9989-4CB6-88AB-AAFE9EB9B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24238E-3A9D-4CAF-B74F-F4E7CEDFD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C3F5-26CA-4226-B18B-EC5A18A0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9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7FD9B-1485-42A4-8970-2B383BB1F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9F95F-4D5B-488B-AEF4-95379FAA0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7462-1D2F-4BC7-AB2B-2E760C7B201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6B2C77-FB03-477B-96CC-49D4F5E84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D48043-E893-438A-8DEB-70D334A0F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C3F5-26CA-4226-B18B-EC5A18A0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2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AE52B9-12C8-435F-ACDE-6CD097F1C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7462-1D2F-4BC7-AB2B-2E760C7B201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51BDF5-2830-47D4-AED5-B3E661E14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686070-C5F5-41CB-B237-1CDD9B3EB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C3F5-26CA-4226-B18B-EC5A18A0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7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89299-2074-49EE-9A0B-E91CDC0D9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0F428-C9F0-45F2-BAF5-C44C2F2E8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E96251-2AA7-4D2E-92C6-238A002AB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16E29-D93F-48D3-BB44-D999ADB3D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7462-1D2F-4BC7-AB2B-2E760C7B201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8D618-65DA-404F-A316-38DABFED4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C42DF4-FC3C-4086-AADA-AB2C74C8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C3F5-26CA-4226-B18B-EC5A18A0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12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910C-F2F2-4547-B558-4B1A4B99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A8451F-DAA3-411C-AA83-C07DB5B5E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C4F35-67A3-4490-B3E2-00231B135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2D8DB-BBE0-486E-B9EA-59140DD42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7462-1D2F-4BC7-AB2B-2E760C7B201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6605D-F8A6-4151-99F9-D62F47DA7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559E69-AF0F-47D6-92FF-386B77D9C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C3F5-26CA-4226-B18B-EC5A18A0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3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FF10D-D06D-4A26-96E3-744AE49F3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2DE2D-EAD5-4DF1-BCC5-C2C8EE7EE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D86DB-29E9-4A86-9187-2A1E295BD1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07462-1D2F-4BC7-AB2B-2E760C7B201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A4C72-6761-48F3-8ADD-7D396F6136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BFF49-14FC-4F39-BC1E-75258FCE7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FC3F5-26CA-4226-B18B-EC5A18A07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7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2456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6429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CF5E676-CA04-4CED-9F1E-5026ED66E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782347" cy="2943932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BA9E676-A8FC-4C2F-8D78-C13ED8ABD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782347" cy="2943932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65207" y="4529611"/>
            <a:ext cx="2426793" cy="232838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ECD79B5-5FC5-495F-BFD6-346C16E78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65207" y="4529611"/>
            <a:ext cx="2426793" cy="232838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1898" y="819446"/>
            <a:ext cx="8751370" cy="5402463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D9D048-3063-435A-8C23-26C1907E9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1898" y="819446"/>
            <a:ext cx="8751370" cy="5402463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20315" y="727769"/>
            <a:ext cx="8751370" cy="5402463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E4D937-19F4-4931-92BC-D2EC0B9D2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534" y="1344304"/>
            <a:ext cx="7451678" cy="2843702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chemeClr val="bg1"/>
                </a:solidFill>
              </a:rPr>
              <a:t>Tatalaksana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3600" dirty="0" err="1">
                <a:solidFill>
                  <a:schemeClr val="bg1"/>
                </a:solidFill>
              </a:rPr>
              <a:t>kehamilan</a:t>
            </a:r>
            <a:r>
              <a:rPr lang="en-US" sz="3600" dirty="0">
                <a:solidFill>
                  <a:schemeClr val="bg1"/>
                </a:solidFill>
              </a:rPr>
              <a:t> &amp; </a:t>
            </a:r>
            <a:r>
              <a:rPr lang="en-US" sz="3600" dirty="0" err="1">
                <a:solidFill>
                  <a:schemeClr val="bg1"/>
                </a:solidFill>
              </a:rPr>
              <a:t>plasenta</a:t>
            </a:r>
            <a:r>
              <a:rPr lang="en-US" sz="3600" dirty="0">
                <a:solidFill>
                  <a:schemeClr val="bg1"/>
                </a:solidFill>
              </a:rPr>
              <a:t> previa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B89A9-08B4-4B0B-9478-13E06AD1E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6765" y="4414123"/>
            <a:ext cx="6418471" cy="1432109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Gladys Imanda </a:t>
            </a:r>
            <a:r>
              <a:rPr lang="en-US" sz="2000" dirty="0" err="1">
                <a:solidFill>
                  <a:schemeClr val="bg1"/>
                </a:solidFill>
              </a:rPr>
              <a:t>Sapoetri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1810211080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29446" y="4786746"/>
            <a:ext cx="620727" cy="62072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6C541AE-9B02-44C0-B8C6-B2DEA7ED3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29446" y="4786746"/>
            <a:ext cx="620727" cy="620727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4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34823-58F2-4658-B3AE-1F0005A5B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Kebutuhan</a:t>
            </a:r>
            <a:r>
              <a:rPr lang="en-US" sz="3200" dirty="0"/>
              <a:t> Vitamin, </a:t>
            </a:r>
            <a:r>
              <a:rPr lang="en-US" sz="3200" dirty="0" err="1"/>
              <a:t>makromineral</a:t>
            </a:r>
            <a:r>
              <a:rPr lang="en-US" sz="3200" dirty="0"/>
              <a:t> dan mineral </a:t>
            </a:r>
            <a:r>
              <a:rPr lang="en-US" sz="3200" dirty="0" err="1"/>
              <a:t>wanita</a:t>
            </a:r>
            <a:r>
              <a:rPr lang="en-US" sz="3200" dirty="0"/>
              <a:t> </a:t>
            </a:r>
            <a:r>
              <a:rPr lang="en-US" sz="3200" dirty="0" err="1"/>
              <a:t>hamil</a:t>
            </a:r>
            <a:endParaRPr lang="en-US" sz="3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E2442E-0AD3-42E3-9302-CE9B40332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36" y="1617363"/>
            <a:ext cx="11390727" cy="476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952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41CA9E-14E7-4112-B165-0B4AFED14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614" y="616995"/>
            <a:ext cx="10046772" cy="562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10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4AB29-EE1C-4FAF-9056-2E6FDE878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BF5B0C-57D9-461E-B995-EE6C8B4263CF}"/>
              </a:ext>
            </a:extLst>
          </p:cNvPr>
          <p:cNvSpPr txBox="1"/>
          <p:nvPr/>
        </p:nvSpPr>
        <p:spPr>
          <a:xfrm>
            <a:off x="838200" y="2554242"/>
            <a:ext cx="944161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Makan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mual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protein juga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(Erick, 2014).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bertoleransi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bau</a:t>
            </a:r>
            <a:r>
              <a:rPr lang="en-US" dirty="0"/>
              <a:t>- </a:t>
            </a:r>
            <a:r>
              <a:rPr lang="en-US" dirty="0" err="1"/>
              <a:t>bauan</a:t>
            </a:r>
            <a:r>
              <a:rPr lang="en-US" dirty="0"/>
              <a:t> ➔ </a:t>
            </a:r>
            <a:r>
              <a:rPr lang="en-US" dirty="0" err="1"/>
              <a:t>mencium</a:t>
            </a:r>
            <a:r>
              <a:rPr lang="en-US" dirty="0"/>
              <a:t> lemon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memblok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yang </a:t>
            </a:r>
            <a:r>
              <a:rPr lang="en-US" dirty="0" err="1"/>
              <a:t>dingin</a:t>
            </a:r>
            <a:r>
              <a:rPr lang="en-US" dirty="0"/>
              <a:t> dan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sejuk</a:t>
            </a:r>
            <a:r>
              <a:rPr lang="en-US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porsi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, </a:t>
            </a: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porsi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mual</a:t>
            </a:r>
            <a:r>
              <a:rPr lang="en-US" dirty="0"/>
              <a:t>, </a:t>
            </a:r>
            <a:r>
              <a:rPr lang="en-US" dirty="0" err="1"/>
              <a:t>muntah</a:t>
            </a:r>
            <a:r>
              <a:rPr lang="en-US" dirty="0"/>
              <a:t> dan rasa </a:t>
            </a:r>
            <a:r>
              <a:rPr lang="en-US" dirty="0" err="1"/>
              <a:t>terbakar</a:t>
            </a:r>
            <a:r>
              <a:rPr lang="en-US" dirty="0"/>
              <a:t> pada dada.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yang </a:t>
            </a:r>
            <a:r>
              <a:rPr lang="en-US" dirty="0" err="1"/>
              <a:t>pedas</a:t>
            </a:r>
            <a:r>
              <a:rPr lang="en-US" dirty="0"/>
              <a:t> dan </a:t>
            </a:r>
            <a:r>
              <a:rPr lang="en-US" dirty="0" err="1"/>
              <a:t>berbumbu</a:t>
            </a:r>
            <a:r>
              <a:rPr lang="en-US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Hindari</a:t>
            </a:r>
            <a:r>
              <a:rPr lang="en-US" dirty="0"/>
              <a:t> rasa </a:t>
            </a:r>
            <a:r>
              <a:rPr lang="en-US" dirty="0" err="1"/>
              <a:t>cemas</a:t>
            </a:r>
            <a:r>
              <a:rPr lang="en-US" dirty="0"/>
              <a:t> dan stress</a:t>
            </a:r>
          </a:p>
        </p:txBody>
      </p:sp>
    </p:spTree>
    <p:extLst>
      <p:ext uri="{BB962C8B-B14F-4D97-AF65-F5344CB8AC3E}">
        <p14:creationId xmlns:p14="http://schemas.microsoft.com/office/powerpoint/2010/main" val="2389577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B97B6-410F-4F54-B28F-6533FC190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0737" y="2766218"/>
            <a:ext cx="8150525" cy="1325563"/>
          </a:xfrm>
        </p:spPr>
        <p:txBody>
          <a:bodyPr/>
          <a:lstStyle/>
          <a:p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nutrisi</a:t>
            </a:r>
            <a:r>
              <a:rPr lang="en-US" dirty="0"/>
              <a:t> pada </a:t>
            </a:r>
            <a:r>
              <a:rPr lang="en-US" dirty="0" err="1"/>
              <a:t>kehamilan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014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BA3D2-7A35-452D-AD31-DA4E47B25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Perubahan</a:t>
            </a:r>
            <a:r>
              <a:rPr lang="en-US" dirty="0"/>
              <a:t> metabolism pada </a:t>
            </a:r>
            <a:r>
              <a:rPr lang="en-US" dirty="0" err="1"/>
              <a:t>kehamilan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3E6880-FAA2-4B55-ACF1-96286353697A}"/>
              </a:ext>
            </a:extLst>
          </p:cNvPr>
          <p:cNvSpPr txBox="1"/>
          <p:nvPr/>
        </p:nvSpPr>
        <p:spPr>
          <a:xfrm>
            <a:off x="838200" y="2087117"/>
            <a:ext cx="1097998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Peningkatan</a:t>
            </a:r>
            <a:r>
              <a:rPr lang="en-US" sz="2000" dirty="0"/>
              <a:t> </a:t>
            </a:r>
            <a:r>
              <a:rPr lang="en-US" sz="2000" dirty="0" err="1"/>
              <a:t>laju</a:t>
            </a:r>
            <a:r>
              <a:rPr lang="en-US" sz="2000" dirty="0"/>
              <a:t> </a:t>
            </a:r>
            <a:r>
              <a:rPr lang="en-US" sz="2000" dirty="0" err="1"/>
              <a:t>metabolisme</a:t>
            </a:r>
            <a:r>
              <a:rPr lang="en-US" sz="2000" dirty="0"/>
              <a:t> basal </a:t>
            </a:r>
            <a:r>
              <a:rPr lang="en-US" sz="2000" dirty="0" err="1"/>
              <a:t>sejak</a:t>
            </a:r>
            <a:r>
              <a:rPr lang="en-US" sz="2000" dirty="0"/>
              <a:t> </a:t>
            </a:r>
            <a:r>
              <a:rPr lang="en-US" sz="2000" dirty="0" err="1"/>
              <a:t>bulan</a:t>
            </a:r>
            <a:r>
              <a:rPr lang="en-US" sz="2000" dirty="0"/>
              <a:t> ke-4 </a:t>
            </a:r>
            <a:r>
              <a:rPr lang="en-US" sz="2000" dirty="0" err="1"/>
              <a:t>kehamilan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total 15-20% </a:t>
            </a:r>
            <a:r>
              <a:rPr lang="en-US" sz="2000" dirty="0" err="1"/>
              <a:t>hingga</a:t>
            </a:r>
            <a:r>
              <a:rPr lang="en-US" sz="2000" dirty="0"/>
              <a:t> </a:t>
            </a:r>
            <a:r>
              <a:rPr lang="en-US" sz="2000" dirty="0" err="1"/>
              <a:t>akhir</a:t>
            </a:r>
            <a:r>
              <a:rPr lang="en-US" sz="2000" dirty="0"/>
              <a:t> </a:t>
            </a:r>
            <a:r>
              <a:rPr lang="en-US" sz="2000" dirty="0" err="1"/>
              <a:t>kehamilan</a:t>
            </a:r>
            <a:r>
              <a:rPr lang="en-US" sz="20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Peningkatan</a:t>
            </a:r>
            <a:r>
              <a:rPr lang="en-US" sz="2000" dirty="0"/>
              <a:t> </a:t>
            </a:r>
            <a:r>
              <a:rPr lang="en-US" sz="2000" dirty="0" err="1"/>
              <a:t>metabolisme</a:t>
            </a:r>
            <a:r>
              <a:rPr lang="en-US" sz="2000" dirty="0"/>
              <a:t>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oksigen</a:t>
            </a:r>
            <a:r>
              <a:rPr lang="en-US" sz="2000" dirty="0"/>
              <a:t> </a:t>
            </a:r>
            <a:r>
              <a:rPr lang="en-US" sz="2000" dirty="0" err="1"/>
              <a:t>meningkat</a:t>
            </a:r>
            <a:r>
              <a:rPr lang="en-US" sz="20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energi</a:t>
            </a:r>
            <a:r>
              <a:rPr lang="en-US" sz="2000" dirty="0"/>
              <a:t> </a:t>
            </a:r>
            <a:r>
              <a:rPr lang="en-US" sz="2000" dirty="0" err="1"/>
              <a:t>ibu</a:t>
            </a:r>
            <a:r>
              <a:rPr lang="en-US" sz="2000" dirty="0"/>
              <a:t> </a:t>
            </a:r>
            <a:r>
              <a:rPr lang="en-US" sz="2000" dirty="0" err="1"/>
              <a:t>hamil</a:t>
            </a:r>
            <a:r>
              <a:rPr lang="en-US" sz="2000" dirty="0"/>
              <a:t> </a:t>
            </a:r>
            <a:r>
              <a:rPr lang="en-US" sz="2000" dirty="0" err="1"/>
              <a:t>sebagian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dipenuhi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pemecahan</a:t>
            </a:r>
            <a:r>
              <a:rPr lang="en-US" sz="2000" dirty="0"/>
              <a:t> lemak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menyediakan</a:t>
            </a:r>
            <a:r>
              <a:rPr lang="en-US" sz="2000" dirty="0"/>
              <a:t> </a:t>
            </a:r>
            <a:r>
              <a:rPr lang="en-US" sz="2000" dirty="0" err="1"/>
              <a:t>glukosa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janin</a:t>
            </a:r>
            <a:r>
              <a:rPr lang="en-US" sz="20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energi</a:t>
            </a:r>
            <a:r>
              <a:rPr lang="en-US" sz="2000" dirty="0"/>
              <a:t> </a:t>
            </a:r>
            <a:r>
              <a:rPr lang="en-US" sz="2000" dirty="0" err="1"/>
              <a:t>janin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kandungan</a:t>
            </a:r>
            <a:r>
              <a:rPr lang="en-US" sz="2000" dirty="0"/>
              <a:t>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/>
              <a:t>50 – 70% </a:t>
            </a:r>
            <a:r>
              <a:rPr lang="en-US" sz="2000" dirty="0" err="1"/>
              <a:t>berasal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glukosa</a:t>
            </a:r>
            <a:r>
              <a:rPr lang="en-US" sz="2000" dirty="0"/>
              <a:t>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/>
              <a:t>20% </a:t>
            </a:r>
            <a:r>
              <a:rPr lang="en-US" sz="2000" dirty="0" err="1"/>
              <a:t>berasal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asam</a:t>
            </a:r>
            <a:r>
              <a:rPr lang="en-US" sz="2000" dirty="0"/>
              <a:t> amino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/>
              <a:t>10% </a:t>
            </a:r>
            <a:r>
              <a:rPr lang="en-US" sz="2000" dirty="0" err="1"/>
              <a:t>berasal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lemak</a:t>
            </a:r>
          </a:p>
        </p:txBody>
      </p:sp>
    </p:spTree>
    <p:extLst>
      <p:ext uri="{BB962C8B-B14F-4D97-AF65-F5344CB8AC3E}">
        <p14:creationId xmlns:p14="http://schemas.microsoft.com/office/powerpoint/2010/main" val="145037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35F0F-C971-4972-A990-F84F868CF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617823" cy="1019538"/>
          </a:xfrm>
        </p:spPr>
        <p:txBody>
          <a:bodyPr/>
          <a:lstStyle/>
          <a:p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hamil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101D44-F3A5-4119-BED1-16383689766A}"/>
              </a:ext>
            </a:extLst>
          </p:cNvPr>
          <p:cNvSpPr txBox="1"/>
          <p:nvPr/>
        </p:nvSpPr>
        <p:spPr>
          <a:xfrm>
            <a:off x="838200" y="2432743"/>
            <a:ext cx="597379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diperlukanuntuk</a:t>
            </a:r>
            <a:r>
              <a:rPr lang="en-US" dirty="0"/>
              <a:t>: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BEE ( Basal Energy Expenditure)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Ibu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Pertumbuhan</a:t>
            </a:r>
            <a:r>
              <a:rPr lang="en-US" dirty="0"/>
              <a:t> fetus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plasenta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yang </a:t>
            </a:r>
            <a:r>
              <a:rPr lang="en-US" dirty="0" err="1"/>
              <a:t>diperkirakan</a:t>
            </a:r>
            <a:r>
              <a:rPr lang="en-US" dirty="0"/>
              <a:t> pada masa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TEE (Total Energy Expenditure)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+ 8kkal/</a:t>
            </a:r>
            <a:r>
              <a:rPr lang="en-US" dirty="0" err="1"/>
              <a:t>minggu</a:t>
            </a:r>
            <a:r>
              <a:rPr lang="en-US" dirty="0"/>
              <a:t> + 180kkal.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C0FFB0-74F0-4E7F-9D1C-1C55FF3016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626" r="56418"/>
          <a:stretch/>
        </p:blipFill>
        <p:spPr>
          <a:xfrm>
            <a:off x="7498079" y="1690688"/>
            <a:ext cx="4300208" cy="448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65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20156-2E0E-464F-B32C-C76CDD137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Kebutuhan</a:t>
            </a:r>
            <a:r>
              <a:rPr lang="en-US" dirty="0"/>
              <a:t> protein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hamil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51B14-67F0-4EB2-8F86-87CC2C0D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8306"/>
            <a:ext cx="10515600" cy="3436488"/>
          </a:xfrm>
        </p:spPr>
        <p:txBody>
          <a:bodyPr>
            <a:normAutofit/>
          </a:bodyPr>
          <a:lstStyle/>
          <a:p>
            <a:r>
              <a:rPr lang="en-US" sz="2000" dirty="0" err="1"/>
              <a:t>Asupan</a:t>
            </a:r>
            <a:r>
              <a:rPr lang="en-US" sz="2000" dirty="0"/>
              <a:t> </a:t>
            </a:r>
            <a:r>
              <a:rPr lang="en-US" sz="2000" dirty="0" err="1"/>
              <a:t>nutrisi</a:t>
            </a:r>
            <a:r>
              <a:rPr lang="en-US" sz="2000" dirty="0"/>
              <a:t> </a:t>
            </a:r>
            <a:r>
              <a:rPr lang="en-US" sz="2000" dirty="0" err="1"/>
              <a:t>seimbang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Penambahan</a:t>
            </a:r>
            <a:r>
              <a:rPr lang="en-US" sz="2000" dirty="0"/>
              <a:t> </a:t>
            </a:r>
            <a:r>
              <a:rPr lang="en-US" sz="2000" dirty="0" err="1"/>
              <a:t>asupan</a:t>
            </a:r>
            <a:r>
              <a:rPr lang="en-US" sz="2000" dirty="0"/>
              <a:t> protein </a:t>
            </a:r>
            <a:r>
              <a:rPr lang="en-US" sz="2000" dirty="0" err="1"/>
              <a:t>dibutuhkan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proses </a:t>
            </a:r>
            <a:r>
              <a:rPr lang="en-US" sz="2000" dirty="0" err="1"/>
              <a:t>sintesi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 </a:t>
            </a:r>
            <a:r>
              <a:rPr lang="en-US" sz="2000" dirty="0" err="1"/>
              <a:t>ibu</a:t>
            </a:r>
            <a:r>
              <a:rPr lang="en-US" sz="2000" dirty="0"/>
              <a:t> dan </a:t>
            </a:r>
            <a:r>
              <a:rPr lang="en-US" sz="2000" dirty="0" err="1"/>
              <a:t>janin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Defisiensi</a:t>
            </a:r>
            <a:r>
              <a:rPr lang="en-US" sz="2000" dirty="0"/>
              <a:t> protein </a:t>
            </a:r>
            <a:r>
              <a:rPr lang="en-US" sz="2000" dirty="0" err="1"/>
              <a:t>menghambat</a:t>
            </a:r>
            <a:r>
              <a:rPr lang="en-US" sz="2000" dirty="0"/>
              <a:t> </a:t>
            </a:r>
            <a:r>
              <a:rPr lang="en-US" sz="2000" dirty="0" err="1"/>
              <a:t>pertumbuhan</a:t>
            </a:r>
            <a:r>
              <a:rPr lang="en-US" sz="2000" dirty="0"/>
              <a:t> </a:t>
            </a:r>
            <a:r>
              <a:rPr lang="en-US" sz="2000" dirty="0" err="1"/>
              <a:t>janin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Kebutuhan</a:t>
            </a:r>
            <a:r>
              <a:rPr lang="en-US" sz="2000" dirty="0"/>
              <a:t> protein pada </a:t>
            </a:r>
            <a:r>
              <a:rPr lang="en-US" sz="2000" dirty="0" err="1"/>
              <a:t>jaringan</a:t>
            </a:r>
            <a:r>
              <a:rPr lang="en-US" sz="2000" dirty="0"/>
              <a:t> </a:t>
            </a:r>
            <a:r>
              <a:rPr lang="en-US" sz="2000" dirty="0" err="1"/>
              <a:t>ibu</a:t>
            </a:r>
            <a:r>
              <a:rPr lang="en-US" sz="2000" dirty="0"/>
              <a:t> dan </a:t>
            </a:r>
            <a:r>
              <a:rPr lang="en-US" sz="2000" dirty="0" err="1"/>
              <a:t>janin</a:t>
            </a:r>
            <a:r>
              <a:rPr lang="en-US" sz="2000" dirty="0"/>
              <a:t> </a:t>
            </a:r>
            <a:r>
              <a:rPr lang="en-US" sz="2000" dirty="0" err="1"/>
              <a:t>semakin</a:t>
            </a:r>
            <a:r>
              <a:rPr lang="en-US" sz="2000" dirty="0"/>
              <a:t> </a:t>
            </a:r>
            <a:r>
              <a:rPr lang="en-US" sz="2000" dirty="0" err="1"/>
              <a:t>meningkat</a:t>
            </a:r>
            <a:r>
              <a:rPr lang="en-US" sz="2000" dirty="0"/>
              <a:t> </a:t>
            </a:r>
            <a:r>
              <a:rPr lang="en-US" sz="2000" dirty="0" err="1"/>
              <a:t>selama</a:t>
            </a:r>
            <a:r>
              <a:rPr lang="en-US" sz="2000" dirty="0"/>
              <a:t> </a:t>
            </a:r>
            <a:r>
              <a:rPr lang="en-US" sz="2000" dirty="0" err="1"/>
              <a:t>kehamilan</a:t>
            </a:r>
            <a:r>
              <a:rPr lang="en-US" sz="2000" dirty="0"/>
              <a:t>, </a:t>
            </a:r>
            <a:r>
              <a:rPr lang="en-US" sz="2000" dirty="0" err="1"/>
              <a:t>terutamanya</a:t>
            </a:r>
            <a:r>
              <a:rPr lang="en-US" sz="2000" dirty="0"/>
              <a:t> pada trimester </a:t>
            </a:r>
            <a:r>
              <a:rPr lang="en-US" sz="2000" dirty="0" err="1"/>
              <a:t>ketiga</a:t>
            </a:r>
            <a:r>
              <a:rPr lang="en-US" sz="2000" dirty="0"/>
              <a:t>. </a:t>
            </a:r>
          </a:p>
          <a:p>
            <a:r>
              <a:rPr lang="en-US" sz="2000" dirty="0"/>
              <a:t>protein: 14–18%, 60 g/</a:t>
            </a:r>
            <a:r>
              <a:rPr lang="en-US" sz="2000" dirty="0" err="1"/>
              <a:t>hari</a:t>
            </a:r>
            <a:r>
              <a:rPr lang="en-US" sz="2000" dirty="0"/>
              <a:t> (</a:t>
            </a:r>
            <a:r>
              <a:rPr lang="en-US" sz="2000" dirty="0" err="1"/>
              <a:t>dari</a:t>
            </a:r>
            <a:r>
              <a:rPr lang="en-US" sz="2000" dirty="0"/>
              <a:t> 46 g/</a:t>
            </a:r>
            <a:r>
              <a:rPr lang="en-US" sz="2000" dirty="0" err="1"/>
              <a:t>hari</a:t>
            </a:r>
            <a:r>
              <a:rPr lang="en-US" sz="2000" dirty="0"/>
              <a:t> pada </a:t>
            </a:r>
            <a:r>
              <a:rPr lang="en-US" sz="2000" dirty="0" err="1"/>
              <a:t>keadaan</a:t>
            </a:r>
            <a:r>
              <a:rPr lang="en-US" sz="2000" dirty="0"/>
              <a:t> normal) </a:t>
            </a:r>
            <a:r>
              <a:rPr lang="en-US" sz="2000" dirty="0" err="1"/>
              <a:t>atau</a:t>
            </a:r>
            <a:r>
              <a:rPr lang="en-US" sz="2000" dirty="0"/>
              <a:t> 1.1 g protein/kg/</a:t>
            </a:r>
            <a:r>
              <a:rPr lang="en-US" sz="2000" dirty="0" err="1"/>
              <a:t>hari</a:t>
            </a:r>
            <a:r>
              <a:rPr lang="en-US" sz="2000" dirty="0"/>
              <a:t> → </a:t>
            </a:r>
            <a:r>
              <a:rPr lang="en-US" sz="2000" dirty="0" err="1"/>
              <a:t>hamil</a:t>
            </a:r>
            <a:r>
              <a:rPr lang="en-US" sz="2000" dirty="0"/>
              <a:t> </a:t>
            </a:r>
            <a:r>
              <a:rPr lang="en-US" sz="2000" dirty="0" err="1"/>
              <a:t>tunggal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Hamil</a:t>
            </a:r>
            <a:r>
              <a:rPr lang="en-US" sz="2000" dirty="0"/>
              <a:t> </a:t>
            </a:r>
            <a:r>
              <a:rPr lang="en-US" sz="2000" dirty="0" err="1"/>
              <a:t>gemeli→untuk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tambahan</a:t>
            </a:r>
            <a:r>
              <a:rPr lang="en-US" sz="2000" dirty="0"/>
              <a:t> </a:t>
            </a:r>
            <a:r>
              <a:rPr lang="en-US" sz="2000" dirty="0" err="1"/>
              <a:t>janin</a:t>
            </a:r>
            <a:r>
              <a:rPr lang="en-US" sz="2000" dirty="0"/>
              <a:t>, </a:t>
            </a:r>
            <a:r>
              <a:rPr lang="en-US" sz="2000" dirty="0" err="1"/>
              <a:t>setidaknya</a:t>
            </a:r>
            <a:r>
              <a:rPr lang="en-US" sz="2000" dirty="0"/>
              <a:t> 25 g/</a:t>
            </a:r>
            <a:r>
              <a:rPr lang="en-US" sz="2000" dirty="0" err="1"/>
              <a:t>hari</a:t>
            </a:r>
            <a:r>
              <a:rPr lang="en-US" sz="2000" dirty="0"/>
              <a:t> protein – 175 g/</a:t>
            </a:r>
            <a:r>
              <a:rPr lang="en-US" sz="2000" dirty="0" err="1"/>
              <a:t>hari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    (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kalori</a:t>
            </a:r>
            <a:r>
              <a:rPr lang="en-US" sz="2000" dirty="0"/>
              <a:t> 3500 </a:t>
            </a:r>
            <a:r>
              <a:rPr lang="en-US" sz="2000" dirty="0" err="1"/>
              <a:t>kkal</a:t>
            </a:r>
            <a:r>
              <a:rPr lang="en-US" sz="2000" dirty="0"/>
              <a:t>/</a:t>
            </a:r>
            <a:r>
              <a:rPr lang="en-US" sz="2000" dirty="0" err="1"/>
              <a:t>hari</a:t>
            </a:r>
            <a:r>
              <a:rPr lang="en-US" sz="20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014454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89D45C9-668F-485C-90FF-6114E7116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6" y="390604"/>
            <a:ext cx="11941848" cy="607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969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DC8A1-03AA-44DA-AA2C-0403294CD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Kebutuhan</a:t>
            </a:r>
            <a:r>
              <a:rPr lang="en-US" dirty="0"/>
              <a:t> lemak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hamil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C92A31-E44A-4346-AF17-EF9229C9BEBD}"/>
              </a:ext>
            </a:extLst>
          </p:cNvPr>
          <p:cNvSpPr txBox="1"/>
          <p:nvPr/>
        </p:nvSpPr>
        <p:spPr>
          <a:xfrm>
            <a:off x="838200" y="2002152"/>
            <a:ext cx="831011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energi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penyerapan</a:t>
            </a:r>
            <a:r>
              <a:rPr lang="en-US" sz="2400" dirty="0"/>
              <a:t> vitamin yang </a:t>
            </a:r>
            <a:r>
              <a:rPr lang="en-US" sz="2400" dirty="0" err="1"/>
              <a:t>larut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lemak. </a:t>
            </a:r>
            <a:r>
              <a:rPr lang="en-US" sz="2400" dirty="0" err="1"/>
              <a:t>Jumlah</a:t>
            </a:r>
            <a:r>
              <a:rPr lang="en-US" sz="2400" dirty="0"/>
              <a:t> lemak </a:t>
            </a:r>
            <a:r>
              <a:rPr lang="en-US" sz="2400" dirty="0" err="1"/>
              <a:t>dalam</a:t>
            </a:r>
            <a:r>
              <a:rPr lang="en-US" sz="2400" dirty="0"/>
              <a:t> diet </a:t>
            </a:r>
            <a:r>
              <a:rPr lang="en-US" sz="2400" dirty="0" err="1"/>
              <a:t>tergantung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energy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berat</a:t>
            </a:r>
            <a:r>
              <a:rPr lang="en-US" sz="2400" dirty="0"/>
              <a:t> badan yang </a:t>
            </a:r>
            <a:r>
              <a:rPr lang="en-US" sz="2400" dirty="0" err="1"/>
              <a:t>diharapkan</a:t>
            </a:r>
            <a:r>
              <a:rPr lang="en-US" sz="24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Rekomendasi</a:t>
            </a:r>
            <a:r>
              <a:rPr lang="en-US" sz="2400" dirty="0"/>
              <a:t> : </a:t>
            </a:r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asupan</a:t>
            </a:r>
            <a:r>
              <a:rPr lang="en-US" sz="2400" dirty="0"/>
              <a:t> PUFA omega 6 dan PUFA omega 3.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Rekomendasi</a:t>
            </a:r>
            <a:r>
              <a:rPr lang="en-US" sz="2400" dirty="0"/>
              <a:t> </a:t>
            </a:r>
            <a:r>
              <a:rPr lang="en-US" sz="2400" dirty="0" err="1"/>
              <a:t>tambahan</a:t>
            </a:r>
            <a:r>
              <a:rPr lang="en-US" sz="2400" dirty="0"/>
              <a:t>: </a:t>
            </a:r>
            <a:r>
              <a:rPr lang="en-US" sz="2400" dirty="0" err="1"/>
              <a:t>konsumsi</a:t>
            </a:r>
            <a:r>
              <a:rPr lang="en-US" sz="2400" dirty="0"/>
              <a:t> DHA 200mg/</a:t>
            </a:r>
            <a:r>
              <a:rPr lang="en-US" sz="2400" dirty="0" err="1"/>
              <a:t>hari</a:t>
            </a:r>
            <a:r>
              <a:rPr lang="en-US" sz="2400" dirty="0"/>
              <a:t> (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didapat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2 </a:t>
            </a:r>
            <a:r>
              <a:rPr lang="en-US" sz="2400" dirty="0" err="1"/>
              <a:t>porsi</a:t>
            </a:r>
            <a:r>
              <a:rPr lang="en-US" sz="2400" dirty="0"/>
              <a:t> ikan per </a:t>
            </a:r>
            <a:r>
              <a:rPr lang="en-US" sz="2400" dirty="0" err="1"/>
              <a:t>minggu</a:t>
            </a:r>
            <a:r>
              <a:rPr lang="en-US" sz="2400" dirty="0"/>
              <a:t>) DHA →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dan </a:t>
            </a:r>
            <a:r>
              <a:rPr lang="en-US" sz="2400" dirty="0" err="1"/>
              <a:t>perkembangan</a:t>
            </a:r>
            <a:r>
              <a:rPr lang="en-US" sz="2400" dirty="0"/>
              <a:t> SSP dan retina </a:t>
            </a:r>
            <a:r>
              <a:rPr lang="en-US" sz="2400" dirty="0" err="1"/>
              <a:t>janin</a:t>
            </a:r>
            <a:r>
              <a:rPr lang="en-US" sz="2400" dirty="0"/>
              <a:t>.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berat</a:t>
            </a:r>
            <a:r>
              <a:rPr lang="en-US" sz="2400" dirty="0"/>
              <a:t> badan dan </a:t>
            </a:r>
            <a:r>
              <a:rPr lang="en-US" sz="2400" dirty="0" err="1"/>
              <a:t>panjang</a:t>
            </a:r>
            <a:r>
              <a:rPr lang="en-US" sz="2400" dirty="0"/>
              <a:t> badan </a:t>
            </a:r>
            <a:r>
              <a:rPr lang="en-US" sz="2400" dirty="0" err="1"/>
              <a:t>janin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menurunkan</a:t>
            </a:r>
            <a:r>
              <a:rPr lang="en-US" sz="2400" dirty="0"/>
              <a:t> </a:t>
            </a:r>
            <a:r>
              <a:rPr lang="en-US" sz="2400" dirty="0" err="1"/>
              <a:t>resiko</a:t>
            </a:r>
            <a:r>
              <a:rPr lang="en-US" sz="2400" dirty="0"/>
              <a:t> </a:t>
            </a:r>
            <a:r>
              <a:rPr lang="en-US" sz="2400" dirty="0" err="1"/>
              <a:t>alergi</a:t>
            </a:r>
            <a:r>
              <a:rPr lang="en-US" sz="2400" dirty="0"/>
              <a:t> </a:t>
            </a:r>
            <a:r>
              <a:rPr lang="en-US" sz="2400" dirty="0" err="1"/>
              <a:t>makanan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99223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89D45C9-668F-485C-90FF-6114E7116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76" y="390604"/>
            <a:ext cx="11941848" cy="607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135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136B4-F87C-40AB-B3FD-77F4175D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hamil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B685DD-6809-432D-96FD-32B921ECFE43}"/>
              </a:ext>
            </a:extLst>
          </p:cNvPr>
          <p:cNvSpPr txBox="1"/>
          <p:nvPr/>
        </p:nvSpPr>
        <p:spPr>
          <a:xfrm>
            <a:off x="838200" y="2296881"/>
            <a:ext cx="863073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Janin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glukosa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energi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, Transfer </a:t>
            </a:r>
            <a:r>
              <a:rPr lang="en-US" sz="2400" dirty="0" err="1"/>
              <a:t>glukosa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ibu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janin</a:t>
            </a:r>
            <a:r>
              <a:rPr lang="en-US" sz="2400" dirty="0"/>
              <a:t> </a:t>
            </a:r>
            <a:r>
              <a:rPr lang="en-US" sz="2400" dirty="0" err="1"/>
              <a:t>diperkiranan</a:t>
            </a:r>
            <a:r>
              <a:rPr lang="en-US" sz="2400" dirty="0"/>
              <a:t> </a:t>
            </a:r>
            <a:r>
              <a:rPr lang="en-US" sz="2400" dirty="0" err="1"/>
              <a:t>sekitar</a:t>
            </a:r>
            <a:r>
              <a:rPr lang="en-US" sz="2400" dirty="0"/>
              <a:t> 17-26g/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karbohidrat</a:t>
            </a:r>
            <a:r>
              <a:rPr lang="en-US" sz="2400" dirty="0"/>
              <a:t> </a:t>
            </a:r>
            <a:r>
              <a:rPr lang="en-US" sz="2400" dirty="0" err="1"/>
              <a:t>meningkat</a:t>
            </a:r>
            <a:r>
              <a:rPr lang="en-US" sz="2400" dirty="0"/>
              <a:t> </a:t>
            </a:r>
            <a:r>
              <a:rPr lang="en-US" sz="2400" dirty="0" err="1"/>
              <a:t>sedikit</a:t>
            </a:r>
            <a:r>
              <a:rPr lang="en-US" sz="2400" dirty="0"/>
              <a:t> pada </a:t>
            </a:r>
            <a:r>
              <a:rPr lang="en-US" sz="2400" dirty="0" err="1"/>
              <a:t>ibu</a:t>
            </a:r>
            <a:r>
              <a:rPr lang="en-US" sz="2400" dirty="0"/>
              <a:t> </a:t>
            </a:r>
            <a:r>
              <a:rPr lang="en-US" sz="2400" dirty="0" err="1"/>
              <a:t>hamil</a:t>
            </a:r>
            <a:r>
              <a:rPr lang="en-US" sz="2400" dirty="0"/>
              <a:t>, </a:t>
            </a:r>
            <a:r>
              <a:rPr lang="en-US" sz="2400" dirty="0" err="1"/>
              <a:t>guna</a:t>
            </a:r>
            <a:r>
              <a:rPr lang="en-US" sz="2400" dirty="0"/>
              <a:t> </a:t>
            </a:r>
            <a:r>
              <a:rPr lang="en-US" sz="2400" dirty="0" err="1"/>
              <a:t>mempertahankan</a:t>
            </a:r>
            <a:r>
              <a:rPr lang="en-US" sz="2400" dirty="0"/>
              <a:t> </a:t>
            </a:r>
            <a:r>
              <a:rPr lang="en-US" sz="2400" dirty="0" err="1"/>
              <a:t>glukosa</a:t>
            </a:r>
            <a:r>
              <a:rPr lang="en-US" sz="2400" dirty="0"/>
              <a:t> </a:t>
            </a:r>
            <a:r>
              <a:rPr lang="en-US" sz="2400" dirty="0" err="1"/>
              <a:t>darah</a:t>
            </a:r>
            <a:r>
              <a:rPr lang="en-US" sz="2400" dirty="0"/>
              <a:t> dan </a:t>
            </a:r>
            <a:r>
              <a:rPr lang="en-US" sz="2400" dirty="0" err="1"/>
              <a:t>mencegah</a:t>
            </a:r>
            <a:r>
              <a:rPr lang="en-US" sz="2400" dirty="0"/>
              <a:t> ketosis.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Prioritas</a:t>
            </a:r>
            <a:r>
              <a:rPr lang="en-US" sz="2400" dirty="0"/>
              <a:t> </a:t>
            </a:r>
            <a:r>
              <a:rPr lang="en-US" sz="2400" dirty="0" err="1"/>
              <a:t>konsumsi</a:t>
            </a:r>
            <a:r>
              <a:rPr lang="en-US" sz="2400" dirty="0"/>
              <a:t> </a:t>
            </a:r>
            <a:r>
              <a:rPr lang="en-US" sz="2400" dirty="0" err="1"/>
              <a:t>karbohidrat</a:t>
            </a:r>
            <a:r>
              <a:rPr lang="en-US" sz="2400" dirty="0"/>
              <a:t> </a:t>
            </a:r>
            <a:r>
              <a:rPr lang="en-US" sz="2400" dirty="0" err="1"/>
              <a:t>kompleks</a:t>
            </a:r>
            <a:r>
              <a:rPr lang="en-US" sz="2400" dirty="0"/>
              <a:t> yang </a:t>
            </a:r>
            <a:r>
              <a:rPr lang="en-US" sz="2400" dirty="0" err="1"/>
              <a:t>berasal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padi-padian</a:t>
            </a:r>
            <a:r>
              <a:rPr lang="en-US" sz="2400" dirty="0"/>
              <a:t>, </a:t>
            </a:r>
            <a:r>
              <a:rPr lang="en-US" sz="2400" dirty="0" err="1"/>
              <a:t>buah</a:t>
            </a:r>
            <a:r>
              <a:rPr lang="en-US" sz="2400" dirty="0"/>
              <a:t> dan </a:t>
            </a:r>
            <a:r>
              <a:rPr lang="en-US" sz="2400" dirty="0" err="1"/>
              <a:t>sayuran</a:t>
            </a:r>
            <a:r>
              <a:rPr lang="en-US" sz="2400" dirty="0"/>
              <a:t> </a:t>
            </a:r>
            <a:r>
              <a:rPr lang="en-US" sz="2400" dirty="0" err="1"/>
              <a:t>dibandingkan</a:t>
            </a:r>
            <a:r>
              <a:rPr lang="en-US" sz="2400" dirty="0"/>
              <a:t> gula </a:t>
            </a:r>
            <a:r>
              <a:rPr lang="en-US" sz="2400" dirty="0" err="1"/>
              <a:t>sederhana</a:t>
            </a:r>
            <a:r>
              <a:rPr lang="en-US" sz="2400" dirty="0"/>
              <a:t> (refined sugar, jus dan soda)</a:t>
            </a:r>
          </a:p>
        </p:txBody>
      </p:sp>
    </p:spTree>
    <p:extLst>
      <p:ext uri="{BB962C8B-B14F-4D97-AF65-F5344CB8AC3E}">
        <p14:creationId xmlns:p14="http://schemas.microsoft.com/office/powerpoint/2010/main" val="113706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476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Office Theme</vt:lpstr>
      <vt:lpstr>Tatalaksana kehamilan &amp; plasenta previa</vt:lpstr>
      <vt:lpstr>Kebutuhan nutrisi pada kehamilan</vt:lpstr>
      <vt:lpstr>Perubahan metabolism pada kehamilan</vt:lpstr>
      <vt:lpstr>Kebutuhan energi wanita hamil</vt:lpstr>
      <vt:lpstr>Kebutuhan protein wanita hamil</vt:lpstr>
      <vt:lpstr>PowerPoint Presentation</vt:lpstr>
      <vt:lpstr>Kebutuhan lemak wanita hamil</vt:lpstr>
      <vt:lpstr>PowerPoint Presentation</vt:lpstr>
      <vt:lpstr>Kebutuhan karbohidrat wanita hamil</vt:lpstr>
      <vt:lpstr>Kebutuhan Vitamin, makromineral dan mineral wanita hamil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Tatalaksana kehamilan &amp; plasenta previa</dc:title>
  <dc:creator>gladys</dc:creator>
  <cp:lastModifiedBy>gladys</cp:lastModifiedBy>
  <cp:revision>4</cp:revision>
  <dcterms:created xsi:type="dcterms:W3CDTF">2021-05-05T17:55:02Z</dcterms:created>
  <dcterms:modified xsi:type="dcterms:W3CDTF">2021-05-05T18:30:43Z</dcterms:modified>
</cp:coreProperties>
</file>