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2" r:id="rId6"/>
    <p:sldId id="260" r:id="rId7"/>
    <p:sldId id="264" r:id="rId8"/>
    <p:sldId id="263" r:id="rId9"/>
    <p:sldId id="259" r:id="rId10"/>
    <p:sldId id="267" r:id="rId11"/>
    <p:sldId id="268" r:id="rId12"/>
    <p:sldId id="271" r:id="rId13"/>
    <p:sldId id="270" r:id="rId14"/>
    <p:sldId id="269" r:id="rId15"/>
    <p:sldId id="266" r:id="rId16"/>
    <p:sldId id="272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rukaatie Burti" panose="020B0604020202020204" charset="0"/>
      <p:regular r:id="rId23"/>
    </p:embeddedFont>
    <p:embeddedFont>
      <p:font typeface="Gaegu Light" pitchFamily="2" charset="0"/>
      <p:regular r:id="rId24"/>
    </p:embeddedFont>
    <p:embeddedFont>
      <p:font typeface="Helvetica" panose="020B0604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A604A-6AF9-4E3F-89F9-4A108C1517E6}" type="datetimeFigureOut">
              <a:rPr lang="id-ID" smtClean="0"/>
              <a:t>06/05/2021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A65AF-6373-4605-A7BC-8FD9E67A6D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209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A65AF-6373-4605-A7BC-8FD9E67A6D23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974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svg"/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12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0.svg"/><Relationship Id="rId5" Type="http://schemas.openxmlformats.org/officeDocument/2006/relationships/image" Target="../media/image40.svg"/><Relationship Id="rId15" Type="http://schemas.openxmlformats.org/officeDocument/2006/relationships/image" Target="../media/image62.svg"/><Relationship Id="rId10" Type="http://schemas.openxmlformats.org/officeDocument/2006/relationships/image" Target="../media/image59.png"/><Relationship Id="rId4" Type="http://schemas.openxmlformats.org/officeDocument/2006/relationships/image" Target="../media/image39.png"/><Relationship Id="rId9" Type="http://schemas.openxmlformats.org/officeDocument/2006/relationships/image" Target="../media/image50.sv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svg"/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12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0.svg"/><Relationship Id="rId5" Type="http://schemas.openxmlformats.org/officeDocument/2006/relationships/image" Target="../media/image40.svg"/><Relationship Id="rId15" Type="http://schemas.openxmlformats.org/officeDocument/2006/relationships/image" Target="../media/image62.svg"/><Relationship Id="rId10" Type="http://schemas.openxmlformats.org/officeDocument/2006/relationships/image" Target="../media/image59.png"/><Relationship Id="rId4" Type="http://schemas.openxmlformats.org/officeDocument/2006/relationships/image" Target="../media/image39.png"/><Relationship Id="rId9" Type="http://schemas.openxmlformats.org/officeDocument/2006/relationships/image" Target="../media/image50.svg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svg"/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12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0.svg"/><Relationship Id="rId5" Type="http://schemas.openxmlformats.org/officeDocument/2006/relationships/image" Target="../media/image40.svg"/><Relationship Id="rId15" Type="http://schemas.openxmlformats.org/officeDocument/2006/relationships/image" Target="../media/image62.svg"/><Relationship Id="rId10" Type="http://schemas.openxmlformats.org/officeDocument/2006/relationships/image" Target="../media/image59.png"/><Relationship Id="rId4" Type="http://schemas.openxmlformats.org/officeDocument/2006/relationships/image" Target="../media/image39.png"/><Relationship Id="rId9" Type="http://schemas.openxmlformats.org/officeDocument/2006/relationships/image" Target="../media/image50.sv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svg"/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12" Type="http://schemas.openxmlformats.org/officeDocument/2006/relationships/image" Target="../media/image13.png"/><Relationship Id="rId2" Type="http://schemas.openxmlformats.org/officeDocument/2006/relationships/image" Target="../media/image57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0.svg"/><Relationship Id="rId5" Type="http://schemas.openxmlformats.org/officeDocument/2006/relationships/image" Target="../media/image40.svg"/><Relationship Id="rId15" Type="http://schemas.openxmlformats.org/officeDocument/2006/relationships/image" Target="../media/image62.svg"/><Relationship Id="rId10" Type="http://schemas.openxmlformats.org/officeDocument/2006/relationships/image" Target="../media/image59.png"/><Relationship Id="rId4" Type="http://schemas.openxmlformats.org/officeDocument/2006/relationships/image" Target="../media/image39.png"/><Relationship Id="rId9" Type="http://schemas.openxmlformats.org/officeDocument/2006/relationships/image" Target="../media/image50.svg"/><Relationship Id="rId1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svg"/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12" Type="http://schemas.openxmlformats.org/officeDocument/2006/relationships/image" Target="../media/image13.png"/><Relationship Id="rId2" Type="http://schemas.openxmlformats.org/officeDocument/2006/relationships/image" Target="../media/image57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0.svg"/><Relationship Id="rId5" Type="http://schemas.openxmlformats.org/officeDocument/2006/relationships/image" Target="../media/image40.svg"/><Relationship Id="rId15" Type="http://schemas.openxmlformats.org/officeDocument/2006/relationships/image" Target="../media/image62.svg"/><Relationship Id="rId10" Type="http://schemas.openxmlformats.org/officeDocument/2006/relationships/image" Target="../media/image59.png"/><Relationship Id="rId4" Type="http://schemas.openxmlformats.org/officeDocument/2006/relationships/image" Target="../media/image39.png"/><Relationship Id="rId9" Type="http://schemas.openxmlformats.org/officeDocument/2006/relationships/image" Target="../media/image50.sv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svg"/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12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0.svg"/><Relationship Id="rId5" Type="http://schemas.openxmlformats.org/officeDocument/2006/relationships/image" Target="../media/image40.svg"/><Relationship Id="rId15" Type="http://schemas.openxmlformats.org/officeDocument/2006/relationships/image" Target="../media/image62.svg"/><Relationship Id="rId10" Type="http://schemas.openxmlformats.org/officeDocument/2006/relationships/image" Target="../media/image59.png"/><Relationship Id="rId4" Type="http://schemas.openxmlformats.org/officeDocument/2006/relationships/image" Target="../media/image39.png"/><Relationship Id="rId9" Type="http://schemas.openxmlformats.org/officeDocument/2006/relationships/image" Target="../media/image50.svg"/><Relationship Id="rId1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svg"/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12" Type="http://schemas.openxmlformats.org/officeDocument/2006/relationships/image" Target="../media/image13.png"/><Relationship Id="rId2" Type="http://schemas.openxmlformats.org/officeDocument/2006/relationships/image" Target="../media/image57.png"/><Relationship Id="rId16" Type="http://schemas.openxmlformats.org/officeDocument/2006/relationships/hyperlink" Target="http://digilib.unimus.ac.id/files/disk1/150/jtptunimus-gdl-hanantiwah-7496-2-babii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0.svg"/><Relationship Id="rId5" Type="http://schemas.openxmlformats.org/officeDocument/2006/relationships/image" Target="../media/image40.svg"/><Relationship Id="rId15" Type="http://schemas.openxmlformats.org/officeDocument/2006/relationships/image" Target="../media/image62.svg"/><Relationship Id="rId10" Type="http://schemas.openxmlformats.org/officeDocument/2006/relationships/image" Target="../media/image59.png"/><Relationship Id="rId4" Type="http://schemas.openxmlformats.org/officeDocument/2006/relationships/image" Target="../media/image39.png"/><Relationship Id="rId9" Type="http://schemas.openxmlformats.org/officeDocument/2006/relationships/image" Target="../media/image50.svg"/><Relationship Id="rId1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26" Type="http://schemas.openxmlformats.org/officeDocument/2006/relationships/image" Target="../media/image44.svg"/><Relationship Id="rId21" Type="http://schemas.openxmlformats.org/officeDocument/2006/relationships/image" Target="../media/image41.png"/><Relationship Id="rId34" Type="http://schemas.openxmlformats.org/officeDocument/2006/relationships/image" Target="../media/image52.sv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24" Type="http://schemas.openxmlformats.org/officeDocument/2006/relationships/image" Target="../media/image6.svg"/><Relationship Id="rId32" Type="http://schemas.openxmlformats.org/officeDocument/2006/relationships/image" Target="../media/image50.svg"/><Relationship Id="rId37" Type="http://schemas.openxmlformats.org/officeDocument/2006/relationships/image" Target="../media/image55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5.png"/><Relationship Id="rId28" Type="http://schemas.openxmlformats.org/officeDocument/2006/relationships/image" Target="../media/image46.svg"/><Relationship Id="rId36" Type="http://schemas.openxmlformats.org/officeDocument/2006/relationships/image" Target="../media/image54.svg"/><Relationship Id="rId10" Type="http://schemas.openxmlformats.org/officeDocument/2006/relationships/image" Target="../media/image30.svg"/><Relationship Id="rId19" Type="http://schemas.openxmlformats.org/officeDocument/2006/relationships/image" Target="../media/image39.png"/><Relationship Id="rId31" Type="http://schemas.openxmlformats.org/officeDocument/2006/relationships/image" Target="../media/image49.pn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Relationship Id="rId22" Type="http://schemas.openxmlformats.org/officeDocument/2006/relationships/image" Target="../media/image42.svg"/><Relationship Id="rId27" Type="http://schemas.openxmlformats.org/officeDocument/2006/relationships/image" Target="../media/image45.png"/><Relationship Id="rId30" Type="http://schemas.openxmlformats.org/officeDocument/2006/relationships/image" Target="../media/image48.svg"/><Relationship Id="rId35" Type="http://schemas.openxmlformats.org/officeDocument/2006/relationships/image" Target="../media/image53.png"/><Relationship Id="rId8" Type="http://schemas.openxmlformats.org/officeDocument/2006/relationships/image" Target="../media/image28.sv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svg"/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12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0.svg"/><Relationship Id="rId5" Type="http://schemas.openxmlformats.org/officeDocument/2006/relationships/image" Target="../media/image40.svg"/><Relationship Id="rId15" Type="http://schemas.openxmlformats.org/officeDocument/2006/relationships/image" Target="../media/image62.svg"/><Relationship Id="rId10" Type="http://schemas.openxmlformats.org/officeDocument/2006/relationships/image" Target="../media/image59.png"/><Relationship Id="rId4" Type="http://schemas.openxmlformats.org/officeDocument/2006/relationships/image" Target="../media/image39.png"/><Relationship Id="rId9" Type="http://schemas.openxmlformats.org/officeDocument/2006/relationships/image" Target="../media/image50.svg"/><Relationship Id="rId1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svg"/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12" Type="http://schemas.openxmlformats.org/officeDocument/2006/relationships/image" Target="../media/image13.png"/><Relationship Id="rId2" Type="http://schemas.openxmlformats.org/officeDocument/2006/relationships/image" Target="../media/image57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0.svg"/><Relationship Id="rId5" Type="http://schemas.openxmlformats.org/officeDocument/2006/relationships/image" Target="../media/image40.svg"/><Relationship Id="rId15" Type="http://schemas.openxmlformats.org/officeDocument/2006/relationships/image" Target="../media/image62.svg"/><Relationship Id="rId10" Type="http://schemas.openxmlformats.org/officeDocument/2006/relationships/image" Target="../media/image59.png"/><Relationship Id="rId4" Type="http://schemas.openxmlformats.org/officeDocument/2006/relationships/image" Target="../media/image39.png"/><Relationship Id="rId9" Type="http://schemas.openxmlformats.org/officeDocument/2006/relationships/image" Target="../media/image50.svg"/><Relationship Id="rId1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svg"/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12" Type="http://schemas.openxmlformats.org/officeDocument/2006/relationships/image" Target="../media/image13.png"/><Relationship Id="rId2" Type="http://schemas.openxmlformats.org/officeDocument/2006/relationships/image" Target="../media/image57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0.svg"/><Relationship Id="rId5" Type="http://schemas.openxmlformats.org/officeDocument/2006/relationships/image" Target="../media/image40.svg"/><Relationship Id="rId15" Type="http://schemas.openxmlformats.org/officeDocument/2006/relationships/image" Target="../media/image62.svg"/><Relationship Id="rId10" Type="http://schemas.openxmlformats.org/officeDocument/2006/relationships/image" Target="../media/image59.png"/><Relationship Id="rId4" Type="http://schemas.openxmlformats.org/officeDocument/2006/relationships/image" Target="../media/image39.png"/><Relationship Id="rId9" Type="http://schemas.openxmlformats.org/officeDocument/2006/relationships/image" Target="../media/image50.svg"/><Relationship Id="rId1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4.sv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12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4.svg"/><Relationship Id="rId5" Type="http://schemas.openxmlformats.org/officeDocument/2006/relationships/image" Target="../media/image68.svg"/><Relationship Id="rId10" Type="http://schemas.openxmlformats.org/officeDocument/2006/relationships/image" Target="../media/image3.png"/><Relationship Id="rId4" Type="http://schemas.openxmlformats.org/officeDocument/2006/relationships/image" Target="../media/image67.png"/><Relationship Id="rId9" Type="http://schemas.openxmlformats.org/officeDocument/2006/relationships/image" Target="../media/image72.svg"/><Relationship Id="rId1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svg"/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12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0.svg"/><Relationship Id="rId5" Type="http://schemas.openxmlformats.org/officeDocument/2006/relationships/image" Target="../media/image40.svg"/><Relationship Id="rId15" Type="http://schemas.openxmlformats.org/officeDocument/2006/relationships/image" Target="../media/image62.svg"/><Relationship Id="rId10" Type="http://schemas.openxmlformats.org/officeDocument/2006/relationships/image" Target="../media/image59.png"/><Relationship Id="rId4" Type="http://schemas.openxmlformats.org/officeDocument/2006/relationships/image" Target="../media/image39.png"/><Relationship Id="rId9" Type="http://schemas.openxmlformats.org/officeDocument/2006/relationships/image" Target="../media/image50.sv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svg"/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12" Type="http://schemas.openxmlformats.org/officeDocument/2006/relationships/image" Target="../media/image13.png"/><Relationship Id="rId2" Type="http://schemas.openxmlformats.org/officeDocument/2006/relationships/image" Target="../media/image57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0.svg"/><Relationship Id="rId5" Type="http://schemas.openxmlformats.org/officeDocument/2006/relationships/image" Target="../media/image40.svg"/><Relationship Id="rId15" Type="http://schemas.openxmlformats.org/officeDocument/2006/relationships/image" Target="../media/image62.svg"/><Relationship Id="rId10" Type="http://schemas.openxmlformats.org/officeDocument/2006/relationships/image" Target="../media/image59.png"/><Relationship Id="rId4" Type="http://schemas.openxmlformats.org/officeDocument/2006/relationships/image" Target="../media/image39.png"/><Relationship Id="rId9" Type="http://schemas.openxmlformats.org/officeDocument/2006/relationships/image" Target="../media/image50.svg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54.svg"/><Relationship Id="rId3" Type="http://schemas.openxmlformats.org/officeDocument/2006/relationships/image" Target="../media/image78.svg"/><Relationship Id="rId7" Type="http://schemas.openxmlformats.org/officeDocument/2006/relationships/image" Target="../media/image82.svg"/><Relationship Id="rId12" Type="http://schemas.openxmlformats.org/officeDocument/2006/relationships/image" Target="../media/image5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42.svg"/><Relationship Id="rId5" Type="http://schemas.openxmlformats.org/officeDocument/2006/relationships/image" Target="../media/image80.svg"/><Relationship Id="rId10" Type="http://schemas.openxmlformats.org/officeDocument/2006/relationships/image" Target="../media/image41.png"/><Relationship Id="rId4" Type="http://schemas.openxmlformats.org/officeDocument/2006/relationships/image" Target="../media/image79.png"/><Relationship Id="rId9" Type="http://schemas.openxmlformats.org/officeDocument/2006/relationships/image" Target="../media/image84.svg"/><Relationship Id="rId14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7525">
            <a:off x="-618" y="3387450"/>
            <a:ext cx="1241580" cy="12212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64629">
            <a:off x="-516064" y="4158639"/>
            <a:ext cx="1590841" cy="10904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26941" flipH="1">
            <a:off x="216537" y="-676859"/>
            <a:ext cx="1379048" cy="23702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3573">
            <a:off x="-620551" y="8165986"/>
            <a:ext cx="1403145" cy="13801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859510">
            <a:off x="12022103" y="9464972"/>
            <a:ext cx="1075028" cy="11570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3128">
            <a:off x="17089241" y="7789066"/>
            <a:ext cx="1539821" cy="5627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798318">
            <a:off x="4498566" y="9489861"/>
            <a:ext cx="2017772" cy="12766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211809">
            <a:off x="14736727" y="-251002"/>
            <a:ext cx="1264965" cy="13615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331250">
            <a:off x="17630075" y="4309826"/>
            <a:ext cx="1315850" cy="10622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628841">
            <a:off x="17251803" y="3271141"/>
            <a:ext cx="1538166" cy="8194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488984">
            <a:off x="7586040" y="-652399"/>
            <a:ext cx="1334812" cy="1357018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869695" y="2541414"/>
            <a:ext cx="12548611" cy="5265918"/>
            <a:chOff x="0" y="-95250"/>
            <a:chExt cx="16731481" cy="702122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95250"/>
              <a:ext cx="16731481" cy="785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endParaRPr lang="en-US" sz="3600" dirty="0">
                <a:solidFill>
                  <a:srgbClr val="FFFFFF"/>
                </a:solidFill>
                <a:latin typeface="Drukaatie Burt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560296"/>
              <a:ext cx="16731481" cy="1857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</a:pPr>
              <a:r>
                <a:rPr lang="en-US" sz="12000" spc="-480" dirty="0" err="1">
                  <a:solidFill>
                    <a:srgbClr val="FBE675"/>
                  </a:solidFill>
                  <a:latin typeface="Gaegu Light" charset="0"/>
                  <a:ea typeface="Gaegu Light" charset="0"/>
                </a:rPr>
                <a:t>Kehamilan</a:t>
              </a:r>
              <a:r>
                <a:rPr lang="en-US" sz="12000" spc="-480" dirty="0">
                  <a:solidFill>
                    <a:srgbClr val="FBE675"/>
                  </a:solidFill>
                  <a:latin typeface="Gaegu Light" charset="0"/>
                  <a:ea typeface="Gaegu Light" charset="0"/>
                </a:rPr>
                <a:t> </a:t>
              </a:r>
              <a:r>
                <a:rPr lang="en-US" sz="12000" spc="-480" dirty="0" err="1">
                  <a:solidFill>
                    <a:srgbClr val="FBE675"/>
                  </a:solidFill>
                  <a:latin typeface="Gaegu Light" charset="0"/>
                  <a:ea typeface="Gaegu Light" charset="0"/>
                </a:rPr>
                <a:t>Ektopik</a:t>
              </a:r>
              <a:endParaRPr lang="en-US" sz="12000" spc="-480" dirty="0">
                <a:solidFill>
                  <a:srgbClr val="FBE675"/>
                </a:solidFill>
                <a:latin typeface="Gaegu Light" charset="0"/>
                <a:ea typeface="Gaegu Light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399239" y="6142937"/>
              <a:ext cx="11933004" cy="783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spc="-72" dirty="0">
                  <a:solidFill>
                    <a:srgbClr val="FFFFFF"/>
                  </a:solidFill>
                  <a:latin typeface="Gaegu Light"/>
                </a:rPr>
                <a:t>Ario Seto - 1810211094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295213" y="-2780455"/>
            <a:ext cx="10862738" cy="158055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27821">
            <a:off x="2400899" y="-170600"/>
            <a:ext cx="931532" cy="1369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1958"/>
          <a:stretch>
            <a:fillRect/>
          </a:stretch>
        </p:blipFill>
        <p:spPr>
          <a:xfrm>
            <a:off x="0" y="5384905"/>
            <a:ext cx="1453141" cy="12813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2201" r="24736"/>
          <a:stretch>
            <a:fillRect/>
          </a:stretch>
        </p:blipFill>
        <p:spPr>
          <a:xfrm>
            <a:off x="16629367" y="0"/>
            <a:ext cx="1658633" cy="1028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72537" flipH="1">
            <a:off x="17505286" y="5329345"/>
            <a:ext cx="747959" cy="12855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798318">
            <a:off x="15671725" y="9582376"/>
            <a:ext cx="1454378" cy="920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156462">
            <a:off x="1850471" y="9797920"/>
            <a:ext cx="1087988" cy="1087988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30D3A0B-EE1D-4F21-8EB4-D4D4512F65F2}"/>
              </a:ext>
            </a:extLst>
          </p:cNvPr>
          <p:cNvSpPr txBox="1"/>
          <p:nvPr/>
        </p:nvSpPr>
        <p:spPr>
          <a:xfrm>
            <a:off x="2756282" y="1998773"/>
            <a:ext cx="12168265" cy="8284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Pasien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dengan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hemodinamik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baik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sebaiknya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dilakukan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pemeriksaan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darah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untuk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persediaan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transfusi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.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Laparotomi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dilakukan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sesegera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mungkin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dan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mengeluarkan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tuba yang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rusak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.</a:t>
            </a:r>
          </a:p>
          <a:p>
            <a:pPr>
              <a:lnSpc>
                <a:spcPts val="3359"/>
              </a:lnSpc>
            </a:pPr>
            <a:endParaRPr lang="en-US" sz="3600" spc="-96" dirty="0">
              <a:solidFill>
                <a:srgbClr val="FFFFFF"/>
              </a:solidFill>
              <a:latin typeface="Gaegu Light"/>
            </a:endParaRPr>
          </a:p>
          <a:p>
            <a:pPr marL="457200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Pembedahan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Salpingektomi</a:t>
            </a:r>
            <a:endParaRPr lang="en-US" sz="3600" spc="-96" dirty="0">
              <a:solidFill>
                <a:srgbClr val="FFFFFF"/>
              </a:solidFill>
              <a:latin typeface="Gaegu Light"/>
            </a:endParaRPr>
          </a:p>
          <a:p>
            <a:pPr marL="91440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Eksisi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pada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bagian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tuba yang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mengandung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hasil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konsepsi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. Jika tuba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mengalami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kerusakan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hebat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atau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tuba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kontralateral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baik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. Jika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implantasi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terjadi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di pars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interstisial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mungkin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dapat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dilakukan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reseksi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kornu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uterus.</a:t>
            </a:r>
          </a:p>
          <a:p>
            <a:pPr marL="457200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Salpingotomi</a:t>
            </a:r>
            <a:endParaRPr lang="en-US" sz="3600" spc="-96" dirty="0">
              <a:solidFill>
                <a:srgbClr val="FFFFFF"/>
              </a:solidFill>
              <a:latin typeface="Gaegu Light"/>
            </a:endParaRPr>
          </a:p>
          <a:p>
            <a:pPr marL="91440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Tindakan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mengeluarkan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hasil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konsepsi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pada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satu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segmen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tuba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kemudian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diikuti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dengan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reparasi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bagian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tersebut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. Jika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hasil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konsepsi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masih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berada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di tuba,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masih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memungkinkan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untuk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mempertahankan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tuba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dengan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mengeluarkan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produk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konsepsi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dan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melakukan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rekonstruksi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tuba. Hal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ini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terutama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dilakukan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bila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tuba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kontralateral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rusak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atau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tidak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ada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.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Salpingektomi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merupakan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pilihan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temtama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bila</a:t>
            </a:r>
            <a:r>
              <a:rPr lang="en-US" sz="3600" spc="-96" dirty="0">
                <a:solidFill>
                  <a:srgbClr val="FFFFFF"/>
                </a:solidFill>
                <a:latin typeface="Gaegu Light"/>
              </a:rPr>
              <a:t> tuba </a:t>
            </a:r>
            <a:r>
              <a:rPr lang="en-US" sz="3600" spc="-96" dirty="0" err="1">
                <a:solidFill>
                  <a:srgbClr val="FFFFFF"/>
                </a:solidFill>
                <a:latin typeface="Gaegu Light"/>
              </a:rPr>
              <a:t>ruptur</a:t>
            </a:r>
            <a:endParaRPr lang="en-US" sz="3600" spc="-96" dirty="0">
              <a:solidFill>
                <a:srgbClr val="FFFFFF"/>
              </a:solidFill>
              <a:latin typeface="Gaegu Light"/>
            </a:endParaRPr>
          </a:p>
          <a:p>
            <a:pPr marL="457200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36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endParaRPr lang="en-US" sz="3600" spc="-96" dirty="0">
              <a:solidFill>
                <a:srgbClr val="FFFFFF"/>
              </a:solidFill>
              <a:latin typeface="Gaegu Light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9DAFD363-1331-4595-B8DA-40AAF2513E5D}"/>
              </a:ext>
            </a:extLst>
          </p:cNvPr>
          <p:cNvSpPr txBox="1"/>
          <p:nvPr/>
        </p:nvSpPr>
        <p:spPr>
          <a:xfrm>
            <a:off x="4648200" y="816768"/>
            <a:ext cx="743466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spc="-256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Tata </a:t>
            </a:r>
            <a:r>
              <a:rPr lang="en-US" sz="64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Laksana</a:t>
            </a:r>
            <a:r>
              <a:rPr lang="en-US" sz="6400" spc="-256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64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Operatif</a:t>
            </a:r>
            <a:endParaRPr lang="en-US" sz="6400" spc="-256" dirty="0">
              <a:solidFill>
                <a:srgbClr val="FFFFFF"/>
              </a:solidFill>
              <a:latin typeface="Gaegu Light" charset="0"/>
              <a:ea typeface="Gaegu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4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651866" y="-2596701"/>
            <a:ext cx="10055075" cy="146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27821">
            <a:off x="2400899" y="-170600"/>
            <a:ext cx="931532" cy="1369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1958"/>
          <a:stretch>
            <a:fillRect/>
          </a:stretch>
        </p:blipFill>
        <p:spPr>
          <a:xfrm>
            <a:off x="0" y="5384905"/>
            <a:ext cx="1453141" cy="12813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2201" r="24736"/>
          <a:stretch>
            <a:fillRect/>
          </a:stretch>
        </p:blipFill>
        <p:spPr>
          <a:xfrm>
            <a:off x="16629367" y="0"/>
            <a:ext cx="1658633" cy="1028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72537" flipH="1">
            <a:off x="17505286" y="5329345"/>
            <a:ext cx="747959" cy="12855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798318">
            <a:off x="15671725" y="9582376"/>
            <a:ext cx="1454378" cy="920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156462">
            <a:off x="1850471" y="9797920"/>
            <a:ext cx="1087988" cy="1087988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30D3A0B-EE1D-4F21-8EB4-D4D4512F65F2}"/>
              </a:ext>
            </a:extLst>
          </p:cNvPr>
          <p:cNvSpPr txBox="1"/>
          <p:nvPr/>
        </p:nvSpPr>
        <p:spPr>
          <a:xfrm>
            <a:off x="2688161" y="1716952"/>
            <a:ext cx="12168265" cy="7421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Terapi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medikamentosa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untuk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kehamilan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ektopik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dengan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pemberian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metotreksat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baik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secara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sistemik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maupun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dengan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injeksi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kehamilan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ektopik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melalui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laparoskopi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atau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dengan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bantuan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USG.</a:t>
            </a:r>
          </a:p>
          <a:p>
            <a:pPr>
              <a:lnSpc>
                <a:spcPts val="3359"/>
              </a:lnSpc>
            </a:pP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Syarat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pemberian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metotreksat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adalah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:</a:t>
            </a: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.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Tidak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ada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kehamilan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intrauterin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o Belum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terjadi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ruptur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o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lJkuran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massa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adneksa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&lt; 4 cm</a:t>
            </a: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o Kadar beta-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hCG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&lt; 10.000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mlU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/ml</a:t>
            </a:r>
          </a:p>
          <a:p>
            <a:pPr>
              <a:lnSpc>
                <a:spcPts val="3359"/>
              </a:lnSpc>
            </a:pP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Metotreksat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menghambat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produksi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hCG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oleh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trofoblas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dan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selanjutnya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akan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menurunkan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produksi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progesteron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oleh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korpus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luteum.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Efek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sampingyang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dapat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terjadi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adalah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distres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abdomen,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demam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dizzines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imunosupresi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lekopeni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malaise, nausea,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stomatitis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ulseratif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fotosensitif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dan fatigue</a:t>
            </a: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9DAFD363-1331-4595-B8DA-40AAF2513E5D}"/>
              </a:ext>
            </a:extLst>
          </p:cNvPr>
          <p:cNvSpPr txBox="1"/>
          <p:nvPr/>
        </p:nvSpPr>
        <p:spPr>
          <a:xfrm>
            <a:off x="4572000" y="618331"/>
            <a:ext cx="743466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Medikamentosa</a:t>
            </a:r>
            <a:endParaRPr lang="en-US" sz="6400" spc="-256" dirty="0">
              <a:solidFill>
                <a:srgbClr val="FFFFFF"/>
              </a:solidFill>
              <a:latin typeface="Gaegu Light" charset="0"/>
              <a:ea typeface="Gaegu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5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733877" y="-2413105"/>
            <a:ext cx="10055075" cy="146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27821">
            <a:off x="2400899" y="-170600"/>
            <a:ext cx="931532" cy="1369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1958"/>
          <a:stretch>
            <a:fillRect/>
          </a:stretch>
        </p:blipFill>
        <p:spPr>
          <a:xfrm>
            <a:off x="0" y="5384905"/>
            <a:ext cx="1453141" cy="12813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2201" r="24736"/>
          <a:stretch>
            <a:fillRect/>
          </a:stretch>
        </p:blipFill>
        <p:spPr>
          <a:xfrm>
            <a:off x="16629367" y="0"/>
            <a:ext cx="1658633" cy="1028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72537" flipH="1">
            <a:off x="17505286" y="5329345"/>
            <a:ext cx="747959" cy="12855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798318">
            <a:off x="15671725" y="9582376"/>
            <a:ext cx="1454378" cy="920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156462">
            <a:off x="1850471" y="9797920"/>
            <a:ext cx="1087988" cy="1087988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30D3A0B-EE1D-4F21-8EB4-D4D4512F65F2}"/>
              </a:ext>
            </a:extLst>
          </p:cNvPr>
          <p:cNvSpPr txBox="1"/>
          <p:nvPr/>
        </p:nvSpPr>
        <p:spPr>
          <a:xfrm>
            <a:off x="3168048" y="755350"/>
            <a:ext cx="12168265" cy="8293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-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Mengingat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kehamilan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ektopik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berkaitan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dengan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gangguan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fungsi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transportasi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tuba yang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disebabkan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oleh proses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infeksi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maka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sebaiknya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pasien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diberi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antibiotika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kombinasi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atau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tunggal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dengan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spectrum yang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luas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.</a:t>
            </a: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-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Untuk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kendali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nyeri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pasca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tindakan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dapat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diberikan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:</a:t>
            </a: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1) Ketoprofen 100 mg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supositoria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2) Tramadol 200 mg IV</a:t>
            </a: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3)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Pethidin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50 mg IV</a:t>
            </a: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-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Atasi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anemia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dengan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tablet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besi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(SF) 600 mg per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hari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-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Konseling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pasca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tindakan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1)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Kelanjutan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fungsi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reproduksi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2)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Resiko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hamil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ektopik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berulang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3)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Kontrasepsi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yang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sesuai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4)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Asuhan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mandiri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elama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dirumah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5)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Jadwal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kunjungan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ulang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04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651866" y="-2596701"/>
            <a:ext cx="10055075" cy="146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27821">
            <a:off x="2400899" y="-170600"/>
            <a:ext cx="931532" cy="1369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1958"/>
          <a:stretch>
            <a:fillRect/>
          </a:stretch>
        </p:blipFill>
        <p:spPr>
          <a:xfrm>
            <a:off x="0" y="5384905"/>
            <a:ext cx="1453141" cy="12813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2201" r="24736"/>
          <a:stretch>
            <a:fillRect/>
          </a:stretch>
        </p:blipFill>
        <p:spPr>
          <a:xfrm>
            <a:off x="16629367" y="0"/>
            <a:ext cx="1658633" cy="1028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72537" flipH="1">
            <a:off x="17505286" y="5329345"/>
            <a:ext cx="747959" cy="12855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798318">
            <a:off x="15671725" y="9582376"/>
            <a:ext cx="1454378" cy="920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156462">
            <a:off x="1850471" y="9797920"/>
            <a:ext cx="1087988" cy="1087988"/>
          </a:xfrm>
          <a:prstGeom prst="rect">
            <a:avLst/>
          </a:prstGeom>
        </p:spPr>
      </p:pic>
      <p:sp>
        <p:nvSpPr>
          <p:cNvPr id="16" name="TextBox 22">
            <a:extLst>
              <a:ext uri="{FF2B5EF4-FFF2-40B4-BE49-F238E27FC236}">
                <a16:creationId xmlns:a16="http://schemas.microsoft.com/office/drawing/2014/main" id="{9DAFD363-1331-4595-B8DA-40AAF2513E5D}"/>
              </a:ext>
            </a:extLst>
          </p:cNvPr>
          <p:cNvSpPr txBox="1"/>
          <p:nvPr/>
        </p:nvSpPr>
        <p:spPr>
          <a:xfrm>
            <a:off x="4412203" y="454656"/>
            <a:ext cx="85344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Algoritma</a:t>
            </a:r>
            <a:r>
              <a:rPr lang="en-US" sz="6400" spc="-256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64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penatalaksanaan</a:t>
            </a:r>
            <a:endParaRPr lang="en-US" sz="6400" spc="-256" dirty="0">
              <a:solidFill>
                <a:srgbClr val="FFFFFF"/>
              </a:solidFill>
              <a:latin typeface="Gaegu Light" charset="0"/>
              <a:ea typeface="Gaegu Light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E1792-577C-43FA-9CB5-4683F37A0B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25429" y="1299639"/>
            <a:ext cx="7607319" cy="885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2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651866" y="-2596701"/>
            <a:ext cx="10055075" cy="146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27821">
            <a:off x="2400899" y="-170600"/>
            <a:ext cx="931532" cy="1369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1958"/>
          <a:stretch>
            <a:fillRect/>
          </a:stretch>
        </p:blipFill>
        <p:spPr>
          <a:xfrm>
            <a:off x="0" y="5384905"/>
            <a:ext cx="1453141" cy="12813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2201" r="24736"/>
          <a:stretch>
            <a:fillRect/>
          </a:stretch>
        </p:blipFill>
        <p:spPr>
          <a:xfrm>
            <a:off x="16629367" y="0"/>
            <a:ext cx="1658633" cy="1028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72537" flipH="1">
            <a:off x="17505286" y="5329345"/>
            <a:ext cx="747959" cy="12855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798318">
            <a:off x="15671725" y="9582376"/>
            <a:ext cx="1454378" cy="920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156462">
            <a:off x="1850471" y="9797920"/>
            <a:ext cx="1087988" cy="1087988"/>
          </a:xfrm>
          <a:prstGeom prst="rect">
            <a:avLst/>
          </a:prstGeom>
        </p:spPr>
      </p:pic>
      <p:sp>
        <p:nvSpPr>
          <p:cNvPr id="16" name="TextBox 22">
            <a:extLst>
              <a:ext uri="{FF2B5EF4-FFF2-40B4-BE49-F238E27FC236}">
                <a16:creationId xmlns:a16="http://schemas.microsoft.com/office/drawing/2014/main" id="{9DAFD363-1331-4595-B8DA-40AAF2513E5D}"/>
              </a:ext>
            </a:extLst>
          </p:cNvPr>
          <p:cNvSpPr txBox="1"/>
          <p:nvPr/>
        </p:nvSpPr>
        <p:spPr>
          <a:xfrm>
            <a:off x="4572000" y="618331"/>
            <a:ext cx="83058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Keberhasilan</a:t>
            </a:r>
            <a:r>
              <a:rPr lang="en-US" sz="6400" spc="-256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64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tatalaksana</a:t>
            </a:r>
            <a:endParaRPr lang="en-US" sz="6400" spc="-256" dirty="0">
              <a:solidFill>
                <a:srgbClr val="FFFFFF"/>
              </a:solidFill>
              <a:latin typeface="Gaegu Light" charset="0"/>
              <a:ea typeface="Gaegu Light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B8310-B538-4368-BC68-D908E55768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7344" y="1811939"/>
            <a:ext cx="11348099" cy="71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2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651866" y="-2596701"/>
            <a:ext cx="10055075" cy="146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27821">
            <a:off x="2400899" y="-170600"/>
            <a:ext cx="931532" cy="1369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1958"/>
          <a:stretch>
            <a:fillRect/>
          </a:stretch>
        </p:blipFill>
        <p:spPr>
          <a:xfrm>
            <a:off x="0" y="5384905"/>
            <a:ext cx="1453141" cy="12813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2201" r="24736"/>
          <a:stretch>
            <a:fillRect/>
          </a:stretch>
        </p:blipFill>
        <p:spPr>
          <a:xfrm>
            <a:off x="16629367" y="0"/>
            <a:ext cx="1658633" cy="1028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72537" flipH="1">
            <a:off x="17505286" y="5329345"/>
            <a:ext cx="747959" cy="12855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798318">
            <a:off x="15671725" y="9582376"/>
            <a:ext cx="1454378" cy="920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156462">
            <a:off x="1850471" y="9797920"/>
            <a:ext cx="1087988" cy="1087988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30D3A0B-EE1D-4F21-8EB4-D4D4512F65F2}"/>
              </a:ext>
            </a:extLst>
          </p:cNvPr>
          <p:cNvSpPr txBox="1"/>
          <p:nvPr/>
        </p:nvSpPr>
        <p:spPr>
          <a:xfrm>
            <a:off x="2754765" y="3877892"/>
            <a:ext cx="12168265" cy="436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Kehamilan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ektopik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akan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mengalami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abortus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atau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rupture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apabila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masa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kehamilan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berkembang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melebihi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kapasitas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ruang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implantasi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(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misalnya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di tuba).</a:t>
            </a:r>
          </a:p>
          <a:p>
            <a:pPr>
              <a:lnSpc>
                <a:spcPts val="3359"/>
              </a:lnSpc>
            </a:pP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Tanpa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intervensi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bedah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kehamilan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ektopik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yang rupture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dapat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menyebabkan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perdarahan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yang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mengancam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nyawa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(≥ 0,1 %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mengakibatkan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kematian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ibu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).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Infeksi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sering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terjadi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setelah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rupture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kehamilan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ektopik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yang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terabaikan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(Benson dan Martin, 2009). </a:t>
            </a: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9DAFD363-1331-4595-B8DA-40AAF2513E5D}"/>
              </a:ext>
            </a:extLst>
          </p:cNvPr>
          <p:cNvSpPr txBox="1"/>
          <p:nvPr/>
        </p:nvSpPr>
        <p:spPr>
          <a:xfrm>
            <a:off x="4572000" y="1674209"/>
            <a:ext cx="743466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Komplikasi</a:t>
            </a:r>
            <a:endParaRPr lang="en-US" sz="6400" spc="-256" dirty="0">
              <a:solidFill>
                <a:srgbClr val="FFFFFF"/>
              </a:solidFill>
              <a:latin typeface="Gaegu Light" charset="0"/>
              <a:ea typeface="Gaegu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651866" y="-2596701"/>
            <a:ext cx="10055075" cy="146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27821">
            <a:off x="2400899" y="-170600"/>
            <a:ext cx="931532" cy="1369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1958"/>
          <a:stretch>
            <a:fillRect/>
          </a:stretch>
        </p:blipFill>
        <p:spPr>
          <a:xfrm>
            <a:off x="0" y="5384905"/>
            <a:ext cx="1453141" cy="12813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2201" r="24736"/>
          <a:stretch>
            <a:fillRect/>
          </a:stretch>
        </p:blipFill>
        <p:spPr>
          <a:xfrm>
            <a:off x="16629367" y="0"/>
            <a:ext cx="1658633" cy="1028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72537" flipH="1">
            <a:off x="17505286" y="5329345"/>
            <a:ext cx="747959" cy="12855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798318">
            <a:off x="15671725" y="9582376"/>
            <a:ext cx="1454378" cy="920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156462">
            <a:off x="1850471" y="9797920"/>
            <a:ext cx="1087988" cy="1087988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30D3A0B-EE1D-4F21-8EB4-D4D4512F65F2}"/>
              </a:ext>
            </a:extLst>
          </p:cNvPr>
          <p:cNvSpPr txBox="1"/>
          <p:nvPr/>
        </p:nvSpPr>
        <p:spPr>
          <a:xfrm>
            <a:off x="2754765" y="3877892"/>
            <a:ext cx="12168265" cy="4805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Anwar, M. 2011.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Ilmu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Kandungan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Edisi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Ketiga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. Jakarta: PT Bina Pustaka.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Sarwono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Prawirohardjo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  <a:hlinkClick r:id="rId16"/>
              </a:rPr>
              <a:t>http://digilib.unimus.ac.id/files/disk1/150/jtptunimus-gdl-hanantiwah-7496-2-babii.pdf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https://emedicine.medscape.com/article/2041923-overview</a:t>
            </a: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9DAFD363-1331-4595-B8DA-40AAF2513E5D}"/>
              </a:ext>
            </a:extLst>
          </p:cNvPr>
          <p:cNvSpPr txBox="1"/>
          <p:nvPr/>
        </p:nvSpPr>
        <p:spPr>
          <a:xfrm>
            <a:off x="4572000" y="1674209"/>
            <a:ext cx="743466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spc="-256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Daftar Pustaka</a:t>
            </a:r>
          </a:p>
        </p:txBody>
      </p:sp>
    </p:spTree>
    <p:extLst>
      <p:ext uri="{BB962C8B-B14F-4D97-AF65-F5344CB8AC3E}">
        <p14:creationId xmlns:p14="http://schemas.microsoft.com/office/powerpoint/2010/main" val="78026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83" t="7913" r="9418" b="8340"/>
          <a:stretch>
            <a:fillRect/>
          </a:stretch>
        </p:blipFill>
        <p:spPr>
          <a:xfrm>
            <a:off x="0" y="-10725"/>
            <a:ext cx="18288000" cy="1029574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48984" y="700612"/>
            <a:ext cx="14511534" cy="6988687"/>
          </a:xfrm>
          <a:prstGeom prst="rect">
            <a:avLst/>
          </a:prstGeom>
          <a:solidFill>
            <a:srgbClr val="082A4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546950" y="3159288"/>
            <a:ext cx="1712350" cy="5261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097014" y="1604293"/>
            <a:ext cx="8804884" cy="5281747"/>
            <a:chOff x="0" y="0"/>
            <a:chExt cx="4897867" cy="293806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799" y="2930442"/>
                    <a:pt x="3643613" y="2927902"/>
                  </a:cubicBezTo>
                  <a:cubicBezTo>
                    <a:pt x="3575220" y="2926632"/>
                    <a:pt x="3506826" y="2925362"/>
                    <a:pt x="3438433" y="2924092"/>
                  </a:cubicBezTo>
                  <a:cubicBezTo>
                    <a:pt x="3396637" y="2924092"/>
                    <a:pt x="3358640" y="2925362"/>
                    <a:pt x="3316845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3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1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3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4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5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1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13521" y="8239761"/>
            <a:ext cx="4716505" cy="10119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538702" y="5494446"/>
            <a:ext cx="3180331" cy="3251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696077" y="5927957"/>
            <a:ext cx="2045911" cy="31697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53107"/>
          <a:stretch>
            <a:fillRect/>
          </a:stretch>
        </p:blipFill>
        <p:spPr>
          <a:xfrm>
            <a:off x="1864775" y="5789993"/>
            <a:ext cx="1795294" cy="26012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0986" y="6280920"/>
            <a:ext cx="2232921" cy="28167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436290">
            <a:off x="2245037" y="4622294"/>
            <a:ext cx="406144" cy="4975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2427821">
            <a:off x="3848656" y="4483265"/>
            <a:ext cx="527382" cy="77556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107677" y="735660"/>
            <a:ext cx="787193" cy="8342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5773678" y="1982229"/>
            <a:ext cx="513505" cy="88258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3978358" flipH="1">
            <a:off x="5006963" y="1064350"/>
            <a:ext cx="628297" cy="107988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10244304" y="6705659"/>
            <a:ext cx="1764374" cy="38495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31958"/>
          <a:stretch>
            <a:fillRect/>
          </a:stretch>
        </p:blipFill>
        <p:spPr>
          <a:xfrm>
            <a:off x="2048984" y="3692679"/>
            <a:ext cx="942679" cy="83126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 t="22201" r="24736"/>
          <a:stretch>
            <a:fillRect/>
          </a:stretch>
        </p:blipFill>
        <p:spPr>
          <a:xfrm>
            <a:off x="15442701" y="700612"/>
            <a:ext cx="1098767" cy="681466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5782122" y="2262514"/>
            <a:ext cx="7434668" cy="4178098"/>
            <a:chOff x="0" y="-38100"/>
            <a:chExt cx="9912891" cy="5570798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38100"/>
              <a:ext cx="9912891" cy="1094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6400" spc="-256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Definisi</a:t>
              </a:r>
              <a:endParaRPr lang="en-US" sz="6400" spc="-256" dirty="0">
                <a:solidFill>
                  <a:srgbClr val="FFFFFF"/>
                </a:solidFill>
                <a:latin typeface="Gaegu Light" charset="0"/>
                <a:ea typeface="Gaegu Light" charset="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660971"/>
              <a:ext cx="9912891" cy="287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Kehamilan</a:t>
              </a:r>
              <a:r>
                <a:rPr lang="en-US" sz="2800" dirty="0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Ektopik</a:t>
              </a:r>
              <a:r>
                <a:rPr lang="en-US" sz="2800" dirty="0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adalah</a:t>
              </a:r>
              <a:r>
                <a:rPr lang="en-US" sz="2800" dirty="0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kehamilan</a:t>
              </a:r>
              <a:r>
                <a:rPr lang="en-US" sz="2800" dirty="0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dengan</a:t>
              </a:r>
              <a:r>
                <a:rPr lang="en-US" sz="2800" dirty="0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 ovum yang </a:t>
              </a:r>
              <a:r>
                <a:rPr lang="en-US" sz="2800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dibuahi</a:t>
              </a:r>
              <a:endPara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endParaRPr>
            </a:p>
            <a:p>
              <a:pPr algn="ctr">
                <a:lnSpc>
                  <a:spcPts val="3360"/>
                </a:lnSpc>
              </a:pPr>
              <a:r>
                <a:rPr lang="en-US" sz="2800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berimplantasi</a:t>
              </a:r>
              <a:r>
                <a:rPr lang="en-US" sz="2800" dirty="0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 dan </a:t>
              </a:r>
              <a:r>
                <a:rPr lang="en-US" sz="2800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tumbuh</a:t>
              </a:r>
              <a:r>
                <a:rPr lang="en-US" sz="2800" dirty="0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tidak</a:t>
              </a:r>
              <a:r>
                <a:rPr lang="en-US" sz="2800" dirty="0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 di </a:t>
              </a:r>
              <a:r>
                <a:rPr lang="en-US" sz="2800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tempat</a:t>
              </a:r>
              <a:r>
                <a:rPr lang="en-US" sz="2800" dirty="0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 yang normal </a:t>
              </a:r>
              <a:r>
                <a:rPr lang="en-US" sz="2800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yakni</a:t>
              </a:r>
              <a:r>
                <a:rPr lang="en-US" sz="2800" dirty="0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dalam</a:t>
              </a:r>
              <a:endPara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endParaRPr>
            </a:p>
            <a:p>
              <a:pPr algn="ctr">
                <a:lnSpc>
                  <a:spcPts val="336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endometrium </a:t>
              </a:r>
              <a:r>
                <a:rPr lang="en-US" sz="2800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kavum</a:t>
              </a:r>
              <a:r>
                <a:rPr lang="en-US" sz="2800" dirty="0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 uteri (</a:t>
              </a:r>
              <a:r>
                <a:rPr lang="en-US" sz="2800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Wiknjosastro</a:t>
              </a:r>
              <a:r>
                <a:rPr lang="en-US" sz="2800" dirty="0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, 2007). </a:t>
              </a: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 rot="-405181">
            <a:off x="3186905" y="4783126"/>
            <a:ext cx="946329" cy="64866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1946367">
            <a:off x="14193005" y="4256778"/>
            <a:ext cx="825656" cy="6836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-987158">
            <a:off x="14818116" y="4513581"/>
            <a:ext cx="676981" cy="4640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651866" y="-2596701"/>
            <a:ext cx="10055075" cy="146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27821">
            <a:off x="2400899" y="-170600"/>
            <a:ext cx="931532" cy="1369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1958"/>
          <a:stretch>
            <a:fillRect/>
          </a:stretch>
        </p:blipFill>
        <p:spPr>
          <a:xfrm>
            <a:off x="0" y="5384905"/>
            <a:ext cx="1453141" cy="12813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2201" r="24736"/>
          <a:stretch>
            <a:fillRect/>
          </a:stretch>
        </p:blipFill>
        <p:spPr>
          <a:xfrm>
            <a:off x="16629367" y="0"/>
            <a:ext cx="1658633" cy="1028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72537" flipH="1">
            <a:off x="17505286" y="5329345"/>
            <a:ext cx="747959" cy="12855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798318">
            <a:off x="15671725" y="9582376"/>
            <a:ext cx="1454378" cy="920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156462">
            <a:off x="1850471" y="9797920"/>
            <a:ext cx="1087988" cy="1087988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30D3A0B-EE1D-4F21-8EB4-D4D4512F65F2}"/>
              </a:ext>
            </a:extLst>
          </p:cNvPr>
          <p:cNvSpPr txBox="1"/>
          <p:nvPr/>
        </p:nvSpPr>
        <p:spPr>
          <a:xfrm>
            <a:off x="2676971" y="3931677"/>
            <a:ext cx="12168265" cy="3497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Di Amerika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Serikat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terjadi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peningkatan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jumlah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kehamilan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ektopik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pada 2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dekade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terakhir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dan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merupakan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penyebab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kematian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ibu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terbanyak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pada trimester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pertama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kehamilan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.</a:t>
            </a: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Pada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tahun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1970, The Centers for Disease Control (CDC)</a:t>
            </a:r>
          </a:p>
          <a:p>
            <a:pPr>
              <a:lnSpc>
                <a:spcPts val="3359"/>
              </a:lnSpc>
            </a:pP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melaporkan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kejadian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kehamilan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ektopik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sebesar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12.800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kasus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dan pada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tahun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1992,</a:t>
            </a:r>
          </a:p>
          <a:p>
            <a:pPr>
              <a:lnSpc>
                <a:spcPts val="3359"/>
              </a:lnSpc>
            </a:pP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meningkat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menjadi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108.800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kasus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.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9DAFD363-1331-4595-B8DA-40AAF2513E5D}"/>
              </a:ext>
            </a:extLst>
          </p:cNvPr>
          <p:cNvSpPr txBox="1"/>
          <p:nvPr/>
        </p:nvSpPr>
        <p:spPr>
          <a:xfrm>
            <a:off x="4572000" y="1674209"/>
            <a:ext cx="743466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Epidemiologi</a:t>
            </a:r>
            <a:endParaRPr lang="en-US" sz="6400" spc="-256" dirty="0">
              <a:solidFill>
                <a:srgbClr val="FFFFFF"/>
              </a:solidFill>
              <a:latin typeface="Gaegu Light" charset="0"/>
              <a:ea typeface="Gaegu Light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651866" y="-2596701"/>
            <a:ext cx="10055075" cy="146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27821">
            <a:off x="2400899" y="-170600"/>
            <a:ext cx="931532" cy="1369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1958"/>
          <a:stretch>
            <a:fillRect/>
          </a:stretch>
        </p:blipFill>
        <p:spPr>
          <a:xfrm>
            <a:off x="0" y="5384905"/>
            <a:ext cx="1453141" cy="12813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2201" r="24736"/>
          <a:stretch>
            <a:fillRect/>
          </a:stretch>
        </p:blipFill>
        <p:spPr>
          <a:xfrm>
            <a:off x="16629367" y="0"/>
            <a:ext cx="1658633" cy="1028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72537" flipH="1">
            <a:off x="17505286" y="5329345"/>
            <a:ext cx="747959" cy="12855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798318">
            <a:off x="15671725" y="9582376"/>
            <a:ext cx="1454378" cy="920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156462">
            <a:off x="1850471" y="9797920"/>
            <a:ext cx="1087988" cy="1087988"/>
          </a:xfrm>
          <a:prstGeom prst="rect">
            <a:avLst/>
          </a:prstGeom>
        </p:spPr>
      </p:pic>
      <p:sp>
        <p:nvSpPr>
          <p:cNvPr id="16" name="TextBox 22">
            <a:extLst>
              <a:ext uri="{FF2B5EF4-FFF2-40B4-BE49-F238E27FC236}">
                <a16:creationId xmlns:a16="http://schemas.microsoft.com/office/drawing/2014/main" id="{9DAFD363-1331-4595-B8DA-40AAF2513E5D}"/>
              </a:ext>
            </a:extLst>
          </p:cNvPr>
          <p:cNvSpPr txBox="1"/>
          <p:nvPr/>
        </p:nvSpPr>
        <p:spPr>
          <a:xfrm>
            <a:off x="4572000" y="1674209"/>
            <a:ext cx="743466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Faktor</a:t>
            </a:r>
            <a:r>
              <a:rPr lang="en-US" sz="6400" spc="-256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64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Risiko</a:t>
            </a:r>
            <a:endParaRPr lang="en-US" sz="6400" spc="-256" dirty="0">
              <a:solidFill>
                <a:srgbClr val="FFFFFF"/>
              </a:solidFill>
              <a:latin typeface="Gaegu Light" charset="0"/>
              <a:ea typeface="Gaegu Light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5FCDF-B9A3-4278-A839-EE83F489AD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2400" y="2857500"/>
            <a:ext cx="9420225" cy="61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9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337144" y="-2236461"/>
            <a:ext cx="10055075" cy="146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27821">
            <a:off x="2400899" y="-170600"/>
            <a:ext cx="931532" cy="1369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1958"/>
          <a:stretch>
            <a:fillRect/>
          </a:stretch>
        </p:blipFill>
        <p:spPr>
          <a:xfrm>
            <a:off x="0" y="5384905"/>
            <a:ext cx="1453141" cy="12813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2201" r="24736"/>
          <a:stretch>
            <a:fillRect/>
          </a:stretch>
        </p:blipFill>
        <p:spPr>
          <a:xfrm>
            <a:off x="16629367" y="0"/>
            <a:ext cx="1658633" cy="1028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72537" flipH="1">
            <a:off x="17505286" y="5329345"/>
            <a:ext cx="747959" cy="12855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798318">
            <a:off x="15671725" y="9582376"/>
            <a:ext cx="1454378" cy="920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156462">
            <a:off x="1850471" y="9797920"/>
            <a:ext cx="1087988" cy="1087988"/>
          </a:xfrm>
          <a:prstGeom prst="rect">
            <a:avLst/>
          </a:prstGeom>
        </p:spPr>
      </p:pic>
      <p:sp>
        <p:nvSpPr>
          <p:cNvPr id="16" name="TextBox 22">
            <a:extLst>
              <a:ext uri="{FF2B5EF4-FFF2-40B4-BE49-F238E27FC236}">
                <a16:creationId xmlns:a16="http://schemas.microsoft.com/office/drawing/2014/main" id="{9DAFD363-1331-4595-B8DA-40AAF2513E5D}"/>
              </a:ext>
            </a:extLst>
          </p:cNvPr>
          <p:cNvSpPr txBox="1"/>
          <p:nvPr/>
        </p:nvSpPr>
        <p:spPr>
          <a:xfrm>
            <a:off x="4572000" y="1674209"/>
            <a:ext cx="743466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Klasifikasi</a:t>
            </a:r>
            <a:endParaRPr lang="en-US" sz="6400" spc="-256" dirty="0">
              <a:solidFill>
                <a:srgbClr val="FFFFFF"/>
              </a:solidFill>
              <a:latin typeface="Gaegu Light" charset="0"/>
              <a:ea typeface="Gaegu Ligh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8E3D2-5B20-42D9-A9E3-CF8C6911D0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8769" y="2537141"/>
            <a:ext cx="8341130" cy="69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2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8051" y="1414042"/>
            <a:ext cx="15416702" cy="1142174"/>
            <a:chOff x="-6449206" y="743812"/>
            <a:chExt cx="20555604" cy="1522899"/>
          </a:xfrm>
        </p:grpSpPr>
        <p:sp>
          <p:nvSpPr>
            <p:cNvPr id="3" name="TextBox 3"/>
            <p:cNvSpPr txBox="1"/>
            <p:nvPr/>
          </p:nvSpPr>
          <p:spPr>
            <a:xfrm>
              <a:off x="-6449206" y="743812"/>
              <a:ext cx="17773726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7200" spc="-288" dirty="0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Tanda dan </a:t>
              </a:r>
              <a:r>
                <a:rPr lang="en-US" sz="7200" spc="-288" dirty="0" err="1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gejala</a:t>
              </a:r>
              <a:endParaRPr lang="en-US" sz="7200" spc="-288" dirty="0">
                <a:solidFill>
                  <a:srgbClr val="FFFFFF"/>
                </a:solidFill>
                <a:latin typeface="Gaegu Light" charset="0"/>
                <a:ea typeface="Gaegu Light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667327" y="1654407"/>
              <a:ext cx="10439071" cy="612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endParaRPr lang="en-US" sz="2800" dirty="0">
                <a:solidFill>
                  <a:srgbClr val="FBE675"/>
                </a:solidFill>
                <a:latin typeface="Drukaatie Burti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78853" y="3944720"/>
            <a:ext cx="3799510" cy="2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Adanya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amenorea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sering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ditemukan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walaupun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hanya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pendek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saja</a:t>
            </a:r>
            <a:endParaRPr lang="en-US" sz="2800" dirty="0">
              <a:solidFill>
                <a:srgbClr val="FFFFFF"/>
              </a:solidFill>
              <a:latin typeface="Gaegu Light" charset="0"/>
              <a:ea typeface="Gaegu Light" charset="0"/>
            </a:endParaRPr>
          </a:p>
          <a:p>
            <a:pPr>
              <a:lnSpc>
                <a:spcPts val="3360"/>
              </a:lnSpc>
            </a:pP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sebelum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diikuti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perdarahan</a:t>
            </a:r>
            <a:endParaRPr lang="en-US" sz="2800" dirty="0">
              <a:solidFill>
                <a:srgbClr val="FFFFFF"/>
              </a:solidFill>
              <a:latin typeface="Gaegu Light" charset="0"/>
              <a:ea typeface="Gaegu Light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0897" y="4089286"/>
            <a:ext cx="437734" cy="3860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407341" y="6905769"/>
            <a:ext cx="3799510" cy="84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fi-FI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Perut semakin membesar dan keras </a:t>
            </a:r>
            <a:endParaRPr lang="en-US" sz="2800" dirty="0">
              <a:solidFill>
                <a:srgbClr val="FFFFFF"/>
              </a:solidFill>
              <a:latin typeface="Gaegu Light" charset="0"/>
              <a:ea typeface="Gaegu Light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0897" y="6955775"/>
            <a:ext cx="437734" cy="38600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648964" y="4039280"/>
            <a:ext cx="3799510" cy="40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Mual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dan </a:t>
            </a: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muntah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88196" y="4089286"/>
            <a:ext cx="437734" cy="38600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648964" y="6905769"/>
            <a:ext cx="3799510" cy="40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Suhu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badan </a:t>
            </a: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agak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naik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88196" y="6955775"/>
            <a:ext cx="437734" cy="386002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2807594" y="4039280"/>
            <a:ext cx="3799510" cy="84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fi-FI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Rasa nyeri di bagian kanan atau kiri perut ibu</a:t>
            </a:r>
            <a:endParaRPr lang="en-US" sz="2800" dirty="0">
              <a:solidFill>
                <a:srgbClr val="FFFFFF"/>
              </a:solidFill>
              <a:latin typeface="Gaegu Light" charset="0"/>
              <a:ea typeface="Gaegu Light" charset="0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5495" y="4089286"/>
            <a:ext cx="437734" cy="386002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2807594" y="6905769"/>
            <a:ext cx="3799510" cy="84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Nadi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cepat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dan </a:t>
            </a: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Tekanan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darah</a:t>
            </a:r>
            <a:r>
              <a:rPr lang="en-US" sz="2800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menurun</a:t>
            </a:r>
            <a:endParaRPr lang="en-US" sz="2800" dirty="0">
              <a:solidFill>
                <a:srgbClr val="FFFFFF"/>
              </a:solidFill>
              <a:latin typeface="Gaegu Light" charset="0"/>
              <a:ea typeface="Gaegu Light" charset="0"/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5495" y="6955775"/>
            <a:ext cx="437734" cy="38600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244800">
            <a:off x="13645089" y="9556424"/>
            <a:ext cx="1517828" cy="163367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46072" y="9970603"/>
            <a:ext cx="2613228" cy="57015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37525">
            <a:off x="-173908" y="-282644"/>
            <a:ext cx="1379274" cy="135670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64629">
            <a:off x="-943976" y="1070198"/>
            <a:ext cx="1887953" cy="1294106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00185">
            <a:off x="17536252" y="8452841"/>
            <a:ext cx="1419015" cy="14951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B3EDC43-6FDF-4952-849A-E0155484ED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8922" y="378925"/>
            <a:ext cx="9462817" cy="34495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759879" y="-2357886"/>
            <a:ext cx="10055075" cy="146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27821">
            <a:off x="2400899" y="-170600"/>
            <a:ext cx="931532" cy="1369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1958"/>
          <a:stretch>
            <a:fillRect/>
          </a:stretch>
        </p:blipFill>
        <p:spPr>
          <a:xfrm>
            <a:off x="0" y="5384905"/>
            <a:ext cx="1453141" cy="12813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2201" r="24736"/>
          <a:stretch>
            <a:fillRect/>
          </a:stretch>
        </p:blipFill>
        <p:spPr>
          <a:xfrm>
            <a:off x="16629367" y="0"/>
            <a:ext cx="1658633" cy="1028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72537" flipH="1">
            <a:off x="17505286" y="5329345"/>
            <a:ext cx="747959" cy="12855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798318">
            <a:off x="15671725" y="9582376"/>
            <a:ext cx="1454378" cy="920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156462">
            <a:off x="1850471" y="9797920"/>
            <a:ext cx="1087988" cy="1087988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30D3A0B-EE1D-4F21-8EB4-D4D4512F65F2}"/>
              </a:ext>
            </a:extLst>
          </p:cNvPr>
          <p:cNvSpPr txBox="1"/>
          <p:nvPr/>
        </p:nvSpPr>
        <p:spPr>
          <a:xfrm>
            <a:off x="2739593" y="1964745"/>
            <a:ext cx="12168265" cy="7857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Gambaran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klinik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kehamilan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ektopik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bervariasi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tergantung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bagian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tuba yang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ruptur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</a:p>
          <a:p>
            <a:pPr marL="571500" indent="-5715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Gejala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Klinik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Akut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 marL="1028700" lvl="1" indent="-5715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Gambaran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klasik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kehamiian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ektopik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adalah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adanya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riwayat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amenorea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nyeri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abdomen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bagian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bawah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dan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perdarahan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dari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utems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. Nyeri abdomen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umumnya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mendahului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keluhan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perdarahan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pervaginam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brasanya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dimulai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dari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salah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satu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sisi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abdomen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bawah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dan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dengan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cepat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menyebar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seluruh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abdomen yang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disebabkan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oleh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terkumpulnya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darah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di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rongga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abdomen.</a:t>
            </a:r>
          </a:p>
          <a:p>
            <a:pPr marL="571500" indent="-5715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Gejala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Klinik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Subakut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 marL="1028700" lvl="1" indent="-5715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Setelah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fase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amenorea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yg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singkat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pasien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mengeluh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adanya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perdarahan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pervaginam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dan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nyeri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perut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yang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berulang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.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Sebaiknya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setiap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perempuan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yang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mengalami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amenorea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disertai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nyeri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perut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bagian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bawah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dicurigai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adanya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kemungkinan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kehamilan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ektopik</a:t>
            </a: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9DAFD363-1331-4595-B8DA-40AAF2513E5D}"/>
              </a:ext>
            </a:extLst>
          </p:cNvPr>
          <p:cNvSpPr txBox="1"/>
          <p:nvPr/>
        </p:nvSpPr>
        <p:spPr>
          <a:xfrm>
            <a:off x="5943600" y="514350"/>
            <a:ext cx="7434668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4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Gejala</a:t>
            </a:r>
            <a:r>
              <a:rPr lang="en-US" sz="6400" spc="-256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64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Klinis</a:t>
            </a:r>
            <a:r>
              <a:rPr lang="id-ID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id-ID" sz="6600" dirty="0"/>
          </a:p>
        </p:txBody>
      </p:sp>
    </p:spTree>
    <p:extLst>
      <p:ext uri="{BB962C8B-B14F-4D97-AF65-F5344CB8AC3E}">
        <p14:creationId xmlns:p14="http://schemas.microsoft.com/office/powerpoint/2010/main" val="416435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651866" y="-2596701"/>
            <a:ext cx="10055075" cy="146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27821">
            <a:off x="2400899" y="-170600"/>
            <a:ext cx="931532" cy="1369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1958"/>
          <a:stretch>
            <a:fillRect/>
          </a:stretch>
        </p:blipFill>
        <p:spPr>
          <a:xfrm>
            <a:off x="0" y="5384905"/>
            <a:ext cx="1453141" cy="12813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2201" r="24736"/>
          <a:stretch>
            <a:fillRect/>
          </a:stretch>
        </p:blipFill>
        <p:spPr>
          <a:xfrm>
            <a:off x="16629367" y="0"/>
            <a:ext cx="1658633" cy="1028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72537" flipH="1">
            <a:off x="17505286" y="5329345"/>
            <a:ext cx="747959" cy="12855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798318">
            <a:off x="15671725" y="9582376"/>
            <a:ext cx="1454378" cy="920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156462">
            <a:off x="1850471" y="9797920"/>
            <a:ext cx="1087988" cy="1087988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30D3A0B-EE1D-4F21-8EB4-D4D4512F65F2}"/>
              </a:ext>
            </a:extLst>
          </p:cNvPr>
          <p:cNvSpPr txBox="1"/>
          <p:nvPr/>
        </p:nvSpPr>
        <p:spPr>
          <a:xfrm>
            <a:off x="2667449" y="2656036"/>
            <a:ext cx="12168265" cy="5241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Anamnesis: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gejala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klinis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umum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: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adanya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ri:wayat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amenorea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nyeri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abdomen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bagian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bawah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dan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perdarahan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dari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uterus.</a:t>
            </a: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Pemeriksaan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fisik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: Pada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pemeriksaan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bimanual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ditemukan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nyeri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saat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porsio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digerakkan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forniks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posterior</a:t>
            </a: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vagina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menonjol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karena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darah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terkumpul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di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kavum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Douglasi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,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atauteraba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massa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di salah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satu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sisi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 uterus</a:t>
            </a: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Px </a:t>
            </a:r>
            <a:r>
              <a:rPr lang="en-US" sz="4000" spc="-96" dirty="0" err="1">
                <a:solidFill>
                  <a:srgbClr val="FFFFFF"/>
                </a:solidFill>
                <a:latin typeface="Gaegu Light"/>
              </a:rPr>
              <a:t>Penunjang</a:t>
            </a:r>
            <a:r>
              <a:rPr lang="en-US" sz="4000" spc="-96" dirty="0">
                <a:solidFill>
                  <a:srgbClr val="FFFFFF"/>
                </a:solidFill>
                <a:latin typeface="Gaegu Light"/>
              </a:rPr>
              <a:t>:</a:t>
            </a: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  <a:p>
            <a:pPr>
              <a:lnSpc>
                <a:spcPts val="3359"/>
              </a:lnSpc>
            </a:pPr>
            <a:endParaRPr lang="en-US" sz="4000" spc="-96" dirty="0">
              <a:solidFill>
                <a:srgbClr val="FFFFFF"/>
              </a:solidFill>
              <a:latin typeface="Gaegu Light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9DAFD363-1331-4595-B8DA-40AAF2513E5D}"/>
              </a:ext>
            </a:extLst>
          </p:cNvPr>
          <p:cNvSpPr txBox="1"/>
          <p:nvPr/>
        </p:nvSpPr>
        <p:spPr>
          <a:xfrm>
            <a:off x="4572000" y="1674209"/>
            <a:ext cx="743466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spc="-256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Diagnosis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7C6738-BB57-40CE-B2BE-FAB376C304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62846" y="5886719"/>
            <a:ext cx="8238812" cy="36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4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46754" y="863102"/>
            <a:ext cx="4202335" cy="44324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96795" y="2391987"/>
            <a:ext cx="3521117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0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Pemeriksaan</a:t>
            </a:r>
            <a:r>
              <a:rPr lang="en-US" sz="6000" spc="-256" dirty="0">
                <a:solidFill>
                  <a:srgbClr val="FFFFFF"/>
                </a:solidFill>
                <a:latin typeface="Gaegu Light" charset="0"/>
                <a:ea typeface="Gaegu Light" charset="0"/>
              </a:rPr>
              <a:t> </a:t>
            </a:r>
            <a:r>
              <a:rPr lang="en-US" sz="6000" spc="-256" dirty="0" err="1">
                <a:solidFill>
                  <a:srgbClr val="FFFFFF"/>
                </a:solidFill>
                <a:latin typeface="Gaegu Light" charset="0"/>
                <a:ea typeface="Gaegu Light" charset="0"/>
              </a:rPr>
              <a:t>Penunjang</a:t>
            </a:r>
            <a:endParaRPr lang="en-US" sz="6000" spc="-256" dirty="0">
              <a:solidFill>
                <a:srgbClr val="FFFFFF"/>
              </a:solidFill>
              <a:latin typeface="Gaegu Light" charset="0"/>
              <a:ea typeface="Gaegu Light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99860" y="2104767"/>
            <a:ext cx="586164" cy="57444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98535" y="1433826"/>
            <a:ext cx="6187092" cy="2280458"/>
            <a:chOff x="0" y="-66675"/>
            <a:chExt cx="8249456" cy="3040611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8249456" cy="546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Gaegu Light" charset="0"/>
                  <a:ea typeface="Gaegu Light" charset="0"/>
                </a:rPr>
                <a:t>Hemoglobin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280652"/>
              <a:ext cx="8249456" cy="1693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Kadar hemoglobin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akan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turun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akibat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perdarahan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di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rongga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abdomen,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tetapi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kadar</a:t>
              </a:r>
              <a:endParaRPr lang="en-US" sz="2400" spc="-96" dirty="0">
                <a:solidFill>
                  <a:srgbClr val="FFFFFF"/>
                </a:solidFill>
                <a:latin typeface="Gaegu Light"/>
              </a:endParaRPr>
            </a:p>
            <a:p>
              <a:pPr>
                <a:lnSpc>
                  <a:spcPts val="3359"/>
                </a:lnSpc>
              </a:pP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lekosit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umumnya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normal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atau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sedikit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meningkat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.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99860" y="4856280"/>
            <a:ext cx="586164" cy="57444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298535" y="3955775"/>
            <a:ext cx="6187092" cy="2716475"/>
            <a:chOff x="0" y="-66675"/>
            <a:chExt cx="8249456" cy="362196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6675"/>
              <a:ext cx="8249456" cy="546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-96" dirty="0">
                  <a:solidFill>
                    <a:srgbClr val="FFFFFF"/>
                  </a:solidFill>
                  <a:latin typeface="Gaegu Light"/>
                </a:rPr>
                <a:t>Kadar beta-</a:t>
              </a:r>
              <a:r>
                <a:rPr lang="en-US" sz="2800" spc="-96" dirty="0" err="1">
                  <a:solidFill>
                    <a:srgbClr val="FFFFFF"/>
                  </a:solidFill>
                  <a:latin typeface="Gaegu Light"/>
                </a:rPr>
                <a:t>hCG</a:t>
              </a:r>
              <a:r>
                <a:rPr lang="en-US" sz="2800" spc="-96" dirty="0">
                  <a:solidFill>
                    <a:srgbClr val="FFFFFF"/>
                  </a:solidFill>
                  <a:latin typeface="Gaegu Light"/>
                </a:rPr>
                <a:t> serum</a:t>
              </a:r>
              <a:endParaRPr lang="en-US" sz="2800" dirty="0">
                <a:solidFill>
                  <a:srgbClr val="FFFFFF"/>
                </a:solidFill>
                <a:latin typeface="Gaegu Bold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280652"/>
              <a:ext cx="8249456" cy="2274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Pengukuran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kadar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beta-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hCG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serum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bersama</a:t>
              </a:r>
              <a:endParaRPr lang="en-US" sz="2400" spc="-96" dirty="0">
                <a:solidFill>
                  <a:srgbClr val="FFFFFF"/>
                </a:solidFill>
                <a:latin typeface="Gaegu Light"/>
              </a:endParaRPr>
            </a:p>
            <a:p>
              <a:pPr>
                <a:lnSpc>
                  <a:spcPts val="3359"/>
                </a:lnSpc>
              </a:pP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dengan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pemeriksaan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USG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dapat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membantu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untuk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membedakan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abortus dan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kehamilan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ektopik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sampai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85,7o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kasus</a:t>
              </a:r>
              <a:endParaRPr lang="en-US" sz="2400" spc="-96" dirty="0">
                <a:solidFill>
                  <a:srgbClr val="FFFFFF"/>
                </a:solidFill>
                <a:latin typeface="Gaegu Light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99860" y="7677733"/>
            <a:ext cx="586164" cy="574441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0298535" y="7006792"/>
            <a:ext cx="6187092" cy="2716475"/>
            <a:chOff x="0" y="-66675"/>
            <a:chExt cx="8249456" cy="362196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8249456" cy="546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-96" dirty="0">
                  <a:solidFill>
                    <a:srgbClr val="FFFFFF"/>
                  </a:solidFill>
                  <a:latin typeface="Gaegu Light"/>
                </a:rPr>
                <a:t>USG </a:t>
              </a:r>
              <a:r>
                <a:rPr lang="en-US" sz="2800" spc="-96" dirty="0" err="1">
                  <a:solidFill>
                    <a:srgbClr val="FFFFFF"/>
                  </a:solidFill>
                  <a:latin typeface="Gaegu Light"/>
                </a:rPr>
                <a:t>panggul</a:t>
              </a:r>
              <a:endParaRPr lang="en-US" sz="2800" dirty="0">
                <a:solidFill>
                  <a:srgbClr val="FFFFFF"/>
                </a:solidFill>
                <a:latin typeface="Gaegu Bold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280652"/>
              <a:ext cx="8249456" cy="2274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Gambaran USG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panggul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menunjukkan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kehamilan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tuba pada 2%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kasus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atau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bila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terdapat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gambaran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cairan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bebas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intraperitoneal,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tetapi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terutama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untuk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membantu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menyingkirkan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kehamilan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 </a:t>
              </a:r>
              <a:r>
                <a:rPr lang="en-US" sz="2400" spc="-96" dirty="0" err="1">
                  <a:solidFill>
                    <a:srgbClr val="FFFFFF"/>
                  </a:solidFill>
                  <a:latin typeface="Gaegu Light"/>
                </a:rPr>
                <a:t>intrauterin</a:t>
              </a:r>
              <a:r>
                <a:rPr lang="en-US" sz="2400" spc="-96" dirty="0">
                  <a:solidFill>
                    <a:srgbClr val="FFFFFF"/>
                  </a:solidFill>
                  <a:latin typeface="Gaegu Light"/>
                </a:rPr>
                <a:t>.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90331" y="639920"/>
            <a:ext cx="1412928" cy="14973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946367">
            <a:off x="15908548" y="652943"/>
            <a:ext cx="1154159" cy="955619"/>
          </a:xfrm>
          <a:prstGeom prst="rect">
            <a:avLst/>
          </a:prstGeom>
        </p:spPr>
      </p:pic>
      <p:pic>
        <p:nvPicPr>
          <p:cNvPr id="1026" name="Picture 2" descr="Bab 7 – Kehamilan Ektopik – Melaka Fertility – Selva's Fertility,  Obstetrics and Gynaecology Clinic">
            <a:extLst>
              <a:ext uri="{FF2B5EF4-FFF2-40B4-BE49-F238E27FC236}">
                <a16:creationId xmlns:a16="http://schemas.microsoft.com/office/drawing/2014/main" id="{EFE28D06-A503-4C05-8694-094CC9CC1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02762"/>
            <a:ext cx="48768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792</Words>
  <Application>Microsoft Office PowerPoint</Application>
  <PresentationFormat>Custom</PresentationFormat>
  <Paragraphs>90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Gaegu Light</vt:lpstr>
      <vt:lpstr>Calibri</vt:lpstr>
      <vt:lpstr>Drukaatie Burti</vt:lpstr>
      <vt:lpstr>Helvetica</vt:lpstr>
      <vt:lpstr>Arial</vt:lpstr>
      <vt:lpstr>Gaegu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Ario Seto</cp:lastModifiedBy>
  <cp:revision>14</cp:revision>
  <dcterms:created xsi:type="dcterms:W3CDTF">2006-08-16T00:00:00Z</dcterms:created>
  <dcterms:modified xsi:type="dcterms:W3CDTF">2021-05-06T03:58:52Z</dcterms:modified>
  <dc:identifier>DAEdlmi1_MA</dc:identifier>
</cp:coreProperties>
</file>